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5"/>
  </p:notesMasterIdLst>
  <p:handoutMasterIdLst>
    <p:handoutMasterId r:id="rId16"/>
  </p:handoutMasterIdLst>
  <p:sldIdLst>
    <p:sldId id="263" r:id="rId5"/>
    <p:sldId id="443" r:id="rId6"/>
    <p:sldId id="2073" r:id="rId7"/>
    <p:sldId id="307" r:id="rId8"/>
    <p:sldId id="446" r:id="rId9"/>
    <p:sldId id="1050" r:id="rId10"/>
    <p:sldId id="1051" r:id="rId11"/>
    <p:sldId id="2071" r:id="rId12"/>
    <p:sldId id="1053" r:id="rId13"/>
    <p:sldId id="1049" r:id="rId14"/>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80">
          <p15:clr>
            <a:srgbClr val="A4A3A4"/>
          </p15:clr>
        </p15:guide>
        <p15:guide id="2" pos="2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009900"/>
    <a:srgbClr val="B4C6E7"/>
    <a:srgbClr val="FFE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57" autoAdjust="0"/>
    <p:restoredTop sz="96395" autoAdjust="0"/>
  </p:normalViewPr>
  <p:slideViewPr>
    <p:cSldViewPr snapToObjects="1" showGuides="1">
      <p:cViewPr varScale="1">
        <p:scale>
          <a:sx n="108" d="100"/>
          <a:sy n="108" d="100"/>
        </p:scale>
        <p:origin x="1782" y="102"/>
      </p:cViewPr>
      <p:guideLst>
        <p:guide orient="horz" pos="4080"/>
        <p:guide pos="2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F5CDDF-3246-6843-A314-FDDEB3F3DF8E}" type="datetimeFigureOut">
              <a:rPr lang="fr-FR" smtClean="0"/>
              <a:pPr/>
              <a:t>23/01/2025</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C405983-79D5-E84D-A19B-6B5F52179104}" type="slidenum">
              <a:rPr lang="fr-FR" smtClean="0"/>
              <a:pPr/>
              <a:t>‹#›</a:t>
            </a:fld>
            <a:endParaRPr lang="fr-FR"/>
          </a:p>
        </p:txBody>
      </p:sp>
    </p:spTree>
    <p:extLst>
      <p:ext uri="{BB962C8B-B14F-4D97-AF65-F5344CB8AC3E}">
        <p14:creationId xmlns:p14="http://schemas.microsoft.com/office/powerpoint/2010/main" val="23604308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1D8F6D-3354-BF4D-834B-467E3215D30A}" type="datetimeFigureOut">
              <a:rPr lang="fr-FR" smtClean="0"/>
              <a:pPr/>
              <a:t>23/01/2025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4B141A-D04E-DD49-88DC-EFA90428BA41}" type="slidenum">
              <a:rPr lang="fr-FR" smtClean="0"/>
              <a:pPr/>
              <a:t>‹#›</a:t>
            </a:fld>
            <a:endParaRPr lang="fr-FR"/>
          </a:p>
        </p:txBody>
      </p:sp>
    </p:spTree>
    <p:extLst>
      <p:ext uri="{BB962C8B-B14F-4D97-AF65-F5344CB8AC3E}">
        <p14:creationId xmlns:p14="http://schemas.microsoft.com/office/powerpoint/2010/main" val="37535872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4B141A-D04E-DD49-88DC-EFA90428BA41}" type="slidenum">
              <a:rPr lang="fr-FR" smtClean="0"/>
              <a:pPr/>
              <a:t>1</a:t>
            </a:fld>
            <a:endParaRPr lang="fr-FR"/>
          </a:p>
        </p:txBody>
      </p:sp>
    </p:spTree>
    <p:extLst>
      <p:ext uri="{BB962C8B-B14F-4D97-AF65-F5344CB8AC3E}">
        <p14:creationId xmlns:p14="http://schemas.microsoft.com/office/powerpoint/2010/main" val="101449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4B141A-D04E-DD49-88DC-EFA90428BA41}" type="slidenum">
              <a:rPr lang="fr-FR" smtClean="0"/>
              <a:pPr/>
              <a:t>3</a:t>
            </a:fld>
            <a:endParaRPr lang="fr-FR"/>
          </a:p>
        </p:txBody>
      </p:sp>
    </p:spTree>
    <p:extLst>
      <p:ext uri="{BB962C8B-B14F-4D97-AF65-F5344CB8AC3E}">
        <p14:creationId xmlns:p14="http://schemas.microsoft.com/office/powerpoint/2010/main" val="1754176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4B141A-D04E-DD49-88DC-EFA90428BA41}" type="slidenum">
              <a:rPr lang="fr-FR" smtClean="0"/>
              <a:pPr/>
              <a:t>4</a:t>
            </a:fld>
            <a:endParaRPr lang="fr-FR"/>
          </a:p>
        </p:txBody>
      </p:sp>
    </p:spTree>
    <p:extLst>
      <p:ext uri="{BB962C8B-B14F-4D97-AF65-F5344CB8AC3E}">
        <p14:creationId xmlns:p14="http://schemas.microsoft.com/office/powerpoint/2010/main" val="4084190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4B141A-D04E-DD49-88DC-EFA90428BA41}" type="slidenum">
              <a:rPr lang="fr-FR" smtClean="0"/>
              <a:pPr/>
              <a:t>6</a:t>
            </a:fld>
            <a:endParaRPr lang="fr-FR"/>
          </a:p>
        </p:txBody>
      </p:sp>
    </p:spTree>
    <p:extLst>
      <p:ext uri="{BB962C8B-B14F-4D97-AF65-F5344CB8AC3E}">
        <p14:creationId xmlns:p14="http://schemas.microsoft.com/office/powerpoint/2010/main" val="6866934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1371600" y="2819400"/>
            <a:ext cx="7200000" cy="1800000"/>
          </a:xfrm>
        </p:spPr>
        <p:txBody>
          <a:bodyPr lIns="0" tIns="0" rIns="0" bIns="0" anchor="t" anchorCtr="0">
            <a:noAutofit/>
          </a:bodyPr>
          <a:lstStyle>
            <a:lvl1pPr algn="l">
              <a:defRPr sz="2800" b="1" baseline="0">
                <a:solidFill>
                  <a:schemeClr val="accent5"/>
                </a:solidFill>
              </a:defRPr>
            </a:lvl1pPr>
          </a:lstStyle>
          <a:p>
            <a:r>
              <a:rPr lang="en-GB" noProof="0"/>
              <a:t>Presentation title - line 1 - Arial 30pt - bold HiLumi dark grey - line 2</a:t>
            </a:r>
            <a:br>
              <a:rPr lang="en-GB" noProof="0"/>
            </a:br>
            <a:r>
              <a:rPr lang="en-GB" noProof="0"/>
              <a:t>line 3</a:t>
            </a:r>
            <a:br>
              <a:rPr lang="en-GB" noProof="0"/>
            </a:br>
            <a:r>
              <a:rPr lang="en-GB" noProof="0"/>
              <a:t>line 4   </a:t>
            </a:r>
          </a:p>
        </p:txBody>
      </p:sp>
      <p:sp>
        <p:nvSpPr>
          <p:cNvPr id="3" name="Sous-titre 2"/>
          <p:cNvSpPr>
            <a:spLocks noGrp="1"/>
          </p:cNvSpPr>
          <p:nvPr>
            <p:ph type="subTitle" idx="1" hasCustomPrompt="1"/>
          </p:nvPr>
        </p:nvSpPr>
        <p:spPr>
          <a:xfrm>
            <a:off x="1371600" y="4800600"/>
            <a:ext cx="6480000" cy="990600"/>
          </a:xfrm>
        </p:spPr>
        <p:txBody>
          <a:bodyPr lIns="0" tIns="0" rIns="0" bIns="0">
            <a:normAutofit/>
          </a:bodyPr>
          <a:lstStyle>
            <a:lvl1pPr marL="0" indent="0" algn="l">
              <a:buNone/>
              <a:defRPr sz="2000" b="0" baseline="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err="1"/>
              <a:t>Author(s</a:t>
            </a:r>
            <a:r>
              <a:rPr lang="en-GB" noProof="0" dirty="0"/>
              <a:t>)  - Arial 20 pt – </a:t>
            </a:r>
            <a:r>
              <a:rPr lang="en-GB" noProof="0" dirty="0" err="1"/>
              <a:t>HiLumi</a:t>
            </a:r>
            <a:r>
              <a:rPr lang="en-GB" noProof="0" dirty="0"/>
              <a:t> dark grey</a:t>
            </a:r>
          </a:p>
        </p:txBody>
      </p:sp>
      <p:sp>
        <p:nvSpPr>
          <p:cNvPr id="5" name="Espace réservé du pied de page 4"/>
          <p:cNvSpPr>
            <a:spLocks noGrp="1"/>
          </p:cNvSpPr>
          <p:nvPr>
            <p:ph type="ftr" sz="quarter" idx="11"/>
          </p:nvPr>
        </p:nvSpPr>
        <p:spPr>
          <a:xfrm>
            <a:off x="1371600" y="6356350"/>
            <a:ext cx="6309000" cy="360000"/>
          </a:xfrm>
        </p:spPr>
        <p:txBody>
          <a:bodyPr lIns="0" tIns="0" rIns="0" bIns="0" anchor="b" anchorCtr="0"/>
          <a:lstStyle>
            <a:lvl1pPr algn="r">
              <a:defRPr>
                <a:solidFill>
                  <a:schemeClr val="accent1"/>
                </a:solidFill>
              </a:defRPr>
            </a:lvl1pPr>
          </a:lstStyle>
          <a:p>
            <a:r>
              <a:rPr lang="en-US" noProof="0"/>
              <a:t>MQXFA20 Structure &amp; Shim Review</a:t>
            </a:r>
            <a:endParaRPr lang="en-GB" noProof="0"/>
          </a:p>
        </p:txBody>
      </p:sp>
      <p:sp>
        <p:nvSpPr>
          <p:cNvPr id="6" name="Espace réservé du numéro de diapositive 5"/>
          <p:cNvSpPr>
            <a:spLocks noGrp="1"/>
          </p:cNvSpPr>
          <p:nvPr>
            <p:ph type="sldNum" sz="quarter" idx="12"/>
          </p:nvPr>
        </p:nvSpPr>
        <p:spPr>
          <a:xfrm>
            <a:off x="8686800" y="6356350"/>
            <a:ext cx="360000" cy="360000"/>
          </a:xfrm>
          <a:ln>
            <a:solidFill>
              <a:srgbClr val="2BABAD"/>
            </a:solidFill>
          </a:ln>
        </p:spPr>
        <p:txBody>
          <a:bodyPr lIns="0" tIns="0" rIns="0" bIns="0" anchor="b" anchorCtr="0"/>
          <a:lstStyle>
            <a:lvl1pPr>
              <a:defRPr>
                <a:solidFill>
                  <a:schemeClr val="accent1"/>
                </a:solidFill>
              </a:defRPr>
            </a:lvl1pPr>
          </a:lstStyle>
          <a:p>
            <a:fld id="{BFDCA1C4-9514-7B4F-976F-D92F7E296653}" type="slidenum">
              <a:rPr lang="fr-FR" smtClean="0"/>
              <a:pPr/>
              <a:t>‹#›</a:t>
            </a:fld>
            <a:endParaRPr lang="fr-FR" dirty="0"/>
          </a:p>
        </p:txBody>
      </p:sp>
      <p:sp>
        <p:nvSpPr>
          <p:cNvPr id="15" name="Espace réservé du texte 14"/>
          <p:cNvSpPr>
            <a:spLocks noGrp="1"/>
          </p:cNvSpPr>
          <p:nvPr>
            <p:ph type="body" sz="quarter" idx="14" hasCustomPrompt="1"/>
          </p:nvPr>
        </p:nvSpPr>
        <p:spPr>
          <a:xfrm>
            <a:off x="1371600" y="5899150"/>
            <a:ext cx="6480000" cy="349250"/>
          </a:xfrm>
        </p:spPr>
        <p:txBody>
          <a:bodyPr>
            <a:normAutofit/>
          </a:bodyPr>
          <a:lstStyle>
            <a:lvl1pPr marL="342900" marR="0" indent="-342900" algn="l" defTabSz="457200" rtl="0" eaLnBrk="1" fontAlgn="auto" latinLnBrk="0" hangingPunct="1">
              <a:lnSpc>
                <a:spcPct val="100000"/>
              </a:lnSpc>
              <a:spcBef>
                <a:spcPct val="20000"/>
              </a:spcBef>
              <a:spcAft>
                <a:spcPts val="0"/>
              </a:spcAft>
              <a:buClr>
                <a:schemeClr val="accent6"/>
              </a:buClr>
              <a:buSzTx/>
              <a:buFontTx/>
              <a:buNone/>
              <a:tabLst/>
              <a:defRPr sz="1600">
                <a:solidFill>
                  <a:schemeClr val="bg2"/>
                </a:solidFill>
              </a:defRPr>
            </a:lvl1pPr>
            <a:lvl2pPr>
              <a:buFontTx/>
              <a:buNone/>
              <a:defRPr/>
            </a:lvl2pPr>
            <a:lvl3pPr>
              <a:buFontTx/>
              <a:buNone/>
              <a:defRPr/>
            </a:lvl3pPr>
            <a:lvl4pPr>
              <a:buFontTx/>
              <a:buNone/>
              <a:defRPr/>
            </a:lvl4pPr>
            <a:lvl5pPr>
              <a:buFontTx/>
              <a:buNone/>
              <a:defRPr/>
            </a:lvl5pPr>
          </a:lstStyle>
          <a:p>
            <a:pPr marL="342900" marR="0" lvl="0" indent="-342900" algn="l" defTabSz="457200" rtl="0" eaLnBrk="1" fontAlgn="auto" latinLnBrk="0" hangingPunct="1">
              <a:lnSpc>
                <a:spcPct val="100000"/>
              </a:lnSpc>
              <a:spcBef>
                <a:spcPct val="20000"/>
              </a:spcBef>
              <a:spcAft>
                <a:spcPts val="0"/>
              </a:spcAft>
              <a:buClr>
                <a:schemeClr val="accent6"/>
              </a:buClr>
              <a:buSzTx/>
              <a:buFontTx/>
              <a:buNone/>
              <a:tabLst/>
              <a:defRPr/>
            </a:pPr>
            <a:r>
              <a:rPr kumimoji="0" lang="en-GB" sz="1600" b="0" i="0" u="none" strike="noStrike" kern="1200" cap="none" spc="0" normalizeH="0" baseline="0" noProof="0">
                <a:ln>
                  <a:noFill/>
                </a:ln>
                <a:solidFill>
                  <a:schemeClr val="bg2"/>
                </a:solidFill>
                <a:effectLst/>
                <a:uLnTx/>
                <a:uFillTx/>
                <a:latin typeface="+mn-lt"/>
                <a:ea typeface="+mn-ea"/>
                <a:cs typeface="+mn-cs"/>
              </a:rPr>
              <a:t>Conference - Location - Date</a:t>
            </a:r>
          </a:p>
          <a:p>
            <a:pPr lvl="0"/>
            <a:endParaRPr lang="en-GB" noProof="0"/>
          </a:p>
        </p:txBody>
      </p:sp>
      <p:pic>
        <p:nvPicPr>
          <p:cNvPr id="4" name="Picture 3"/>
          <p:cNvPicPr>
            <a:picLocks noChangeAspect="1"/>
          </p:cNvPicPr>
          <p:nvPr userDrawn="1"/>
        </p:nvPicPr>
        <p:blipFill>
          <a:blip r:embed="rId3"/>
          <a:stretch>
            <a:fillRect/>
          </a:stretch>
        </p:blipFill>
        <p:spPr>
          <a:xfrm>
            <a:off x="1259632" y="476672"/>
            <a:ext cx="4048095" cy="189602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nchor="ctr" anchorCtr="1"/>
          <a:lstStyle/>
          <a:p>
            <a:r>
              <a:rPr lang="en-GB" noProof="0"/>
              <a:t>Slide title – line 1 – Arial 30 pt – HiLumi blue</a:t>
            </a:r>
            <a:br>
              <a:rPr lang="en-GB" noProof="0"/>
            </a:br>
            <a:r>
              <a:rPr lang="en-GB" noProof="0"/>
              <a:t>Slide title – line 2 – Arial 30 pt – HiLumi blue</a:t>
            </a:r>
          </a:p>
        </p:txBody>
      </p:sp>
      <p:sp>
        <p:nvSpPr>
          <p:cNvPr id="3" name="Espace réservé du contenu 2"/>
          <p:cNvSpPr>
            <a:spLocks noGrp="1"/>
          </p:cNvSpPr>
          <p:nvPr>
            <p:ph idx="1" hasCustomPrompt="1"/>
          </p:nvPr>
        </p:nvSpPr>
        <p:spPr>
          <a:xfrm>
            <a:off x="612000" y="1219200"/>
            <a:ext cx="7920000" cy="4906963"/>
          </a:xfrm>
        </p:spPr>
        <p:txBody>
          <a:bodyPr lIns="0" tIns="0" rIns="0" bIns="0"/>
          <a:lstStyle/>
          <a:p>
            <a:pPr lvl="0"/>
            <a:r>
              <a:rPr lang="en-GB" noProof="0" dirty="0"/>
              <a:t>Click to modify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Espace réservé du pied de page 4"/>
          <p:cNvSpPr>
            <a:spLocks noGrp="1"/>
          </p:cNvSpPr>
          <p:nvPr>
            <p:ph type="ftr" sz="quarter" idx="11"/>
          </p:nvPr>
        </p:nvSpPr>
        <p:spPr>
          <a:xfrm>
            <a:off x="1905000" y="6356350"/>
            <a:ext cx="6627000" cy="360000"/>
          </a:xfrm>
        </p:spPr>
        <p:txBody>
          <a:bodyPr/>
          <a:lstStyle/>
          <a:p>
            <a:r>
              <a:rPr lang="en-US" noProof="0"/>
              <a:t>MQXFA20 Structure &amp; Shim Review</a:t>
            </a:r>
            <a:endParaRPr lang="en-GB" noProof="0"/>
          </a:p>
        </p:txBody>
      </p:sp>
      <p:sp>
        <p:nvSpPr>
          <p:cNvPr id="6" name="Espace réservé du numéro de diapositive 5"/>
          <p:cNvSpPr>
            <a:spLocks noGrp="1"/>
          </p:cNvSpPr>
          <p:nvPr>
            <p:ph type="sldNum" sz="quarter" idx="12"/>
          </p:nvPr>
        </p:nvSpPr>
        <p:spPr/>
        <p:txBody>
          <a:bodyPr/>
          <a:lstStyle/>
          <a:p>
            <a:fld id="{BFDCA1C4-9514-7B4F-976F-D92F7E296653}"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en-GB" noProof="0"/>
              <a:t>Slide title – line 1 – Arial 30 pt – HiLumi blue</a:t>
            </a:r>
            <a:br>
              <a:rPr lang="en-GB" noProof="0"/>
            </a:br>
            <a:r>
              <a:rPr lang="en-GB" noProof="0"/>
              <a:t>Slide title – line 2 – Arial 30 pt – HiLumi blue</a:t>
            </a:r>
          </a:p>
        </p:txBody>
      </p:sp>
      <p:sp>
        <p:nvSpPr>
          <p:cNvPr id="3" name="Espace réservé du texte 2"/>
          <p:cNvSpPr>
            <a:spLocks noGrp="1"/>
          </p:cNvSpPr>
          <p:nvPr>
            <p:ph type="body" idx="1" hasCustomPrompt="1"/>
          </p:nvPr>
        </p:nvSpPr>
        <p:spPr>
          <a:xfrm>
            <a:off x="457200" y="1215232"/>
            <a:ext cx="4040188" cy="639762"/>
          </a:xfrm>
        </p:spPr>
        <p:txBody>
          <a:bodyPr anchor="t">
            <a:normAutofit/>
          </a:bodyPr>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Master text styles </a:t>
            </a:r>
          </a:p>
        </p:txBody>
      </p:sp>
      <p:sp>
        <p:nvSpPr>
          <p:cNvPr id="4" name="Espace réservé du contenu 3"/>
          <p:cNvSpPr>
            <a:spLocks noGrp="1"/>
          </p:cNvSpPr>
          <p:nvPr>
            <p:ph sz="half" idx="2" hasCustomPrompt="1"/>
          </p:nvPr>
        </p:nvSpPr>
        <p:spPr>
          <a:xfrm>
            <a:off x="457200" y="205740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a:t>Click to edit Master texts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Espace réservé du texte 4"/>
          <p:cNvSpPr>
            <a:spLocks noGrp="1"/>
          </p:cNvSpPr>
          <p:nvPr>
            <p:ph type="body" sz="quarter" idx="3" hasCustomPrompt="1"/>
          </p:nvPr>
        </p:nvSpPr>
        <p:spPr>
          <a:xfrm>
            <a:off x="4645025" y="1215232"/>
            <a:ext cx="4041775" cy="639762"/>
          </a:xfrm>
        </p:spPr>
        <p:txBody>
          <a:bodyPr anchor="t">
            <a:normAutofit/>
          </a:bodyPr>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Master text styles</a:t>
            </a:r>
          </a:p>
        </p:txBody>
      </p:sp>
      <p:sp>
        <p:nvSpPr>
          <p:cNvPr id="6" name="Espace réservé du contenu 5"/>
          <p:cNvSpPr>
            <a:spLocks noGrp="1"/>
          </p:cNvSpPr>
          <p:nvPr>
            <p:ph sz="quarter" idx="4" hasCustomPrompt="1"/>
          </p:nvPr>
        </p:nvSpPr>
        <p:spPr>
          <a:xfrm>
            <a:off x="4645025" y="205740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a:t>Click to edit Master texts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Espace réservé du pied de page 7"/>
          <p:cNvSpPr>
            <a:spLocks noGrp="1"/>
          </p:cNvSpPr>
          <p:nvPr>
            <p:ph type="ftr" sz="quarter" idx="11"/>
          </p:nvPr>
        </p:nvSpPr>
        <p:spPr>
          <a:xfrm>
            <a:off x="1905000" y="6356350"/>
            <a:ext cx="6627000" cy="360000"/>
          </a:xfrm>
        </p:spPr>
        <p:txBody>
          <a:bodyPr/>
          <a:lstStyle/>
          <a:p>
            <a:r>
              <a:rPr lang="en-US" noProof="0"/>
              <a:t>MQXFA20 Structure &amp; Shim Review</a:t>
            </a:r>
            <a:endParaRPr lang="en-GB" noProof="0"/>
          </a:p>
        </p:txBody>
      </p:sp>
      <p:sp>
        <p:nvSpPr>
          <p:cNvPr id="9" name="Espace réservé du numéro de diapositive 8"/>
          <p:cNvSpPr>
            <a:spLocks noGrp="1"/>
          </p:cNvSpPr>
          <p:nvPr>
            <p:ph type="sldNum" sz="quarter" idx="12"/>
          </p:nvPr>
        </p:nvSpPr>
        <p:spPr/>
        <p:txBody>
          <a:bodyPr/>
          <a:lstStyle/>
          <a:p>
            <a:fld id="{BFDCA1C4-9514-7B4F-976F-D92F7E296653}" type="slidenum">
              <a:rPr lang="fr-FR" smtClean="0"/>
              <a:pPr/>
              <a:t>‹#›</a:t>
            </a:fld>
            <a:endParaRPr lang="fr-FR"/>
          </a:p>
        </p:txBody>
      </p:sp>
      <p:grpSp>
        <p:nvGrpSpPr>
          <p:cNvPr id="11" name="Grouper 10"/>
          <p:cNvGrpSpPr/>
          <p:nvPr userDrawn="1"/>
        </p:nvGrpSpPr>
        <p:grpSpPr>
          <a:xfrm>
            <a:off x="1440000" y="6300000"/>
            <a:ext cx="457200" cy="457200"/>
            <a:chOff x="1462200" y="4620913"/>
            <a:chExt cx="457200" cy="457200"/>
          </a:xfrm>
        </p:grpSpPr>
        <p:sp>
          <p:nvSpPr>
            <p:cNvPr id="12" name="Rectangle 11"/>
            <p:cNvSpPr/>
            <p:nvPr userDrawn="1"/>
          </p:nvSpPr>
          <p:spPr>
            <a:xfrm>
              <a:off x="1462200" y="4620913"/>
              <a:ext cx="457200" cy="457200"/>
            </a:xfrm>
            <a:prstGeom prst="rect">
              <a:avLst/>
            </a:prstGeom>
            <a:solidFill>
              <a:schemeClr val="accent5">
                <a:alpha val="3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ZoneTexte 12"/>
            <p:cNvSpPr txBox="1"/>
            <p:nvPr userDrawn="1"/>
          </p:nvSpPr>
          <p:spPr>
            <a:xfrm>
              <a:off x="1485900" y="4670164"/>
              <a:ext cx="381000" cy="276999"/>
            </a:xfrm>
            <a:prstGeom prst="rect">
              <a:avLst/>
            </a:prstGeom>
            <a:noFill/>
          </p:spPr>
          <p:txBody>
            <a:bodyPr wrap="square" lIns="0" tIns="0" rIns="0" bIns="0" rtlCol="0">
              <a:spAutoFit/>
            </a:bodyPr>
            <a:lstStyle/>
            <a:p>
              <a:pPr algn="ctr"/>
              <a:r>
                <a:rPr lang="en-GB" sz="900" dirty="0"/>
                <a:t>logo</a:t>
              </a:r>
            </a:p>
            <a:p>
              <a:pPr algn="ctr"/>
              <a:r>
                <a:rPr lang="en-GB" sz="900" dirty="0"/>
                <a:t>area</a:t>
              </a: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en-GB" noProof="0"/>
              <a:t>Slide title – line 1 – Arial 30 pt – HiLumi blue</a:t>
            </a:r>
            <a:br>
              <a:rPr lang="en-GB" noProof="0"/>
            </a:br>
            <a:r>
              <a:rPr lang="en-GB" noProof="0"/>
              <a:t>Slide title – line 2 – Arial 30 pt – HiLumi blue</a:t>
            </a:r>
          </a:p>
        </p:txBody>
      </p:sp>
      <p:sp>
        <p:nvSpPr>
          <p:cNvPr id="4" name="Espace réservé du pied de page 3"/>
          <p:cNvSpPr>
            <a:spLocks noGrp="1"/>
          </p:cNvSpPr>
          <p:nvPr>
            <p:ph type="ftr" sz="quarter" idx="11"/>
          </p:nvPr>
        </p:nvSpPr>
        <p:spPr>
          <a:xfrm>
            <a:off x="1905000" y="6356350"/>
            <a:ext cx="6627000" cy="360000"/>
          </a:xfrm>
        </p:spPr>
        <p:txBody>
          <a:bodyPr/>
          <a:lstStyle/>
          <a:p>
            <a:r>
              <a:rPr lang="en-US" noProof="0"/>
              <a:t>MQXFA20 Structure &amp; Shim Review</a:t>
            </a:r>
            <a:endParaRPr lang="en-GB" noProof="0"/>
          </a:p>
        </p:txBody>
      </p:sp>
      <p:sp>
        <p:nvSpPr>
          <p:cNvPr id="5" name="Espace réservé du numéro de diapositive 4"/>
          <p:cNvSpPr>
            <a:spLocks noGrp="1"/>
          </p:cNvSpPr>
          <p:nvPr>
            <p:ph type="sldNum" sz="quarter" idx="12"/>
          </p:nvPr>
        </p:nvSpPr>
        <p:spPr/>
        <p:txBody>
          <a:bodyPr/>
          <a:lstStyle/>
          <a:p>
            <a:fld id="{BFDCA1C4-9514-7B4F-976F-D92F7E296653}" type="slidenum">
              <a:rPr lang="fr-FR" smtClean="0"/>
              <a:pPr/>
              <a:t>‹#›</a:t>
            </a:fld>
            <a:endParaRPr lang="fr-FR"/>
          </a:p>
        </p:txBody>
      </p:sp>
      <p:grpSp>
        <p:nvGrpSpPr>
          <p:cNvPr id="7" name="Grouper 6"/>
          <p:cNvGrpSpPr/>
          <p:nvPr userDrawn="1"/>
        </p:nvGrpSpPr>
        <p:grpSpPr>
          <a:xfrm>
            <a:off x="1440000" y="6300000"/>
            <a:ext cx="457200" cy="457200"/>
            <a:chOff x="1462200" y="4620913"/>
            <a:chExt cx="457200" cy="457200"/>
          </a:xfrm>
        </p:grpSpPr>
        <p:sp>
          <p:nvSpPr>
            <p:cNvPr id="8" name="Rectangle 7"/>
            <p:cNvSpPr/>
            <p:nvPr userDrawn="1"/>
          </p:nvSpPr>
          <p:spPr>
            <a:xfrm>
              <a:off x="1462200" y="4620913"/>
              <a:ext cx="457200" cy="457200"/>
            </a:xfrm>
            <a:prstGeom prst="rect">
              <a:avLst/>
            </a:prstGeom>
            <a:solidFill>
              <a:schemeClr val="accent5">
                <a:alpha val="3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ZoneTexte 8"/>
            <p:cNvSpPr txBox="1"/>
            <p:nvPr userDrawn="1"/>
          </p:nvSpPr>
          <p:spPr>
            <a:xfrm>
              <a:off x="1485900" y="4670164"/>
              <a:ext cx="381000" cy="276999"/>
            </a:xfrm>
            <a:prstGeom prst="rect">
              <a:avLst/>
            </a:prstGeom>
            <a:noFill/>
          </p:spPr>
          <p:txBody>
            <a:bodyPr wrap="square" lIns="0" tIns="0" rIns="0" bIns="0" rtlCol="0">
              <a:spAutoFit/>
            </a:bodyPr>
            <a:lstStyle/>
            <a:p>
              <a:pPr algn="ctr"/>
              <a:r>
                <a:rPr lang="en-GB" sz="900" dirty="0"/>
                <a:t>logo</a:t>
              </a:r>
            </a:p>
            <a:p>
              <a:pPr algn="ctr"/>
              <a:r>
                <a:rPr lang="en-GB" sz="900" dirty="0"/>
                <a:t>area</a:t>
              </a: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a:xfrm>
            <a:off x="1981200" y="6356350"/>
            <a:ext cx="6553200" cy="360000"/>
          </a:xfrm>
        </p:spPr>
        <p:txBody>
          <a:bodyPr/>
          <a:lstStyle/>
          <a:p>
            <a:r>
              <a:rPr lang="en-US" noProof="0"/>
              <a:t>MQXFA20 Structure &amp; Shim Review</a:t>
            </a:r>
            <a:endParaRPr lang="en-GB" noProof="0"/>
          </a:p>
        </p:txBody>
      </p:sp>
      <p:sp>
        <p:nvSpPr>
          <p:cNvPr id="4" name="Espace réservé du numéro de diapositive 3"/>
          <p:cNvSpPr>
            <a:spLocks noGrp="1"/>
          </p:cNvSpPr>
          <p:nvPr>
            <p:ph type="sldNum" sz="quarter" idx="12"/>
          </p:nvPr>
        </p:nvSpPr>
        <p:spPr/>
        <p:txBody>
          <a:bodyPr/>
          <a:lstStyle/>
          <a:p>
            <a:fld id="{BFDCA1C4-9514-7B4F-976F-D92F7E296653}" type="slidenum">
              <a:rPr lang="fr-FR" smtClean="0"/>
              <a:pPr/>
              <a:t>‹#›</a:t>
            </a:fld>
            <a:endParaRPr lang="fr-FR"/>
          </a:p>
        </p:txBody>
      </p:sp>
      <p:grpSp>
        <p:nvGrpSpPr>
          <p:cNvPr id="6" name="Grouper 5"/>
          <p:cNvGrpSpPr/>
          <p:nvPr userDrawn="1"/>
        </p:nvGrpSpPr>
        <p:grpSpPr>
          <a:xfrm>
            <a:off x="1440000" y="6300000"/>
            <a:ext cx="457200" cy="457200"/>
            <a:chOff x="1462200" y="4620913"/>
            <a:chExt cx="457200" cy="457200"/>
          </a:xfrm>
        </p:grpSpPr>
        <p:sp>
          <p:nvSpPr>
            <p:cNvPr id="7" name="Rectangle 6"/>
            <p:cNvSpPr/>
            <p:nvPr userDrawn="1"/>
          </p:nvSpPr>
          <p:spPr>
            <a:xfrm>
              <a:off x="1462200" y="4620913"/>
              <a:ext cx="457200" cy="457200"/>
            </a:xfrm>
            <a:prstGeom prst="rect">
              <a:avLst/>
            </a:prstGeom>
            <a:solidFill>
              <a:schemeClr val="accent5">
                <a:alpha val="3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ZoneTexte 7"/>
            <p:cNvSpPr txBox="1"/>
            <p:nvPr userDrawn="1"/>
          </p:nvSpPr>
          <p:spPr>
            <a:xfrm>
              <a:off x="1485900" y="4670164"/>
              <a:ext cx="381000" cy="276999"/>
            </a:xfrm>
            <a:prstGeom prst="rect">
              <a:avLst/>
            </a:prstGeom>
            <a:noFill/>
          </p:spPr>
          <p:txBody>
            <a:bodyPr wrap="square" lIns="0" tIns="0" rIns="0" bIns="0" rtlCol="0">
              <a:spAutoFit/>
            </a:bodyPr>
            <a:lstStyle/>
            <a:p>
              <a:pPr algn="ctr"/>
              <a:r>
                <a:rPr lang="en-GB" sz="900" dirty="0"/>
                <a:t>logo</a:t>
              </a:r>
            </a:p>
            <a:p>
              <a:pPr algn="ctr"/>
              <a:r>
                <a:rPr lang="en-GB" sz="900" dirty="0"/>
                <a:t>area</a:t>
              </a: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avec légende">
    <p:spTree>
      <p:nvGrpSpPr>
        <p:cNvPr id="1" name=""/>
        <p:cNvGrpSpPr/>
        <p:nvPr/>
      </p:nvGrpSpPr>
      <p:grpSpPr>
        <a:xfrm>
          <a:off x="0" y="0"/>
          <a:ext cx="0" cy="0"/>
          <a:chOff x="0" y="0"/>
          <a:chExt cx="0" cy="0"/>
        </a:xfrm>
      </p:grpSpPr>
      <p:sp>
        <p:nvSpPr>
          <p:cNvPr id="3" name="Espace réservé pour une image  2"/>
          <p:cNvSpPr>
            <a:spLocks noGrp="1"/>
          </p:cNvSpPr>
          <p:nvPr>
            <p:ph type="pic" idx="1"/>
          </p:nvPr>
        </p:nvSpPr>
        <p:spPr>
          <a:xfrm>
            <a:off x="612000" y="457200"/>
            <a:ext cx="7920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noProof="0"/>
          </a:p>
        </p:txBody>
      </p:sp>
      <p:sp>
        <p:nvSpPr>
          <p:cNvPr id="4" name="Espace réservé du texte 3"/>
          <p:cNvSpPr>
            <a:spLocks noGrp="1"/>
          </p:cNvSpPr>
          <p:nvPr>
            <p:ph type="body" sz="half" idx="2" hasCustomPrompt="1"/>
          </p:nvPr>
        </p:nvSpPr>
        <p:spPr>
          <a:xfrm>
            <a:off x="612000" y="5105400"/>
            <a:ext cx="7920000" cy="990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a:t>Text – image caption – comments ....</a:t>
            </a:r>
          </a:p>
        </p:txBody>
      </p:sp>
      <p:sp>
        <p:nvSpPr>
          <p:cNvPr id="6" name="Espace réservé du pied de page 5"/>
          <p:cNvSpPr>
            <a:spLocks noGrp="1"/>
          </p:cNvSpPr>
          <p:nvPr>
            <p:ph type="ftr" sz="quarter" idx="11"/>
          </p:nvPr>
        </p:nvSpPr>
        <p:spPr>
          <a:xfrm>
            <a:off x="1981200" y="6356350"/>
            <a:ext cx="6550800" cy="360000"/>
          </a:xfrm>
        </p:spPr>
        <p:txBody>
          <a:bodyPr/>
          <a:lstStyle/>
          <a:p>
            <a:r>
              <a:rPr lang="en-US" noProof="0"/>
              <a:t>MQXFA20 Structure &amp; Shim Review</a:t>
            </a:r>
            <a:endParaRPr lang="en-GB" noProof="0"/>
          </a:p>
        </p:txBody>
      </p:sp>
      <p:sp>
        <p:nvSpPr>
          <p:cNvPr id="7" name="Espace réservé du numéro de diapositive 6"/>
          <p:cNvSpPr>
            <a:spLocks noGrp="1"/>
          </p:cNvSpPr>
          <p:nvPr>
            <p:ph type="sldNum" sz="quarter" idx="12"/>
          </p:nvPr>
        </p:nvSpPr>
        <p:spPr/>
        <p:txBody>
          <a:bodyPr/>
          <a:lstStyle/>
          <a:p>
            <a:fld id="{BFDCA1C4-9514-7B4F-976F-D92F7E296653}" type="slidenum">
              <a:rPr lang="fr-FR" smtClean="0"/>
              <a:pPr/>
              <a:t>‹#›</a:t>
            </a:fld>
            <a:endParaRPr lang="fr-FR"/>
          </a:p>
        </p:txBody>
      </p:sp>
      <p:sp>
        <p:nvSpPr>
          <p:cNvPr id="9" name="Espace réservé du contenu 8"/>
          <p:cNvSpPr>
            <a:spLocks noGrp="1"/>
          </p:cNvSpPr>
          <p:nvPr>
            <p:ph sz="quarter" idx="14" hasCustomPrompt="1"/>
          </p:nvPr>
        </p:nvSpPr>
        <p:spPr>
          <a:xfrm>
            <a:off x="613550" y="4648200"/>
            <a:ext cx="7918450" cy="381000"/>
          </a:xfrm>
        </p:spPr>
        <p:txBody>
          <a:bodyPr/>
          <a:lstStyle>
            <a:lvl1pPr>
              <a:buFontTx/>
              <a:buNone/>
              <a:defRPr sz="1800">
                <a:solidFill>
                  <a:schemeClr val="bg2"/>
                </a:solidFill>
              </a:defRPr>
            </a:lvl1pPr>
          </a:lstStyle>
          <a:p>
            <a:pPr lvl="0"/>
            <a:r>
              <a:rPr lang="en-GB" dirty="0"/>
              <a:t>Image title</a:t>
            </a:r>
          </a:p>
        </p:txBody>
      </p:sp>
      <p:grpSp>
        <p:nvGrpSpPr>
          <p:cNvPr id="10" name="Grouper 9"/>
          <p:cNvGrpSpPr/>
          <p:nvPr userDrawn="1"/>
        </p:nvGrpSpPr>
        <p:grpSpPr>
          <a:xfrm>
            <a:off x="1440000" y="6300000"/>
            <a:ext cx="457200" cy="457200"/>
            <a:chOff x="1462200" y="4620913"/>
            <a:chExt cx="457200" cy="457200"/>
          </a:xfrm>
        </p:grpSpPr>
        <p:sp>
          <p:nvSpPr>
            <p:cNvPr id="11" name="Rectangle 10"/>
            <p:cNvSpPr/>
            <p:nvPr userDrawn="1"/>
          </p:nvSpPr>
          <p:spPr>
            <a:xfrm>
              <a:off x="1462200" y="4620913"/>
              <a:ext cx="457200" cy="457200"/>
            </a:xfrm>
            <a:prstGeom prst="rect">
              <a:avLst/>
            </a:prstGeom>
            <a:solidFill>
              <a:schemeClr val="accent5">
                <a:alpha val="3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ZoneTexte 11"/>
            <p:cNvSpPr txBox="1"/>
            <p:nvPr userDrawn="1"/>
          </p:nvSpPr>
          <p:spPr>
            <a:xfrm>
              <a:off x="1485900" y="4670164"/>
              <a:ext cx="381000" cy="276999"/>
            </a:xfrm>
            <a:prstGeom prst="rect">
              <a:avLst/>
            </a:prstGeom>
            <a:noFill/>
          </p:spPr>
          <p:txBody>
            <a:bodyPr wrap="square" lIns="0" tIns="0" rIns="0" bIns="0" rtlCol="0">
              <a:spAutoFit/>
            </a:bodyPr>
            <a:lstStyle/>
            <a:p>
              <a:pPr algn="ctr"/>
              <a:r>
                <a:rPr lang="en-GB" sz="900" dirty="0"/>
                <a:t>logo</a:t>
              </a:r>
            </a:p>
            <a:p>
              <a:pPr algn="ctr"/>
              <a:r>
                <a:rPr lang="en-GB" sz="900" dirty="0"/>
                <a:t>area</a:t>
              </a: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12000" y="180000"/>
            <a:ext cx="7920000" cy="720000"/>
          </a:xfrm>
          <a:prstGeom prst="rect">
            <a:avLst/>
          </a:prstGeom>
        </p:spPr>
        <p:txBody>
          <a:bodyPr vert="horz" lIns="0" tIns="0" rIns="0" bIns="0" rtlCol="0" anchor="ctr" anchorCtr="1">
            <a:noAutofit/>
          </a:bodyPr>
          <a:lstStyle/>
          <a:p>
            <a:r>
              <a:rPr lang="en-GB" noProof="0"/>
              <a:t>Slide title – line 1 – Arial 30 pt – HiLumi blue</a:t>
            </a:r>
            <a:br>
              <a:rPr lang="en-GB" noProof="0"/>
            </a:br>
            <a:r>
              <a:rPr lang="en-GB" noProof="0"/>
              <a:t>Slide title – line 2 – Arial 30 pt – HiLumi blue</a:t>
            </a:r>
          </a:p>
        </p:txBody>
      </p:sp>
      <p:sp>
        <p:nvSpPr>
          <p:cNvPr id="3" name="Espace réservé du texte 2"/>
          <p:cNvSpPr>
            <a:spLocks noGrp="1"/>
          </p:cNvSpPr>
          <p:nvPr>
            <p:ph type="body" idx="1"/>
          </p:nvPr>
        </p:nvSpPr>
        <p:spPr>
          <a:xfrm>
            <a:off x="612000" y="1371600"/>
            <a:ext cx="7920000" cy="4754563"/>
          </a:xfrm>
          <a:prstGeom prst="rect">
            <a:avLst/>
          </a:prstGeom>
        </p:spPr>
        <p:txBody>
          <a:bodyPr vert="horz" lIns="0" tIns="0" rIns="0" bIns="0" rtlCol="0">
            <a:normAutofit/>
          </a:bodyPr>
          <a:lstStyle/>
          <a:p>
            <a:pPr lvl="0"/>
            <a:r>
              <a:rPr lang="en-GB" noProof="0"/>
              <a:t>Click to edit Master texts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 name="Espace réservé du pied de page 4"/>
          <p:cNvSpPr>
            <a:spLocks noGrp="1"/>
          </p:cNvSpPr>
          <p:nvPr>
            <p:ph type="ftr" sz="quarter" idx="3"/>
          </p:nvPr>
        </p:nvSpPr>
        <p:spPr>
          <a:xfrm>
            <a:off x="1981200" y="6356350"/>
            <a:ext cx="6550800" cy="360000"/>
          </a:xfrm>
          <a:prstGeom prst="rect">
            <a:avLst/>
          </a:prstGeom>
        </p:spPr>
        <p:txBody>
          <a:bodyPr vert="horz" lIns="0" tIns="0" rIns="0" bIns="0" rtlCol="0" anchor="b"/>
          <a:lstStyle>
            <a:lvl1pPr algn="r">
              <a:defRPr sz="1200">
                <a:solidFill>
                  <a:schemeClr val="accent1"/>
                </a:solidFill>
              </a:defRPr>
            </a:lvl1pPr>
          </a:lstStyle>
          <a:p>
            <a:r>
              <a:rPr lang="en-US" noProof="0"/>
              <a:t>MQXFA20 Structure &amp; Shim Review</a:t>
            </a:r>
            <a:endParaRPr lang="en-GB" noProof="0"/>
          </a:p>
        </p:txBody>
      </p:sp>
      <p:sp>
        <p:nvSpPr>
          <p:cNvPr id="6" name="Espace réservé du numéro de diapositive 5"/>
          <p:cNvSpPr>
            <a:spLocks noGrp="1"/>
          </p:cNvSpPr>
          <p:nvPr>
            <p:ph type="sldNum" sz="quarter" idx="4"/>
          </p:nvPr>
        </p:nvSpPr>
        <p:spPr>
          <a:xfrm>
            <a:off x="8686800" y="6356350"/>
            <a:ext cx="360000" cy="360000"/>
          </a:xfrm>
          <a:prstGeom prst="rect">
            <a:avLst/>
          </a:prstGeom>
        </p:spPr>
        <p:txBody>
          <a:bodyPr vert="horz" lIns="0" tIns="0" rIns="0" bIns="0" rtlCol="0" anchor="b"/>
          <a:lstStyle>
            <a:lvl1pPr algn="r">
              <a:defRPr sz="1200">
                <a:solidFill>
                  <a:schemeClr val="accent1"/>
                </a:solidFill>
              </a:defRPr>
            </a:lvl1pPr>
          </a:lstStyle>
          <a:p>
            <a:fld id="{BFDCA1C4-9514-7B4F-976F-D92F7E296653}" type="slidenum">
              <a:rPr lang="fr-FR" smtClean="0"/>
              <a:pPr/>
              <a:t>‹#›</a:t>
            </a:fld>
            <a:endParaRPr lang="fr-FR" dirty="0"/>
          </a:p>
        </p:txBody>
      </p:sp>
      <p:pic>
        <p:nvPicPr>
          <p:cNvPr id="4" name="Picture 3">
            <a:extLst>
              <a:ext uri="{FF2B5EF4-FFF2-40B4-BE49-F238E27FC236}">
                <a16:creationId xmlns:a16="http://schemas.microsoft.com/office/drawing/2014/main" id="{EEC8F6E1-DCAA-4B58-8837-5B94238538F3}"/>
              </a:ext>
            </a:extLst>
          </p:cNvPr>
          <p:cNvPicPr>
            <a:picLocks noChangeAspect="1"/>
          </p:cNvPicPr>
          <p:nvPr userDrawn="1"/>
        </p:nvPicPr>
        <p:blipFill>
          <a:blip r:embed="rId9"/>
          <a:stretch>
            <a:fillRect/>
          </a:stretch>
        </p:blipFill>
        <p:spPr>
          <a:xfrm>
            <a:off x="1" y="6126162"/>
            <a:ext cx="1562508" cy="73183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4" r:id="rId4"/>
    <p:sldLayoutId id="2147483655" r:id="rId5"/>
    <p:sldLayoutId id="2147483657" r:id="rId6"/>
  </p:sldLayoutIdLst>
  <p:hf hdr="0" dt="0"/>
  <p:txStyles>
    <p:titleStyle>
      <a:lvl1pPr algn="ctr" defTabSz="457200" rtl="0" eaLnBrk="1" latinLnBrk="0" hangingPunct="1">
        <a:spcBef>
          <a:spcPct val="0"/>
        </a:spcBef>
        <a:buNone/>
        <a:defRPr sz="2800" b="1" kern="1200">
          <a:solidFill>
            <a:schemeClr val="bg2"/>
          </a:solidFill>
          <a:latin typeface="+mj-lt"/>
          <a:ea typeface="+mj-ea"/>
          <a:cs typeface="+mj-cs"/>
        </a:defRPr>
      </a:lvl1pPr>
    </p:titleStyle>
    <p:bodyStyle>
      <a:lvl1pPr marL="342900" indent="-342900" algn="l" defTabSz="457200" rtl="0" eaLnBrk="1" latinLnBrk="0" hangingPunct="1">
        <a:spcBef>
          <a:spcPct val="20000"/>
        </a:spcBef>
        <a:buClr>
          <a:schemeClr val="accent6"/>
        </a:buClr>
        <a:buFont typeface="Wingdings" charset="2"/>
        <a:buChar char="§"/>
        <a:defRPr sz="2800" kern="1200">
          <a:solidFill>
            <a:schemeClr val="accent5"/>
          </a:solidFill>
          <a:latin typeface="+mn-lt"/>
          <a:ea typeface="+mn-ea"/>
          <a:cs typeface="+mn-cs"/>
        </a:defRPr>
      </a:lvl1pPr>
      <a:lvl2pPr marL="742950" indent="-285750" algn="l" defTabSz="457200" rtl="0" eaLnBrk="1" latinLnBrk="0" hangingPunct="1">
        <a:spcBef>
          <a:spcPct val="20000"/>
        </a:spcBef>
        <a:buClr>
          <a:schemeClr val="accent6"/>
        </a:buClr>
        <a:buFont typeface="Wingdings" charset="2"/>
        <a:buChar char="§"/>
        <a:defRPr sz="2400" kern="1200">
          <a:solidFill>
            <a:schemeClr val="accent5"/>
          </a:solidFill>
          <a:latin typeface="+mn-lt"/>
          <a:ea typeface="+mn-ea"/>
          <a:cs typeface="+mn-cs"/>
        </a:defRPr>
      </a:lvl2pPr>
      <a:lvl3pPr marL="1143000" indent="-228600" algn="l" defTabSz="457200" rtl="0" eaLnBrk="1" latinLnBrk="0" hangingPunct="1">
        <a:spcBef>
          <a:spcPct val="20000"/>
        </a:spcBef>
        <a:buClr>
          <a:schemeClr val="accent6"/>
        </a:buClr>
        <a:buFont typeface="Wingdings" charset="2"/>
        <a:buChar char="§"/>
        <a:defRPr sz="2000" kern="1200">
          <a:solidFill>
            <a:schemeClr val="accent5"/>
          </a:solidFill>
          <a:latin typeface="+mn-lt"/>
          <a:ea typeface="+mn-ea"/>
          <a:cs typeface="+mn-cs"/>
        </a:defRPr>
      </a:lvl3pPr>
      <a:lvl4pPr marL="1600200" indent="-228600" algn="l" defTabSz="457200" rtl="0" eaLnBrk="1" latinLnBrk="0" hangingPunct="1">
        <a:spcBef>
          <a:spcPct val="20000"/>
        </a:spcBef>
        <a:buClr>
          <a:schemeClr val="accent6"/>
        </a:buClr>
        <a:buFont typeface="Wingdings" charset="2"/>
        <a:buChar char="§"/>
        <a:defRPr sz="1800" kern="1200">
          <a:solidFill>
            <a:schemeClr val="accent5"/>
          </a:solidFill>
          <a:latin typeface="+mn-lt"/>
          <a:ea typeface="+mn-ea"/>
          <a:cs typeface="+mn-cs"/>
        </a:defRPr>
      </a:lvl4pPr>
      <a:lvl5pPr marL="2057400" indent="-228600" algn="l" defTabSz="457200" rtl="0" eaLnBrk="1" latinLnBrk="0" hangingPunct="1">
        <a:spcBef>
          <a:spcPct val="20000"/>
        </a:spcBef>
        <a:buClr>
          <a:schemeClr val="accent6"/>
        </a:buClr>
        <a:buFont typeface="Wingdings" charset="2"/>
        <a:buChar char="§"/>
        <a:defRPr sz="1600" kern="1200">
          <a:solidFill>
            <a:schemeClr val="accent5"/>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indico.fnal.gov/event/6771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dirty="0"/>
              <a:t>MQXFA20 Structure &amp; Shim Review</a:t>
            </a:r>
            <a:br>
              <a:rPr lang="en-US" dirty="0"/>
            </a:br>
            <a:r>
              <a:rPr lang="en-US" i="1" dirty="0"/>
              <a:t>Introduction </a:t>
            </a:r>
            <a:r>
              <a:rPr lang="en-GB" i="1" dirty="0"/>
              <a:t>&amp; Charge</a:t>
            </a:r>
          </a:p>
        </p:txBody>
      </p:sp>
      <p:sp>
        <p:nvSpPr>
          <p:cNvPr id="3" name="Sous-titre 2"/>
          <p:cNvSpPr>
            <a:spLocks noGrp="1"/>
          </p:cNvSpPr>
          <p:nvPr>
            <p:ph type="subTitle" idx="1"/>
          </p:nvPr>
        </p:nvSpPr>
        <p:spPr/>
        <p:txBody>
          <a:bodyPr>
            <a:normAutofit lnSpcReduction="10000"/>
          </a:bodyPr>
          <a:lstStyle/>
          <a:p>
            <a:r>
              <a:rPr lang="en-GB" dirty="0"/>
              <a:t>Giorgio Ambrosio</a:t>
            </a:r>
          </a:p>
          <a:p>
            <a:r>
              <a:rPr lang="en-GB" dirty="0"/>
              <a:t>Magnets L2</a:t>
            </a:r>
          </a:p>
          <a:p>
            <a:r>
              <a:rPr lang="en-GB" dirty="0"/>
              <a:t>U.S. HL-LHC Accelerator Upgrade Project</a:t>
            </a:r>
          </a:p>
        </p:txBody>
      </p:sp>
      <p:sp>
        <p:nvSpPr>
          <p:cNvPr id="6" name="Rectangle 5"/>
          <p:cNvSpPr/>
          <p:nvPr/>
        </p:nvSpPr>
        <p:spPr>
          <a:xfrm>
            <a:off x="-6424" y="6141660"/>
            <a:ext cx="1547664" cy="69269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Espace réservé du texte 3"/>
          <p:cNvSpPr>
            <a:spLocks noGrp="1"/>
          </p:cNvSpPr>
          <p:nvPr>
            <p:ph type="body" sz="quarter" idx="14"/>
          </p:nvPr>
        </p:nvSpPr>
        <p:spPr>
          <a:xfrm>
            <a:off x="1371600" y="5899149"/>
            <a:ext cx="6480000" cy="447685"/>
          </a:xfrm>
        </p:spPr>
        <p:txBody>
          <a:bodyPr>
            <a:normAutofit fontScale="92500" lnSpcReduction="10000"/>
          </a:bodyPr>
          <a:lstStyle/>
          <a:p>
            <a:r>
              <a:rPr lang="en-US" b="1" dirty="0"/>
              <a:t>MQXFA20 Structure &amp; Shim Review</a:t>
            </a:r>
          </a:p>
          <a:p>
            <a:r>
              <a:rPr lang="en-GB" sz="1400" dirty="0"/>
              <a:t>January 23, 2025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19C94-462B-4A1E-B52B-71F891C3F3D1}"/>
              </a:ext>
            </a:extLst>
          </p:cNvPr>
          <p:cNvSpPr>
            <a:spLocks noGrp="1"/>
          </p:cNvSpPr>
          <p:nvPr>
            <p:ph type="title"/>
          </p:nvPr>
        </p:nvSpPr>
        <p:spPr/>
        <p:txBody>
          <a:bodyPr/>
          <a:lstStyle/>
          <a:p>
            <a:r>
              <a:rPr lang="en-US" dirty="0"/>
              <a:t>Schedule</a:t>
            </a:r>
          </a:p>
        </p:txBody>
      </p:sp>
      <p:sp>
        <p:nvSpPr>
          <p:cNvPr id="3" name="Content Placeholder 2">
            <a:extLst>
              <a:ext uri="{FF2B5EF4-FFF2-40B4-BE49-F238E27FC236}">
                <a16:creationId xmlns:a16="http://schemas.microsoft.com/office/drawing/2014/main" id="{86AB2A28-7706-493F-91AC-6285CC7786B9}"/>
              </a:ext>
            </a:extLst>
          </p:cNvPr>
          <p:cNvSpPr>
            <a:spLocks noGrp="1"/>
          </p:cNvSpPr>
          <p:nvPr>
            <p:ph idx="1"/>
          </p:nvPr>
        </p:nvSpPr>
        <p:spPr/>
        <p:txBody>
          <a:bodyPr/>
          <a:lstStyle/>
          <a:p>
            <a:r>
              <a:rPr lang="en-US" dirty="0"/>
              <a:t>Today:  </a:t>
            </a:r>
          </a:p>
          <a:p>
            <a:pPr lvl="1"/>
            <a:r>
              <a:rPr lang="en-US" dirty="0"/>
              <a:t>Talks</a:t>
            </a:r>
          </a:p>
          <a:p>
            <a:pPr lvl="1"/>
            <a:r>
              <a:rPr lang="en-US" dirty="0"/>
              <a:t>Q&amp;A</a:t>
            </a:r>
          </a:p>
          <a:p>
            <a:pPr lvl="1"/>
            <a:endParaRPr lang="en-US" dirty="0"/>
          </a:p>
          <a:p>
            <a:r>
              <a:rPr lang="en-US" dirty="0"/>
              <a:t>Following days: </a:t>
            </a:r>
          </a:p>
          <a:p>
            <a:pPr lvl="1"/>
            <a:r>
              <a:rPr lang="en-US" dirty="0"/>
              <a:t>Closed session(s)</a:t>
            </a:r>
          </a:p>
          <a:p>
            <a:pPr lvl="1"/>
            <a:r>
              <a:rPr lang="en-US" dirty="0"/>
              <a:t>Possibly Q&amp;A by email</a:t>
            </a:r>
          </a:p>
          <a:p>
            <a:pPr lvl="1"/>
            <a:endParaRPr lang="en-US" dirty="0"/>
          </a:p>
          <a:p>
            <a:r>
              <a:rPr lang="en-US" dirty="0"/>
              <a:t>Report by email or Zoom mtg in ~2 weeks  </a:t>
            </a:r>
          </a:p>
        </p:txBody>
      </p:sp>
      <p:sp>
        <p:nvSpPr>
          <p:cNvPr id="4" name="Footer Placeholder 3">
            <a:extLst>
              <a:ext uri="{FF2B5EF4-FFF2-40B4-BE49-F238E27FC236}">
                <a16:creationId xmlns:a16="http://schemas.microsoft.com/office/drawing/2014/main" id="{E95C99ED-C03B-4F81-BA34-1721BA87238F}"/>
              </a:ext>
            </a:extLst>
          </p:cNvPr>
          <p:cNvSpPr>
            <a:spLocks noGrp="1"/>
          </p:cNvSpPr>
          <p:nvPr>
            <p:ph type="ftr" sz="quarter" idx="11"/>
          </p:nvPr>
        </p:nvSpPr>
        <p:spPr/>
        <p:txBody>
          <a:bodyPr/>
          <a:lstStyle/>
          <a:p>
            <a:r>
              <a:rPr lang="en-US" noProof="0"/>
              <a:t>MQXFA20 Structure &amp; Shim Review</a:t>
            </a:r>
            <a:endParaRPr lang="en-GB" noProof="0"/>
          </a:p>
        </p:txBody>
      </p:sp>
      <p:sp>
        <p:nvSpPr>
          <p:cNvPr id="5" name="Slide Number Placeholder 4">
            <a:extLst>
              <a:ext uri="{FF2B5EF4-FFF2-40B4-BE49-F238E27FC236}">
                <a16:creationId xmlns:a16="http://schemas.microsoft.com/office/drawing/2014/main" id="{9D4433C1-3DE2-43C7-9143-1DAE1BC93E12}"/>
              </a:ext>
            </a:extLst>
          </p:cNvPr>
          <p:cNvSpPr>
            <a:spLocks noGrp="1"/>
          </p:cNvSpPr>
          <p:nvPr>
            <p:ph type="sldNum" sz="quarter" idx="12"/>
          </p:nvPr>
        </p:nvSpPr>
        <p:spPr/>
        <p:txBody>
          <a:bodyPr/>
          <a:lstStyle/>
          <a:p>
            <a:fld id="{BFDCA1C4-9514-7B4F-976F-D92F7E296653}" type="slidenum">
              <a:rPr lang="fr-FR" smtClean="0"/>
              <a:pPr/>
              <a:t>10</a:t>
            </a:fld>
            <a:endParaRPr lang="fr-FR"/>
          </a:p>
        </p:txBody>
      </p:sp>
    </p:spTree>
    <p:extLst>
      <p:ext uri="{BB962C8B-B14F-4D97-AF65-F5344CB8AC3E}">
        <p14:creationId xmlns:p14="http://schemas.microsoft.com/office/powerpoint/2010/main" val="1027520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E18359-9572-4A46-94BC-582F74348D3D}"/>
              </a:ext>
            </a:extLst>
          </p:cNvPr>
          <p:cNvSpPr>
            <a:spLocks noGrp="1"/>
          </p:cNvSpPr>
          <p:nvPr>
            <p:ph idx="1"/>
          </p:nvPr>
        </p:nvSpPr>
        <p:spPr>
          <a:xfrm>
            <a:off x="762000" y="620688"/>
            <a:ext cx="8130480" cy="5472608"/>
          </a:xfrm>
        </p:spPr>
        <p:txBody>
          <a:bodyPr>
            <a:normAutofit fontScale="85000" lnSpcReduction="20000"/>
          </a:bodyPr>
          <a:lstStyle/>
          <a:p>
            <a:pPr marL="0" indent="0">
              <a:buNone/>
            </a:pPr>
            <a:r>
              <a:rPr lang="en-US" b="1" dirty="0"/>
              <a:t>Committee</a:t>
            </a:r>
            <a:endParaRPr lang="en-US" dirty="0"/>
          </a:p>
          <a:p>
            <a:r>
              <a:rPr lang="en-US" dirty="0"/>
              <a:t>Peter Wanderer, chairperson (BNL)</a:t>
            </a:r>
          </a:p>
          <a:p>
            <a:r>
              <a:rPr lang="en-US" dirty="0"/>
              <a:t>Mike Anerella (BNL)</a:t>
            </a:r>
          </a:p>
          <a:p>
            <a:r>
              <a:rPr lang="en-US" dirty="0"/>
              <a:t>Rodger Bossert (FNAL)</a:t>
            </a:r>
          </a:p>
          <a:p>
            <a:r>
              <a:rPr lang="en-US" dirty="0"/>
              <a:t>Susana Izquierdo Bermudez (CERN)</a:t>
            </a:r>
          </a:p>
          <a:p>
            <a:pPr marL="0" indent="0">
              <a:buNone/>
            </a:pPr>
            <a:endParaRPr lang="en-US" dirty="0"/>
          </a:p>
          <a:p>
            <a:pPr marL="0" indent="0">
              <a:buNone/>
            </a:pPr>
            <a:r>
              <a:rPr lang="en-US" b="1" dirty="0"/>
              <a:t>Date and Time</a:t>
            </a:r>
            <a:endParaRPr lang="en-US" dirty="0"/>
          </a:p>
          <a:p>
            <a:pPr>
              <a:lnSpc>
                <a:spcPct val="120000"/>
              </a:lnSpc>
            </a:pPr>
            <a:r>
              <a:rPr lang="en-US" dirty="0"/>
              <a:t>January 23, 2024. Start time is 7/9/10/16 (LBNL/FNAL/BNL/CERN,CEA)</a:t>
            </a:r>
          </a:p>
          <a:p>
            <a:pPr marL="0" indent="0">
              <a:buNone/>
            </a:pPr>
            <a:r>
              <a:rPr lang="en-US" dirty="0"/>
              <a:t> </a:t>
            </a:r>
          </a:p>
          <a:p>
            <a:pPr marL="0" indent="0">
              <a:buNone/>
            </a:pPr>
            <a:r>
              <a:rPr lang="en-US" b="1" dirty="0"/>
              <a:t>Location/Connection</a:t>
            </a:r>
            <a:endParaRPr lang="en-US" dirty="0"/>
          </a:p>
          <a:p>
            <a:r>
              <a:rPr lang="en-US" dirty="0"/>
              <a:t>Video-link by Zoom, info by email.</a:t>
            </a:r>
          </a:p>
          <a:p>
            <a:pPr marL="0" indent="0">
              <a:buNone/>
            </a:pPr>
            <a:r>
              <a:rPr lang="en-US" dirty="0"/>
              <a:t> </a:t>
            </a:r>
          </a:p>
          <a:p>
            <a:pPr marL="0" indent="0">
              <a:buNone/>
            </a:pPr>
            <a:r>
              <a:rPr lang="en-US" b="1" dirty="0"/>
              <a:t>Link to agenda with talks and other documents</a:t>
            </a:r>
          </a:p>
          <a:p>
            <a:r>
              <a:rPr lang="en-US" sz="1800" u="sng" dirty="0">
                <a:solidFill>
                  <a:srgbClr val="0000FF"/>
                </a:solidFill>
                <a:effectLst/>
                <a:latin typeface="Arial" panose="020B0604020202020204" pitchFamily="34" charset="0"/>
                <a:ea typeface="Times New Roman" panose="02020603050405020304" pitchFamily="18" charset="0"/>
                <a:hlinkClick r:id="rId2"/>
              </a:rPr>
              <a:t>MQXFA20 Structure &amp; Shims Review (January 23, 2025) · INDICO-FNAL (Indico)</a:t>
            </a:r>
            <a:endParaRPr lang="en-US" dirty="0"/>
          </a:p>
          <a:p>
            <a:endParaRPr lang="en-US" dirty="0"/>
          </a:p>
          <a:p>
            <a:endParaRPr lang="en-US" dirty="0"/>
          </a:p>
        </p:txBody>
      </p:sp>
      <p:sp>
        <p:nvSpPr>
          <p:cNvPr id="4" name="Footer Placeholder 3">
            <a:extLst>
              <a:ext uri="{FF2B5EF4-FFF2-40B4-BE49-F238E27FC236}">
                <a16:creationId xmlns:a16="http://schemas.microsoft.com/office/drawing/2014/main" id="{2C827461-5ED1-45F3-81A5-ADC8AA7EB152}"/>
              </a:ext>
            </a:extLst>
          </p:cNvPr>
          <p:cNvSpPr>
            <a:spLocks noGrp="1"/>
          </p:cNvSpPr>
          <p:nvPr>
            <p:ph type="ftr" sz="quarter" idx="11"/>
          </p:nvPr>
        </p:nvSpPr>
        <p:spPr/>
        <p:txBody>
          <a:bodyPr/>
          <a:lstStyle/>
          <a:p>
            <a:r>
              <a:rPr lang="en-US" noProof="0"/>
              <a:t>MQXFA20 Structure &amp; Shim Review</a:t>
            </a:r>
            <a:endParaRPr lang="en-GB" noProof="0" dirty="0"/>
          </a:p>
        </p:txBody>
      </p:sp>
      <p:sp>
        <p:nvSpPr>
          <p:cNvPr id="5" name="Slide Number Placeholder 4">
            <a:extLst>
              <a:ext uri="{FF2B5EF4-FFF2-40B4-BE49-F238E27FC236}">
                <a16:creationId xmlns:a16="http://schemas.microsoft.com/office/drawing/2014/main" id="{85A8466A-F22A-456E-BE77-BCCE47B6F60A}"/>
              </a:ext>
            </a:extLst>
          </p:cNvPr>
          <p:cNvSpPr>
            <a:spLocks noGrp="1"/>
          </p:cNvSpPr>
          <p:nvPr>
            <p:ph type="sldNum" sz="quarter" idx="12"/>
          </p:nvPr>
        </p:nvSpPr>
        <p:spPr/>
        <p:txBody>
          <a:bodyPr/>
          <a:lstStyle/>
          <a:p>
            <a:fld id="{BFDCA1C4-9514-7B4F-976F-D92F7E296653}" type="slidenum">
              <a:rPr lang="fr-FR" smtClean="0"/>
              <a:pPr/>
              <a:t>2</a:t>
            </a:fld>
            <a:endParaRPr lang="fr-FR"/>
          </a:p>
        </p:txBody>
      </p:sp>
    </p:spTree>
    <p:extLst>
      <p:ext uri="{BB962C8B-B14F-4D97-AF65-F5344CB8AC3E}">
        <p14:creationId xmlns:p14="http://schemas.microsoft.com/office/powerpoint/2010/main" val="141516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000" y="-63962"/>
            <a:ext cx="7920000" cy="720000"/>
          </a:xfrm>
        </p:spPr>
        <p:txBody>
          <a:bodyPr/>
          <a:lstStyle/>
          <a:p>
            <a:r>
              <a:rPr lang="en-US" dirty="0"/>
              <a:t>Review Goals</a:t>
            </a:r>
          </a:p>
        </p:txBody>
      </p:sp>
      <p:sp>
        <p:nvSpPr>
          <p:cNvPr id="3" name="Content Placeholder 2"/>
          <p:cNvSpPr>
            <a:spLocks noGrp="1"/>
          </p:cNvSpPr>
          <p:nvPr>
            <p:ph idx="1"/>
          </p:nvPr>
        </p:nvSpPr>
        <p:spPr>
          <a:xfrm>
            <a:off x="310615" y="908720"/>
            <a:ext cx="8376186" cy="4104456"/>
          </a:xfrm>
        </p:spPr>
        <p:txBody>
          <a:bodyPr>
            <a:normAutofit/>
          </a:bodyPr>
          <a:lstStyle/>
          <a:p>
            <a:pPr marL="0" marR="0" indent="274320" algn="just">
              <a:spcBef>
                <a:spcPts val="200"/>
              </a:spcBef>
              <a:spcAft>
                <a:spcPts val="0"/>
              </a:spcAft>
            </a:pPr>
            <a:r>
              <a:rPr lang="en-US" sz="2400" dirty="0">
                <a:effectLst/>
                <a:latin typeface="Arial" panose="020B0604020202020204" pitchFamily="34" charset="0"/>
                <a:ea typeface="Times New Roman" panose="02020603050405020304" pitchFamily="18" charset="0"/>
              </a:rPr>
              <a:t>The HL-LHC AUP project is starting the assembly of </a:t>
            </a:r>
            <a:r>
              <a:rPr lang="en-US" sz="2400" b="1" dirty="0">
                <a:effectLst/>
                <a:latin typeface="Arial" panose="020B0604020202020204" pitchFamily="34" charset="0"/>
                <a:ea typeface="Times New Roman" panose="02020603050405020304" pitchFamily="18" charset="0"/>
              </a:rPr>
              <a:t>MQXFA20</a:t>
            </a:r>
            <a:r>
              <a:rPr lang="en-US" sz="2400" dirty="0">
                <a:effectLst/>
                <a:latin typeface="Arial" panose="020B0604020202020204" pitchFamily="34" charset="0"/>
                <a:ea typeface="Times New Roman" panose="02020603050405020304" pitchFamily="18" charset="0"/>
              </a:rPr>
              <a:t> quadrupole magnet. If MQXFA20 meets MQXFA requirements [1] it will be used in a Q1/Q3 cryo-assembly to be installed in the HL-LHC.</a:t>
            </a:r>
            <a:endParaRPr lang="en-US" sz="2400" dirty="0">
              <a:effectLst/>
              <a:latin typeface="Times New Roman" panose="02020603050405020304" pitchFamily="18" charset="0"/>
              <a:ea typeface="Times New Roman" panose="02020603050405020304" pitchFamily="18" charset="0"/>
            </a:endParaRPr>
          </a:p>
          <a:p>
            <a:pPr marL="0" marR="0" indent="274320" algn="just">
              <a:spcBef>
                <a:spcPts val="200"/>
              </a:spcBef>
              <a:spcAft>
                <a:spcPts val="0"/>
              </a:spcAft>
            </a:pPr>
            <a:r>
              <a:rPr lang="en-US" sz="2400" dirty="0">
                <a:effectLst/>
                <a:latin typeface="Arial" panose="020B0604020202020204" pitchFamily="34" charset="0"/>
                <a:ea typeface="Times New Roman" panose="02020603050405020304" pitchFamily="18" charset="0"/>
              </a:rPr>
              <a:t>MQXFA20 coils were presented and approved at the MQXFA20 Coil Acceptance Review [2]. </a:t>
            </a:r>
            <a:endParaRPr lang="en-US" sz="2400" dirty="0">
              <a:effectLst/>
              <a:latin typeface="Times New Roman" panose="02020603050405020304" pitchFamily="18" charset="0"/>
              <a:ea typeface="Times New Roman" panose="02020603050405020304" pitchFamily="18" charset="0"/>
            </a:endParaRPr>
          </a:p>
          <a:p>
            <a:pPr marL="0" marR="0" indent="274320" algn="just">
              <a:spcBef>
                <a:spcPts val="200"/>
              </a:spcBef>
              <a:spcAft>
                <a:spcPts val="0"/>
              </a:spcAft>
            </a:pPr>
            <a:r>
              <a:rPr lang="en-US" sz="2400" dirty="0">
                <a:effectLst/>
                <a:latin typeface="Arial" panose="020B0604020202020204" pitchFamily="34" charset="0"/>
                <a:ea typeface="Times New Roman" panose="02020603050405020304" pitchFamily="18" charset="0"/>
              </a:rPr>
              <a:t>Discrepancy or Non-Conformity Reports are generated whenever a component does not meet specifications [3-4].  </a:t>
            </a:r>
            <a:endParaRPr lang="en-US" sz="2400" dirty="0">
              <a:effectLst/>
              <a:latin typeface="Times New Roman" panose="02020603050405020304" pitchFamily="18" charset="0"/>
              <a:ea typeface="Times New Roman" panose="02020603050405020304" pitchFamily="18" charset="0"/>
            </a:endParaRPr>
          </a:p>
          <a:p>
            <a:pPr marL="0" marR="0" indent="274320" algn="just">
              <a:spcBef>
                <a:spcPts val="200"/>
              </a:spcBef>
              <a:spcAft>
                <a:spcPts val="0"/>
              </a:spcAft>
            </a:pPr>
            <a:r>
              <a:rPr lang="en-US" sz="2400" dirty="0">
                <a:effectLst/>
                <a:latin typeface="Arial" panose="020B0604020202020204" pitchFamily="34" charset="0"/>
                <a:ea typeface="Times New Roman" panose="02020603050405020304" pitchFamily="18" charset="0"/>
              </a:rPr>
              <a:t>The goal of this review is to evaluate MQXFA20 </a:t>
            </a:r>
            <a:r>
              <a:rPr lang="en-US" sz="2400" b="1" dirty="0">
                <a:effectLst/>
                <a:latin typeface="Arial" panose="020B0604020202020204" pitchFamily="34" charset="0"/>
                <a:ea typeface="Times New Roman" panose="02020603050405020304" pitchFamily="18" charset="0"/>
              </a:rPr>
              <a:t>structure</a:t>
            </a:r>
            <a:r>
              <a:rPr lang="en-US" sz="2400" dirty="0">
                <a:effectLst/>
                <a:latin typeface="Arial" panose="020B0604020202020204" pitchFamily="34" charset="0"/>
                <a:ea typeface="Times New Roman" panose="02020603050405020304" pitchFamily="18" charset="0"/>
              </a:rPr>
              <a:t> and the proposed </a:t>
            </a:r>
            <a:r>
              <a:rPr lang="en-US" sz="2400" b="1" dirty="0">
                <a:effectLst/>
                <a:latin typeface="Arial" panose="020B0604020202020204" pitchFamily="34" charset="0"/>
                <a:ea typeface="Times New Roman" panose="02020603050405020304" pitchFamily="18" charset="0"/>
              </a:rPr>
              <a:t>shim plan </a:t>
            </a:r>
            <a:r>
              <a:rPr lang="en-US" sz="2400" dirty="0">
                <a:effectLst/>
                <a:latin typeface="Arial" panose="020B0604020202020204" pitchFamily="34" charset="0"/>
                <a:ea typeface="Times New Roman" panose="02020603050405020304" pitchFamily="18" charset="0"/>
              </a:rPr>
              <a:t>including </a:t>
            </a:r>
            <a:r>
              <a:rPr lang="en-US" sz="2400" b="1" dirty="0">
                <a:effectLst/>
                <a:latin typeface="Arial" panose="020B0604020202020204" pitchFamily="34" charset="0"/>
                <a:ea typeface="Times New Roman" panose="02020603050405020304" pitchFamily="18" charset="0"/>
              </a:rPr>
              <a:t>tapered load shims</a:t>
            </a:r>
            <a:r>
              <a:rPr lang="en-US" sz="2400" dirty="0">
                <a:effectLst/>
                <a:latin typeface="Arial" panose="020B0604020202020204" pitchFamily="34"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
        <p:nvSpPr>
          <p:cNvPr id="4" name="Footer Placeholder 3"/>
          <p:cNvSpPr>
            <a:spLocks noGrp="1"/>
          </p:cNvSpPr>
          <p:nvPr>
            <p:ph type="ftr" sz="quarter" idx="11"/>
          </p:nvPr>
        </p:nvSpPr>
        <p:spPr>
          <a:xfrm>
            <a:off x="1905000" y="6441122"/>
            <a:ext cx="6627000" cy="360000"/>
          </a:xfrm>
        </p:spPr>
        <p:txBody>
          <a:bodyPr/>
          <a:lstStyle/>
          <a:p>
            <a:r>
              <a:rPr lang="en-US" noProof="0"/>
              <a:t>MQXFA20 Structure &amp; Shim Review</a:t>
            </a:r>
            <a:endParaRPr lang="en-GB" noProof="0" dirty="0"/>
          </a:p>
        </p:txBody>
      </p:sp>
      <p:sp>
        <p:nvSpPr>
          <p:cNvPr id="7" name="Slide Number Placeholder 6"/>
          <p:cNvSpPr>
            <a:spLocks noGrp="1"/>
          </p:cNvSpPr>
          <p:nvPr>
            <p:ph type="sldNum" sz="quarter" idx="12"/>
          </p:nvPr>
        </p:nvSpPr>
        <p:spPr/>
        <p:txBody>
          <a:bodyPr/>
          <a:lstStyle/>
          <a:p>
            <a:fld id="{BFDCA1C4-9514-7B4F-976F-D92F7E296653}" type="slidenum">
              <a:rPr lang="fr-FR" smtClean="0"/>
              <a:pPr/>
              <a:t>3</a:t>
            </a:fld>
            <a:endParaRPr lang="fr-FR"/>
          </a:p>
        </p:txBody>
      </p:sp>
    </p:spTree>
    <p:extLst>
      <p:ext uri="{BB962C8B-B14F-4D97-AF65-F5344CB8AC3E}">
        <p14:creationId xmlns:p14="http://schemas.microsoft.com/office/powerpoint/2010/main" val="67835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000" y="44624"/>
            <a:ext cx="7920000" cy="720000"/>
          </a:xfrm>
        </p:spPr>
        <p:txBody>
          <a:bodyPr/>
          <a:lstStyle/>
          <a:p>
            <a:r>
              <a:rPr lang="en-US" dirty="0"/>
              <a:t>CHARGE Questions</a:t>
            </a:r>
          </a:p>
        </p:txBody>
      </p:sp>
      <p:sp>
        <p:nvSpPr>
          <p:cNvPr id="3" name="Content Placeholder 2"/>
          <p:cNvSpPr>
            <a:spLocks noGrp="1"/>
          </p:cNvSpPr>
          <p:nvPr>
            <p:ph idx="1"/>
          </p:nvPr>
        </p:nvSpPr>
        <p:spPr>
          <a:xfrm>
            <a:off x="369856" y="836712"/>
            <a:ext cx="8450616" cy="5400281"/>
          </a:xfrm>
        </p:spPr>
        <p:txBody>
          <a:bodyPr>
            <a:normAutofit/>
          </a:bodyPr>
          <a:lstStyle/>
          <a:p>
            <a:pPr marL="0" indent="0">
              <a:spcAft>
                <a:spcPts val="1200"/>
              </a:spcAft>
              <a:buNone/>
            </a:pPr>
            <a:r>
              <a:rPr lang="en-US" sz="2400" dirty="0"/>
              <a:t>The committee is requested to answer the following questions:</a:t>
            </a:r>
          </a:p>
          <a:p>
            <a:pPr marL="342900" marR="0" lvl="0" indent="-342900">
              <a:spcBef>
                <a:spcPts val="200"/>
              </a:spcBef>
              <a:spcAft>
                <a:spcPts val="0"/>
              </a:spcAft>
              <a:buFont typeface="+mj-lt"/>
              <a:buAutoNum type="arabicPeriod"/>
            </a:pPr>
            <a:r>
              <a:rPr lang="en-US" sz="2400" dirty="0">
                <a:effectLst/>
                <a:latin typeface="Arial" panose="020B0604020202020204" pitchFamily="34" charset="0"/>
                <a:ea typeface="Times New Roman" panose="02020603050405020304" pitchFamily="18" charset="0"/>
              </a:rPr>
              <a:t>Have all recommendations from previous reviews [5] been adequately addressed?</a:t>
            </a:r>
            <a:endParaRPr lang="en-US" sz="1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400" dirty="0">
                <a:effectLst/>
                <a:latin typeface="Arial" panose="020B0604020202020204" pitchFamily="34" charset="0"/>
                <a:ea typeface="Times New Roman" panose="02020603050405020304" pitchFamily="18" charset="0"/>
              </a:rPr>
              <a:t>Have discrepancies and non-conformities been adequately documented and processed?</a:t>
            </a:r>
            <a:endParaRPr lang="en-US" sz="1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400" dirty="0">
                <a:effectLst/>
                <a:latin typeface="Arial" panose="020B0604020202020204" pitchFamily="34" charset="0"/>
                <a:ea typeface="Times New Roman" panose="02020603050405020304" pitchFamily="18" charset="0"/>
              </a:rPr>
              <a:t>If there are major/critical non-conformities, have they been adequately documented and processed?</a:t>
            </a:r>
            <a:endParaRPr lang="en-US" sz="1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400" dirty="0">
                <a:effectLst/>
                <a:latin typeface="Arial" panose="020B0604020202020204" pitchFamily="34" charset="0"/>
                <a:ea typeface="Times New Roman" panose="02020603050405020304" pitchFamily="18" charset="0"/>
              </a:rPr>
              <a:t>Are the proposed shims adequate for allowing MQXFA20 to meet MQXFA requirements [1]?  </a:t>
            </a:r>
            <a:endParaRPr lang="en-US" sz="1600"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sz="2400" dirty="0">
                <a:effectLst/>
                <a:latin typeface="Arial" panose="020B0604020202020204" pitchFamily="34" charset="0"/>
                <a:ea typeface="Times New Roman" panose="02020603050405020304" pitchFamily="18" charset="0"/>
              </a:rPr>
              <a:t>Do you have any other comment or recommendation to assure MQXFA20 is going to meet requirements?</a:t>
            </a:r>
            <a:endParaRPr lang="en-US" sz="1600" dirty="0">
              <a:effectLst/>
              <a:latin typeface="Times New Roman" panose="02020603050405020304" pitchFamily="18" charset="0"/>
              <a:ea typeface="Times New Roman" panose="02020603050405020304" pitchFamily="18" charset="0"/>
            </a:endParaRPr>
          </a:p>
          <a:p>
            <a:pPr marL="0" marR="0" lvl="0" indent="0">
              <a:spcBef>
                <a:spcPts val="200"/>
              </a:spcBef>
              <a:spcAft>
                <a:spcPts val="0"/>
              </a:spcAft>
              <a:buNone/>
            </a:pPr>
            <a:endParaRPr lang="en-US" sz="2400" dirty="0">
              <a:effectLst/>
              <a:latin typeface="Arial" panose="020B0604020202020204" pitchFamily="34" charset="0"/>
              <a:ea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noProof="0"/>
              <a:t>MQXFA20 Structure &amp; Shim Review</a:t>
            </a:r>
            <a:endParaRPr lang="en-GB" noProof="0" dirty="0"/>
          </a:p>
        </p:txBody>
      </p:sp>
      <p:sp>
        <p:nvSpPr>
          <p:cNvPr id="7" name="Slide Number Placeholder 6"/>
          <p:cNvSpPr>
            <a:spLocks noGrp="1"/>
          </p:cNvSpPr>
          <p:nvPr>
            <p:ph type="sldNum" sz="quarter" idx="12"/>
          </p:nvPr>
        </p:nvSpPr>
        <p:spPr/>
        <p:txBody>
          <a:bodyPr/>
          <a:lstStyle/>
          <a:p>
            <a:fld id="{BFDCA1C4-9514-7B4F-976F-D92F7E296653}" type="slidenum">
              <a:rPr lang="fr-FR" smtClean="0"/>
              <a:pPr/>
              <a:t>4</a:t>
            </a:fld>
            <a:endParaRPr lang="fr-FR"/>
          </a:p>
        </p:txBody>
      </p:sp>
    </p:spTree>
    <p:extLst>
      <p:ext uri="{BB962C8B-B14F-4D97-AF65-F5344CB8AC3E}">
        <p14:creationId xmlns:p14="http://schemas.microsoft.com/office/powerpoint/2010/main" val="2476609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33E29-DD3F-43EA-B21B-39614CDADCCF}"/>
              </a:ext>
            </a:extLst>
          </p:cNvPr>
          <p:cNvSpPr>
            <a:spLocks noGrp="1"/>
          </p:cNvSpPr>
          <p:nvPr>
            <p:ph type="title"/>
          </p:nvPr>
        </p:nvSpPr>
        <p:spPr/>
        <p:txBody>
          <a:bodyPr/>
          <a:lstStyle/>
          <a:p>
            <a:r>
              <a:rPr lang="en-US" dirty="0"/>
              <a:t>Major/Critical DR/NCR:</a:t>
            </a:r>
          </a:p>
        </p:txBody>
      </p:sp>
      <p:sp>
        <p:nvSpPr>
          <p:cNvPr id="3" name="Content Placeholder 2">
            <a:extLst>
              <a:ext uri="{FF2B5EF4-FFF2-40B4-BE49-F238E27FC236}">
                <a16:creationId xmlns:a16="http://schemas.microsoft.com/office/drawing/2014/main" id="{82A06FFE-B967-406C-8F1B-79A3AC146FA4}"/>
              </a:ext>
            </a:extLst>
          </p:cNvPr>
          <p:cNvSpPr>
            <a:spLocks noGrp="1"/>
          </p:cNvSpPr>
          <p:nvPr>
            <p:ph idx="1"/>
          </p:nvPr>
        </p:nvSpPr>
        <p:spPr>
          <a:xfrm>
            <a:off x="333832" y="950641"/>
            <a:ext cx="8558648" cy="5376887"/>
          </a:xfrm>
        </p:spPr>
        <p:txBody>
          <a:bodyPr>
            <a:normAutofit/>
          </a:bodyPr>
          <a:lstStyle/>
          <a:p>
            <a:pPr>
              <a:lnSpc>
                <a:spcPct val="110000"/>
              </a:lnSpc>
            </a:pPr>
            <a:r>
              <a:rPr lang="en-US" b="1" dirty="0"/>
              <a:t>Critical nonconformance</a:t>
            </a:r>
            <a:r>
              <a:rPr lang="en-US" dirty="0"/>
              <a:t>: </a:t>
            </a:r>
            <a:r>
              <a:rPr lang="en-US" i="1" dirty="0"/>
              <a:t>a nonconformance which meets at least one of the following:</a:t>
            </a:r>
          </a:p>
          <a:p>
            <a:pPr lvl="1">
              <a:lnSpc>
                <a:spcPct val="120000"/>
              </a:lnSpc>
            </a:pPr>
            <a:r>
              <a:rPr lang="en-US" u="sng" dirty="0"/>
              <a:t>affects form, fit, or function</a:t>
            </a:r>
            <a:r>
              <a:rPr lang="en-US" dirty="0"/>
              <a:t> in the as-found condition</a:t>
            </a:r>
          </a:p>
          <a:p>
            <a:pPr lvl="1">
              <a:lnSpc>
                <a:spcPct val="120000"/>
              </a:lnSpc>
            </a:pPr>
            <a:r>
              <a:rPr lang="en-US" dirty="0"/>
              <a:t>involves </a:t>
            </a:r>
            <a:r>
              <a:rPr lang="en-US" u="sng" dirty="0"/>
              <a:t>damage, or suspected damage, to the coil conductor</a:t>
            </a:r>
          </a:p>
          <a:p>
            <a:pPr lvl="1">
              <a:lnSpc>
                <a:spcPct val="120000"/>
              </a:lnSpc>
            </a:pPr>
            <a:r>
              <a:rPr lang="en-US" dirty="0">
                <a:solidFill>
                  <a:schemeClr val="bg1">
                    <a:lumMod val="50000"/>
                  </a:schemeClr>
                </a:solidFill>
              </a:rPr>
              <a:t>is likely to trigger yellow or red schedule or cost variance reporting thresholds</a:t>
            </a:r>
          </a:p>
          <a:p>
            <a:pPr lvl="1">
              <a:lnSpc>
                <a:spcPct val="120000"/>
              </a:lnSpc>
            </a:pPr>
            <a:r>
              <a:rPr lang="en-US" dirty="0">
                <a:solidFill>
                  <a:schemeClr val="bg1">
                    <a:lumMod val="50000"/>
                  </a:schemeClr>
                </a:solidFill>
              </a:rPr>
              <a:t>meets the requirements of “Moderate” or higher per the CERN Impact Matrix (for collaborations) in EDMS 1863763 </a:t>
            </a:r>
          </a:p>
          <a:p>
            <a:pPr lvl="1">
              <a:lnSpc>
                <a:spcPct val="120000"/>
              </a:lnSpc>
            </a:pPr>
            <a:endParaRPr lang="en-US" dirty="0"/>
          </a:p>
        </p:txBody>
      </p:sp>
      <p:sp>
        <p:nvSpPr>
          <p:cNvPr id="4" name="Footer Placeholder 3">
            <a:extLst>
              <a:ext uri="{FF2B5EF4-FFF2-40B4-BE49-F238E27FC236}">
                <a16:creationId xmlns:a16="http://schemas.microsoft.com/office/drawing/2014/main" id="{25BCA3E6-136F-4B95-8834-35B8D8567E4D}"/>
              </a:ext>
            </a:extLst>
          </p:cNvPr>
          <p:cNvSpPr>
            <a:spLocks noGrp="1"/>
          </p:cNvSpPr>
          <p:nvPr>
            <p:ph type="ftr" sz="quarter" idx="11"/>
          </p:nvPr>
        </p:nvSpPr>
        <p:spPr/>
        <p:txBody>
          <a:bodyPr/>
          <a:lstStyle/>
          <a:p>
            <a:r>
              <a:rPr lang="en-US" noProof="0"/>
              <a:t>MQXFA20 Structure &amp; Shim Review</a:t>
            </a:r>
            <a:endParaRPr lang="en-GB" noProof="0"/>
          </a:p>
        </p:txBody>
      </p:sp>
      <p:sp>
        <p:nvSpPr>
          <p:cNvPr id="5" name="Slide Number Placeholder 4">
            <a:extLst>
              <a:ext uri="{FF2B5EF4-FFF2-40B4-BE49-F238E27FC236}">
                <a16:creationId xmlns:a16="http://schemas.microsoft.com/office/drawing/2014/main" id="{3B148BE8-6A87-4218-96FD-066786AA6531}"/>
              </a:ext>
            </a:extLst>
          </p:cNvPr>
          <p:cNvSpPr>
            <a:spLocks noGrp="1"/>
          </p:cNvSpPr>
          <p:nvPr>
            <p:ph type="sldNum" sz="quarter" idx="12"/>
          </p:nvPr>
        </p:nvSpPr>
        <p:spPr/>
        <p:txBody>
          <a:bodyPr/>
          <a:lstStyle/>
          <a:p>
            <a:fld id="{BFDCA1C4-9514-7B4F-976F-D92F7E296653}" type="slidenum">
              <a:rPr lang="fr-FR" smtClean="0"/>
              <a:pPr/>
              <a:t>5</a:t>
            </a:fld>
            <a:endParaRPr lang="fr-FR"/>
          </a:p>
        </p:txBody>
      </p:sp>
      <p:sp>
        <p:nvSpPr>
          <p:cNvPr id="6" name="TextBox 5">
            <a:extLst>
              <a:ext uri="{FF2B5EF4-FFF2-40B4-BE49-F238E27FC236}">
                <a16:creationId xmlns:a16="http://schemas.microsoft.com/office/drawing/2014/main" id="{0E69161B-B401-41B4-9D2A-29B8E83AA59F}"/>
              </a:ext>
            </a:extLst>
          </p:cNvPr>
          <p:cNvSpPr txBox="1"/>
          <p:nvPr/>
        </p:nvSpPr>
        <p:spPr>
          <a:xfrm>
            <a:off x="1610772" y="5833354"/>
            <a:ext cx="5647700" cy="646331"/>
          </a:xfrm>
          <a:prstGeom prst="rect">
            <a:avLst/>
          </a:prstGeom>
          <a:solidFill>
            <a:schemeClr val="bg1"/>
          </a:solidFill>
        </p:spPr>
        <p:txBody>
          <a:bodyPr wrap="none" rtlCol="0">
            <a:spAutoFit/>
          </a:bodyPr>
          <a:lstStyle/>
          <a:p>
            <a:r>
              <a:rPr lang="en-US" b="1" dirty="0"/>
              <a:t>Handling of Discrepancies and Nonconformances</a:t>
            </a:r>
            <a:endParaRPr lang="en-US" dirty="0"/>
          </a:p>
          <a:p>
            <a:r>
              <a:rPr lang="en-US" dirty="0"/>
              <a:t>US-HiLumi-doc-2484 </a:t>
            </a:r>
          </a:p>
        </p:txBody>
      </p:sp>
    </p:spTree>
    <p:extLst>
      <p:ext uri="{BB962C8B-B14F-4D97-AF65-F5344CB8AC3E}">
        <p14:creationId xmlns:p14="http://schemas.microsoft.com/office/powerpoint/2010/main" val="3515913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000" y="44624"/>
            <a:ext cx="7920000" cy="720000"/>
          </a:xfrm>
        </p:spPr>
        <p:txBody>
          <a:bodyPr/>
          <a:lstStyle/>
          <a:p>
            <a:r>
              <a:rPr lang="en-US" dirty="0"/>
              <a:t>References</a:t>
            </a:r>
          </a:p>
        </p:txBody>
      </p:sp>
      <p:sp>
        <p:nvSpPr>
          <p:cNvPr id="4" name="Footer Placeholder 3"/>
          <p:cNvSpPr>
            <a:spLocks noGrp="1"/>
          </p:cNvSpPr>
          <p:nvPr>
            <p:ph type="ftr" sz="quarter" idx="11"/>
          </p:nvPr>
        </p:nvSpPr>
        <p:spPr/>
        <p:txBody>
          <a:bodyPr/>
          <a:lstStyle/>
          <a:p>
            <a:r>
              <a:rPr lang="en-US" noProof="0"/>
              <a:t>MQXFA20 Structure &amp; Shim Review</a:t>
            </a:r>
            <a:endParaRPr lang="en-GB" noProof="0" dirty="0"/>
          </a:p>
        </p:txBody>
      </p:sp>
      <p:sp>
        <p:nvSpPr>
          <p:cNvPr id="7" name="Slide Number Placeholder 6"/>
          <p:cNvSpPr>
            <a:spLocks noGrp="1"/>
          </p:cNvSpPr>
          <p:nvPr>
            <p:ph type="sldNum" sz="quarter" idx="12"/>
          </p:nvPr>
        </p:nvSpPr>
        <p:spPr/>
        <p:txBody>
          <a:bodyPr/>
          <a:lstStyle/>
          <a:p>
            <a:fld id="{BFDCA1C4-9514-7B4F-976F-D92F7E296653}" type="slidenum">
              <a:rPr lang="fr-FR" smtClean="0"/>
              <a:pPr/>
              <a:t>6</a:t>
            </a:fld>
            <a:endParaRPr lang="fr-FR"/>
          </a:p>
        </p:txBody>
      </p:sp>
      <p:pic>
        <p:nvPicPr>
          <p:cNvPr id="5" name="Picture 4"/>
          <p:cNvPicPr>
            <a:picLocks noChangeAspect="1"/>
          </p:cNvPicPr>
          <p:nvPr/>
        </p:nvPicPr>
        <p:blipFill>
          <a:blip r:embed="rId3"/>
          <a:stretch>
            <a:fillRect/>
          </a:stretch>
        </p:blipFill>
        <p:spPr>
          <a:xfrm>
            <a:off x="0" y="6164664"/>
            <a:ext cx="1434505" cy="671884"/>
          </a:xfrm>
          <a:prstGeom prst="rect">
            <a:avLst/>
          </a:prstGeom>
        </p:spPr>
      </p:pic>
      <p:sp>
        <p:nvSpPr>
          <p:cNvPr id="8" name="TextBox 7">
            <a:extLst>
              <a:ext uri="{FF2B5EF4-FFF2-40B4-BE49-F238E27FC236}">
                <a16:creationId xmlns:a16="http://schemas.microsoft.com/office/drawing/2014/main" id="{8894841E-CB70-31A0-EEF9-DF8E4D37C29A}"/>
              </a:ext>
            </a:extLst>
          </p:cNvPr>
          <p:cNvSpPr txBox="1"/>
          <p:nvPr/>
        </p:nvSpPr>
        <p:spPr>
          <a:xfrm>
            <a:off x="467764" y="1844824"/>
            <a:ext cx="8208472" cy="1754326"/>
          </a:xfrm>
          <a:prstGeom prst="rect">
            <a:avLst/>
          </a:prstGeom>
          <a:noFill/>
        </p:spPr>
        <p:txBody>
          <a:bodyPr wrap="square">
            <a:spAutoFit/>
          </a:bodyPr>
          <a:lstStyle/>
          <a:p>
            <a:pPr marL="342900" marR="0" lvl="0" indent="-342900">
              <a:spcBef>
                <a:spcPts val="200"/>
              </a:spcBef>
              <a:spcAft>
                <a:spcPts val="0"/>
              </a:spcAft>
              <a:buFont typeface="+mj-lt"/>
              <a:buAutoNum type="arabicParenR"/>
            </a:pPr>
            <a:r>
              <a:rPr lang="en-US" sz="1800" i="1" dirty="0">
                <a:effectLst/>
                <a:latin typeface="Arial" panose="020B0604020202020204" pitchFamily="34" charset="0"/>
                <a:ea typeface="Times New Roman" panose="02020603050405020304" pitchFamily="18" charset="0"/>
              </a:rPr>
              <a:t>MQXFA Functional Requirements Specification, </a:t>
            </a:r>
            <a:r>
              <a:rPr lang="en-US" sz="1800" dirty="0">
                <a:effectLst/>
                <a:latin typeface="Arial" panose="020B0604020202020204" pitchFamily="34" charset="0"/>
                <a:ea typeface="Times New Roman" panose="02020603050405020304" pitchFamily="18" charset="0"/>
              </a:rPr>
              <a:t>US-HiLumi-doc-36.</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arenR"/>
            </a:pPr>
            <a:r>
              <a:rPr lang="en-US" sz="1800" i="1" dirty="0">
                <a:effectLst/>
                <a:latin typeface="Arial" panose="020B0604020202020204" pitchFamily="34" charset="0"/>
                <a:ea typeface="Times New Roman" panose="02020603050405020304" pitchFamily="18" charset="0"/>
              </a:rPr>
              <a:t>MQXFA20 Coils Acceptance Review</a:t>
            </a:r>
            <a:r>
              <a:rPr lang="en-US" sz="1800" dirty="0">
                <a:effectLst/>
                <a:latin typeface="Arial" panose="020B0604020202020204" pitchFamily="34" charset="0"/>
                <a:ea typeface="Times New Roman" panose="02020603050405020304" pitchFamily="18" charset="0"/>
              </a:rPr>
              <a:t>, US-HiLumi-doc-5434.</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arenR"/>
            </a:pPr>
            <a:r>
              <a:rPr lang="en-US" sz="1800" i="1" dirty="0">
                <a:effectLst/>
                <a:latin typeface="Arial" panose="020B0604020202020204" pitchFamily="34" charset="0"/>
                <a:ea typeface="Times New Roman" panose="02020603050405020304" pitchFamily="18" charset="0"/>
              </a:rPr>
              <a:t>MQXFA Series Magnet Production Specification</a:t>
            </a:r>
            <a:r>
              <a:rPr lang="en-US" sz="1800" dirty="0">
                <a:effectLst/>
                <a:latin typeface="Arial" panose="020B0604020202020204" pitchFamily="34" charset="0"/>
                <a:ea typeface="Times New Roman" panose="02020603050405020304" pitchFamily="18" charset="0"/>
              </a:rPr>
              <a:t>, US-HiLumi-doc-4009.</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arenR"/>
            </a:pPr>
            <a:r>
              <a:rPr lang="en-US" sz="1800" i="1" dirty="0">
                <a:effectLst/>
                <a:latin typeface="Arial" panose="020B0604020202020204" pitchFamily="34" charset="0"/>
                <a:ea typeface="Times New Roman" panose="02020603050405020304" pitchFamily="18" charset="0"/>
              </a:rPr>
              <a:t>Handling of Discrepancies and Nonconformances</a:t>
            </a:r>
            <a:r>
              <a:rPr lang="en-US" sz="1800" dirty="0">
                <a:effectLst/>
                <a:latin typeface="Arial" panose="020B0604020202020204" pitchFamily="34" charset="0"/>
                <a:ea typeface="Times New Roman" panose="02020603050405020304" pitchFamily="18" charset="0"/>
              </a:rPr>
              <a:t>, US-HiLumi-doc-2484.</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arenR"/>
            </a:pPr>
            <a:r>
              <a:rPr lang="en-US" sz="1800" i="1" dirty="0">
                <a:effectLst/>
                <a:latin typeface="Arial" panose="020B0604020202020204" pitchFamily="34" charset="0"/>
                <a:ea typeface="Times New Roman" panose="02020603050405020304" pitchFamily="18" charset="0"/>
              </a:rPr>
              <a:t>MQXFA19 Structure and Shims Review</a:t>
            </a:r>
            <a:r>
              <a:rPr lang="en-US" sz="1800" dirty="0">
                <a:effectLst/>
                <a:latin typeface="Arial" panose="020B0604020202020204" pitchFamily="34" charset="0"/>
                <a:ea typeface="Times New Roman" panose="02020603050405020304" pitchFamily="18" charset="0"/>
              </a:rPr>
              <a:t>, US-HiLumi-doc-5381.</a:t>
            </a:r>
            <a:endParaRPr lang="en-US" sz="18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01303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CA727-32B2-4170-8C6A-7EC4F263C170}"/>
              </a:ext>
            </a:extLst>
          </p:cNvPr>
          <p:cNvSpPr>
            <a:spLocks noGrp="1"/>
          </p:cNvSpPr>
          <p:nvPr>
            <p:ph type="title"/>
          </p:nvPr>
        </p:nvSpPr>
        <p:spPr/>
        <p:txBody>
          <a:bodyPr/>
          <a:lstStyle/>
          <a:p>
            <a:r>
              <a:rPr lang="en-US" dirty="0"/>
              <a:t>Traveler Upload Status</a:t>
            </a:r>
          </a:p>
        </p:txBody>
      </p:sp>
      <p:sp>
        <p:nvSpPr>
          <p:cNvPr id="3" name="Content Placeholder 2">
            <a:extLst>
              <a:ext uri="{FF2B5EF4-FFF2-40B4-BE49-F238E27FC236}">
                <a16:creationId xmlns:a16="http://schemas.microsoft.com/office/drawing/2014/main" id="{589225D2-F3B3-4B9D-9578-BE99CAB713A7}"/>
              </a:ext>
            </a:extLst>
          </p:cNvPr>
          <p:cNvSpPr>
            <a:spLocks noGrp="1"/>
          </p:cNvSpPr>
          <p:nvPr>
            <p:ph idx="1"/>
          </p:nvPr>
        </p:nvSpPr>
        <p:spPr>
          <a:xfrm>
            <a:off x="612000" y="1052736"/>
            <a:ext cx="8208472" cy="5112568"/>
          </a:xfrm>
        </p:spPr>
        <p:txBody>
          <a:bodyPr>
            <a:normAutofit fontScale="77500" lnSpcReduction="20000"/>
          </a:bodyPr>
          <a:lstStyle/>
          <a:p>
            <a:pPr marL="0" indent="0">
              <a:buNone/>
            </a:pPr>
            <a:r>
              <a:rPr lang="en-US" dirty="0"/>
              <a:t>Update by Jamie:</a:t>
            </a:r>
          </a:p>
          <a:p>
            <a:pPr marL="0" indent="0">
              <a:buNone/>
            </a:pPr>
            <a:endParaRPr lang="en-US" dirty="0"/>
          </a:p>
          <a:p>
            <a:pPr marL="0" indent="0">
              <a:buNone/>
            </a:pPr>
            <a:r>
              <a:rPr lang="en-US" i="1" dirty="0"/>
              <a:t>“I just went through the travelers and we still need to complete/close the four coil interface travelers (coil review report is still missing). I've initiated step signoffs for a number of items.</a:t>
            </a:r>
          </a:p>
          <a:p>
            <a:pPr marL="0" indent="0">
              <a:buNone/>
            </a:pPr>
            <a:endParaRPr lang="en-US" i="1" dirty="0"/>
          </a:p>
          <a:p>
            <a:pPr marL="0" indent="0">
              <a:buNone/>
            </a:pPr>
            <a:r>
              <a:rPr lang="en-US" i="1" dirty="0"/>
              <a:t>For the magnet, I did manage to sign off a couple of steps in MTF, but most still remain open because LBNL is still to complete and sign off in Vector. I know Jennifer is working on getting their travelers uploaded to the Vector traveler.</a:t>
            </a:r>
          </a:p>
          <a:p>
            <a:pPr marL="0" indent="0">
              <a:buNone/>
            </a:pPr>
            <a:endParaRPr lang="en-US" i="1" dirty="0"/>
          </a:p>
          <a:p>
            <a:pPr marL="0" indent="0">
              <a:buNone/>
            </a:pPr>
            <a:r>
              <a:rPr lang="en-US" i="1" dirty="0"/>
              <a:t>All the coils are now attached to the magnet asset in MTF.</a:t>
            </a:r>
          </a:p>
          <a:p>
            <a:pPr marL="0" indent="0">
              <a:buNone/>
            </a:pPr>
            <a:endParaRPr lang="en-US" i="1" dirty="0"/>
          </a:p>
          <a:p>
            <a:pPr marL="0" indent="0">
              <a:buNone/>
            </a:pPr>
            <a:r>
              <a:rPr lang="en-US" i="1" dirty="0"/>
              <a:t>All remaining documentation for CA03 has been sent to Hector in the last batch. We are working to complete CA04 documentation”</a:t>
            </a:r>
          </a:p>
          <a:p>
            <a:endParaRPr lang="en-US" dirty="0"/>
          </a:p>
          <a:p>
            <a:endParaRPr lang="en-US" dirty="0"/>
          </a:p>
        </p:txBody>
      </p:sp>
      <p:sp>
        <p:nvSpPr>
          <p:cNvPr id="4" name="Footer Placeholder 3">
            <a:extLst>
              <a:ext uri="{FF2B5EF4-FFF2-40B4-BE49-F238E27FC236}">
                <a16:creationId xmlns:a16="http://schemas.microsoft.com/office/drawing/2014/main" id="{A7FFE19A-1DF6-4FA8-97F1-4DD81281854A}"/>
              </a:ext>
            </a:extLst>
          </p:cNvPr>
          <p:cNvSpPr>
            <a:spLocks noGrp="1"/>
          </p:cNvSpPr>
          <p:nvPr>
            <p:ph type="ftr" sz="quarter" idx="11"/>
          </p:nvPr>
        </p:nvSpPr>
        <p:spPr/>
        <p:txBody>
          <a:bodyPr/>
          <a:lstStyle/>
          <a:p>
            <a:r>
              <a:rPr lang="en-US" noProof="0"/>
              <a:t>MQXFA20 Structure &amp; Shim Review</a:t>
            </a:r>
            <a:endParaRPr lang="en-GB" noProof="0" dirty="0"/>
          </a:p>
        </p:txBody>
      </p:sp>
      <p:sp>
        <p:nvSpPr>
          <p:cNvPr id="5" name="Slide Number Placeholder 4">
            <a:extLst>
              <a:ext uri="{FF2B5EF4-FFF2-40B4-BE49-F238E27FC236}">
                <a16:creationId xmlns:a16="http://schemas.microsoft.com/office/drawing/2014/main" id="{7A2EF448-8F6D-423D-8D7A-CC1957C69867}"/>
              </a:ext>
            </a:extLst>
          </p:cNvPr>
          <p:cNvSpPr>
            <a:spLocks noGrp="1"/>
          </p:cNvSpPr>
          <p:nvPr>
            <p:ph type="sldNum" sz="quarter" idx="12"/>
          </p:nvPr>
        </p:nvSpPr>
        <p:spPr/>
        <p:txBody>
          <a:bodyPr/>
          <a:lstStyle/>
          <a:p>
            <a:fld id="{BFDCA1C4-9514-7B4F-976F-D92F7E296653}" type="slidenum">
              <a:rPr lang="fr-FR" smtClean="0"/>
              <a:pPr/>
              <a:t>7</a:t>
            </a:fld>
            <a:endParaRPr lang="fr-FR"/>
          </a:p>
        </p:txBody>
      </p:sp>
    </p:spTree>
    <p:extLst>
      <p:ext uri="{BB962C8B-B14F-4D97-AF65-F5344CB8AC3E}">
        <p14:creationId xmlns:p14="http://schemas.microsoft.com/office/powerpoint/2010/main" val="1181752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5BC02-D818-E03C-CF6D-9745E104EA10}"/>
              </a:ext>
            </a:extLst>
          </p:cNvPr>
          <p:cNvSpPr>
            <a:spLocks noGrp="1"/>
          </p:cNvSpPr>
          <p:nvPr>
            <p:ph type="title"/>
          </p:nvPr>
        </p:nvSpPr>
        <p:spPr>
          <a:xfrm>
            <a:off x="612000" y="116632"/>
            <a:ext cx="7920000" cy="720000"/>
          </a:xfrm>
        </p:spPr>
        <p:txBody>
          <a:bodyPr/>
          <a:lstStyle/>
          <a:p>
            <a:r>
              <a:rPr lang="en-US" dirty="0"/>
              <a:t>MQXFA19 Review Recommendations</a:t>
            </a:r>
          </a:p>
        </p:txBody>
      </p:sp>
      <p:sp>
        <p:nvSpPr>
          <p:cNvPr id="3" name="Content Placeholder 2">
            <a:extLst>
              <a:ext uri="{FF2B5EF4-FFF2-40B4-BE49-F238E27FC236}">
                <a16:creationId xmlns:a16="http://schemas.microsoft.com/office/drawing/2014/main" id="{A4DB9038-10F7-FB70-F3CE-01CCFC687350}"/>
              </a:ext>
            </a:extLst>
          </p:cNvPr>
          <p:cNvSpPr>
            <a:spLocks noGrp="1"/>
          </p:cNvSpPr>
          <p:nvPr>
            <p:ph idx="1"/>
          </p:nvPr>
        </p:nvSpPr>
        <p:spPr>
          <a:xfrm>
            <a:off x="395536" y="900000"/>
            <a:ext cx="8111085" cy="5265304"/>
          </a:xfrm>
        </p:spPr>
        <p:txBody>
          <a:bodyPr>
            <a:normAutofit/>
          </a:bodyPr>
          <a:lstStyle/>
          <a:p>
            <a:r>
              <a:rPr lang="en-US" sz="2400" i="1" dirty="0"/>
              <a:t>Proceed with the assembly of MQXFA19.</a:t>
            </a:r>
          </a:p>
          <a:p>
            <a:endParaRPr lang="en-US" sz="2400" dirty="0"/>
          </a:p>
          <a:p>
            <a:r>
              <a:rPr lang="en-US" sz="2400" dirty="0"/>
              <a:t>MQXFA19 assembly is in progress. Coil pack magnetic measurements were taken before the holidays and shared with CERN.</a:t>
            </a:r>
          </a:p>
          <a:p>
            <a:endParaRPr lang="en-US" dirty="0">
              <a:solidFill>
                <a:srgbClr val="FF0000"/>
              </a:solidFill>
            </a:endParaRPr>
          </a:p>
        </p:txBody>
      </p:sp>
      <p:sp>
        <p:nvSpPr>
          <p:cNvPr id="4" name="Footer Placeholder 3">
            <a:extLst>
              <a:ext uri="{FF2B5EF4-FFF2-40B4-BE49-F238E27FC236}">
                <a16:creationId xmlns:a16="http://schemas.microsoft.com/office/drawing/2014/main" id="{E9F44004-95DD-7FE8-E31D-E271713448C6}"/>
              </a:ext>
            </a:extLst>
          </p:cNvPr>
          <p:cNvSpPr>
            <a:spLocks noGrp="1"/>
          </p:cNvSpPr>
          <p:nvPr>
            <p:ph type="ftr" sz="quarter" idx="11"/>
          </p:nvPr>
        </p:nvSpPr>
        <p:spPr/>
        <p:txBody>
          <a:bodyPr/>
          <a:lstStyle/>
          <a:p>
            <a:r>
              <a:rPr lang="en-US" noProof="0"/>
              <a:t>MQXFA20 Structure &amp; Shim Review</a:t>
            </a:r>
            <a:endParaRPr lang="en-GB" noProof="0"/>
          </a:p>
        </p:txBody>
      </p:sp>
      <p:sp>
        <p:nvSpPr>
          <p:cNvPr id="5" name="Slide Number Placeholder 4">
            <a:extLst>
              <a:ext uri="{FF2B5EF4-FFF2-40B4-BE49-F238E27FC236}">
                <a16:creationId xmlns:a16="http://schemas.microsoft.com/office/drawing/2014/main" id="{05058358-D25C-5308-4FC9-3D01BBF2AAD7}"/>
              </a:ext>
            </a:extLst>
          </p:cNvPr>
          <p:cNvSpPr>
            <a:spLocks noGrp="1"/>
          </p:cNvSpPr>
          <p:nvPr>
            <p:ph type="sldNum" sz="quarter" idx="12"/>
          </p:nvPr>
        </p:nvSpPr>
        <p:spPr/>
        <p:txBody>
          <a:bodyPr/>
          <a:lstStyle/>
          <a:p>
            <a:fld id="{BFDCA1C4-9514-7B4F-976F-D92F7E296653}" type="slidenum">
              <a:rPr lang="fr-FR" smtClean="0"/>
              <a:pPr/>
              <a:t>8</a:t>
            </a:fld>
            <a:endParaRPr lang="fr-FR"/>
          </a:p>
        </p:txBody>
      </p:sp>
    </p:spTree>
    <p:extLst>
      <p:ext uri="{BB962C8B-B14F-4D97-AF65-F5344CB8AC3E}">
        <p14:creationId xmlns:p14="http://schemas.microsoft.com/office/powerpoint/2010/main" val="2146708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5BC02-D818-E03C-CF6D-9745E104EA10}"/>
              </a:ext>
            </a:extLst>
          </p:cNvPr>
          <p:cNvSpPr>
            <a:spLocks noGrp="1"/>
          </p:cNvSpPr>
          <p:nvPr>
            <p:ph type="title"/>
          </p:nvPr>
        </p:nvSpPr>
        <p:spPr>
          <a:xfrm>
            <a:off x="612000" y="116632"/>
            <a:ext cx="7920000" cy="720000"/>
          </a:xfrm>
        </p:spPr>
        <p:txBody>
          <a:bodyPr/>
          <a:lstStyle/>
          <a:p>
            <a:r>
              <a:rPr lang="en-US" dirty="0"/>
              <a:t>MQXFA19 Review Comment</a:t>
            </a:r>
          </a:p>
        </p:txBody>
      </p:sp>
      <p:sp>
        <p:nvSpPr>
          <p:cNvPr id="3" name="Content Placeholder 2">
            <a:extLst>
              <a:ext uri="{FF2B5EF4-FFF2-40B4-BE49-F238E27FC236}">
                <a16:creationId xmlns:a16="http://schemas.microsoft.com/office/drawing/2014/main" id="{A4DB9038-10F7-FB70-F3CE-01CCFC687350}"/>
              </a:ext>
            </a:extLst>
          </p:cNvPr>
          <p:cNvSpPr>
            <a:spLocks noGrp="1"/>
          </p:cNvSpPr>
          <p:nvPr>
            <p:ph idx="1"/>
          </p:nvPr>
        </p:nvSpPr>
        <p:spPr>
          <a:xfrm>
            <a:off x="395536" y="1052736"/>
            <a:ext cx="8496944" cy="4140027"/>
          </a:xfrm>
        </p:spPr>
        <p:txBody>
          <a:bodyPr>
            <a:normAutofit/>
          </a:bodyPr>
          <a:lstStyle/>
          <a:p>
            <a:r>
              <a:rPr lang="en-US" sz="2000" i="1" dirty="0">
                <a:effectLst/>
                <a:latin typeface="Times New Roman" panose="02020603050405020304" pitchFamily="18" charset="0"/>
                <a:ea typeface="Times New Roman" panose="02020603050405020304" pitchFamily="18" charset="0"/>
              </a:rPr>
              <a:t>In regard to the issue of using tapered load keys in the non-lead end, it was noted that the coil lead end is undersized at two positions, whereas the non-lead end is undersized at only one position, that being where the shim contacts only the metal part of the end shoe.   This may not be desirable, because the larger shim over the metal area may have the effect of reducing the preload where the cable is making the turn. Coupled with the adage (“if it </a:t>
            </a:r>
            <a:r>
              <a:rPr lang="en-US" sz="2000" i="1" dirty="0" err="1">
                <a:effectLst/>
                <a:latin typeface="Times New Roman" panose="02020603050405020304" pitchFamily="18" charset="0"/>
                <a:ea typeface="Times New Roman" panose="02020603050405020304" pitchFamily="18" charset="0"/>
              </a:rPr>
              <a:t>ain’t</a:t>
            </a:r>
            <a:r>
              <a:rPr lang="en-US" sz="2000" i="1" dirty="0">
                <a:effectLst/>
                <a:latin typeface="Times New Roman" panose="02020603050405020304" pitchFamily="18" charset="0"/>
                <a:ea typeface="Times New Roman" panose="02020603050405020304" pitchFamily="18" charset="0"/>
              </a:rPr>
              <a:t> broke, …”), the committee supports the decision to not use tapered shims at the non-lead end.</a:t>
            </a:r>
            <a:endParaRPr lang="en-US" sz="2000" b="0" i="1" u="none" strike="noStrike" baseline="0" dirty="0">
              <a:solidFill>
                <a:srgbClr val="000000"/>
              </a:solidFill>
              <a:latin typeface="Times New Roman" panose="02020603050405020304" pitchFamily="18" charset="0"/>
            </a:endParaRPr>
          </a:p>
          <a:p>
            <a:pPr lvl="2"/>
            <a:endParaRPr lang="en-US" dirty="0"/>
          </a:p>
          <a:p>
            <a:r>
              <a:rPr lang="en-US" sz="2000" dirty="0"/>
              <a:t>We are planning FEM analysis to understand the impact of Tapered Load Shims in the non-lead end.</a:t>
            </a:r>
          </a:p>
        </p:txBody>
      </p:sp>
      <p:sp>
        <p:nvSpPr>
          <p:cNvPr id="4" name="Footer Placeholder 3">
            <a:extLst>
              <a:ext uri="{FF2B5EF4-FFF2-40B4-BE49-F238E27FC236}">
                <a16:creationId xmlns:a16="http://schemas.microsoft.com/office/drawing/2014/main" id="{E9F44004-95DD-7FE8-E31D-E271713448C6}"/>
              </a:ext>
            </a:extLst>
          </p:cNvPr>
          <p:cNvSpPr>
            <a:spLocks noGrp="1"/>
          </p:cNvSpPr>
          <p:nvPr>
            <p:ph type="ftr" sz="quarter" idx="11"/>
          </p:nvPr>
        </p:nvSpPr>
        <p:spPr/>
        <p:txBody>
          <a:bodyPr/>
          <a:lstStyle/>
          <a:p>
            <a:r>
              <a:rPr lang="en-US" noProof="0"/>
              <a:t>MQXFA20 Structure &amp; Shim Review</a:t>
            </a:r>
            <a:endParaRPr lang="en-GB" noProof="0" dirty="0"/>
          </a:p>
        </p:txBody>
      </p:sp>
      <p:sp>
        <p:nvSpPr>
          <p:cNvPr id="5" name="Slide Number Placeholder 4">
            <a:extLst>
              <a:ext uri="{FF2B5EF4-FFF2-40B4-BE49-F238E27FC236}">
                <a16:creationId xmlns:a16="http://schemas.microsoft.com/office/drawing/2014/main" id="{05058358-D25C-5308-4FC9-3D01BBF2AAD7}"/>
              </a:ext>
            </a:extLst>
          </p:cNvPr>
          <p:cNvSpPr>
            <a:spLocks noGrp="1"/>
          </p:cNvSpPr>
          <p:nvPr>
            <p:ph type="sldNum" sz="quarter" idx="12"/>
          </p:nvPr>
        </p:nvSpPr>
        <p:spPr/>
        <p:txBody>
          <a:bodyPr/>
          <a:lstStyle/>
          <a:p>
            <a:fld id="{BFDCA1C4-9514-7B4F-976F-D92F7E296653}" type="slidenum">
              <a:rPr lang="fr-FR" smtClean="0"/>
              <a:pPr/>
              <a:t>9</a:t>
            </a:fld>
            <a:endParaRPr lang="fr-FR"/>
          </a:p>
        </p:txBody>
      </p:sp>
      <p:pic>
        <p:nvPicPr>
          <p:cNvPr id="7" name="Picture 6">
            <a:extLst>
              <a:ext uri="{FF2B5EF4-FFF2-40B4-BE49-F238E27FC236}">
                <a16:creationId xmlns:a16="http://schemas.microsoft.com/office/drawing/2014/main" id="{B84F17E8-06FF-ACF3-FEF4-2E0B8CE020B0}"/>
              </a:ext>
            </a:extLst>
          </p:cNvPr>
          <p:cNvPicPr>
            <a:picLocks noChangeAspect="1"/>
          </p:cNvPicPr>
          <p:nvPr/>
        </p:nvPicPr>
        <p:blipFill>
          <a:blip r:embed="rId2"/>
          <a:stretch>
            <a:fillRect/>
          </a:stretch>
        </p:blipFill>
        <p:spPr>
          <a:xfrm>
            <a:off x="0" y="4870532"/>
            <a:ext cx="2609314" cy="1987468"/>
          </a:xfrm>
          <a:prstGeom prst="rect">
            <a:avLst/>
          </a:prstGeom>
        </p:spPr>
      </p:pic>
      <p:sp>
        <p:nvSpPr>
          <p:cNvPr id="10" name="TextBox 9">
            <a:extLst>
              <a:ext uri="{FF2B5EF4-FFF2-40B4-BE49-F238E27FC236}">
                <a16:creationId xmlns:a16="http://schemas.microsoft.com/office/drawing/2014/main" id="{6241525D-C1FC-4C47-06EB-8A5E9FE3AF50}"/>
              </a:ext>
            </a:extLst>
          </p:cNvPr>
          <p:cNvSpPr txBox="1"/>
          <p:nvPr/>
        </p:nvSpPr>
        <p:spPr>
          <a:xfrm>
            <a:off x="3192541" y="6001543"/>
            <a:ext cx="2961589" cy="307777"/>
          </a:xfrm>
          <a:prstGeom prst="rect">
            <a:avLst/>
          </a:prstGeom>
          <a:noFill/>
          <a:ln>
            <a:solidFill>
              <a:schemeClr val="bg2"/>
            </a:solidFill>
          </a:ln>
        </p:spPr>
        <p:txBody>
          <a:bodyPr wrap="square" rtlCol="0">
            <a:spAutoFit/>
          </a:bodyPr>
          <a:lstStyle/>
          <a:p>
            <a:r>
              <a:rPr lang="en-US" sz="1400" dirty="0"/>
              <a:t>Tapered load shims in Lead End</a:t>
            </a:r>
          </a:p>
        </p:txBody>
      </p:sp>
      <p:pic>
        <p:nvPicPr>
          <p:cNvPr id="11" name="Picture 10">
            <a:extLst>
              <a:ext uri="{FF2B5EF4-FFF2-40B4-BE49-F238E27FC236}">
                <a16:creationId xmlns:a16="http://schemas.microsoft.com/office/drawing/2014/main" id="{7681891A-7050-F3C2-11FD-7D84D1F39852}"/>
              </a:ext>
            </a:extLst>
          </p:cNvPr>
          <p:cNvPicPr>
            <a:picLocks noChangeAspect="1"/>
          </p:cNvPicPr>
          <p:nvPr/>
        </p:nvPicPr>
        <p:blipFill>
          <a:blip r:embed="rId3"/>
          <a:stretch>
            <a:fillRect/>
          </a:stretch>
        </p:blipFill>
        <p:spPr>
          <a:xfrm>
            <a:off x="3039860" y="4940195"/>
            <a:ext cx="3221955" cy="1044641"/>
          </a:xfrm>
          <a:prstGeom prst="rect">
            <a:avLst/>
          </a:prstGeom>
        </p:spPr>
      </p:pic>
      <p:sp>
        <p:nvSpPr>
          <p:cNvPr id="12" name="TextBox 11">
            <a:extLst>
              <a:ext uri="{FF2B5EF4-FFF2-40B4-BE49-F238E27FC236}">
                <a16:creationId xmlns:a16="http://schemas.microsoft.com/office/drawing/2014/main" id="{E651F3B5-A28C-3B86-AE22-65907E6375A6}"/>
              </a:ext>
            </a:extLst>
          </p:cNvPr>
          <p:cNvSpPr txBox="1"/>
          <p:nvPr/>
        </p:nvSpPr>
        <p:spPr>
          <a:xfrm>
            <a:off x="3276977" y="5192763"/>
            <a:ext cx="2771913" cy="369332"/>
          </a:xfrm>
          <a:prstGeom prst="rect">
            <a:avLst/>
          </a:prstGeom>
          <a:noFill/>
        </p:spPr>
        <p:txBody>
          <a:bodyPr wrap="none" rtlCol="0">
            <a:spAutoFit/>
          </a:bodyPr>
          <a:lstStyle/>
          <a:p>
            <a:r>
              <a:rPr lang="en-US" dirty="0">
                <a:solidFill>
                  <a:schemeClr val="accent3"/>
                </a:solidFill>
              </a:rPr>
              <a:t>+ 100 </a:t>
            </a:r>
            <a:r>
              <a:rPr lang="en-US" dirty="0">
                <a:solidFill>
                  <a:srgbClr val="FF0000"/>
                </a:solidFill>
                <a:latin typeface="Symbol" panose="05050102010706020507" pitchFamily="18" charset="2"/>
              </a:rPr>
              <a:t>m</a:t>
            </a:r>
            <a:r>
              <a:rPr lang="en-US" dirty="0">
                <a:solidFill>
                  <a:srgbClr val="FF0000"/>
                </a:solidFill>
              </a:rPr>
              <a:t>m  </a:t>
            </a:r>
            <a:r>
              <a:rPr lang="en-US" dirty="0">
                <a:solidFill>
                  <a:schemeClr val="accent3"/>
                </a:solidFill>
              </a:rPr>
              <a:t>           </a:t>
            </a:r>
            <a:r>
              <a:rPr lang="en-US" dirty="0">
                <a:solidFill>
                  <a:srgbClr val="002060"/>
                </a:solidFill>
              </a:rPr>
              <a:t>+ 0 </a:t>
            </a:r>
            <a:r>
              <a:rPr lang="en-US" dirty="0">
                <a:solidFill>
                  <a:srgbClr val="002060"/>
                </a:solidFill>
                <a:latin typeface="Symbol" panose="05050102010706020507" pitchFamily="18" charset="2"/>
              </a:rPr>
              <a:t>m</a:t>
            </a:r>
            <a:r>
              <a:rPr lang="en-US" dirty="0">
                <a:solidFill>
                  <a:srgbClr val="002060"/>
                </a:solidFill>
              </a:rPr>
              <a:t>m</a:t>
            </a:r>
          </a:p>
        </p:txBody>
      </p:sp>
    </p:spTree>
    <p:extLst>
      <p:ext uri="{BB962C8B-B14F-4D97-AF65-F5344CB8AC3E}">
        <p14:creationId xmlns:p14="http://schemas.microsoft.com/office/powerpoint/2010/main" val="180514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p:bldLst>
  </p:timing>
</p:sld>
</file>

<file path=ppt/theme/theme1.xml><?xml version="1.0" encoding="utf-8"?>
<a:theme xmlns:a="http://schemas.openxmlformats.org/drawingml/2006/main" name="Thème Office">
  <a:themeElements>
    <a:clrScheme name="HiLumi">
      <a:dk1>
        <a:sysClr val="windowText" lastClr="000000"/>
      </a:dk1>
      <a:lt1>
        <a:sysClr val="window" lastClr="FFFFFF"/>
      </a:lt1>
      <a:dk2>
        <a:srgbClr val="005F8C"/>
      </a:dk2>
      <a:lt2>
        <a:srgbClr val="0093BE"/>
      </a:lt2>
      <a:accent1>
        <a:srgbClr val="64BCD9"/>
      </a:accent1>
      <a:accent2>
        <a:srgbClr val="700A00"/>
      </a:accent2>
      <a:accent3>
        <a:srgbClr val="CA1100"/>
      </a:accent3>
      <a:accent4>
        <a:srgbClr val="E65346"/>
      </a:accent4>
      <a:accent5>
        <a:srgbClr val="5A5A5A"/>
      </a:accent5>
      <a:accent6>
        <a:srgbClr val="FB963C"/>
      </a:accent6>
      <a:hlink>
        <a:srgbClr val="0093BE"/>
      </a:hlink>
      <a:folHlink>
        <a:srgbClr val="6E6E6E"/>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9ABA85A245EC45AA49FA36F10E0232" ma:contentTypeVersion="2" ma:contentTypeDescription="Create a new document." ma:contentTypeScope="" ma:versionID="adcd0aad5aed504a8f0da929d2112ad6">
  <xsd:schema xmlns:xsd="http://www.w3.org/2001/XMLSchema" xmlns:xs="http://www.w3.org/2001/XMLSchema" xmlns:p="http://schemas.microsoft.com/office/2006/metadata/properties" xmlns:ns2="8946e33d-fd2f-4ae4-8ee9-d90c129cdf9e" targetNamespace="http://schemas.microsoft.com/office/2006/metadata/properties" ma:root="true" ma:fieldsID="8f86ca1f070cacaf1fa8f62c9f76043c" ns2:_="">
    <xsd:import namespace="8946e33d-fd2f-4ae4-8ee9-d90c129cdf9e"/>
    <xsd:element name="properties">
      <xsd:complexType>
        <xsd:sequence>
          <xsd:element name="documentManagement">
            <xsd:complexType>
              <xsd:all>
                <xsd:element ref="ns2:Description0" minOccurs="0"/>
                <xsd:element ref="ns2:No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46e33d-fd2f-4ae4-8ee9-d90c129cdf9e" elementFormDefault="qualified">
    <xsd:import namespace="http://schemas.microsoft.com/office/2006/documentManagement/types"/>
    <xsd:import namespace="http://schemas.microsoft.com/office/infopath/2007/PartnerControls"/>
    <xsd:element name="Description0" ma:index="8" nillable="true" ma:displayName="Description" ma:internalName="Description0">
      <xsd:simpleType>
        <xsd:restriction base="dms:Text">
          <xsd:maxLength value="255"/>
        </xsd:restriction>
      </xsd:simpleType>
    </xsd:element>
    <xsd:element name="Note" ma:index="9" nillable="true" ma:displayName="Note" ma:internalName="Not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escription0 xmlns="8946e33d-fd2f-4ae4-8ee9-d90c129cdf9e">HL-LHC PowerPoint Presentation, incl. LARP logo, 4:3 format</Description0>
    <Note xmlns="8946e33d-fd2f-4ae4-8ee9-d90c129cdf9e">For presentations to be given at Joint HL-LHC/LARP annual meetings (US or European locations).
https://edms.cern.ch/document/1607180/</Note>
  </documentManagement>
</p:properties>
</file>

<file path=customXml/itemProps1.xml><?xml version="1.0" encoding="utf-8"?>
<ds:datastoreItem xmlns:ds="http://schemas.openxmlformats.org/officeDocument/2006/customXml" ds:itemID="{1A7292EC-A4CC-4379-ABA5-C61E3A4C43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46e33d-fd2f-4ae4-8ee9-d90c129cdf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CC4280F-E911-4FF7-B1B5-10F770B636CB}">
  <ds:schemaRefs>
    <ds:schemaRef ds:uri="http://schemas.microsoft.com/sharepoint/v3/contenttype/forms"/>
  </ds:schemaRefs>
</ds:datastoreItem>
</file>

<file path=customXml/itemProps3.xml><?xml version="1.0" encoding="utf-8"?>
<ds:datastoreItem xmlns:ds="http://schemas.openxmlformats.org/officeDocument/2006/customXml" ds:itemID="{BF8EF391-2BAD-45F4-B22E-736040720C99}">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8946e33d-fd2f-4ae4-8ee9-d90c129cdf9e"/>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11805</TotalTime>
  <Words>804</Words>
  <Application>Microsoft Office PowerPoint</Application>
  <PresentationFormat>On-screen Show (4:3)</PresentationFormat>
  <Paragraphs>99</Paragraphs>
  <Slides>10</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Symbol</vt:lpstr>
      <vt:lpstr>Times New Roman</vt:lpstr>
      <vt:lpstr>Wingdings</vt:lpstr>
      <vt:lpstr>Thème Office</vt:lpstr>
      <vt:lpstr>MQXFA20 Structure &amp; Shim Review Introduction &amp; Charge</vt:lpstr>
      <vt:lpstr>PowerPoint Presentation</vt:lpstr>
      <vt:lpstr>Review Goals</vt:lpstr>
      <vt:lpstr>CHARGE Questions</vt:lpstr>
      <vt:lpstr>Major/Critical DR/NCR:</vt:lpstr>
      <vt:lpstr>References</vt:lpstr>
      <vt:lpstr>Traveler Upload Status</vt:lpstr>
      <vt:lpstr>MQXFA19 Review Recommendations</vt:lpstr>
      <vt:lpstr>MQXFA19 Review Comment</vt:lpstr>
      <vt:lpstr>Schedule</vt:lpstr>
    </vt:vector>
  </TitlesOfParts>
  <Company>APO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HiLumi-Pres-Template-4-3-LARP</dc:title>
  <dc:creator>André-Pierre OLIVIER</dc:creator>
  <cp:lastModifiedBy>Giorgio Ambrosio</cp:lastModifiedBy>
  <cp:revision>589</cp:revision>
  <cp:lastPrinted>2016-09-22T19:01:15Z</cp:lastPrinted>
  <dcterms:created xsi:type="dcterms:W3CDTF">2016-03-23T12:58:39Z</dcterms:created>
  <dcterms:modified xsi:type="dcterms:W3CDTF">2025-01-23T14:44:40Z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0x010100689ABA85A245EC45AA49FA36F10E0232</vt:lpwstr>
  </property>
</Properties>
</file>