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3" r:id="rId5"/>
    <p:sldId id="358" r:id="rId6"/>
    <p:sldId id="383" r:id="rId7"/>
    <p:sldId id="666" r:id="rId8"/>
    <p:sldId id="549" r:id="rId9"/>
    <p:sldId id="561" r:id="rId10"/>
    <p:sldId id="562" r:id="rId11"/>
    <p:sldId id="672" r:id="rId12"/>
    <p:sldId id="674" r:id="rId13"/>
    <p:sldId id="667" r:id="rId14"/>
    <p:sldId id="668" r:id="rId15"/>
    <p:sldId id="664" r:id="rId16"/>
    <p:sldId id="670" r:id="rId17"/>
    <p:sldId id="671" r:id="rId18"/>
    <p:sldId id="660" r:id="rId19"/>
    <p:sldId id="416" r:id="rId20"/>
    <p:sldId id="417" r:id="rId21"/>
    <p:sldId id="410" r:id="rId22"/>
    <p:sldId id="487" r:id="rId23"/>
    <p:sldId id="381" r:id="rId24"/>
    <p:sldId id="392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F5F5F"/>
    <a:srgbClr val="8000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7" autoAdjust="0"/>
    <p:restoredTop sz="94186" autoAdjust="0"/>
  </p:normalViewPr>
  <p:slideViewPr>
    <p:cSldViewPr snapToGrid="0" showGuides="1">
      <p:cViewPr varScale="1">
        <p:scale>
          <a:sx n="127" d="100"/>
          <a:sy n="127" d="100"/>
        </p:scale>
        <p:origin x="232" y="1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20/01/2025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20/01/2025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29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22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92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01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77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99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80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Coil Pack and Shimming Proposal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B074F-665B-D741-B307-3920D207E5D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6706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MQXFA20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Coil Pack and Shimming Proposal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Katherine Ray, Paolo </a:t>
            </a:r>
            <a:r>
              <a:rPr lang="en-GB" dirty="0" err="1"/>
              <a:t>Ferracin</a:t>
            </a:r>
            <a:r>
              <a:rPr lang="en-GB" dirty="0"/>
              <a:t>, Mike Solis</a:t>
            </a:r>
          </a:p>
          <a:p>
            <a:r>
              <a:rPr lang="en-US" i="1" dirty="0"/>
              <a:t>Jan 23, 2025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0E101E2F-AF21-CE51-FFB6-92575F07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(Leica)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7003915" y="2105325"/>
            <a:ext cx="506741" cy="893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7114609" y="1117935"/>
            <a:ext cx="1848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Outer Radius deviation ranges are all similar among the coils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6848880" y="2657994"/>
            <a:ext cx="310069" cy="1738765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 txBox="1">
            <a:spLocks/>
          </p:cNvSpPr>
          <p:nvPr/>
        </p:nvSpPr>
        <p:spPr>
          <a:xfrm>
            <a:off x="284984" y="989013"/>
            <a:ext cx="3644991" cy="7180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Coils within </a:t>
            </a:r>
            <a:r>
              <a:rPr lang="fr-FR" dirty="0" err="1"/>
              <a:t>spec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5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640EC02B-D567-A07F-5FE8-3C8B05271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907" y="2650163"/>
            <a:ext cx="4411026" cy="3200400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33A06B3-DCEB-EF90-8D95-8722B95F7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05" y="2675023"/>
            <a:ext cx="4411026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Radius Deviations (Pion Locations)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4058646" y="2650163"/>
            <a:ext cx="675400" cy="770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4058645" y="1842352"/>
            <a:ext cx="283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Inner Radius of the pole key is small (deviation into the bore)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3732522" y="3299792"/>
            <a:ext cx="326123" cy="76965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14C439-8593-4249-A3D9-49D4198F0BD4}"/>
              </a:ext>
            </a:extLst>
          </p:cNvPr>
          <p:cNvGrpSpPr/>
          <p:nvPr/>
        </p:nvGrpSpPr>
        <p:grpSpPr>
          <a:xfrm>
            <a:off x="673710" y="1644179"/>
            <a:ext cx="2614980" cy="1029668"/>
            <a:chOff x="394492" y="1937268"/>
            <a:chExt cx="4513837" cy="1777357"/>
          </a:xfrm>
        </p:grpSpPr>
        <p:pic>
          <p:nvPicPr>
            <p:cNvPr id="16" name="Content Placeholder 5">
              <a:extLst>
                <a:ext uri="{FF2B5EF4-FFF2-40B4-BE49-F238E27FC236}">
                  <a16:creationId xmlns:a16="http://schemas.microsoft.com/office/drawing/2014/main" id="{5D611584-A905-804F-A5BD-C616ACF6F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492" y="1937268"/>
              <a:ext cx="4513837" cy="1777357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9F75185-AF37-F34B-AA99-D0FC78FE23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959" y="3137493"/>
              <a:ext cx="1" cy="30960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DE0CEC9-8487-6A4F-B44B-B58528C5C459}"/>
              </a:ext>
            </a:extLst>
          </p:cNvPr>
          <p:cNvSpPr/>
          <p:nvPr/>
        </p:nvSpPr>
        <p:spPr>
          <a:xfrm>
            <a:off x="8634272" y="3684620"/>
            <a:ext cx="399662" cy="84905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922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C1ECE274-588C-A48E-2A1E-27B3EF978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7023506" y="1766427"/>
            <a:ext cx="266774" cy="70691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73FD-1179-C441-97DA-F41859AA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Coils Matrix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C749FC-57CD-5F48-BA9E-E95FDB680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255645"/>
              </p:ext>
            </p:extLst>
          </p:nvPr>
        </p:nvGraphicFramePr>
        <p:xfrm>
          <a:off x="612775" y="779663"/>
          <a:ext cx="791844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502">
                  <a:extLst>
                    <a:ext uri="{9D8B030D-6E8A-4147-A177-3AD203B41FA5}">
                      <a16:colId xmlns:a16="http://schemas.microsoft.com/office/drawing/2014/main" val="1049327427"/>
                    </a:ext>
                  </a:extLst>
                </a:gridCol>
                <a:gridCol w="959761">
                  <a:extLst>
                    <a:ext uri="{9D8B030D-6E8A-4147-A177-3AD203B41FA5}">
                      <a16:colId xmlns:a16="http://schemas.microsoft.com/office/drawing/2014/main" val="330595013"/>
                    </a:ext>
                  </a:extLst>
                </a:gridCol>
                <a:gridCol w="1300102">
                  <a:extLst>
                    <a:ext uri="{9D8B030D-6E8A-4147-A177-3AD203B41FA5}">
                      <a16:colId xmlns:a16="http://schemas.microsoft.com/office/drawing/2014/main" val="3623164223"/>
                    </a:ext>
                  </a:extLst>
                </a:gridCol>
                <a:gridCol w="1667670">
                  <a:extLst>
                    <a:ext uri="{9D8B030D-6E8A-4147-A177-3AD203B41FA5}">
                      <a16:colId xmlns:a16="http://schemas.microsoft.com/office/drawing/2014/main" val="3793856644"/>
                    </a:ext>
                  </a:extLst>
                </a:gridCol>
                <a:gridCol w="1055946">
                  <a:extLst>
                    <a:ext uri="{9D8B030D-6E8A-4147-A177-3AD203B41FA5}">
                      <a16:colId xmlns:a16="http://schemas.microsoft.com/office/drawing/2014/main" val="3129968683"/>
                    </a:ext>
                  </a:extLst>
                </a:gridCol>
                <a:gridCol w="1085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234">
                  <a:extLst>
                    <a:ext uri="{9D8B030D-6E8A-4147-A177-3AD203B41FA5}">
                      <a16:colId xmlns:a16="http://schemas.microsoft.com/office/drawing/2014/main" val="1765017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b6 Corr.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Keyway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Avg. Pole </a:t>
                      </a:r>
                    </a:p>
                    <a:p>
                      <a:pPr algn="ctr"/>
                      <a:r>
                        <a:rPr lang="en-US" dirty="0"/>
                        <a:t>Inner 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Avg</a:t>
                      </a:r>
                      <a:r>
                        <a:rPr lang="en-US" sz="1600" dirty="0"/>
                        <a:t> R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Avg. </a:t>
                      </a:r>
                      <a:r>
                        <a:rPr lang="en-US" sz="1600" dirty="0" err="1"/>
                        <a:t>Midpl</a:t>
                      </a:r>
                      <a:r>
                        <a:rPr lang="en-US" sz="1600" dirty="0"/>
                        <a:t>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Ends Delta Arc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2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-43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-17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-42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-116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6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-113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-32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-87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-215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0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+mn-cs"/>
                        </a:rPr>
                        <a:t>21 µm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-19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-47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-145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146**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-44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-36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-78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-261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-38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-36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-86 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-215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51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369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4EAB4-A278-F44F-89E4-65F133F6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1887-DC2C-0E47-9ED9-48FA89F66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 txBox="1">
            <a:spLocks/>
          </p:cNvSpPr>
          <p:nvPr/>
        </p:nvSpPr>
        <p:spPr>
          <a:xfrm>
            <a:off x="611999" y="3898899"/>
            <a:ext cx="7906887" cy="2323135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Midplane: all coils are undersized, will require extra midplane shim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OD: all coils are slightly undersized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coils’ </a:t>
            </a:r>
            <a:r>
              <a:rPr lang="en-US" sz="2800" dirty="0">
                <a:solidFill>
                  <a:schemeClr val="accent5"/>
                </a:solidFill>
              </a:rPr>
              <a:t>pole inner radii show deviations into the bore; </a:t>
            </a:r>
            <a:r>
              <a:rPr lang="en-US" sz="2800" dirty="0" err="1">
                <a:solidFill>
                  <a:schemeClr val="accent5"/>
                </a:solidFill>
              </a:rPr>
              <a:t>pions</a:t>
            </a:r>
            <a:r>
              <a:rPr lang="en-US" sz="2800" dirty="0">
                <a:solidFill>
                  <a:schemeClr val="accent5"/>
                </a:solidFill>
              </a:rPr>
              <a:t> will need to be machined in these locations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LBNL measurements are using Leica system data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dirty="0">
                <a:solidFill>
                  <a:schemeClr val="accent5"/>
                </a:solidFill>
              </a:rPr>
              <a:t>Coil 146 has significant midplane delamination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Coil 121 has Pre-Series voltage tap traces present</a:t>
            </a: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dirty="0">
                <a:solidFill>
                  <a:schemeClr val="accent5"/>
                </a:solidFill>
              </a:rPr>
              <a:t>Cannot place LE strain gauge for TLS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lang="en-US" sz="2800" dirty="0">
              <a:solidFill>
                <a:schemeClr val="accent5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3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62BE5C-54C4-912D-D7CB-90CC13C64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943" y="3153519"/>
            <a:ext cx="4411026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9AE2C-4456-4468-EA10-E546FBDFF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95122"/>
            <a:ext cx="4411026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Size estimates with midplane shims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080655"/>
            <a:ext cx="7920000" cy="63902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measurement plots created to show the effect of adding shims to both midplanes of Coils </a:t>
            </a:r>
            <a:r>
              <a:rPr lang="en-US" dirty="0">
                <a:solidFill>
                  <a:srgbClr val="FF0000"/>
                </a:solidFill>
              </a:rPr>
              <a:t>121, 125, 142, 146</a:t>
            </a:r>
          </a:p>
          <a:p>
            <a:r>
              <a:rPr lang="en-US" sz="2700" i="1" dirty="0"/>
              <a:t>Limited by thicknesses of </a:t>
            </a:r>
            <a:r>
              <a:rPr lang="en-US" sz="2700" i="1" dirty="0" err="1"/>
              <a:t>Kapton</a:t>
            </a:r>
            <a:r>
              <a:rPr lang="en-US" sz="2700" i="1" dirty="0"/>
              <a:t> </a:t>
            </a:r>
            <a:r>
              <a:rPr lang="en-US" sz="2700" i="1" dirty="0" err="1"/>
              <a:t>midplane</a:t>
            </a:r>
            <a:r>
              <a:rPr lang="en-US" sz="2700" i="1" dirty="0"/>
              <a:t> shim </a:t>
            </a:r>
            <a:r>
              <a:rPr lang="en-US" sz="2700" i="1" dirty="0" err="1"/>
              <a:t>availalble</a:t>
            </a:r>
            <a:endParaRPr lang="en-US" sz="27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4252671" y="4138983"/>
            <a:ext cx="473272" cy="891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8260" y="3197005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Unshimmed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5225" y="1719677"/>
            <a:ext cx="16081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 </a:t>
            </a:r>
            <a:r>
              <a:rPr lang="en-US" dirty="0"/>
              <a:t>on 121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0.003” </a:t>
            </a:r>
            <a:r>
              <a:rPr lang="en-US" dirty="0"/>
              <a:t>on 125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 </a:t>
            </a:r>
            <a:r>
              <a:rPr lang="en-US" dirty="0"/>
              <a:t>on 142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0.003” </a:t>
            </a:r>
            <a:r>
              <a:rPr lang="en-US" dirty="0"/>
              <a:t>on 146</a:t>
            </a:r>
          </a:p>
        </p:txBody>
      </p:sp>
    </p:spTree>
    <p:extLst>
      <p:ext uri="{BB962C8B-B14F-4D97-AF65-F5344CB8AC3E}">
        <p14:creationId xmlns:p14="http://schemas.microsoft.com/office/powerpoint/2010/main" val="54327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C3D8E-BC03-460F-BA87-A9FB7CF8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MQXFA20 Peak </a:t>
            </a:r>
            <a:r>
              <a:rPr lang="it-IT" dirty="0" err="1"/>
              <a:t>voltages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9085C4-BD71-43DC-9FF2-62A81379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8F6A3-D164-496F-A518-340107DFF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MQXFA20 Coil Pack and Shimming Proposal</a:t>
            </a:r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DC425E-F9F8-4662-8DF4-E73E34C1E5CB}"/>
              </a:ext>
            </a:extLst>
          </p:cNvPr>
          <p:cNvSpPr txBox="1"/>
          <p:nvPr/>
        </p:nvSpPr>
        <p:spPr>
          <a:xfrm>
            <a:off x="110835" y="999256"/>
            <a:ext cx="8249394" cy="127368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it-IT" dirty="0"/>
              <a:t>Coils reported in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ordering</a:t>
            </a:r>
            <a:r>
              <a:rPr lang="it-IT" dirty="0"/>
              <a:t> from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Peak</a:t>
            </a:r>
            <a:r>
              <a:rPr lang="it-IT" dirty="0"/>
              <a:t> voltages evaluated in usual </a:t>
            </a:r>
            <a:r>
              <a:rPr lang="it-IT" dirty="0" err="1"/>
              <a:t>failure</a:t>
            </a:r>
            <a:r>
              <a:rPr lang="it-IT" dirty="0"/>
              <a:t> </a:t>
            </a:r>
            <a:r>
              <a:rPr lang="it-IT" dirty="0" err="1"/>
              <a:t>scenarios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Will </a:t>
            </a:r>
            <a:r>
              <a:rPr lang="it-IT" i="1" dirty="0" err="1"/>
              <a:t>not</a:t>
            </a:r>
            <a:r>
              <a:rPr lang="it-IT" i="1" dirty="0"/>
              <a:t> use Coil 254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Will use Coil 121 </a:t>
            </a:r>
            <a:r>
              <a:rPr lang="it-IT" i="1" dirty="0" err="1"/>
              <a:t>as</a:t>
            </a:r>
            <a:r>
              <a:rPr lang="it-IT" i="1" dirty="0"/>
              <a:t> an </a:t>
            </a:r>
            <a:r>
              <a:rPr lang="it-IT" i="1" dirty="0" err="1"/>
              <a:t>upper</a:t>
            </a:r>
            <a:r>
              <a:rPr lang="it-IT" i="1" dirty="0"/>
              <a:t> coil</a:t>
            </a:r>
          </a:p>
        </p:txBody>
      </p:sp>
      <p:graphicFrame>
        <p:nvGraphicFramePr>
          <p:cNvPr id="7" name="Tabella 8">
            <a:extLst>
              <a:ext uri="{FF2B5EF4-FFF2-40B4-BE49-F238E27FC236}">
                <a16:creationId xmlns:a16="http://schemas.microsoft.com/office/drawing/2014/main" id="{D4ED11ED-462D-7DC0-885C-CBB1A1ADD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91508"/>
              </p:ext>
            </p:extLst>
          </p:nvPr>
        </p:nvGraphicFramePr>
        <p:xfrm>
          <a:off x="1097318" y="2259350"/>
          <a:ext cx="2926035" cy="344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07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252898"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Volt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11996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567003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30356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9702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845518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27422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138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0537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23736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483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78357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2807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48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15373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3439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54111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860210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A5B39E3B-164C-5E6B-97ED-83AE9F0CD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15505"/>
              </p:ext>
            </p:extLst>
          </p:nvPr>
        </p:nvGraphicFramePr>
        <p:xfrm>
          <a:off x="4846317" y="2259350"/>
          <a:ext cx="2926035" cy="3264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07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585207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252898"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Volt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11996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567003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30356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9702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845518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27422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138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0537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23736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483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78357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2807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48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15373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3439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541117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D0CEB550-5172-5AED-4A07-5C2C7564F02D}"/>
              </a:ext>
            </a:extLst>
          </p:cNvPr>
          <p:cNvSpPr/>
          <p:nvPr/>
        </p:nvSpPr>
        <p:spPr>
          <a:xfrm>
            <a:off x="4696297" y="2658478"/>
            <a:ext cx="3490731" cy="2155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Proposed Coil Arrangement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1348831" y="4298765"/>
            <a:ext cx="2510578" cy="883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~0.0035”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660621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~0.0015”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~0.002”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934300" y="1408827"/>
            <a:ext cx="24314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~.003”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:121 – 142 – 146 – 125: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1965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5336207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1970984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5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Coil Pack Build 1 (Fuji)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2530"/>
              </p:ext>
            </p:extLst>
          </p:nvPr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0.003” </a:t>
                      </a:r>
                      <a:r>
                        <a:rPr lang="en-US" sz="1150" b="0" dirty="0" err="1">
                          <a:solidFill>
                            <a:srgbClr val="FF0000"/>
                          </a:solidFill>
                        </a:rPr>
                        <a:t>Kapton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(~0.200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Fuji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Fuji + 0.005”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0.003”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87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Coil Pack Build (Final)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30185"/>
              </p:ext>
            </p:extLst>
          </p:nvPr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0.003” </a:t>
                      </a:r>
                      <a:r>
                        <a:rPr lang="en-US" sz="1150" b="0" dirty="0" err="1">
                          <a:solidFill>
                            <a:srgbClr val="FF0000"/>
                          </a:solidFill>
                        </a:rPr>
                        <a:t>Kapton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(~0.33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Actual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~0.020”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~0.51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+ 0.005” Kapton + 0.005” Kapton &amp;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0.003”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5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BEA0314F-32A8-5F22-94AD-742A61C8E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092" y="2607118"/>
            <a:ext cx="4952952" cy="3593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332F6-D949-AA45-AF16-73B5BD430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202" y="5187233"/>
            <a:ext cx="1531886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Pion Machining Positions</a:t>
            </a:r>
          </a:p>
        </p:txBody>
      </p:sp>
      <p:pic>
        <p:nvPicPr>
          <p:cNvPr id="6" name="Content Placeholder 5" descr="SU-1010-2057F-sht2.jpg"/>
          <p:cNvPicPr>
            <a:picLocks noGrp="1" noChangeAspect="1"/>
          </p:cNvPicPr>
          <p:nvPr>
            <p:ph idx="1"/>
          </p:nvPr>
        </p:nvPicPr>
        <p:blipFill>
          <a:blip r:embed="rId5"/>
          <a:srcRect l="3013" t="41928" r="3040" b="34778"/>
          <a:stretch>
            <a:fillRect/>
          </a:stretch>
        </p:blipFill>
        <p:spPr>
          <a:xfrm>
            <a:off x="0" y="1143000"/>
            <a:ext cx="9144000" cy="14667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095483" y="4213225"/>
            <a:ext cx="132525" cy="74980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0041" y="3962400"/>
            <a:ext cx="132525" cy="73052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05810" y="4003966"/>
            <a:ext cx="132525" cy="74366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39928" y="3907085"/>
            <a:ext cx="132525" cy="62999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72304" y="3819585"/>
            <a:ext cx="132525" cy="92870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37598" y="3885633"/>
            <a:ext cx="132525" cy="86199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53344" y="3962400"/>
            <a:ext cx="132525" cy="481126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88709" y="4164017"/>
            <a:ext cx="132525" cy="48262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24586" y="4096578"/>
            <a:ext cx="132525" cy="65105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50774" y="4191000"/>
            <a:ext cx="136295" cy="42745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86378" y="4096578"/>
            <a:ext cx="132525" cy="440497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914789" y="5204460"/>
            <a:ext cx="1591736" cy="519500"/>
            <a:chOff x="1456264" y="3214300"/>
            <a:chExt cx="1591736" cy="519500"/>
          </a:xfrm>
        </p:grpSpPr>
        <p:sp>
          <p:nvSpPr>
            <p:cNvPr id="24" name="Rectangle 23"/>
            <p:cNvSpPr/>
            <p:nvPr/>
          </p:nvSpPr>
          <p:spPr>
            <a:xfrm>
              <a:off x="1456264" y="3214300"/>
              <a:ext cx="1591736" cy="5195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75840" y="3491299"/>
              <a:ext cx="469900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7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75840" y="3294449"/>
              <a:ext cx="451675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  <a:alpha val="30000"/>
                  </a:schemeClr>
                </a:gs>
                <a:gs pos="35000">
                  <a:schemeClr val="accent2">
                    <a:tint val="37000"/>
                    <a:satMod val="300000"/>
                    <a:alpha val="30000"/>
                  </a:schemeClr>
                </a:gs>
                <a:gs pos="100000">
                  <a:schemeClr val="accent2">
                    <a:tint val="15000"/>
                    <a:satMod val="350000"/>
                    <a:alpha val="3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3214300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Upper Coils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6264" y="3415098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Lower Coils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776348"/>
              </p:ext>
            </p:extLst>
          </p:nvPr>
        </p:nvGraphicFramePr>
        <p:xfrm>
          <a:off x="152399" y="2835205"/>
          <a:ext cx="3847187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3865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03091"/>
              </p:ext>
            </p:extLst>
          </p:nvPr>
        </p:nvGraphicFramePr>
        <p:xfrm>
          <a:off x="152400" y="4239399"/>
          <a:ext cx="3921225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1.20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1.12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1.15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1.11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1.11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1.12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468" y="2514600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Coils, Pion thickness (mm)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318" y="3962400"/>
            <a:ext cx="2650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Coils, Pion thickness (mm)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C940D0-71FF-9A4D-9AB0-558D9664B383}"/>
              </a:ext>
            </a:extLst>
          </p:cNvPr>
          <p:cNvGrpSpPr/>
          <p:nvPr/>
        </p:nvGrpSpPr>
        <p:grpSpPr>
          <a:xfrm>
            <a:off x="2616400" y="3504443"/>
            <a:ext cx="2421498" cy="2939176"/>
            <a:chOff x="2616400" y="3504443"/>
            <a:chExt cx="2421498" cy="293917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400E1D-3BD1-4A44-B9E4-603332E3731F}"/>
                </a:ext>
              </a:extLst>
            </p:cNvPr>
            <p:cNvSpPr txBox="1"/>
            <p:nvPr/>
          </p:nvSpPr>
          <p:spPr>
            <a:xfrm>
              <a:off x="2616400" y="6197398"/>
              <a:ext cx="13717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125		142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2621841" y="5504506"/>
              <a:ext cx="1469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146		121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563657" y="3949386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613424" y="3799363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563657" y="3670188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1.05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613424" y="3504443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1.00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A83607-8796-AE4D-BC44-5EFA7877DCC4}"/>
              </a:ext>
            </a:extLst>
          </p:cNvPr>
          <p:cNvSpPr txBox="1"/>
          <p:nvPr/>
        </p:nvSpPr>
        <p:spPr>
          <a:xfrm>
            <a:off x="1489002" y="5514821"/>
            <a:ext cx="10486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4C67E1-6C78-AB4C-9E46-27D4915A8D75}"/>
              </a:ext>
            </a:extLst>
          </p:cNvPr>
          <p:cNvSpPr txBox="1"/>
          <p:nvPr/>
        </p:nvSpPr>
        <p:spPr>
          <a:xfrm>
            <a:off x="1489002" y="6172071"/>
            <a:ext cx="10583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</a:t>
            </a:r>
          </a:p>
        </p:txBody>
      </p:sp>
    </p:spTree>
    <p:extLst>
      <p:ext uri="{BB962C8B-B14F-4D97-AF65-F5344CB8AC3E}">
        <p14:creationId xmlns:p14="http://schemas.microsoft.com/office/powerpoint/2010/main" val="388898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Selection Review Recap</a:t>
            </a:r>
          </a:p>
          <a:p>
            <a:r>
              <a:rPr lang="en-US" dirty="0"/>
              <a:t>Coil CMM Summary</a:t>
            </a:r>
          </a:p>
          <a:p>
            <a:r>
              <a:rPr lang="en-US" dirty="0"/>
              <a:t>Coil Matrix</a:t>
            </a:r>
          </a:p>
          <a:p>
            <a:r>
              <a:rPr lang="en-US" dirty="0"/>
              <a:t>Proposed Coil Pack and shimming</a:t>
            </a:r>
          </a:p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006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CF8D-694D-2F4C-8925-D215DC0E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E432-C60C-8C47-A5AD-83DCCF0D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Coils 121, 125, 142, 146 chosen for the MQXFA20 magnet</a:t>
            </a:r>
          </a:p>
          <a:p>
            <a:pPr lvl="1"/>
            <a:r>
              <a:rPr lang="en-US" dirty="0"/>
              <a:t>Midplane shimming determined to be added:</a:t>
            </a:r>
          </a:p>
          <a:p>
            <a:pPr lvl="2"/>
            <a:r>
              <a:rPr lang="en-US" dirty="0"/>
              <a:t>Coil 121 will have 0.002” per side added</a:t>
            </a:r>
          </a:p>
          <a:p>
            <a:pPr lvl="2"/>
            <a:r>
              <a:rPr lang="en-US" dirty="0"/>
              <a:t>Coil 146 will have 0.003” per side added</a:t>
            </a:r>
          </a:p>
          <a:p>
            <a:pPr lvl="2"/>
            <a:r>
              <a:rPr lang="en-US" dirty="0"/>
              <a:t>Coil 125 will have 0.003” per side added</a:t>
            </a:r>
          </a:p>
          <a:p>
            <a:pPr lvl="2"/>
            <a:r>
              <a:rPr lang="en-US" dirty="0"/>
              <a:t>Coil 142 will have 0.002” per side added</a:t>
            </a:r>
          </a:p>
          <a:p>
            <a:pPr lvl="1"/>
            <a:r>
              <a:rPr lang="en-US" dirty="0"/>
              <a:t>Coil 121, 146 will be upper coils</a:t>
            </a:r>
          </a:p>
          <a:p>
            <a:pPr lvl="2"/>
            <a:r>
              <a:rPr lang="en-US" dirty="0"/>
              <a:t>Coil 121 still has Pre-Series VT traces; cannot place LE SG for TLS, so will want FBG data on that coil</a:t>
            </a:r>
          </a:p>
          <a:p>
            <a:r>
              <a:rPr lang="en-US" dirty="0"/>
              <a:t>Will </a:t>
            </a:r>
            <a:r>
              <a:rPr lang="en-US"/>
              <a:t>plan to use </a:t>
            </a:r>
            <a:r>
              <a:rPr lang="en-US" dirty="0"/>
              <a:t>0.003” Kapton radial shim instead of 0.005” G11</a:t>
            </a:r>
          </a:p>
          <a:p>
            <a:r>
              <a:rPr lang="en-US" dirty="0"/>
              <a:t>Coil circuit order is </a:t>
            </a:r>
            <a:r>
              <a:rPr lang="en-US" b="1" dirty="0"/>
              <a:t>121-142-146-125</a:t>
            </a:r>
          </a:p>
          <a:p>
            <a:pPr lvl="1"/>
            <a:r>
              <a:rPr lang="en-US" dirty="0"/>
              <a:t>Conforms to a favorable order based on RRR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1A7E6-C828-914A-BEC6-3A80A19E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E32B7-068D-014D-9D8E-45A76749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929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191532" cy="720000"/>
          </a:xfrm>
        </p:spPr>
        <p:txBody>
          <a:bodyPr/>
          <a:lstStyle/>
          <a:p>
            <a:r>
              <a:rPr lang="en-US" dirty="0"/>
              <a:t>Coil Selection Review Report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11" y="1219201"/>
            <a:ext cx="5580456" cy="46516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MQXFA20 Coil Selection Review was held 12-Dec-2024</a:t>
            </a:r>
          </a:p>
          <a:p>
            <a:pPr lvl="1"/>
            <a:r>
              <a:rPr lang="en-US" dirty="0"/>
              <a:t>Five coils reviewed, see </a:t>
            </a:r>
            <a:r>
              <a:rPr lang="en-US" dirty="0">
                <a:hlinkClick r:id="rId3"/>
              </a:rPr>
              <a:t>https://indico.fnal.gov/event/67067/</a:t>
            </a:r>
            <a:endParaRPr lang="en-US" dirty="0"/>
          </a:p>
          <a:p>
            <a:pPr lvl="2"/>
            <a:r>
              <a:rPr lang="en-US" dirty="0"/>
              <a:t>Coils 121, 125, 142, 146 chosen</a:t>
            </a:r>
          </a:p>
          <a:p>
            <a:pPr lvl="2"/>
            <a:r>
              <a:rPr lang="en-US" dirty="0"/>
              <a:t>Coils 254 on hold for now</a:t>
            </a:r>
          </a:p>
          <a:p>
            <a:pPr lvl="1"/>
            <a:r>
              <a:rPr lang="en-US" dirty="0"/>
              <a:t>All coils have b6 correction</a:t>
            </a:r>
          </a:p>
          <a:p>
            <a:pPr lvl="1"/>
            <a:r>
              <a:rPr lang="en-US" dirty="0"/>
              <a:t>All electrical QC passed</a:t>
            </a:r>
          </a:p>
          <a:p>
            <a:pPr lvl="1"/>
            <a:r>
              <a:rPr lang="en-US" dirty="0"/>
              <a:t>Fabrication reports and CMM reported</a:t>
            </a:r>
          </a:p>
          <a:p>
            <a:pPr lvl="2"/>
            <a:r>
              <a:rPr lang="en-US" dirty="0"/>
              <a:t>Outer radial sizes appear similar</a:t>
            </a:r>
          </a:p>
          <a:p>
            <a:pPr lvl="2"/>
            <a:r>
              <a:rPr lang="en-US" dirty="0"/>
              <a:t>Midplanes (“arc length excess”) appear to be similar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79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14172991-B3F8-30F1-514E-8F0BEE36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" y="1698335"/>
            <a:ext cx="4405584" cy="32004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652219-3283-DFF1-DB49-A8D25C600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920" y="1698335"/>
            <a:ext cx="4411026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Arc Length Excess (Leica)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63C10A-C3C1-E442-A8F4-36B80BD0470B}"/>
              </a:ext>
            </a:extLst>
          </p:cNvPr>
          <p:cNvSpPr/>
          <p:nvPr/>
        </p:nvSpPr>
        <p:spPr>
          <a:xfrm>
            <a:off x="7886531" y="2897951"/>
            <a:ext cx="114469" cy="68279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7C6022-9FF2-4840-8CC5-3964352887E0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26523" y="3580748"/>
            <a:ext cx="1317243" cy="1440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636962-5DE1-A748-A2CE-43023829DFEB}"/>
              </a:ext>
            </a:extLst>
          </p:cNvPr>
          <p:cNvSpPr txBox="1"/>
          <p:nvPr/>
        </p:nvSpPr>
        <p:spPr>
          <a:xfrm>
            <a:off x="4379827" y="4994476"/>
            <a:ext cx="3725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3965 mm is location of SG: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121 -104 µm (-85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125 -170 µm (-174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142 -56 µm (-94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146** -120 µm (-156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254 -84 µm (-192 µm avg)</a:t>
            </a:r>
          </a:p>
        </p:txBody>
      </p:sp>
    </p:spTree>
    <p:extLst>
      <p:ext uri="{BB962C8B-B14F-4D97-AF65-F5344CB8AC3E}">
        <p14:creationId xmlns:p14="http://schemas.microsoft.com/office/powerpoint/2010/main" val="273228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F7595AF6-64ED-A73A-1FD3-C1045A46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full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MQXFA20 Coil Pack and Shimming Proposal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57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42545858-1909-5333-367B-118C2654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MQXFA20 Coil Pack and Shimming Proposal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80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81E7C84D-6C64-6C99-EED4-BEA419017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MQXFA20 Coil Pack and Shimming Proposal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2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646F9884-C587-A51C-BC87-4ACDB7C8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D75CC-CC44-4F54-E38D-C00CD8FF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arc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D2C8D-C817-5678-B3D5-462080DD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D69D6-5D79-2412-B161-DD8CB3562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63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75CC-CC44-4F54-E38D-C00CD8FF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arc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D2C8D-C817-5678-B3D5-462080DD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D69D6-5D79-2412-B161-DD8CB3562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A5A5D0-4886-6B80-294F-47628083950C}"/>
              </a:ext>
            </a:extLst>
          </p:cNvPr>
          <p:cNvSpPr txBox="1">
            <a:spLocks/>
          </p:cNvSpPr>
          <p:nvPr/>
        </p:nvSpPr>
        <p:spPr>
          <a:xfrm>
            <a:off x="612000" y="1219201"/>
            <a:ext cx="7920000" cy="1201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“min 260-300 mm” is, on average 0.025 mm smaller than the 207 mm value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007E1-05A3-BDD0-3C01-EAC9523A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276872"/>
            <a:ext cx="4572000" cy="33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80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946e33d-fd2f-4ae4-8ee9-d90c129cdf9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51417</TotalTime>
  <Words>1432</Words>
  <Application>Microsoft Macintosh PowerPoint</Application>
  <PresentationFormat>On-screen Show (4:3)</PresentationFormat>
  <Paragraphs>503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Wingdings</vt:lpstr>
      <vt:lpstr>Thème Office</vt:lpstr>
      <vt:lpstr>MQXFA20 Coil Pack and Shimming Proposal </vt:lpstr>
      <vt:lpstr>Outline</vt:lpstr>
      <vt:lpstr>Coil Selection Review Report Summary</vt:lpstr>
      <vt:lpstr>Total Arc Length Excess (Leica)</vt:lpstr>
      <vt:lpstr>Arc length excess full length</vt:lpstr>
      <vt:lpstr>Arc length excess LE</vt:lpstr>
      <vt:lpstr>Arc length excess RE</vt:lpstr>
      <vt:lpstr>Delta arc length</vt:lpstr>
      <vt:lpstr>Delta arc length</vt:lpstr>
      <vt:lpstr>Outer Radius Profile Deviations (Leica)</vt:lpstr>
      <vt:lpstr>Pole Inner Radius Deviations (Pion Locations)</vt:lpstr>
      <vt:lpstr>Key Slot Deviations</vt:lpstr>
      <vt:lpstr>MQXFA20 Coils Matrix</vt:lpstr>
      <vt:lpstr>Coil Size estimates with midplane shims </vt:lpstr>
      <vt:lpstr>MQXFA20 Peak voltages</vt:lpstr>
      <vt:lpstr>MQXFA20 Proposed Coil Arrangement</vt:lpstr>
      <vt:lpstr>MQXFA20 Coil Pack Build 1 (Fuji)</vt:lpstr>
      <vt:lpstr>MQXFA20 Coil Pack Build (Final)</vt:lpstr>
      <vt:lpstr>MQXFA20 Pion Machining Positions</vt:lpstr>
      <vt:lpstr>Summary</vt:lpstr>
      <vt:lpstr>Additional Slides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541</cp:revision>
  <cp:lastPrinted>2025-01-10T20:03:34Z</cp:lastPrinted>
  <dcterms:created xsi:type="dcterms:W3CDTF">2020-11-03T17:25:38Z</dcterms:created>
  <dcterms:modified xsi:type="dcterms:W3CDTF">2025-01-21T01:47:18Z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