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3" r:id="rId5"/>
    <p:sldId id="412" r:id="rId6"/>
    <p:sldId id="416" r:id="rId7"/>
    <p:sldId id="489" r:id="rId8"/>
    <p:sldId id="410" r:id="rId9"/>
    <p:sldId id="488" r:id="rId10"/>
    <p:sldId id="490" r:id="rId11"/>
    <p:sldId id="2131" r:id="rId12"/>
    <p:sldId id="380" r:id="rId13"/>
    <p:sldId id="2132" r:id="rId14"/>
    <p:sldId id="2133" r:id="rId15"/>
    <p:sldId id="2134" r:id="rId16"/>
    <p:sldId id="418" r:id="rId17"/>
    <p:sldId id="392" r:id="rId18"/>
  </p:sldIdLst>
  <p:sldSz cx="9144000" cy="6858000" type="screen4x3"/>
  <p:notesSz cx="6985000" cy="92837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800000"/>
    <a:srgbClr val="5F5F5F"/>
    <a:srgbClr val="FFE699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57" autoAdjust="0"/>
    <p:restoredTop sz="96407" autoAdjust="0"/>
  </p:normalViewPr>
  <p:slideViewPr>
    <p:cSldViewPr snapToGrid="0" showGuides="1">
      <p:cViewPr varScale="1">
        <p:scale>
          <a:sx n="136" d="100"/>
          <a:sy n="136" d="100"/>
        </p:scale>
        <p:origin x="132" y="180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23/01/2025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23/01/2025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7773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5779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1997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2003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MQXFA20 Magnet Structure and Status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MQXFA20 Magnet Structure and Status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MQXFA20 Magnet Structure and Status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MQXFA20 Magnet Structure and Status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MQXFA20 Magnet Structure and Status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MQXFA20 Magnet Structure and Status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MQXFA20 Magnet Structure and Status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2168" y="2788089"/>
            <a:ext cx="7200000" cy="1432999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MQXFA20 Structure and Status</a:t>
            </a: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956" y="4796912"/>
            <a:ext cx="6480000" cy="9906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Dan Cheng, for the AUP team</a:t>
            </a:r>
          </a:p>
          <a:p>
            <a:r>
              <a:rPr lang="en-US" i="1" dirty="0"/>
              <a:t>23-Jan-2025</a:t>
            </a:r>
          </a:p>
          <a:p>
            <a:r>
              <a:rPr lang="en-US" i="1" dirty="0"/>
              <a:t>LBNL</a:t>
            </a:r>
            <a:endParaRPr lang="en-GB" i="1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Supplemental MQXFA20 Coil Pack Build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primary concerns were raised</a:t>
            </a:r>
          </a:p>
          <a:p>
            <a:pPr lvl="1"/>
            <a:r>
              <a:rPr lang="en-US" dirty="0" smtClean="0"/>
              <a:t>Coil 146 </a:t>
            </a:r>
            <a:r>
              <a:rPr lang="en-US" dirty="0" err="1" smtClean="0"/>
              <a:t>midplane</a:t>
            </a:r>
            <a:r>
              <a:rPr lang="en-US" dirty="0" smtClean="0"/>
              <a:t> delamination</a:t>
            </a:r>
          </a:p>
          <a:p>
            <a:pPr lvl="2"/>
            <a:r>
              <a:rPr lang="en-US" dirty="0" smtClean="0"/>
              <a:t>Is the </a:t>
            </a:r>
            <a:r>
              <a:rPr lang="en-US" dirty="0" err="1" smtClean="0"/>
              <a:t>midplane</a:t>
            </a:r>
            <a:r>
              <a:rPr lang="en-US" dirty="0" smtClean="0"/>
              <a:t> contact </a:t>
            </a:r>
            <a:r>
              <a:rPr lang="en-US" dirty="0" smtClean="0"/>
              <a:t>condition properly sized, even without the inclusion of the 6 axial data </a:t>
            </a:r>
            <a:r>
              <a:rPr lang="en-US" dirty="0" smtClean="0"/>
              <a:t>points in the calculations?</a:t>
            </a:r>
            <a:endParaRPr lang="en-US" dirty="0" smtClean="0"/>
          </a:p>
          <a:p>
            <a:pPr lvl="1"/>
            <a:r>
              <a:rPr lang="en-US" dirty="0" smtClean="0"/>
              <a:t>Use of 0.003” </a:t>
            </a:r>
            <a:r>
              <a:rPr lang="en-US" dirty="0" err="1" smtClean="0"/>
              <a:t>Kapton</a:t>
            </a:r>
            <a:r>
              <a:rPr lang="en-US" dirty="0" smtClean="0"/>
              <a:t> radial layer instead of 0.005” G11</a:t>
            </a:r>
          </a:p>
          <a:p>
            <a:pPr lvl="2"/>
            <a:r>
              <a:rPr lang="en-US" dirty="0" smtClean="0"/>
              <a:t>Not tested or reviewed yet for MQXFA magnets</a:t>
            </a:r>
          </a:p>
          <a:p>
            <a:pPr lvl="2"/>
            <a:r>
              <a:rPr lang="en-US" dirty="0" smtClean="0"/>
              <a:t>Earliest this can be reviewed will be for MQXFA21</a:t>
            </a:r>
          </a:p>
          <a:p>
            <a:pPr lvl="2"/>
            <a:r>
              <a:rPr lang="en-US" dirty="0" smtClean="0"/>
              <a:t>Use normal 0.005” G11 radial build up for MQXFA20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MQXFA20 Magnet Structure and Status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374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Supplemental MQXFA20 Coil Pack Build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To address the Coil 146 </a:t>
            </a:r>
            <a:r>
              <a:rPr lang="en-US" dirty="0" err="1" smtClean="0"/>
              <a:t>Midplane</a:t>
            </a:r>
            <a:r>
              <a:rPr lang="en-US" dirty="0" smtClean="0"/>
              <a:t> issue</a:t>
            </a:r>
          </a:p>
          <a:p>
            <a:pPr lvl="1"/>
            <a:r>
              <a:rPr lang="en-US" dirty="0" smtClean="0"/>
              <a:t>Remove </a:t>
            </a:r>
            <a:r>
              <a:rPr lang="en-US" dirty="0"/>
              <a:t>the 003 </a:t>
            </a:r>
            <a:r>
              <a:rPr lang="en-US" dirty="0" err="1"/>
              <a:t>midplane</a:t>
            </a:r>
            <a:r>
              <a:rPr lang="en-US" dirty="0"/>
              <a:t> shims from Coil 146 (both sides)</a:t>
            </a:r>
          </a:p>
          <a:p>
            <a:pPr lvl="1"/>
            <a:r>
              <a:rPr lang="en-US" dirty="0" smtClean="0"/>
              <a:t>Remove </a:t>
            </a:r>
            <a:r>
              <a:rPr lang="en-US" dirty="0"/>
              <a:t>the 002 </a:t>
            </a:r>
            <a:r>
              <a:rPr lang="en-US" dirty="0" err="1"/>
              <a:t>midplane</a:t>
            </a:r>
            <a:r>
              <a:rPr lang="en-US" dirty="0"/>
              <a:t> shim from the Coil 121 side facing 146</a:t>
            </a:r>
          </a:p>
          <a:p>
            <a:pPr lvl="1"/>
            <a:r>
              <a:rPr lang="en-US" dirty="0" smtClean="0"/>
              <a:t>Remove </a:t>
            </a:r>
            <a:r>
              <a:rPr lang="en-US" dirty="0"/>
              <a:t>the 003 </a:t>
            </a:r>
            <a:r>
              <a:rPr lang="en-US" dirty="0" err="1"/>
              <a:t>midplane</a:t>
            </a:r>
            <a:r>
              <a:rPr lang="en-US" dirty="0"/>
              <a:t> shim from the Coil 125 side facing 146</a:t>
            </a:r>
          </a:p>
          <a:p>
            <a:pPr lvl="1"/>
            <a:r>
              <a:rPr lang="en-US" dirty="0" smtClean="0"/>
              <a:t>Place </a:t>
            </a:r>
            <a:r>
              <a:rPr lang="en-US" dirty="0"/>
              <a:t>F</a:t>
            </a:r>
            <a:r>
              <a:rPr lang="en-US" dirty="0" smtClean="0"/>
              <a:t>uji </a:t>
            </a:r>
            <a:r>
              <a:rPr lang="en-US" dirty="0"/>
              <a:t>paper sections </a:t>
            </a:r>
            <a:r>
              <a:rPr lang="en-US" dirty="0" smtClean="0"/>
              <a:t>in </a:t>
            </a:r>
            <a:r>
              <a:rPr lang="en-US" dirty="0"/>
              <a:t>place </a:t>
            </a:r>
            <a:r>
              <a:rPr lang="en-US" dirty="0" smtClean="0"/>
              <a:t>of </a:t>
            </a:r>
            <a:r>
              <a:rPr lang="en-US" dirty="0"/>
              <a:t>146 </a:t>
            </a:r>
            <a:r>
              <a:rPr lang="en-US" dirty="0" err="1" smtClean="0"/>
              <a:t>midplane</a:t>
            </a:r>
            <a:r>
              <a:rPr lang="en-US" dirty="0" smtClean="0"/>
              <a:t> shims</a:t>
            </a:r>
            <a:endParaRPr lang="en-US" dirty="0"/>
          </a:p>
          <a:p>
            <a:r>
              <a:rPr lang="en-US" dirty="0" smtClean="0"/>
              <a:t>Build </a:t>
            </a:r>
            <a:r>
              <a:rPr lang="en-US" dirty="0"/>
              <a:t>Fuji pack </a:t>
            </a:r>
            <a:r>
              <a:rPr lang="en-US" dirty="0" smtClean="0"/>
              <a:t>#1 on </a:t>
            </a:r>
            <a:r>
              <a:rPr lang="en-US" dirty="0"/>
              <a:t>the A20 Pad-collar set with 003 </a:t>
            </a:r>
            <a:r>
              <a:rPr lang="en-US" dirty="0" err="1"/>
              <a:t>Kapton</a:t>
            </a:r>
            <a:r>
              <a:rPr lang="en-US" dirty="0"/>
              <a:t> radial </a:t>
            </a:r>
            <a:r>
              <a:rPr lang="en-US" dirty="0" smtClean="0"/>
              <a:t>layers</a:t>
            </a:r>
          </a:p>
          <a:p>
            <a:r>
              <a:rPr lang="en-US" dirty="0"/>
              <a:t>Build Fuji pack </a:t>
            </a:r>
            <a:r>
              <a:rPr lang="en-US" dirty="0" smtClean="0"/>
              <a:t>#2 </a:t>
            </a:r>
            <a:r>
              <a:rPr lang="en-US" dirty="0"/>
              <a:t>on the </a:t>
            </a:r>
            <a:r>
              <a:rPr lang="en-US" dirty="0" smtClean="0"/>
              <a:t>A21 </a:t>
            </a:r>
            <a:r>
              <a:rPr lang="en-US" dirty="0"/>
              <a:t>Pad-collar set with </a:t>
            </a:r>
            <a:r>
              <a:rPr lang="en-US" dirty="0" smtClean="0"/>
              <a:t>005 G11 (normal) </a:t>
            </a:r>
            <a:r>
              <a:rPr lang="en-US" dirty="0"/>
              <a:t>radial </a:t>
            </a:r>
            <a:r>
              <a:rPr lang="en-US" dirty="0" smtClean="0"/>
              <a:t>layers</a:t>
            </a:r>
          </a:p>
          <a:p>
            <a:pPr lvl="1"/>
            <a:r>
              <a:rPr lang="en-US" dirty="0" smtClean="0"/>
              <a:t>For both builds: Verify Fuji exposures on both </a:t>
            </a:r>
            <a:r>
              <a:rPr lang="en-US" dirty="0" err="1" smtClean="0"/>
              <a:t>midplanes</a:t>
            </a:r>
            <a:r>
              <a:rPr lang="en-US" dirty="0" smtClean="0"/>
              <a:t> and radial contact</a:t>
            </a:r>
          </a:p>
          <a:p>
            <a:pPr lvl="1"/>
            <a:r>
              <a:rPr lang="en-US" dirty="0" err="1" smtClean="0"/>
              <a:t>Midplane</a:t>
            </a:r>
            <a:r>
              <a:rPr lang="en-US" dirty="0" smtClean="0"/>
              <a:t> condition will not change between builds </a:t>
            </a:r>
          </a:p>
          <a:p>
            <a:endParaRPr lang="en-US" dirty="0" smtClean="0"/>
          </a:p>
          <a:p>
            <a:r>
              <a:rPr lang="en-US" dirty="0" smtClean="0"/>
              <a:t>Complete MQXFA20 Final coil pack using the A21 set of pads-collars using (normal) 0.005” G11 radial shims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MQXFA20 Magnet Structure and Status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1257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FCFEE-F64B-7A45-A1DA-FC528C63E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MQXFA20 </a:t>
            </a:r>
            <a:r>
              <a:rPr lang="en-US" dirty="0" smtClean="0"/>
              <a:t>Fuji Build Specific Shim Plan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A5650-8CEA-F149-B257-E1C342C1C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6B8EF-068C-1640-A6EC-4063408A1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Coil Pack and Shimming Proposal</a:t>
            </a:r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89E5B87-81F6-7B4A-BD7B-447BEF8533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>
            <a:off x="4500796" y="1549159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59EFDB8-ED13-DB45-BB09-61A45239C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 rot="16200000">
            <a:off x="2745030" y="1570678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91917D2-6BEC-C147-B851-3A61EF5DF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 rot="5400000">
            <a:off x="4521092" y="3296157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F8B4D05-39CB-0447-9C91-A3B60AC1A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 rot="10800000">
            <a:off x="2760477" y="3311604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7B9FDA-5434-5744-A3B8-C7D78240FBBC}"/>
              </a:ext>
            </a:extLst>
          </p:cNvPr>
          <p:cNvSpPr txBox="1"/>
          <p:nvPr/>
        </p:nvSpPr>
        <p:spPr>
          <a:xfrm>
            <a:off x="5082153" y="3831386"/>
            <a:ext cx="70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2F6BD6-35A6-F44E-88AA-1B6808D65CC9}"/>
              </a:ext>
            </a:extLst>
          </p:cNvPr>
          <p:cNvSpPr txBox="1"/>
          <p:nvPr/>
        </p:nvSpPr>
        <p:spPr>
          <a:xfrm>
            <a:off x="3306921" y="2136000"/>
            <a:ext cx="105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95B0C7-7952-FF44-A361-4C412B55D406}"/>
              </a:ext>
            </a:extLst>
          </p:cNvPr>
          <p:cNvSpPr txBox="1"/>
          <p:nvPr/>
        </p:nvSpPr>
        <p:spPr>
          <a:xfrm>
            <a:off x="5096835" y="2158758"/>
            <a:ext cx="81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7EE4BC-34C6-564D-9751-9F62BBDDF0BE}"/>
              </a:ext>
            </a:extLst>
          </p:cNvPr>
          <p:cNvSpPr txBox="1"/>
          <p:nvPr/>
        </p:nvSpPr>
        <p:spPr>
          <a:xfrm>
            <a:off x="3221336" y="3891843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3485BB-6BB2-B340-9D95-019A1CE9E8AB}"/>
              </a:ext>
            </a:extLst>
          </p:cNvPr>
          <p:cNvSpPr txBox="1"/>
          <p:nvPr/>
        </p:nvSpPr>
        <p:spPr>
          <a:xfrm>
            <a:off x="1348831" y="4298765"/>
            <a:ext cx="2510578" cy="883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~0.001”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~0.0035”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Add 0.003” shim </a:t>
            </a:r>
            <a:r>
              <a:rPr lang="en-US" sz="13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on 142 </a:t>
            </a:r>
            <a:r>
              <a:rPr lang="en-US" sz="13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side</a:t>
            </a:r>
          </a:p>
          <a:p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14CF99-774B-FE43-A485-1C466FB79538}"/>
              </a:ext>
            </a:extLst>
          </p:cNvPr>
          <p:cNvSpPr txBox="1"/>
          <p:nvPr/>
        </p:nvSpPr>
        <p:spPr>
          <a:xfrm>
            <a:off x="5662018" y="1391636"/>
            <a:ext cx="2660621" cy="8370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~0.001”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~0.0015”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Add 0.002” shim </a:t>
            </a:r>
            <a:r>
              <a:rPr lang="en-US" sz="13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on 142 </a:t>
            </a:r>
            <a:r>
              <a:rPr lang="en-US" sz="13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side</a:t>
            </a:r>
          </a:p>
          <a:p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49B8FA-02F8-934A-A062-74B9B5D7F584}"/>
              </a:ext>
            </a:extLst>
          </p:cNvPr>
          <p:cNvSpPr txBox="1"/>
          <p:nvPr/>
        </p:nvSpPr>
        <p:spPr>
          <a:xfrm>
            <a:off x="5571105" y="4285413"/>
            <a:ext cx="2757886" cy="9698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~.001”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~0.002”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/>
              <a:t>Add 0.002” shim per side</a:t>
            </a:r>
          </a:p>
          <a:p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rgbClr val="009900"/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D90C09-C9CC-1E4E-B4AF-570C958BEBE0}"/>
              </a:ext>
            </a:extLst>
          </p:cNvPr>
          <p:cNvSpPr txBox="1"/>
          <p:nvPr/>
        </p:nvSpPr>
        <p:spPr>
          <a:xfrm>
            <a:off x="934300" y="1408827"/>
            <a:ext cx="2431473" cy="8472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~0.001”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~.003”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Add </a:t>
            </a:r>
            <a:r>
              <a:rPr lang="en-US" sz="13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~0.007” Fuji </a:t>
            </a:r>
            <a:r>
              <a:rPr lang="en-US" sz="13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per side</a:t>
            </a: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F144FC-DFB4-1743-A7D6-E9198820455F}"/>
              </a:ext>
            </a:extLst>
          </p:cNvPr>
          <p:cNvSpPr/>
          <p:nvPr/>
        </p:nvSpPr>
        <p:spPr>
          <a:xfrm>
            <a:off x="417231" y="854179"/>
            <a:ext cx="2629331" cy="41900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8 x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baseline="-25000" dirty="0" err="1">
                <a:solidFill>
                  <a:schemeClr val="tx2">
                    <a:lumMod val="75000"/>
                  </a:schemeClr>
                </a:solidFill>
              </a:rPr>
              <a:t>midplane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= 2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p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x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baseline="-25000" dirty="0" err="1">
                <a:solidFill>
                  <a:schemeClr val="tx2">
                    <a:lumMod val="75000"/>
                  </a:schemeClr>
                </a:solidFill>
              </a:rPr>
              <a:t>OR</a:t>
            </a:r>
            <a:endParaRPr lang="en-US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67450C-00AD-844C-BFD5-8562DA7B334D}"/>
              </a:ext>
            </a:extLst>
          </p:cNvPr>
          <p:cNvCxnSpPr/>
          <p:nvPr/>
        </p:nvCxnSpPr>
        <p:spPr>
          <a:xfrm>
            <a:off x="4415725" y="1171653"/>
            <a:ext cx="0" cy="40313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0D14E-DDD0-0942-A933-A38340ADC311}"/>
              </a:ext>
            </a:extLst>
          </p:cNvPr>
          <p:cNvCxnSpPr/>
          <p:nvPr/>
        </p:nvCxnSpPr>
        <p:spPr>
          <a:xfrm flipH="1" flipV="1">
            <a:off x="2713656" y="3221786"/>
            <a:ext cx="3585275" cy="720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360594" y="5216322"/>
            <a:ext cx="53399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Coil Electrical Order: </a:t>
            </a:r>
            <a:r>
              <a:rPr lang="en-US" b="1" dirty="0"/>
              <a:t>A :121 – 142 – 146 – 125: B</a:t>
            </a:r>
          </a:p>
          <a:p>
            <a:r>
              <a:rPr lang="en-US" i="1" u="sng" dirty="0">
                <a:solidFill>
                  <a:srgbClr val="FF0000"/>
                </a:solidFill>
              </a:rPr>
              <a:t>Conforms to a favorable order based on RRR data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D9470ED-B178-AC42-A02B-6F836B189425}"/>
              </a:ext>
            </a:extLst>
          </p:cNvPr>
          <p:cNvCxnSpPr/>
          <p:nvPr/>
        </p:nvCxnSpPr>
        <p:spPr>
          <a:xfrm rot="5400000" flipH="1" flipV="1">
            <a:off x="4182143" y="44420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72AD069-4A3A-474F-97DF-766B7ECE0805}"/>
              </a:ext>
            </a:extLst>
          </p:cNvPr>
          <p:cNvCxnSpPr/>
          <p:nvPr/>
        </p:nvCxnSpPr>
        <p:spPr>
          <a:xfrm rot="10800000">
            <a:off x="5326845" y="329866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F123B59-26EE-9D41-8B7C-63C573F76974}"/>
              </a:ext>
            </a:extLst>
          </p:cNvPr>
          <p:cNvSpPr txBox="1"/>
          <p:nvPr/>
        </p:nvSpPr>
        <p:spPr>
          <a:xfrm>
            <a:off x="4635908" y="2680837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56C1F0-AC4D-414D-94E4-AA4742C057F7}"/>
              </a:ext>
            </a:extLst>
          </p:cNvPr>
          <p:cNvSpPr txBox="1"/>
          <p:nvPr/>
        </p:nvSpPr>
        <p:spPr>
          <a:xfrm>
            <a:off x="3761362" y="2680548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83B9D3-4BCE-8F48-BAF6-E7A04F26CDF1}"/>
              </a:ext>
            </a:extLst>
          </p:cNvPr>
          <p:cNvSpPr txBox="1"/>
          <p:nvPr/>
        </p:nvSpPr>
        <p:spPr>
          <a:xfrm>
            <a:off x="3753930" y="3462139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2D0117-BA15-C640-ACC1-E89F7B113297}"/>
              </a:ext>
            </a:extLst>
          </p:cNvPr>
          <p:cNvSpPr txBox="1"/>
          <p:nvPr/>
        </p:nvSpPr>
        <p:spPr>
          <a:xfrm>
            <a:off x="4626080" y="3449612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Q4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D70A812-3549-C947-AFE8-152DA5644FBC}"/>
              </a:ext>
            </a:extLst>
          </p:cNvPr>
          <p:cNvCxnSpPr/>
          <p:nvPr/>
        </p:nvCxnSpPr>
        <p:spPr>
          <a:xfrm rot="5400000" flipH="1" flipV="1">
            <a:off x="3968495" y="44420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1455453-9E8A-1F44-B1DF-3D5F74904BE0}"/>
              </a:ext>
            </a:extLst>
          </p:cNvPr>
          <p:cNvCxnSpPr/>
          <p:nvPr/>
        </p:nvCxnSpPr>
        <p:spPr>
          <a:xfrm rot="10800000">
            <a:off x="5336207" y="31301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D70A812-3549-C947-AFE8-152DA5644FBC}"/>
              </a:ext>
            </a:extLst>
          </p:cNvPr>
          <p:cNvCxnSpPr/>
          <p:nvPr/>
        </p:nvCxnSpPr>
        <p:spPr>
          <a:xfrm rot="5400000" flipH="1" flipV="1">
            <a:off x="4070559" y="1958560"/>
            <a:ext cx="685800" cy="1588"/>
          </a:xfrm>
          <a:prstGeom prst="line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1455453-9E8A-1F44-B1DF-3D5F74904BE0}"/>
              </a:ext>
            </a:extLst>
          </p:cNvPr>
          <p:cNvCxnSpPr/>
          <p:nvPr/>
        </p:nvCxnSpPr>
        <p:spPr>
          <a:xfrm rot="10800000">
            <a:off x="2819976" y="3212736"/>
            <a:ext cx="685800" cy="1588"/>
          </a:xfrm>
          <a:prstGeom prst="line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825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B013E-76E4-D64F-BAC5-5D4F602AB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01EF1-630A-804D-A210-ABF16FF56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MQXFA20 is ready to be assembled</a:t>
            </a:r>
          </a:p>
          <a:p>
            <a:r>
              <a:rPr lang="en-US" dirty="0"/>
              <a:t>Tapered loading shims (TLS) will be used</a:t>
            </a:r>
          </a:p>
          <a:p>
            <a:r>
              <a:rPr lang="en-US" i="1" dirty="0" smtClean="0"/>
              <a:t>Will test the effect of removing </a:t>
            </a:r>
            <a:r>
              <a:rPr lang="en-US" i="1" dirty="0"/>
              <a:t>50 µm </a:t>
            </a:r>
            <a:r>
              <a:rPr lang="en-US" i="1" dirty="0" smtClean="0"/>
              <a:t>radial </a:t>
            </a:r>
            <a:r>
              <a:rPr lang="en-US" i="1" dirty="0"/>
              <a:t>shim for the “LQ Effect</a:t>
            </a:r>
            <a:r>
              <a:rPr lang="en-US" i="1" dirty="0" smtClean="0"/>
              <a:t>” in the Fuji build</a:t>
            </a:r>
          </a:p>
          <a:p>
            <a:r>
              <a:rPr lang="en-US" i="1" dirty="0" smtClean="0"/>
              <a:t>Will also verify Coil 146 </a:t>
            </a:r>
            <a:r>
              <a:rPr lang="en-US" i="1" dirty="0" err="1" smtClean="0"/>
              <a:t>midplane</a:t>
            </a:r>
            <a:r>
              <a:rPr lang="en-US" i="1" dirty="0" smtClean="0"/>
              <a:t> shimming with the use of Fuji paper in the </a:t>
            </a:r>
            <a:r>
              <a:rPr lang="en-US" i="1" dirty="0" err="1" smtClean="0"/>
              <a:t>midplane</a:t>
            </a:r>
            <a:r>
              <a:rPr lang="en-US" i="1" dirty="0" smtClean="0"/>
              <a:t> interfaces</a:t>
            </a:r>
          </a:p>
          <a:p>
            <a:endParaRPr lang="en-US" dirty="0"/>
          </a:p>
          <a:p>
            <a:r>
              <a:rPr lang="en-US" i="1" dirty="0"/>
              <a:t>MQXFA20 is expected to ship in </a:t>
            </a:r>
            <a:r>
              <a:rPr lang="en-US" i="1" dirty="0" smtClean="0"/>
              <a:t>~April </a:t>
            </a:r>
            <a:r>
              <a:rPr lang="en-US" i="1" dirty="0"/>
              <a:t>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13E9D-FE66-3F45-972D-02EDDAA4B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1B629-3D28-C24C-A1E1-28C43B05E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Magnet Structure and Status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862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Magnet Structure and Status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MQXFA20 Structure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Coil Pack Assembly Plans</a:t>
            </a:r>
          </a:p>
          <a:p>
            <a:r>
              <a:rPr lang="en-US" dirty="0"/>
              <a:t>Tapered Loading Shim</a:t>
            </a:r>
          </a:p>
          <a:p>
            <a:r>
              <a:rPr lang="en-US" dirty="0"/>
              <a:t>Improving the “LQ Effect”</a:t>
            </a:r>
          </a:p>
          <a:p>
            <a:r>
              <a:rPr lang="en-US" dirty="0"/>
              <a:t>Status and 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Magnet Structure and Status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FCFEE-F64B-7A45-A1DA-FC528C63E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MQXFA20 Proposed Coil Arrangement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A5650-8CEA-F149-B257-E1C342C1C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6B8EF-068C-1640-A6EC-4063408A1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Coil Pack and Shimming Proposal</a:t>
            </a:r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89E5B87-81F6-7B4A-BD7B-447BEF8533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>
            <a:off x="4500796" y="1549159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59EFDB8-ED13-DB45-BB09-61A45239C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 rot="16200000">
            <a:off x="2745030" y="1570678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91917D2-6BEC-C147-B851-3A61EF5DF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 rot="5400000">
            <a:off x="4521092" y="3296157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F8B4D05-39CB-0447-9C91-A3B60AC1A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 rot="10800000">
            <a:off x="2760477" y="3311604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7B9FDA-5434-5744-A3B8-C7D78240FBBC}"/>
              </a:ext>
            </a:extLst>
          </p:cNvPr>
          <p:cNvSpPr txBox="1"/>
          <p:nvPr/>
        </p:nvSpPr>
        <p:spPr>
          <a:xfrm>
            <a:off x="5082153" y="3831386"/>
            <a:ext cx="70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2F6BD6-35A6-F44E-88AA-1B6808D65CC9}"/>
              </a:ext>
            </a:extLst>
          </p:cNvPr>
          <p:cNvSpPr txBox="1"/>
          <p:nvPr/>
        </p:nvSpPr>
        <p:spPr>
          <a:xfrm>
            <a:off x="3306921" y="2136000"/>
            <a:ext cx="105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95B0C7-7952-FF44-A361-4C412B55D406}"/>
              </a:ext>
            </a:extLst>
          </p:cNvPr>
          <p:cNvSpPr txBox="1"/>
          <p:nvPr/>
        </p:nvSpPr>
        <p:spPr>
          <a:xfrm>
            <a:off x="5096835" y="2158758"/>
            <a:ext cx="81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7EE4BC-34C6-564D-9751-9F62BBDDF0BE}"/>
              </a:ext>
            </a:extLst>
          </p:cNvPr>
          <p:cNvSpPr txBox="1"/>
          <p:nvPr/>
        </p:nvSpPr>
        <p:spPr>
          <a:xfrm>
            <a:off x="3221336" y="3891843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3485BB-6BB2-B340-9D95-019A1CE9E8AB}"/>
              </a:ext>
            </a:extLst>
          </p:cNvPr>
          <p:cNvSpPr txBox="1"/>
          <p:nvPr/>
        </p:nvSpPr>
        <p:spPr>
          <a:xfrm>
            <a:off x="1348831" y="4298765"/>
            <a:ext cx="2510578" cy="883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~0.001”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~0.0035”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/>
              <a:t>Add 0.003” shim per side</a:t>
            </a:r>
          </a:p>
          <a:p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14CF99-774B-FE43-A485-1C466FB79538}"/>
              </a:ext>
            </a:extLst>
          </p:cNvPr>
          <p:cNvSpPr txBox="1"/>
          <p:nvPr/>
        </p:nvSpPr>
        <p:spPr>
          <a:xfrm>
            <a:off x="5662018" y="1391636"/>
            <a:ext cx="2660621" cy="8370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~0.001”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~0.0015”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/>
              <a:t>Add 0.002” shim per side</a:t>
            </a:r>
          </a:p>
          <a:p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49B8FA-02F8-934A-A062-74B9B5D7F584}"/>
              </a:ext>
            </a:extLst>
          </p:cNvPr>
          <p:cNvSpPr txBox="1"/>
          <p:nvPr/>
        </p:nvSpPr>
        <p:spPr>
          <a:xfrm>
            <a:off x="5571105" y="4285413"/>
            <a:ext cx="2757886" cy="9698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~.001”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~0.002”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/>
              <a:t>Add 0.002” shim per side</a:t>
            </a:r>
          </a:p>
          <a:p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rgbClr val="009900"/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D90C09-C9CC-1E4E-B4AF-570C958BEBE0}"/>
              </a:ext>
            </a:extLst>
          </p:cNvPr>
          <p:cNvSpPr txBox="1"/>
          <p:nvPr/>
        </p:nvSpPr>
        <p:spPr>
          <a:xfrm>
            <a:off x="934300" y="1408827"/>
            <a:ext cx="2431473" cy="8472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~0.001”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~.003”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/>
              <a:t>Add 0.003” shim per side</a:t>
            </a: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F144FC-DFB4-1743-A7D6-E9198820455F}"/>
              </a:ext>
            </a:extLst>
          </p:cNvPr>
          <p:cNvSpPr/>
          <p:nvPr/>
        </p:nvSpPr>
        <p:spPr>
          <a:xfrm>
            <a:off x="417231" y="854179"/>
            <a:ext cx="2629331" cy="41900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8 x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baseline="-25000" dirty="0" err="1">
                <a:solidFill>
                  <a:schemeClr val="tx2">
                    <a:lumMod val="75000"/>
                  </a:schemeClr>
                </a:solidFill>
              </a:rPr>
              <a:t>midplane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= 2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p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x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baseline="-25000" dirty="0" err="1">
                <a:solidFill>
                  <a:schemeClr val="tx2">
                    <a:lumMod val="75000"/>
                  </a:schemeClr>
                </a:solidFill>
              </a:rPr>
              <a:t>OR</a:t>
            </a:r>
            <a:endParaRPr lang="en-US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67450C-00AD-844C-BFD5-8562DA7B334D}"/>
              </a:ext>
            </a:extLst>
          </p:cNvPr>
          <p:cNvCxnSpPr/>
          <p:nvPr/>
        </p:nvCxnSpPr>
        <p:spPr>
          <a:xfrm>
            <a:off x="4415725" y="1171653"/>
            <a:ext cx="0" cy="40313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0D14E-DDD0-0942-A933-A38340ADC311}"/>
              </a:ext>
            </a:extLst>
          </p:cNvPr>
          <p:cNvCxnSpPr/>
          <p:nvPr/>
        </p:nvCxnSpPr>
        <p:spPr>
          <a:xfrm flipH="1" flipV="1">
            <a:off x="2713656" y="3221786"/>
            <a:ext cx="3585275" cy="720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360594" y="5216322"/>
            <a:ext cx="53399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Coil Electrical Order: </a:t>
            </a:r>
            <a:r>
              <a:rPr lang="en-US" b="1" dirty="0"/>
              <a:t>A :121 – 142 – 146 – 125: B</a:t>
            </a:r>
          </a:p>
          <a:p>
            <a:r>
              <a:rPr lang="en-US" i="1" u="sng" dirty="0">
                <a:solidFill>
                  <a:srgbClr val="FF0000"/>
                </a:solidFill>
              </a:rPr>
              <a:t>Conforms to a favorable order based on RRR data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D9470ED-B178-AC42-A02B-6F836B189425}"/>
              </a:ext>
            </a:extLst>
          </p:cNvPr>
          <p:cNvCxnSpPr/>
          <p:nvPr/>
        </p:nvCxnSpPr>
        <p:spPr>
          <a:xfrm rot="5400000" flipH="1" flipV="1">
            <a:off x="4182143" y="44420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72AD069-4A3A-474F-97DF-766B7ECE0805}"/>
              </a:ext>
            </a:extLst>
          </p:cNvPr>
          <p:cNvCxnSpPr/>
          <p:nvPr/>
        </p:nvCxnSpPr>
        <p:spPr>
          <a:xfrm rot="10800000">
            <a:off x="5326845" y="329866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F123B59-26EE-9D41-8B7C-63C573F76974}"/>
              </a:ext>
            </a:extLst>
          </p:cNvPr>
          <p:cNvSpPr txBox="1"/>
          <p:nvPr/>
        </p:nvSpPr>
        <p:spPr>
          <a:xfrm>
            <a:off x="4635908" y="2680837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56C1F0-AC4D-414D-94E4-AA4742C057F7}"/>
              </a:ext>
            </a:extLst>
          </p:cNvPr>
          <p:cNvSpPr txBox="1"/>
          <p:nvPr/>
        </p:nvSpPr>
        <p:spPr>
          <a:xfrm>
            <a:off x="3761362" y="2680548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83B9D3-4BCE-8F48-BAF6-E7A04F26CDF1}"/>
              </a:ext>
            </a:extLst>
          </p:cNvPr>
          <p:cNvSpPr txBox="1"/>
          <p:nvPr/>
        </p:nvSpPr>
        <p:spPr>
          <a:xfrm>
            <a:off x="3753930" y="3462139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2D0117-BA15-C640-ACC1-E89F7B113297}"/>
              </a:ext>
            </a:extLst>
          </p:cNvPr>
          <p:cNvSpPr txBox="1"/>
          <p:nvPr/>
        </p:nvSpPr>
        <p:spPr>
          <a:xfrm>
            <a:off x="4626080" y="3449612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Q4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D70A812-3549-C947-AFE8-152DA5644FBC}"/>
              </a:ext>
            </a:extLst>
          </p:cNvPr>
          <p:cNvCxnSpPr/>
          <p:nvPr/>
        </p:nvCxnSpPr>
        <p:spPr>
          <a:xfrm rot="5400000" flipH="1" flipV="1">
            <a:off x="3968495" y="44420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455453-9E8A-1F44-B1DF-3D5F74904BE0}"/>
              </a:ext>
            </a:extLst>
          </p:cNvPr>
          <p:cNvCxnSpPr/>
          <p:nvPr/>
        </p:nvCxnSpPr>
        <p:spPr>
          <a:xfrm rot="10800000">
            <a:off x="2826533" y="329866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1455453-9E8A-1F44-B1DF-3D5F74904BE0}"/>
              </a:ext>
            </a:extLst>
          </p:cNvPr>
          <p:cNvCxnSpPr/>
          <p:nvPr/>
        </p:nvCxnSpPr>
        <p:spPr>
          <a:xfrm rot="10800000">
            <a:off x="2826533" y="31301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D70A812-3549-C947-AFE8-152DA5644FBC}"/>
              </a:ext>
            </a:extLst>
          </p:cNvPr>
          <p:cNvCxnSpPr/>
          <p:nvPr/>
        </p:nvCxnSpPr>
        <p:spPr>
          <a:xfrm rot="5400000" flipH="1" flipV="1">
            <a:off x="3968495" y="19651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1455453-9E8A-1F44-B1DF-3D5F74904BE0}"/>
              </a:ext>
            </a:extLst>
          </p:cNvPr>
          <p:cNvCxnSpPr/>
          <p:nvPr/>
        </p:nvCxnSpPr>
        <p:spPr>
          <a:xfrm rot="10800000">
            <a:off x="5336207" y="31301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D9470ED-B178-AC42-A02B-6F836B189425}"/>
              </a:ext>
            </a:extLst>
          </p:cNvPr>
          <p:cNvCxnSpPr/>
          <p:nvPr/>
        </p:nvCxnSpPr>
        <p:spPr>
          <a:xfrm rot="5400000" flipH="1" flipV="1">
            <a:off x="4182143" y="1970984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557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XF Ground Insulation v3.pdf">
            <a:extLst>
              <a:ext uri="{FF2B5EF4-FFF2-40B4-BE49-F238E27FC236}">
                <a16:creationId xmlns:a16="http://schemas.microsoft.com/office/drawing/2014/main" id="{97C032CC-05B4-F442-962D-E3B9758DC8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385" t="22222" r="5801" b="17778"/>
          <a:stretch>
            <a:fillRect/>
          </a:stretch>
        </p:blipFill>
        <p:spPr>
          <a:xfrm rot="2700000">
            <a:off x="4682067" y="935482"/>
            <a:ext cx="3852333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MQXFA20 Coil Pack Build 1 (Fuji)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Coil Pack and Shimming Proposal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9211310-0559-104C-96D2-7B6BA902FBBC}"/>
              </a:ext>
            </a:extLst>
          </p:cNvPr>
          <p:cNvGraphicFramePr>
            <a:graphicFrameLocks noGrp="1"/>
          </p:cNvGraphicFramePr>
          <p:nvPr/>
        </p:nvGraphicFramePr>
        <p:xfrm>
          <a:off x="971599" y="4201160"/>
          <a:ext cx="7200801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941">
                  <a:extLst>
                    <a:ext uri="{9D8B030D-6E8A-4147-A177-3AD203B41FA5}">
                      <a16:colId xmlns:a16="http://schemas.microsoft.com/office/drawing/2014/main" val="3168883486"/>
                    </a:ext>
                  </a:extLst>
                </a:gridCol>
                <a:gridCol w="929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578">
                  <a:extLst>
                    <a:ext uri="{9D8B030D-6E8A-4147-A177-3AD203B41FA5}">
                      <a16:colId xmlns:a16="http://schemas.microsoft.com/office/drawing/2014/main" val="2923935955"/>
                    </a:ext>
                  </a:extLst>
                </a:gridCol>
              </a:tblGrid>
              <a:tr h="285843">
                <a:tc>
                  <a:txBody>
                    <a:bodyPr/>
                    <a:lstStyle/>
                    <a:p>
                      <a:pPr algn="ctr"/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Kapton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Ground plane insulation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0.0045”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(0.114</a:t>
                      </a:r>
                      <a:r>
                        <a:rPr lang="en-US" sz="1300" b="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mm)</a:t>
                      </a:r>
                      <a:endParaRPr lang="en-US" sz="1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 Specific 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Coil-specific </a:t>
                      </a:r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midplane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shim</a:t>
                      </a:r>
                      <a:endParaRPr lang="en-US" sz="13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0.002”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0.050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0.003”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0.075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0.003”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0.075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0.002”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0.050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Fuji paper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0.007”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(0.175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0.005” Polyimide</a:t>
                      </a:r>
                      <a:r>
                        <a:rPr lang="en-US" sz="1150" b="0" dirty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+ </a:t>
                      </a:r>
                      <a:r>
                        <a:rPr lang="en-US" sz="1150" b="0" dirty="0">
                          <a:solidFill>
                            <a:srgbClr val="FF0000"/>
                          </a:solidFill>
                        </a:rPr>
                        <a:t>0.003” </a:t>
                      </a:r>
                      <a:r>
                        <a:rPr lang="en-US" sz="1150" b="0" dirty="0" err="1">
                          <a:solidFill>
                            <a:srgbClr val="FF0000"/>
                          </a:solidFill>
                        </a:rPr>
                        <a:t>Kapton</a:t>
                      </a:r>
                      <a:r>
                        <a:rPr lang="en-US" sz="1150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(~0.200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5731F223-3F78-644D-8495-5B823B3D8DE4}"/>
              </a:ext>
            </a:extLst>
          </p:cNvPr>
          <p:cNvSpPr txBox="1">
            <a:spLocks/>
          </p:cNvSpPr>
          <p:nvPr/>
        </p:nvSpPr>
        <p:spPr>
          <a:xfrm>
            <a:off x="304800" y="1066800"/>
            <a:ext cx="4647482" cy="3033601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Collar R: 114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Coil R: 113.376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Radial shim = 0.025” (0.624 mm)</a:t>
            </a:r>
            <a:endParaRPr lang="en-US" sz="2800" dirty="0">
              <a:solidFill>
                <a:schemeClr val="accent5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800" i="1" dirty="0">
                <a:solidFill>
                  <a:schemeClr val="accent5"/>
                </a:solidFill>
              </a:rPr>
              <a:t>But we still target ~0.020”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800" dirty="0">
                <a:solidFill>
                  <a:schemeClr val="accent5"/>
                </a:solidFill>
              </a:rPr>
              <a:t>Fuji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radial stack up</a:t>
            </a:r>
            <a:r>
              <a:rPr lang="en-US" sz="2800" dirty="0">
                <a:solidFill>
                  <a:schemeClr val="accent5"/>
                </a:solidFill>
              </a:rPr>
              <a:t> 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~0.021” </a:t>
            </a:r>
            <a:r>
              <a:rPr lang="en-US" sz="2800" dirty="0">
                <a:solidFill>
                  <a:schemeClr val="accent5"/>
                </a:solidFill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~0.54 mm)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0.0045” Coil GPI + 0.007” Fuji + 0.005”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Kapton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0.003”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Kapton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85750" indent="-28575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8000"/>
                </a:solidFill>
              </a:rPr>
              <a:t>Add </a:t>
            </a:r>
            <a:r>
              <a:rPr lang="en-US" sz="2400" dirty="0" err="1">
                <a:solidFill>
                  <a:srgbClr val="008000"/>
                </a:solidFill>
              </a:rPr>
              <a:t>Kapton</a:t>
            </a:r>
            <a:r>
              <a:rPr lang="en-US" sz="2400" dirty="0">
                <a:solidFill>
                  <a:srgbClr val="008000"/>
                </a:solidFill>
              </a:rPr>
              <a:t> to various </a:t>
            </a:r>
            <a:r>
              <a:rPr lang="en-US" sz="2400" dirty="0" err="1">
                <a:solidFill>
                  <a:srgbClr val="008000"/>
                </a:solidFill>
              </a:rPr>
              <a:t>midplanes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8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XF Ground Insulation v3.pdf">
            <a:extLst>
              <a:ext uri="{FF2B5EF4-FFF2-40B4-BE49-F238E27FC236}">
                <a16:creationId xmlns:a16="http://schemas.microsoft.com/office/drawing/2014/main" id="{97C032CC-05B4-F442-962D-E3B9758DC8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385" t="22222" r="5801" b="17778"/>
          <a:stretch>
            <a:fillRect/>
          </a:stretch>
        </p:blipFill>
        <p:spPr>
          <a:xfrm rot="2700000">
            <a:off x="4682067" y="935482"/>
            <a:ext cx="3852333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MQXFA20 Coil Pack Build (Final)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Coil Pack and Shimming Proposal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9211310-0559-104C-96D2-7B6BA902FBBC}"/>
              </a:ext>
            </a:extLst>
          </p:cNvPr>
          <p:cNvGraphicFramePr>
            <a:graphicFrameLocks noGrp="1"/>
          </p:cNvGraphicFramePr>
          <p:nvPr/>
        </p:nvGraphicFramePr>
        <p:xfrm>
          <a:off x="971599" y="4201160"/>
          <a:ext cx="7200801" cy="208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941">
                  <a:extLst>
                    <a:ext uri="{9D8B030D-6E8A-4147-A177-3AD203B41FA5}">
                      <a16:colId xmlns:a16="http://schemas.microsoft.com/office/drawing/2014/main" val="3168883486"/>
                    </a:ext>
                  </a:extLst>
                </a:gridCol>
                <a:gridCol w="929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578">
                  <a:extLst>
                    <a:ext uri="{9D8B030D-6E8A-4147-A177-3AD203B41FA5}">
                      <a16:colId xmlns:a16="http://schemas.microsoft.com/office/drawing/2014/main" val="2923935955"/>
                    </a:ext>
                  </a:extLst>
                </a:gridCol>
              </a:tblGrid>
              <a:tr h="285843">
                <a:tc>
                  <a:txBody>
                    <a:bodyPr/>
                    <a:lstStyle/>
                    <a:p>
                      <a:pPr algn="ctr"/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Kapton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Ground plane insulation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0.0045”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(0.114</a:t>
                      </a:r>
                      <a:r>
                        <a:rPr lang="en-US" sz="1300" b="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mm)</a:t>
                      </a:r>
                      <a:endParaRPr lang="en-US" sz="1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 Specific 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Coil-specific </a:t>
                      </a:r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midplane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shim</a:t>
                      </a:r>
                      <a:endParaRPr lang="en-US" sz="13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0.002”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0.050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0.003”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0.075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0.003”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0.075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0.002”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0.050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Fuji paper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0.000”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(0.0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0.005” Polyimide + 0.005” Polyimide</a:t>
                      </a:r>
                      <a:r>
                        <a:rPr lang="en-US" sz="1150" b="0" dirty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+ </a:t>
                      </a:r>
                      <a:r>
                        <a:rPr lang="en-US" sz="1150" b="0" dirty="0">
                          <a:solidFill>
                            <a:srgbClr val="FF0000"/>
                          </a:solidFill>
                        </a:rPr>
                        <a:t>0.003” </a:t>
                      </a:r>
                      <a:r>
                        <a:rPr lang="en-US" sz="1150" b="0" dirty="0" err="1">
                          <a:solidFill>
                            <a:srgbClr val="FF0000"/>
                          </a:solidFill>
                        </a:rPr>
                        <a:t>Kapton</a:t>
                      </a:r>
                      <a:r>
                        <a:rPr lang="en-US" sz="1150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(~0.33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5731F223-3F78-644D-8495-5B823B3D8DE4}"/>
              </a:ext>
            </a:extLst>
          </p:cNvPr>
          <p:cNvSpPr txBox="1">
            <a:spLocks/>
          </p:cNvSpPr>
          <p:nvPr/>
        </p:nvSpPr>
        <p:spPr>
          <a:xfrm>
            <a:off x="304800" y="1066800"/>
            <a:ext cx="4647482" cy="3033601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Collar R: 114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Coil R: 113.376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Radial shim = 0.025” (0.624 mm)</a:t>
            </a:r>
            <a:endParaRPr lang="en-US" sz="2800" dirty="0">
              <a:solidFill>
                <a:schemeClr val="accent5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800" i="1" dirty="0">
                <a:solidFill>
                  <a:schemeClr val="accent5"/>
                </a:solidFill>
              </a:rPr>
              <a:t>But we still target ~0.020”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800" dirty="0">
                <a:solidFill>
                  <a:schemeClr val="accent5"/>
                </a:solidFill>
              </a:rPr>
              <a:t>Actual r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adial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stack up</a:t>
            </a:r>
            <a:r>
              <a:rPr lang="en-US" sz="2800" dirty="0">
                <a:solidFill>
                  <a:schemeClr val="accent5"/>
                </a:solidFill>
              </a:rPr>
              <a:t> 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~0.020” </a:t>
            </a:r>
            <a:r>
              <a:rPr lang="en-US" sz="2800" dirty="0">
                <a:solidFill>
                  <a:schemeClr val="accent5"/>
                </a:solidFill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~0.51 mm)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0.0045” Coil GPI + 0.005” Kapton + 0.005” Kapton &amp;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0.003”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Kapton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85750" indent="-28575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8000"/>
                </a:solidFill>
              </a:rPr>
              <a:t>Add </a:t>
            </a:r>
            <a:r>
              <a:rPr lang="en-US" sz="2400" dirty="0" err="1">
                <a:solidFill>
                  <a:srgbClr val="008000"/>
                </a:solidFill>
              </a:rPr>
              <a:t>Kapton</a:t>
            </a:r>
            <a:r>
              <a:rPr lang="en-US" sz="2400" dirty="0">
                <a:solidFill>
                  <a:srgbClr val="008000"/>
                </a:solidFill>
              </a:rPr>
              <a:t> to various </a:t>
            </a:r>
            <a:r>
              <a:rPr lang="en-US" sz="2400" dirty="0" err="1">
                <a:solidFill>
                  <a:srgbClr val="008000"/>
                </a:solidFill>
              </a:rPr>
              <a:t>midplanes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54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5D24-4B2E-8A2D-FD2C-0AC9831BD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Tapered Loading Shims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7B57D-BBAC-2574-F275-6AA16DFAB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Shell 1 is now instrumented</a:t>
            </a:r>
          </a:p>
          <a:p>
            <a:pPr lvl="1"/>
            <a:r>
              <a:rPr lang="en-US" dirty="0"/>
              <a:t>As with recent magnets, shell 1 will be monitored during cold testing </a:t>
            </a:r>
          </a:p>
          <a:p>
            <a:pPr lvl="1"/>
            <a:r>
              <a:rPr lang="en-US" dirty="0"/>
              <a:t>Shell 2 no longer has instrumentation</a:t>
            </a:r>
          </a:p>
          <a:p>
            <a:r>
              <a:rPr lang="en-US" dirty="0"/>
              <a:t>LE strain gauges will be installed on Coils</a:t>
            </a:r>
          </a:p>
          <a:p>
            <a:pPr lvl="1"/>
            <a:r>
              <a:rPr lang="en-US" dirty="0"/>
              <a:t>Coil 121 cannot have LE SG due to presence of Pre-Series voltage tap traces</a:t>
            </a:r>
          </a:p>
          <a:p>
            <a:pPr lvl="2"/>
            <a:r>
              <a:rPr lang="en-US" dirty="0"/>
              <a:t>It will be an Upper coil with extra FBG instrumentation though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F0321-7FDC-DBAE-A4DF-E2211F11C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5D4B0-0116-B530-0C65-506E38942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Magnet Structure and Status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143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5D24-4B2E-8A2D-FD2C-0AC9831BD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the “LQ Effect”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7B57D-BBAC-2574-F275-6AA16DFAB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215446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MQXFA20 will replace the 0.005” (125 µm) G11 radial shim layer with 0.003” (75 µm) Kapton</a:t>
            </a:r>
          </a:p>
          <a:p>
            <a:pPr lvl="1"/>
            <a:r>
              <a:rPr lang="en-US" dirty="0"/>
              <a:t>Similar to CERN’s implementation of 0.003” (75 µm) radial shim layer on collar in MQXFB08 </a:t>
            </a:r>
          </a:p>
          <a:p>
            <a:pPr lvl="1"/>
            <a:r>
              <a:rPr lang="en-US" i="1" dirty="0"/>
              <a:t>Net effect may also increase preload shim packages from ~41-43 mils to ~43-45 mils</a:t>
            </a:r>
          </a:p>
          <a:p>
            <a:r>
              <a:rPr lang="en-US" dirty="0"/>
              <a:t>Will observe Fuji impression to verify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F0321-7FDC-DBAE-A4DF-E2211F11C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5D4B0-0116-B530-0C65-506E38942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Magnet Structure and Status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3344BE-25AB-6209-CE3E-928F8AD6C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373665"/>
            <a:ext cx="5555422" cy="3129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703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BC993-6523-44D2-BD87-C4A6446E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Coil-pack sub-assembly</a:t>
            </a:r>
            <a:br>
              <a:rPr lang="en-US" dirty="0"/>
            </a:br>
            <a:r>
              <a:rPr lang="en-US" dirty="0"/>
              <a:t>Coil OR and radial shims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1B86D-9AF3-4F16-A0FB-ABE8AE0E4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5616184" cy="4906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Nominal radial gap coil to collars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0.624 mm </a:t>
            </a:r>
            <a:r>
              <a:rPr lang="en-US" dirty="0"/>
              <a:t>(GPI + radial shims)</a:t>
            </a:r>
          </a:p>
          <a:p>
            <a:endParaRPr lang="en-US" dirty="0"/>
          </a:p>
          <a:p>
            <a:r>
              <a:rPr lang="en-US" dirty="0"/>
              <a:t>Final layers of radial shims depend on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Coil size</a:t>
            </a:r>
            <a:r>
              <a:rPr lang="en-US" dirty="0"/>
              <a:t>: larger/smaller coils after mid-plane shimming can be compensated by less/more radial shims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Missing shims </a:t>
            </a:r>
            <a:r>
              <a:rPr lang="en-US" dirty="0"/>
              <a:t>for “LQ effect”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0.175</a:t>
            </a:r>
            <a:r>
              <a:rPr lang="en-US" dirty="0"/>
              <a:t> remove from radial shims </a:t>
            </a:r>
            <a:r>
              <a:rPr lang="en-US" i="1" dirty="0">
                <a:solidFill>
                  <a:srgbClr val="FF0000"/>
                </a:solidFill>
              </a:rPr>
              <a:t>(MQXFA20 removing 50 µm more)</a:t>
            </a:r>
          </a:p>
          <a:p>
            <a:endParaRPr lang="en-US" dirty="0"/>
          </a:p>
          <a:p>
            <a:r>
              <a:rPr lang="en-US" dirty="0"/>
              <a:t>So, from 0.624 mm to </a:t>
            </a:r>
            <a:r>
              <a:rPr lang="en-US" dirty="0">
                <a:solidFill>
                  <a:srgbClr val="FF0000"/>
                </a:solidFill>
              </a:rPr>
              <a:t>0.450 mm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6EBE59-B259-4449-8457-555ED2862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022" y="6265363"/>
            <a:ext cx="5458977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Paolo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4F20C1-0FBA-4F9F-86C4-F739805F3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D0AFC9E9-82B9-4A6A-B34E-5DCD2E7368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47" t="21224" r="32706" b="19151"/>
          <a:stretch/>
        </p:blipFill>
        <p:spPr>
          <a:xfrm>
            <a:off x="6228184" y="1033774"/>
            <a:ext cx="2880320" cy="288032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7" name="Picture 6" descr=":images:Pro_ENGINEER - SU-1007-4131.jpg">
            <a:extLst>
              <a:ext uri="{FF2B5EF4-FFF2-40B4-BE49-F238E27FC236}">
                <a16:creationId xmlns:a16="http://schemas.microsoft.com/office/drawing/2014/main" id="{9DA97A08-A6AC-432C-989D-FF52E6D367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100"/>
          <a:stretch/>
        </p:blipFill>
        <p:spPr bwMode="auto">
          <a:xfrm>
            <a:off x="6228184" y="3958538"/>
            <a:ext cx="2880320" cy="2350782"/>
          </a:xfrm>
          <a:prstGeom prst="rect">
            <a:avLst/>
          </a:prstGeom>
          <a:ln w="6350" cap="sq">
            <a:solidFill>
              <a:schemeClr val="tx1"/>
            </a:solidFill>
            <a:prstDash val="solid"/>
            <a:miter lim="800000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1994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25D5B5-7090-8163-4CDF-49A4EC71A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00" y="912499"/>
            <a:ext cx="4114800" cy="548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A79785-24BF-6C47-801B-9570B9474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92499"/>
            <a:ext cx="7920000" cy="720000"/>
          </a:xfrm>
        </p:spPr>
        <p:txBody>
          <a:bodyPr/>
          <a:lstStyle/>
          <a:p>
            <a:r>
              <a:rPr lang="en-US" dirty="0"/>
              <a:t>MQXFA20 Structure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99AC8-3477-EF42-AB70-A0B37C795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20" y="1219200"/>
            <a:ext cx="4608544" cy="4906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MQXFA20</a:t>
            </a:r>
          </a:p>
          <a:p>
            <a:pPr lvl="1"/>
            <a:r>
              <a:rPr lang="en-US" dirty="0"/>
              <a:t>Shell-yoke assembly complete</a:t>
            </a:r>
          </a:p>
          <a:p>
            <a:pPr lvl="1"/>
            <a:r>
              <a:rPr lang="en-US" dirty="0"/>
              <a:t>Dressing coils now</a:t>
            </a:r>
          </a:p>
          <a:p>
            <a:pPr lvl="1"/>
            <a:r>
              <a:rPr lang="en-US" dirty="0"/>
              <a:t>Fuji pack build prep this week</a:t>
            </a:r>
          </a:p>
          <a:p>
            <a:pPr lvl="1"/>
            <a:r>
              <a:rPr lang="en-US" dirty="0"/>
              <a:t>Expected completion </a:t>
            </a:r>
            <a:r>
              <a:rPr lang="en-US" i="1" dirty="0" smtClean="0"/>
              <a:t>in March</a:t>
            </a:r>
            <a:endParaRPr lang="en-US" i="1" dirty="0"/>
          </a:p>
          <a:p>
            <a:pPr lvl="1"/>
            <a:endParaRPr lang="en-US" dirty="0"/>
          </a:p>
          <a:p>
            <a:r>
              <a:rPr lang="en-US" dirty="0"/>
              <a:t>MQXFA19 </a:t>
            </a:r>
          </a:p>
          <a:p>
            <a:pPr lvl="1"/>
            <a:r>
              <a:rPr lang="en-US" dirty="0"/>
              <a:t>Preload operations took place this week</a:t>
            </a:r>
          </a:p>
          <a:p>
            <a:pPr lvl="1"/>
            <a:r>
              <a:rPr lang="en-US" dirty="0"/>
              <a:t>Expect to ship out ~3</a:t>
            </a:r>
            <a:r>
              <a:rPr lang="en-US" baseline="30000" dirty="0"/>
              <a:t>rd</a:t>
            </a:r>
            <a:r>
              <a:rPr lang="en-US" dirty="0"/>
              <a:t> week of Feb</a:t>
            </a:r>
          </a:p>
          <a:p>
            <a:r>
              <a:rPr lang="en-US" dirty="0"/>
              <a:t>MQXFA21</a:t>
            </a:r>
          </a:p>
          <a:p>
            <a:pPr lvl="1"/>
            <a:r>
              <a:rPr lang="en-US" dirty="0"/>
              <a:t>Processing pad-collar assemblies</a:t>
            </a:r>
          </a:p>
          <a:p>
            <a:pPr lvl="1"/>
            <a:r>
              <a:rPr lang="en-US" dirty="0"/>
              <a:t>Shells, Rods being instrumented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43571-D7BA-1D44-9975-770465CB9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355C6-1306-A147-B0D6-74077EB231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Magnet Structure and Status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8AE8C3-B379-F245-8145-72C45F5180D8}"/>
              </a:ext>
            </a:extLst>
          </p:cNvPr>
          <p:cNvSpPr txBox="1"/>
          <p:nvPr/>
        </p:nvSpPr>
        <p:spPr>
          <a:xfrm>
            <a:off x="5806549" y="2915270"/>
            <a:ext cx="1007417" cy="276999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MQXFA19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C9CB17-C6D3-B640-90BD-098CC0FF9669}"/>
              </a:ext>
            </a:extLst>
          </p:cNvPr>
          <p:cNvSpPr txBox="1"/>
          <p:nvPr/>
        </p:nvSpPr>
        <p:spPr>
          <a:xfrm>
            <a:off x="7239838" y="2801559"/>
            <a:ext cx="1117651" cy="276999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MQXFA20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158D6A-C7DC-A64F-87DB-89833445236B}"/>
              </a:ext>
            </a:extLst>
          </p:cNvPr>
          <p:cNvSpPr txBox="1"/>
          <p:nvPr/>
        </p:nvSpPr>
        <p:spPr>
          <a:xfrm>
            <a:off x="6310258" y="5195041"/>
            <a:ext cx="1488405" cy="276999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Coil 146</a:t>
            </a:r>
          </a:p>
        </p:txBody>
      </p:sp>
    </p:spTree>
    <p:extLst>
      <p:ext uri="{BB962C8B-B14F-4D97-AF65-F5344CB8AC3E}">
        <p14:creationId xmlns:p14="http://schemas.microsoft.com/office/powerpoint/2010/main" val="17868462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Props1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8EF391-2BAD-45F4-B22E-736040720C99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8946e33d-fd2f-4ae4-8ee9-d90c129cdf9e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53056</TotalTime>
  <Words>1148</Words>
  <Application>Microsoft Office PowerPoint</Application>
  <PresentationFormat>On-screen Show (4:3)</PresentationFormat>
  <Paragraphs>238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Symbol</vt:lpstr>
      <vt:lpstr>Wingdings</vt:lpstr>
      <vt:lpstr>Thème Office</vt:lpstr>
      <vt:lpstr>MQXFA20 Structure and Status</vt:lpstr>
      <vt:lpstr>MQXFA20 Structure Assembly</vt:lpstr>
      <vt:lpstr>MQXFA20 Proposed Coil Arrangement</vt:lpstr>
      <vt:lpstr>MQXFA20 Coil Pack Build 1 (Fuji)</vt:lpstr>
      <vt:lpstr>MQXFA20 Coil Pack Build (Final)</vt:lpstr>
      <vt:lpstr>Tapered Loading Shims</vt:lpstr>
      <vt:lpstr>Improving the “LQ Effect”</vt:lpstr>
      <vt:lpstr>Coil-pack sub-assembly Coil OR and radial shims</vt:lpstr>
      <vt:lpstr>MQXFA20 Structure Status</vt:lpstr>
      <vt:lpstr>Supplemental MQXFA20 Coil Pack Build Plans</vt:lpstr>
      <vt:lpstr>Supplemental MQXFA20 Coil Pack Build Plans</vt:lpstr>
      <vt:lpstr>MQXFA20 Fuji Build Specific Shim Plan</vt:lpstr>
      <vt:lpstr>Summary</vt:lpstr>
      <vt:lpstr>Additional Slides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MQXFAP1b Preload Progress</dc:title>
  <dc:creator>Heng Pan</dc:creator>
  <cp:lastModifiedBy>Dan Cheng</cp:lastModifiedBy>
  <cp:revision>579</cp:revision>
  <cp:lastPrinted>2025-01-23T18:40:47Z</cp:lastPrinted>
  <dcterms:created xsi:type="dcterms:W3CDTF">2020-03-09T16:37:58Z</dcterms:created>
  <dcterms:modified xsi:type="dcterms:W3CDTF">2025-01-23T18:40:58Z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