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3" r:id="rId5"/>
    <p:sldId id="412" r:id="rId6"/>
    <p:sldId id="416" r:id="rId7"/>
    <p:sldId id="489" r:id="rId8"/>
    <p:sldId id="410" r:id="rId9"/>
    <p:sldId id="488" r:id="rId10"/>
    <p:sldId id="490" r:id="rId11"/>
    <p:sldId id="2131" r:id="rId12"/>
    <p:sldId id="380" r:id="rId13"/>
    <p:sldId id="418" r:id="rId14"/>
    <p:sldId id="392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57" autoAdjust="0"/>
    <p:restoredTop sz="96407" autoAdjust="0"/>
  </p:normalViewPr>
  <p:slideViewPr>
    <p:cSldViewPr snapToGrid="0" showGuides="1">
      <p:cViewPr varScale="1">
        <p:scale>
          <a:sx n="125" d="100"/>
          <a:sy n="125" d="100"/>
        </p:scale>
        <p:origin x="168" y="400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22/01/2025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22/01/2025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77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577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99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MQXFA20 Magnet Structure and Status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MQXFA20 Structure and Status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Dan Cheng, for the AUP team</a:t>
            </a:r>
          </a:p>
          <a:p>
            <a:r>
              <a:rPr lang="en-US" i="1" dirty="0"/>
              <a:t>23-Jan-2025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013E-76E4-D64F-BAC5-5D4F602A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1EF1-630A-804D-A210-ABF16FF56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MQXFA20 is ready to be assembled</a:t>
            </a:r>
          </a:p>
          <a:p>
            <a:r>
              <a:rPr lang="en-US" dirty="0"/>
              <a:t>Tapered loading shims (TLS) will be used</a:t>
            </a:r>
          </a:p>
          <a:p>
            <a:r>
              <a:rPr lang="en-US" dirty="0"/>
              <a:t>Removing 50 µm additional radial shim for the “LQ Effect”</a:t>
            </a:r>
          </a:p>
          <a:p>
            <a:r>
              <a:rPr lang="en-US" dirty="0"/>
              <a:t>MQXFA20 is expected to ship in March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13E9D-FE66-3F45-972D-02EDDAA4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B629-3D28-C24C-A1E1-28C43B05E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62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Structure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 Pack Assembly Plans</a:t>
            </a:r>
          </a:p>
          <a:p>
            <a:r>
              <a:rPr lang="en-US" dirty="0"/>
              <a:t>Tapered Loading Shim</a:t>
            </a:r>
          </a:p>
          <a:p>
            <a:r>
              <a:rPr lang="en-US" dirty="0"/>
              <a:t>Improving the “LQ Effect”</a:t>
            </a:r>
          </a:p>
          <a:p>
            <a:r>
              <a:rPr lang="en-US" dirty="0"/>
              <a:t>Status and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CFEE-F64B-7A45-A1DA-FC528C63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Proposed Coil Arrangement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A5650-8CEA-F149-B257-E1C342C1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B8EF-068C-1640-A6EC-4063408A1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9E5B87-81F6-7B4A-BD7B-447BEF853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>
            <a:off x="4500796" y="1549159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9EFDB8-ED13-DB45-BB09-61A45239C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6200000">
            <a:off x="2745030" y="1570678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91917D2-6BEC-C147-B851-3A61EF5D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5400000">
            <a:off x="4521092" y="3296157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8B4D05-39CB-0447-9C91-A3B60AC1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1" r="17412" b="53326"/>
          <a:stretch/>
        </p:blipFill>
        <p:spPr bwMode="auto">
          <a:xfrm rot="10800000">
            <a:off x="2760477" y="3311604"/>
            <a:ext cx="1573078" cy="15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7B9FDA-5434-5744-A3B8-C7D78240FBBC}"/>
              </a:ext>
            </a:extLst>
          </p:cNvPr>
          <p:cNvSpPr txBox="1"/>
          <p:nvPr/>
        </p:nvSpPr>
        <p:spPr>
          <a:xfrm>
            <a:off x="5082153" y="3831386"/>
            <a:ext cx="70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F6BD6-35A6-F44E-88AA-1B6808D65CC9}"/>
              </a:ext>
            </a:extLst>
          </p:cNvPr>
          <p:cNvSpPr txBox="1"/>
          <p:nvPr/>
        </p:nvSpPr>
        <p:spPr>
          <a:xfrm>
            <a:off x="3306921" y="2136000"/>
            <a:ext cx="105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5B0C7-7952-FF44-A361-4C412B55D406}"/>
              </a:ext>
            </a:extLst>
          </p:cNvPr>
          <p:cNvSpPr txBox="1"/>
          <p:nvPr/>
        </p:nvSpPr>
        <p:spPr>
          <a:xfrm>
            <a:off x="5096835" y="2158758"/>
            <a:ext cx="81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EE4BC-34C6-564D-9751-9F62BBDDF0BE}"/>
              </a:ext>
            </a:extLst>
          </p:cNvPr>
          <p:cNvSpPr txBox="1"/>
          <p:nvPr/>
        </p:nvSpPr>
        <p:spPr>
          <a:xfrm>
            <a:off x="3221336" y="389184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3485BB-6BB2-B340-9D95-019A1CE9E8AB}"/>
              </a:ext>
            </a:extLst>
          </p:cNvPr>
          <p:cNvSpPr txBox="1"/>
          <p:nvPr/>
        </p:nvSpPr>
        <p:spPr>
          <a:xfrm>
            <a:off x="1348831" y="4298765"/>
            <a:ext cx="2510578" cy="883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~0.0035”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4CF99-774B-FE43-A485-1C466FB79538}"/>
              </a:ext>
            </a:extLst>
          </p:cNvPr>
          <p:cNvSpPr txBox="1"/>
          <p:nvPr/>
        </p:nvSpPr>
        <p:spPr>
          <a:xfrm>
            <a:off x="5662018" y="1391636"/>
            <a:ext cx="2660621" cy="837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~0.0015”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49B8FA-02F8-934A-A062-74B9B5D7F584}"/>
              </a:ext>
            </a:extLst>
          </p:cNvPr>
          <p:cNvSpPr txBox="1"/>
          <p:nvPr/>
        </p:nvSpPr>
        <p:spPr>
          <a:xfrm>
            <a:off x="5571105" y="4285413"/>
            <a:ext cx="2757886" cy="969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~0.002”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0.002” shim per side</a:t>
            </a: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rgbClr val="009900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90C09-C9CC-1E4E-B4AF-570C958BEBE0}"/>
              </a:ext>
            </a:extLst>
          </p:cNvPr>
          <p:cNvSpPr txBox="1"/>
          <p:nvPr/>
        </p:nvSpPr>
        <p:spPr>
          <a:xfrm>
            <a:off x="934300" y="1408827"/>
            <a:ext cx="2431473" cy="84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~0.001” Undersized R</a:t>
            </a:r>
          </a:p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neglected</a:t>
            </a:r>
          </a:p>
          <a:p>
            <a:r>
              <a:rPr lang="en-US" sz="1300" dirty="0">
                <a:solidFill>
                  <a:srgbClr val="0000FF"/>
                </a:solidFill>
              </a:rPr>
              <a:t>~.003” Undersized per </a:t>
            </a:r>
            <a:r>
              <a:rPr lang="en-US" sz="1300" dirty="0" err="1">
                <a:solidFill>
                  <a:srgbClr val="0000FF"/>
                </a:solidFill>
              </a:rPr>
              <a:t>Midpl</a:t>
            </a:r>
            <a:r>
              <a:rPr lang="en-US" sz="1300" dirty="0">
                <a:solidFill>
                  <a:srgbClr val="0000FF"/>
                </a:solidFill>
              </a:rPr>
              <a:t>.</a:t>
            </a:r>
          </a:p>
          <a:p>
            <a:r>
              <a:rPr lang="en-US" sz="1300" dirty="0"/>
              <a:t>Add 0.003” shim per side</a:t>
            </a: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144FC-DFB4-1743-A7D6-E9198820455F}"/>
              </a:ext>
            </a:extLst>
          </p:cNvPr>
          <p:cNvSpPr/>
          <p:nvPr/>
        </p:nvSpPr>
        <p:spPr>
          <a:xfrm>
            <a:off x="417231" y="854179"/>
            <a:ext cx="2629331" cy="4190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midplane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= 2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baseline="-25000" dirty="0" err="1">
                <a:solidFill>
                  <a:schemeClr val="tx2">
                    <a:lumMod val="75000"/>
                  </a:schemeClr>
                </a:solidFill>
              </a:rPr>
              <a:t>OR</a:t>
            </a:r>
            <a:endParaRPr lang="en-US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67450C-00AD-844C-BFD5-8562DA7B334D}"/>
              </a:ext>
            </a:extLst>
          </p:cNvPr>
          <p:cNvCxnSpPr/>
          <p:nvPr/>
        </p:nvCxnSpPr>
        <p:spPr>
          <a:xfrm>
            <a:off x="4415725" y="1171653"/>
            <a:ext cx="0" cy="40313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0D14E-DDD0-0942-A933-A38340ADC311}"/>
              </a:ext>
            </a:extLst>
          </p:cNvPr>
          <p:cNvCxnSpPr/>
          <p:nvPr/>
        </p:nvCxnSpPr>
        <p:spPr>
          <a:xfrm flipH="1" flipV="1">
            <a:off x="2713656" y="3221786"/>
            <a:ext cx="3585275" cy="72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60594" y="5216322"/>
            <a:ext cx="5339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Electrical Order: </a:t>
            </a:r>
            <a:r>
              <a:rPr lang="en-US" b="1" dirty="0"/>
              <a:t>A :121 – 142 – 146 – 125: B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Conforms to a favorable order based on RRR data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2AD069-4A3A-474F-97DF-766B7ECE0805}"/>
              </a:ext>
            </a:extLst>
          </p:cNvPr>
          <p:cNvCxnSpPr/>
          <p:nvPr/>
        </p:nvCxnSpPr>
        <p:spPr>
          <a:xfrm rot="10800000">
            <a:off x="5326845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23B59-26EE-9D41-8B7C-63C573F76974}"/>
              </a:ext>
            </a:extLst>
          </p:cNvPr>
          <p:cNvSpPr txBox="1"/>
          <p:nvPr/>
        </p:nvSpPr>
        <p:spPr>
          <a:xfrm>
            <a:off x="4635908" y="2680837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56C1F0-AC4D-414D-94E4-AA4742C057F7}"/>
              </a:ext>
            </a:extLst>
          </p:cNvPr>
          <p:cNvSpPr txBox="1"/>
          <p:nvPr/>
        </p:nvSpPr>
        <p:spPr>
          <a:xfrm>
            <a:off x="3761362" y="2680548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3B9D3-4BCE-8F48-BAF6-E7A04F26CDF1}"/>
              </a:ext>
            </a:extLst>
          </p:cNvPr>
          <p:cNvSpPr txBox="1"/>
          <p:nvPr/>
        </p:nvSpPr>
        <p:spPr>
          <a:xfrm>
            <a:off x="3753930" y="3462139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2D0117-BA15-C640-ACC1-E89F7B113297}"/>
              </a:ext>
            </a:extLst>
          </p:cNvPr>
          <p:cNvSpPr txBox="1"/>
          <p:nvPr/>
        </p:nvSpPr>
        <p:spPr>
          <a:xfrm>
            <a:off x="4626080" y="3449612"/>
            <a:ext cx="470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Q4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44420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29866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2826533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70A812-3549-C947-AFE8-152DA5644FBC}"/>
              </a:ext>
            </a:extLst>
          </p:cNvPr>
          <p:cNvCxnSpPr/>
          <p:nvPr/>
        </p:nvCxnSpPr>
        <p:spPr>
          <a:xfrm rot="5400000" flipH="1" flipV="1">
            <a:off x="3968495" y="1965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455453-9E8A-1F44-B1DF-3D5F74904BE0}"/>
              </a:ext>
            </a:extLst>
          </p:cNvPr>
          <p:cNvCxnSpPr/>
          <p:nvPr/>
        </p:nvCxnSpPr>
        <p:spPr>
          <a:xfrm rot="10800000">
            <a:off x="5336207" y="3130178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D9470ED-B178-AC42-A02B-6F836B189425}"/>
              </a:ext>
            </a:extLst>
          </p:cNvPr>
          <p:cNvCxnSpPr/>
          <p:nvPr/>
        </p:nvCxnSpPr>
        <p:spPr>
          <a:xfrm rot="5400000" flipH="1" flipV="1">
            <a:off x="4182143" y="1970984"/>
            <a:ext cx="68580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5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Coil Pack Build 1 (Fuji)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/>
        </p:nvGraphicFramePr>
        <p:xfrm>
          <a:off x="971599" y="4201160"/>
          <a:ext cx="7200801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0.007”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(0.175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0.003” </a:t>
                      </a:r>
                      <a:r>
                        <a:rPr lang="en-US" sz="1150" b="0" dirty="0" err="1">
                          <a:solidFill>
                            <a:srgbClr val="FF0000"/>
                          </a:solidFill>
                        </a:rPr>
                        <a:t>Kapton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(~0.200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Fuji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radial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~0.021”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~0.54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+ 0.007” Fuji + 0.005”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0.003”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8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XF Ground Insulation v3.pdf">
            <a:extLst>
              <a:ext uri="{FF2B5EF4-FFF2-40B4-BE49-F238E27FC236}">
                <a16:creationId xmlns:a16="http://schemas.microsoft.com/office/drawing/2014/main" id="{97C032CC-05B4-F442-962D-E3B9758D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85" t="22222" r="5801" b="17778"/>
          <a:stretch>
            <a:fillRect/>
          </a:stretch>
        </p:blipFill>
        <p:spPr>
          <a:xfrm rot="2700000">
            <a:off x="4682067" y="935482"/>
            <a:ext cx="3852333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9AE55-0B83-184B-8CBD-5A54D03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MQXFA20 Coil Pack Build (Final)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4F73C-CEE0-544F-9118-198451A2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FC5FF-67EF-864C-8BD4-0EC65D41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Coil Pack and Shimming Proposal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211310-0559-104C-96D2-7B6BA902FBBC}"/>
              </a:ext>
            </a:extLst>
          </p:cNvPr>
          <p:cNvGraphicFramePr>
            <a:graphicFrameLocks noGrp="1"/>
          </p:cNvGraphicFramePr>
          <p:nvPr/>
        </p:nvGraphicFramePr>
        <p:xfrm>
          <a:off x="971599" y="4201160"/>
          <a:ext cx="7200801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41">
                  <a:extLst>
                    <a:ext uri="{9D8B030D-6E8A-4147-A177-3AD203B41FA5}">
                      <a16:colId xmlns:a16="http://schemas.microsoft.com/office/drawing/2014/main" val="3168883486"/>
                    </a:ext>
                  </a:extLst>
                </a:gridCol>
                <a:gridCol w="92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578">
                  <a:extLst>
                    <a:ext uri="{9D8B030D-6E8A-4147-A177-3AD203B41FA5}">
                      <a16:colId xmlns:a16="http://schemas.microsoft.com/office/drawing/2014/main" val="2923935955"/>
                    </a:ext>
                  </a:extLst>
                </a:gridCol>
              </a:tblGrid>
              <a:tr h="285843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Kapton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Ground plane insulation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0.0045”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(0.114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mm)</a:t>
                      </a:r>
                      <a:endParaRPr lang="en-US" sz="13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Specific 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Coil-specific </a:t>
                      </a:r>
                      <a:r>
                        <a:rPr lang="en-US" sz="13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midplane</a:t>
                      </a:r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shim</a:t>
                      </a:r>
                      <a:endParaRPr lang="en-US" sz="13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0.003”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0.075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008000"/>
                          </a:solidFill>
                        </a:rPr>
                        <a:t>0.002”</a:t>
                      </a:r>
                    </a:p>
                    <a:p>
                      <a:pPr algn="ctr"/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0.050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Fuji paper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0.000” </a:t>
                      </a:r>
                      <a:r>
                        <a:rPr lang="en-US" sz="13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(0.0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843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Radial Shim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0.005” Polyimide + 0.005” Polyimide</a:t>
                      </a:r>
                      <a:r>
                        <a:rPr lang="en-US" sz="1150" b="0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+ 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0.003” </a:t>
                      </a:r>
                      <a:r>
                        <a:rPr lang="en-US" sz="1150" b="0" dirty="0" err="1">
                          <a:solidFill>
                            <a:srgbClr val="FF0000"/>
                          </a:solidFill>
                        </a:rPr>
                        <a:t>Kapton</a:t>
                      </a:r>
                      <a:r>
                        <a:rPr lang="en-US" sz="115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5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(~0.33 mm)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731F223-3F78-644D-8495-5B823B3D8DE4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4647482" cy="30336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Collar R: 114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Coil R: 113.376 mm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Nominal Radial shim = 0.025” (0.624 mm)</a:t>
            </a:r>
            <a:endParaRPr lang="en-US" sz="2800" dirty="0">
              <a:solidFill>
                <a:schemeClr val="accent5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i="1" dirty="0">
                <a:solidFill>
                  <a:schemeClr val="accent5"/>
                </a:solidFill>
              </a:rPr>
              <a:t>But we still target ~0.020”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800" dirty="0">
                <a:solidFill>
                  <a:schemeClr val="accent5"/>
                </a:solidFill>
              </a:rPr>
              <a:t>Actual r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up</a:t>
            </a:r>
            <a:r>
              <a:rPr lang="en-US" sz="2800" dirty="0">
                <a:solidFill>
                  <a:schemeClr val="accent5"/>
                </a:solidFill>
              </a:rPr>
              <a:t> 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~0.020” </a:t>
            </a:r>
            <a:r>
              <a:rPr lang="en-US" sz="2800" dirty="0">
                <a:solidFill>
                  <a:schemeClr val="accent5"/>
                </a:solidFill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~0.51 mm)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0.0045” Coil GPI + 0.005” Kapton + 0.005” Kapton &amp;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0.003”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Kapton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8000"/>
                </a:solidFill>
              </a:rPr>
              <a:t>Add </a:t>
            </a:r>
            <a:r>
              <a:rPr lang="en-US" sz="2400" dirty="0" err="1">
                <a:solidFill>
                  <a:srgbClr val="008000"/>
                </a:solidFill>
              </a:rPr>
              <a:t>Kapton</a:t>
            </a:r>
            <a:r>
              <a:rPr lang="en-US" sz="2400" dirty="0">
                <a:solidFill>
                  <a:srgbClr val="008000"/>
                </a:solidFill>
              </a:rPr>
              <a:t> to various </a:t>
            </a:r>
            <a:r>
              <a:rPr lang="en-US" sz="2400" dirty="0" err="1">
                <a:solidFill>
                  <a:srgbClr val="008000"/>
                </a:solidFill>
              </a:rPr>
              <a:t>midplanes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5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5D24-4B2E-8A2D-FD2C-0AC9831B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Tapered Loading Shims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B57D-BBAC-2574-F275-6AA16DFAB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Shell 1 is now instrumented</a:t>
            </a:r>
          </a:p>
          <a:p>
            <a:pPr lvl="1"/>
            <a:r>
              <a:rPr lang="en-US" dirty="0"/>
              <a:t>As with recent magnets, shell 1 will be monitored during cold testing </a:t>
            </a:r>
          </a:p>
          <a:p>
            <a:pPr lvl="1"/>
            <a:r>
              <a:rPr lang="en-US" dirty="0"/>
              <a:t>Shell 2 no longer has instrumentation</a:t>
            </a:r>
          </a:p>
          <a:p>
            <a:r>
              <a:rPr lang="en-US" dirty="0"/>
              <a:t>LE strain gauges will be installed on Coils</a:t>
            </a:r>
          </a:p>
          <a:p>
            <a:pPr lvl="1"/>
            <a:r>
              <a:rPr lang="en-US" dirty="0"/>
              <a:t>Coil 121 cannot have LE SG due to presence of Pre-Series voltage tap traces</a:t>
            </a:r>
          </a:p>
          <a:p>
            <a:pPr lvl="2"/>
            <a:r>
              <a:rPr lang="en-US" dirty="0"/>
              <a:t>It will be an Upper coil with extra FBG instrumentation though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F0321-7FDC-DBAE-A4DF-E2211F11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5D4B0-0116-B530-0C65-506E38942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14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5D24-4B2E-8A2D-FD2C-0AC9831B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“LQ Effect”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B57D-BBAC-2574-F275-6AA16DFA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1544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MQXFA20 will replace the 0.005” (125 µm) G11 radial shim layer with 0.003” (75 µm) Kapton</a:t>
            </a:r>
          </a:p>
          <a:p>
            <a:pPr lvl="1"/>
            <a:r>
              <a:rPr lang="en-US" dirty="0"/>
              <a:t>Similar to CERN’s implementation of 0.003” (75 µm) radial shim layer on collar in MQXFB08 </a:t>
            </a:r>
          </a:p>
          <a:p>
            <a:pPr lvl="1"/>
            <a:r>
              <a:rPr lang="en-US" i="1" dirty="0"/>
              <a:t>Net effect may also increase preload shim packages from ~41-43 mils to ~43-45 mils</a:t>
            </a:r>
          </a:p>
          <a:p>
            <a:r>
              <a:rPr lang="en-US" dirty="0"/>
              <a:t>Will observe Fuji impression to verify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F0321-7FDC-DBAE-A4DF-E2211F11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5D4B0-0116-B530-0C65-506E38942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344BE-25AB-6209-CE3E-928F8AD6C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73665"/>
            <a:ext cx="5555422" cy="3129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0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C993-6523-44D2-BD87-C4A6446E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Coil-pack sub-assembly</a:t>
            </a:r>
            <a:br>
              <a:rPr lang="en-US" dirty="0"/>
            </a:br>
            <a:r>
              <a:rPr lang="en-US" dirty="0"/>
              <a:t>Coil OR and radial shims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1B86D-9AF3-4F16-A0FB-ABE8AE0E4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5616184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Nominal radial gap coil to collars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0.624 mm </a:t>
            </a:r>
            <a:r>
              <a:rPr lang="en-US" dirty="0"/>
              <a:t>(GPI + radial shims)</a:t>
            </a:r>
          </a:p>
          <a:p>
            <a:endParaRPr lang="en-US" dirty="0"/>
          </a:p>
          <a:p>
            <a:r>
              <a:rPr lang="en-US" dirty="0"/>
              <a:t>Final layers of radial shims depend 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Coil size</a:t>
            </a:r>
            <a:r>
              <a:rPr lang="en-US" dirty="0"/>
              <a:t>: larger/smaller coils after mid-plane shimming can be compensated by less/more radial shims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Missing shims </a:t>
            </a:r>
            <a:r>
              <a:rPr lang="en-US" dirty="0"/>
              <a:t>for “LQ effect”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0.175</a:t>
            </a:r>
            <a:r>
              <a:rPr lang="en-US" dirty="0"/>
              <a:t> remove from radial shims </a:t>
            </a:r>
            <a:r>
              <a:rPr lang="en-US" i="1" dirty="0">
                <a:solidFill>
                  <a:srgbClr val="FF0000"/>
                </a:solidFill>
              </a:rPr>
              <a:t>(MQXFA20 removing 50 µm more)</a:t>
            </a:r>
          </a:p>
          <a:p>
            <a:endParaRPr lang="en-US" dirty="0"/>
          </a:p>
          <a:p>
            <a:r>
              <a:rPr lang="en-US" dirty="0"/>
              <a:t>So, from 0.624 mm to </a:t>
            </a:r>
            <a:r>
              <a:rPr lang="en-US" dirty="0">
                <a:solidFill>
                  <a:srgbClr val="FF0000"/>
                </a:solidFill>
              </a:rPr>
              <a:t>0.450 mm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EBE59-B259-4449-8457-555ED286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F20C1-0FBA-4F9F-86C4-F739805F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0AFC9E9-82B9-4A6A-B34E-5DCD2E736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7" t="21224" r="32706" b="19151"/>
          <a:stretch/>
        </p:blipFill>
        <p:spPr>
          <a:xfrm>
            <a:off x="6228184" y="1033774"/>
            <a:ext cx="2880320" cy="28803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Picture 6" descr=":images:Pro_ENGINEER - SU-1007-4131.jpg">
            <a:extLst>
              <a:ext uri="{FF2B5EF4-FFF2-40B4-BE49-F238E27FC236}">
                <a16:creationId xmlns:a16="http://schemas.microsoft.com/office/drawing/2014/main" id="{9DA97A08-A6AC-432C-989D-FF52E6D36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00"/>
          <a:stretch/>
        </p:blipFill>
        <p:spPr bwMode="auto">
          <a:xfrm>
            <a:off x="6228184" y="3958538"/>
            <a:ext cx="2880320" cy="2350782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199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25D5B5-7090-8163-4CDF-49A4EC71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00" y="912499"/>
            <a:ext cx="4114800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79785-24BF-6C47-801B-9570B9474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92499"/>
            <a:ext cx="7920000" cy="720000"/>
          </a:xfrm>
        </p:spPr>
        <p:txBody>
          <a:bodyPr/>
          <a:lstStyle/>
          <a:p>
            <a:r>
              <a:rPr lang="en-US" dirty="0"/>
              <a:t>MQXFA20 Structure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9AC8-3477-EF42-AB70-A0B37C79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20" y="1219200"/>
            <a:ext cx="4608544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MQXFA20</a:t>
            </a:r>
          </a:p>
          <a:p>
            <a:pPr lvl="1"/>
            <a:r>
              <a:rPr lang="en-US" dirty="0"/>
              <a:t>Shell-yoke assembly complete</a:t>
            </a:r>
          </a:p>
          <a:p>
            <a:pPr lvl="1"/>
            <a:r>
              <a:rPr lang="en-US" dirty="0"/>
              <a:t>Dressing coils now</a:t>
            </a:r>
          </a:p>
          <a:p>
            <a:pPr lvl="1"/>
            <a:r>
              <a:rPr lang="en-US" dirty="0"/>
              <a:t>Fuji pack build prep this week</a:t>
            </a:r>
          </a:p>
          <a:p>
            <a:pPr lvl="1"/>
            <a:r>
              <a:rPr lang="en-US" dirty="0"/>
              <a:t>Expected completion mid-March</a:t>
            </a:r>
          </a:p>
          <a:p>
            <a:pPr lvl="1"/>
            <a:endParaRPr lang="en-US" dirty="0"/>
          </a:p>
          <a:p>
            <a:r>
              <a:rPr lang="en-US" dirty="0"/>
              <a:t>MQXFA19 </a:t>
            </a:r>
          </a:p>
          <a:p>
            <a:pPr lvl="1"/>
            <a:r>
              <a:rPr lang="en-US" dirty="0"/>
              <a:t>Preload operations took place this week</a:t>
            </a:r>
          </a:p>
          <a:p>
            <a:pPr lvl="1"/>
            <a:r>
              <a:rPr lang="en-US" dirty="0"/>
              <a:t>Expect to ship out ~3</a:t>
            </a:r>
            <a:r>
              <a:rPr lang="en-US" baseline="30000" dirty="0"/>
              <a:t>rd</a:t>
            </a:r>
            <a:r>
              <a:rPr lang="en-US" dirty="0"/>
              <a:t> week of Feb</a:t>
            </a:r>
          </a:p>
          <a:p>
            <a:r>
              <a:rPr lang="en-US" dirty="0"/>
              <a:t>MQXFA21</a:t>
            </a:r>
          </a:p>
          <a:p>
            <a:pPr lvl="1"/>
            <a:r>
              <a:rPr lang="en-US" dirty="0"/>
              <a:t>Processing pad-collar assemblies</a:t>
            </a:r>
          </a:p>
          <a:p>
            <a:pPr lvl="1"/>
            <a:r>
              <a:rPr lang="en-US" dirty="0"/>
              <a:t>Shells, Rods being instrumented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43571-D7BA-1D44-9975-770465C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55C6-1306-A147-B0D6-74077EB23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MQXFA20 Magnet Structure and Status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AE8C3-B379-F245-8145-72C45F5180D8}"/>
              </a:ext>
            </a:extLst>
          </p:cNvPr>
          <p:cNvSpPr txBox="1"/>
          <p:nvPr/>
        </p:nvSpPr>
        <p:spPr>
          <a:xfrm>
            <a:off x="5806549" y="2915270"/>
            <a:ext cx="1007417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MQXFA19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9CB17-C6D3-B640-90BD-098CC0FF9669}"/>
              </a:ext>
            </a:extLst>
          </p:cNvPr>
          <p:cNvSpPr txBox="1"/>
          <p:nvPr/>
        </p:nvSpPr>
        <p:spPr>
          <a:xfrm>
            <a:off x="7239838" y="2801559"/>
            <a:ext cx="1117651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MQXFA20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58D6A-C7DC-A64F-87DB-89833445236B}"/>
              </a:ext>
            </a:extLst>
          </p:cNvPr>
          <p:cNvSpPr txBox="1"/>
          <p:nvPr/>
        </p:nvSpPr>
        <p:spPr>
          <a:xfrm>
            <a:off x="6310258" y="5195041"/>
            <a:ext cx="1488405" cy="2769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Coil 146</a:t>
            </a:r>
          </a:p>
        </p:txBody>
      </p:sp>
    </p:spTree>
    <p:extLst>
      <p:ext uri="{BB962C8B-B14F-4D97-AF65-F5344CB8AC3E}">
        <p14:creationId xmlns:p14="http://schemas.microsoft.com/office/powerpoint/2010/main" val="17868462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53039</TotalTime>
  <Words>772</Words>
  <Application>Microsoft Macintosh PowerPoint</Application>
  <PresentationFormat>On-screen Show (4:3)</PresentationFormat>
  <Paragraphs>175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Symbol</vt:lpstr>
      <vt:lpstr>Wingdings</vt:lpstr>
      <vt:lpstr>Thème Office</vt:lpstr>
      <vt:lpstr>MQXFA20 Structure and Status</vt:lpstr>
      <vt:lpstr>MQXFA20 Structure Assembly</vt:lpstr>
      <vt:lpstr>MQXFA20 Proposed Coil Arrangement</vt:lpstr>
      <vt:lpstr>MQXFA20 Coil Pack Build 1 (Fuji)</vt:lpstr>
      <vt:lpstr>MQXFA20 Coil Pack Build (Final)</vt:lpstr>
      <vt:lpstr>Tapered Loading Shims</vt:lpstr>
      <vt:lpstr>Improving the “LQ Effect”</vt:lpstr>
      <vt:lpstr>Coil-pack sub-assembly Coil OR and radial shims</vt:lpstr>
      <vt:lpstr>MQXFA20 Structure Status</vt:lpstr>
      <vt:lpstr>Summary</vt:lpstr>
      <vt:lpstr>Additional Slides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575</cp:revision>
  <cp:lastPrinted>2022-11-18T04:00:11Z</cp:lastPrinted>
  <dcterms:created xsi:type="dcterms:W3CDTF">2020-03-09T16:37:58Z</dcterms:created>
  <dcterms:modified xsi:type="dcterms:W3CDTF">2025-01-23T07:35:09Z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