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67" r:id="rId8"/>
    <p:sldId id="2041" r:id="rId9"/>
    <p:sldId id="2042" r:id="rId10"/>
    <p:sldId id="2044" r:id="rId11"/>
    <p:sldId id="2068" r:id="rId12"/>
    <p:sldId id="2046" r:id="rId13"/>
    <p:sldId id="2091" r:id="rId14"/>
    <p:sldId id="2104" r:id="rId15"/>
    <p:sldId id="2113" r:id="rId16"/>
    <p:sldId id="2095" r:id="rId17"/>
    <p:sldId id="2103" r:id="rId18"/>
    <p:sldId id="2047" r:id="rId19"/>
    <p:sldId id="2048" r:id="rId20"/>
    <p:sldId id="2108" r:id="rId21"/>
    <p:sldId id="2109" r:id="rId22"/>
    <p:sldId id="2110" r:id="rId23"/>
    <p:sldId id="2052" r:id="rId24"/>
    <p:sldId id="2114" r:id="rId25"/>
    <p:sldId id="2112" r:id="rId26"/>
    <p:sldId id="2115" r:id="rId27"/>
    <p:sldId id="2034" r:id="rId28"/>
    <p:sldId id="1979" r:id="rId29"/>
    <p:sldId id="416" r:id="rId30"/>
    <p:sldId id="571" r:id="rId31"/>
    <p:sldId id="2057" r:id="rId32"/>
    <p:sldId id="2058" r:id="rId33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  <a:srgbClr val="00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442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shim proposal for A20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MQXFA20 Structure &amp; Shims Review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January 23</a:t>
            </a:r>
            <a:r>
              <a:rPr lang="en-US" baseline="30000" dirty="0"/>
              <a:t>th</a:t>
            </a:r>
            <a:r>
              <a:rPr lang="en-US" dirty="0"/>
              <a:t>, 202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 the </a:t>
            </a:r>
            <a:r>
              <a:rPr lang="en-US" dirty="0" err="1"/>
              <a:t>interf</a:t>
            </a:r>
            <a:r>
              <a:rPr lang="en-US" dirty="0"/>
              <a:t>. Shim and the coil radial size……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B5E46EA-20B6-4E6A-A124-713713D60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108757"/>
              </p:ext>
            </p:extLst>
          </p:nvPr>
        </p:nvGraphicFramePr>
        <p:xfrm>
          <a:off x="0" y="4155427"/>
          <a:ext cx="1219201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2">
                  <a:extLst>
                    <a:ext uri="{9D8B030D-6E8A-4147-A177-3AD203B41FA5}">
                      <a16:colId xmlns:a16="http://schemas.microsoft.com/office/drawing/2014/main" val="633557289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54821542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41096831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12188424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39478310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828990896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312927585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05877515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802660803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638503517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48318434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8832698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00836025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201933187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736297618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18018267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911058484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02731695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792381310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4233736453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1343082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contact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 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 contact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tapered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920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03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139913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10416480" y="4155427"/>
            <a:ext cx="1806848" cy="16154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D4ED-F3F8-49E4-8673-41B00573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  <a:br>
              <a:rPr lang="en-US" dirty="0"/>
            </a:br>
            <a:r>
              <a:rPr lang="en-US" dirty="0"/>
              <a:t>Target loading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BDCD-5616-419A-8DDA-5DF42641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For final loading key shim size reached during the pre-load operations, the following </a:t>
            </a:r>
            <a:r>
              <a:rPr lang="en-US" u="sng" dirty="0">
                <a:solidFill>
                  <a:schemeClr val="bg2"/>
                </a:solidFill>
              </a:rPr>
              <a:t>target </a:t>
            </a:r>
            <a:r>
              <a:rPr lang="en-US" u="sng" dirty="0"/>
              <a:t>is set:</a:t>
            </a:r>
            <a:endParaRPr lang="en-US" dirty="0"/>
          </a:p>
          <a:p>
            <a:pPr lvl="0"/>
            <a:r>
              <a:rPr lang="en-US" b="1" i="1" dirty="0"/>
              <a:t>At the end of the pre-loading operation, the sum of the loading shim size and the coil-pack radial dimension deviations in straight section, LE and RE shall be </a:t>
            </a:r>
            <a:r>
              <a:rPr lang="en-US" b="1" i="1" dirty="0">
                <a:solidFill>
                  <a:schemeClr val="bg2"/>
                </a:solidFill>
              </a:rPr>
              <a:t>within</a:t>
            </a:r>
            <a:r>
              <a:rPr lang="en-US" b="1" i="1" dirty="0"/>
              <a:t> the range achieved in magnets </a:t>
            </a:r>
            <a:r>
              <a:rPr lang="en-US" b="1" i="1" dirty="0">
                <a:solidFill>
                  <a:schemeClr val="bg2"/>
                </a:solidFill>
              </a:rPr>
              <a:t>MQXFA14b and MQXFA05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If, with such load key shim targets, the coil stress measured in </a:t>
            </a:r>
            <a:r>
              <a:rPr lang="en-US" dirty="0">
                <a:solidFill>
                  <a:schemeClr val="bg2"/>
                </a:solidFill>
              </a:rPr>
              <a:t>2+ strain gauges </a:t>
            </a:r>
            <a:r>
              <a:rPr lang="en-US" dirty="0"/>
              <a:t>during the loading or during bladder inflation indicate that the </a:t>
            </a:r>
            <a:r>
              <a:rPr lang="en-US" dirty="0">
                <a:solidFill>
                  <a:schemeClr val="bg2"/>
                </a:solidFill>
              </a:rPr>
              <a:t>coil stress </a:t>
            </a:r>
            <a:r>
              <a:rPr lang="en-US" dirty="0"/>
              <a:t>may reach values above the coil stress spec. during subsequent loading steps or at the end of the loading, </a:t>
            </a:r>
            <a:r>
              <a:rPr lang="en-US" dirty="0">
                <a:solidFill>
                  <a:schemeClr val="bg2"/>
                </a:solidFill>
              </a:rPr>
              <a:t>priority</a:t>
            </a:r>
            <a:r>
              <a:rPr lang="en-US" dirty="0"/>
              <a:t> should be given to keeping the coil stress </a:t>
            </a:r>
            <a:r>
              <a:rPr lang="en-US" dirty="0">
                <a:solidFill>
                  <a:schemeClr val="bg2"/>
                </a:solidFill>
              </a:rPr>
              <a:t>within the specs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D77B1-54B2-4494-BDC6-50969B3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CB5F-EC98-49C9-8259-3D4DA3C7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16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376C-73E8-4900-B68D-8B97C7A2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  <a:br>
              <a:rPr lang="en-US" dirty="0"/>
            </a:br>
            <a:r>
              <a:rPr lang="en-US" dirty="0"/>
              <a:t>Pre-loading sequence and Tapered Load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663E-98A1-4626-B7C1-658028F3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84784"/>
            <a:ext cx="10945215" cy="4608511"/>
          </a:xfrm>
        </p:spPr>
        <p:txBody>
          <a:bodyPr>
            <a:normAutofit fontScale="92500" lnSpcReduction="20000"/>
          </a:bodyPr>
          <a:lstStyle/>
          <a:p>
            <a:r>
              <a:rPr lang="en-US" sz="1600" u="sng" dirty="0"/>
              <a:t>For the pre-load operation sequence:</a:t>
            </a:r>
            <a:endParaRPr lang="en-US" sz="1600" dirty="0"/>
          </a:p>
          <a:p>
            <a:pPr lvl="0"/>
            <a:r>
              <a:rPr lang="en-US" b="1" i="1" dirty="0"/>
              <a:t>The loading operation shall follow the sequence described below:</a:t>
            </a:r>
            <a:endParaRPr lang="en-US" dirty="0"/>
          </a:p>
          <a:p>
            <a:pPr lvl="1"/>
            <a:r>
              <a:rPr lang="en-US" b="1" i="1" dirty="0"/>
              <a:t>Pre-load axial rods with average to a measured of strain ~50 µε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50% </a:t>
            </a:r>
            <a:r>
              <a:rPr lang="en-US" b="1" i="1" dirty="0"/>
              <a:t>azimuthal pre-load 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50% </a:t>
            </a:r>
            <a:r>
              <a:rPr lang="en-US" b="1" i="1" dirty="0"/>
              <a:t>axial pre-load 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100% </a:t>
            </a:r>
            <a:r>
              <a:rPr lang="en-US" b="1" i="1" dirty="0"/>
              <a:t>azimuthal pre-load </a:t>
            </a:r>
            <a:endParaRPr lang="en-US" dirty="0"/>
          </a:p>
          <a:p>
            <a:pPr lvl="2"/>
            <a:r>
              <a:rPr lang="en-US" b="1" i="1" dirty="0"/>
              <a:t>This step shall include the insertion of </a:t>
            </a:r>
            <a:r>
              <a:rPr lang="en-US" b="1" i="1" dirty="0">
                <a:solidFill>
                  <a:schemeClr val="bg2"/>
                </a:solidFill>
              </a:rPr>
              <a:t>0.100 mm </a:t>
            </a:r>
            <a:r>
              <a:rPr lang="en-US" b="1" i="1" dirty="0"/>
              <a:t>thick </a:t>
            </a:r>
            <a:r>
              <a:rPr lang="en-US" b="1" i="1" dirty="0">
                <a:solidFill>
                  <a:schemeClr val="bg2"/>
                </a:solidFill>
              </a:rPr>
              <a:t>Tapered Load Shims (TLS) </a:t>
            </a:r>
            <a:r>
              <a:rPr lang="en-US" b="1" i="1" dirty="0"/>
              <a:t>in the LE [35] if </a:t>
            </a:r>
            <a:endParaRPr lang="en-US" dirty="0"/>
          </a:p>
          <a:p>
            <a:pPr lvl="3"/>
            <a:r>
              <a:rPr lang="en-US" b="1" i="1" dirty="0"/>
              <a:t>CMM measurements of the coils size indicates that the average arc-length of the 4 coils is smaller by more than 0.150 mm in the 260-300 mm location from the LE with respect to the average straight section arc- length</a:t>
            </a:r>
            <a:endParaRPr lang="en-US" dirty="0"/>
          </a:p>
          <a:p>
            <a:pPr lvl="3"/>
            <a:r>
              <a:rPr lang="en-US" b="1" i="1" dirty="0"/>
              <a:t>Mechanical analysis with TLS and measured coil dimensions indicated that the coil stress and shell stress are within the spec limits.</a:t>
            </a:r>
            <a:endParaRPr lang="en-US" dirty="0"/>
          </a:p>
          <a:p>
            <a:pPr lvl="3"/>
            <a:r>
              <a:rPr lang="en-US" b="1" i="1" dirty="0"/>
              <a:t>0.050 mm thick Tapered Load Shims (TLS) may be used if </a:t>
            </a:r>
            <a:r>
              <a:rPr lang="en-US" b="1" i="1" dirty="0" err="1"/>
              <a:t>i</a:t>
            </a:r>
            <a:r>
              <a:rPr lang="en-US" b="1" i="1" dirty="0"/>
              <a:t> or ii are not met and with L2 permission.</a:t>
            </a:r>
            <a:endParaRPr lang="en-US" dirty="0"/>
          </a:p>
          <a:p>
            <a:pPr lvl="1"/>
            <a:r>
              <a:rPr lang="en-US" b="1" i="1" dirty="0"/>
              <a:t>Apply </a:t>
            </a:r>
            <a:r>
              <a:rPr lang="en-US" b="1" i="1" dirty="0">
                <a:solidFill>
                  <a:schemeClr val="bg2"/>
                </a:solidFill>
              </a:rPr>
              <a:t>100%</a:t>
            </a:r>
            <a:r>
              <a:rPr lang="en-US" b="1" i="1" dirty="0"/>
              <a:t> axial pre-load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14331-1F00-4C01-B2EC-9820D73E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4FABC-6B77-44EB-A041-3ED98584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FA773B-F6C1-4B94-9754-CFF2D04F527D}"/>
              </a:ext>
            </a:extLst>
          </p:cNvPr>
          <p:cNvSpPr/>
          <p:nvPr/>
        </p:nvSpPr>
        <p:spPr>
          <a:xfrm>
            <a:off x="691342" y="3429000"/>
            <a:ext cx="11165298" cy="2160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all magnets, so far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EF414-6EEF-4C43-A0C5-0D4C6109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031" y="2060848"/>
            <a:ext cx="4114800" cy="2986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E54FC-AE24-4289-9D9C-CBC482082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61" y="2083376"/>
            <a:ext cx="4114800" cy="2985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E6D21-6A71-47A8-AEF4-3014CEBD0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06" y="2083376"/>
            <a:ext cx="4114800" cy="29854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5283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Specs</a:t>
            </a:r>
            <a:br>
              <a:rPr lang="en-US" dirty="0"/>
            </a:br>
            <a:r>
              <a:rPr lang="en-US" dirty="0"/>
              <a:t>Shell, coil, rod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219202"/>
            <a:ext cx="9793088" cy="4802086"/>
          </a:xfrm>
        </p:spPr>
        <p:txBody>
          <a:bodyPr>
            <a:normAutofit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Shells 2-7 average azimuthal stress:   </a:t>
            </a:r>
            <a:r>
              <a:rPr lang="en-US" b="1" i="1" dirty="0">
                <a:solidFill>
                  <a:schemeClr val="bg2"/>
                </a:solidFill>
              </a:rPr>
              <a:t>+58 ± 6 MPa </a:t>
            </a:r>
            <a:endParaRPr lang="en-US" dirty="0">
              <a:solidFill>
                <a:schemeClr val="bg2"/>
              </a:solidFill>
            </a:endParaRPr>
          </a:p>
          <a:p>
            <a:pPr lvl="2"/>
            <a:r>
              <a:rPr lang="en-US" b="1" i="1" dirty="0"/>
              <a:t>Shell 1 average azimuthal stress:   </a:t>
            </a:r>
            <a:r>
              <a:rPr lang="en-US" b="1" i="1" dirty="0">
                <a:solidFill>
                  <a:schemeClr val="bg2"/>
                </a:solidFill>
              </a:rPr>
              <a:t>&lt;80 MPa </a:t>
            </a:r>
            <a:endParaRPr lang="en-US" dirty="0">
              <a:solidFill>
                <a:schemeClr val="bg2"/>
              </a:solidFill>
            </a:endParaRPr>
          </a:p>
          <a:p>
            <a:pPr lvl="2"/>
            <a:r>
              <a:rPr lang="en-US" b="1" i="1" dirty="0"/>
              <a:t>Coil (winding pole) average azimuthal stress:  </a:t>
            </a:r>
            <a:r>
              <a:rPr lang="en-US" b="1" i="1" dirty="0">
                <a:solidFill>
                  <a:schemeClr val="bg2"/>
                </a:solidFill>
              </a:rPr>
              <a:t>-90 ± 10 </a:t>
            </a:r>
            <a:r>
              <a:rPr lang="en-US" b="1" i="1" dirty="0"/>
              <a:t>MPa</a:t>
            </a:r>
            <a:endParaRPr lang="en-US" dirty="0"/>
          </a:p>
          <a:p>
            <a:pPr lvl="2"/>
            <a:r>
              <a:rPr lang="en-US" b="1" i="1" dirty="0"/>
              <a:t>Rod average strain:  </a:t>
            </a:r>
            <a:r>
              <a:rPr lang="en-US" b="1" i="1" dirty="0">
                <a:solidFill>
                  <a:schemeClr val="bg2"/>
                </a:solidFill>
              </a:rPr>
              <a:t>+950 µε ± 95 µε</a:t>
            </a:r>
          </a:p>
          <a:p>
            <a:endParaRPr lang="en-US" sz="2000" u="sng" dirty="0"/>
          </a:p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-135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8BCFE-0838-43E1-87CA-58F2FAAA1C6D}"/>
              </a:ext>
            </a:extLst>
          </p:cNvPr>
          <p:cNvSpPr/>
          <p:nvPr/>
        </p:nvSpPr>
        <p:spPr>
          <a:xfrm>
            <a:off x="2075241" y="2831471"/>
            <a:ext cx="5393868" cy="4096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2EC348-2617-4C66-90BC-CD77107D92D8}"/>
              </a:ext>
            </a:extLst>
          </p:cNvPr>
          <p:cNvSpPr/>
          <p:nvPr/>
        </p:nvSpPr>
        <p:spPr>
          <a:xfrm>
            <a:off x="2075240" y="3241141"/>
            <a:ext cx="7261119" cy="4096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94772-2DDE-4C99-8E4F-1BA0FB0D5F7B}"/>
              </a:ext>
            </a:extLst>
          </p:cNvPr>
          <p:cNvSpPr/>
          <p:nvPr/>
        </p:nvSpPr>
        <p:spPr>
          <a:xfrm>
            <a:off x="1343472" y="4725144"/>
            <a:ext cx="9649072" cy="7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E031-7DD7-4E8A-942A-EB7ADDA3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C92F-5788-40E3-89BE-9709F0DA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target a A14b-A05 overall loading shim</a:t>
            </a:r>
          </a:p>
          <a:p>
            <a:pPr lvl="1"/>
            <a:r>
              <a:rPr lang="en-US" dirty="0"/>
              <a:t>The “</a:t>
            </a:r>
            <a:r>
              <a:rPr lang="en-US" b="1" dirty="0">
                <a:solidFill>
                  <a:srgbClr val="08A03B"/>
                </a:solidFill>
              </a:rPr>
              <a:t>green zone</a:t>
            </a:r>
            <a:r>
              <a:rPr lang="en-US" dirty="0"/>
              <a:t>”</a:t>
            </a:r>
          </a:p>
          <a:p>
            <a:r>
              <a:rPr lang="en-US" dirty="0"/>
              <a:t>If the coils are smaller in the LE (so far basically always), we add the TLS</a:t>
            </a:r>
          </a:p>
          <a:p>
            <a:pPr lvl="1"/>
            <a:r>
              <a:rPr lang="en-US" dirty="0"/>
              <a:t>Thickness of </a:t>
            </a:r>
            <a:r>
              <a:rPr lang="en-US" b="1" dirty="0">
                <a:solidFill>
                  <a:schemeClr val="bg2"/>
                </a:solidFill>
              </a:rPr>
              <a:t>0.050-0.100 mm</a:t>
            </a:r>
            <a:r>
              <a:rPr lang="en-US" dirty="0"/>
              <a:t>, after analysis of shell and coil stress</a:t>
            </a:r>
          </a:p>
          <a:p>
            <a:pPr lvl="2"/>
            <a:r>
              <a:rPr lang="en-US" dirty="0"/>
              <a:t>Important: the TLS will bring us (probably) above the green zone in the LE, but definitely and closer to the straight section conditions. </a:t>
            </a:r>
          </a:p>
          <a:p>
            <a:r>
              <a:rPr lang="en-US" dirty="0"/>
              <a:t>We target the spec stress on coil and shell</a:t>
            </a:r>
          </a:p>
          <a:p>
            <a:pPr lvl="1"/>
            <a:r>
              <a:rPr lang="en-US" dirty="0"/>
              <a:t>Updates coil stress of </a:t>
            </a:r>
            <a:r>
              <a:rPr lang="en-US" b="1" i="1" dirty="0">
                <a:solidFill>
                  <a:schemeClr val="bg2"/>
                </a:solidFill>
              </a:rPr>
              <a:t>-90 ± 10 MPa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And we keep coil </a:t>
            </a:r>
          </a:p>
          <a:p>
            <a:pPr lvl="1"/>
            <a:r>
              <a:rPr lang="en-US" dirty="0"/>
              <a:t>stress below </a:t>
            </a:r>
            <a:r>
              <a:rPr lang="en-US" b="1" dirty="0">
                <a:solidFill>
                  <a:schemeClr val="bg2"/>
                </a:solidFill>
              </a:rPr>
              <a:t>-135 MPa </a:t>
            </a:r>
            <a:endParaRPr lang="en-US" dirty="0"/>
          </a:p>
          <a:p>
            <a:pPr lvl="1"/>
            <a:r>
              <a:rPr lang="en-US" dirty="0"/>
              <a:t>shell 1 stress below </a:t>
            </a:r>
            <a:r>
              <a:rPr lang="en-US" b="1" dirty="0">
                <a:solidFill>
                  <a:schemeClr val="bg2"/>
                </a:solidFill>
              </a:rPr>
              <a:t>80 MPa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76E35-278C-4E47-BD18-E51B3AEE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01E15-1852-45CC-B813-78A18BAD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5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EA8-628D-4F7C-A9E3-401F1DD9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mid-plane shim for A20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1DB4-8751-4AD3-9EAD-3ECA7302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D7ABA-73BC-4296-BD22-4407A10E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4D18-FBC8-411A-9510-22AA2CEC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24561-71AB-48B6-9BEA-15E3F5C45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556792"/>
            <a:ext cx="5640626" cy="4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4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6385-4305-455E-9E52-87DDCA49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deviations of A19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58AF-D5F8-4FC9-9CDA-262147BC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14CD2-15BB-4B71-8332-4C0871A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2CAD2-5D64-4E58-9D19-1C9DC2C7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086D914-73B0-45B9-98CD-2DCE28FFD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066513"/>
              </p:ext>
            </p:extLst>
          </p:nvPr>
        </p:nvGraphicFramePr>
        <p:xfrm>
          <a:off x="816000" y="1599516"/>
          <a:ext cx="10559998" cy="97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92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0555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076035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4350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OR_Ave 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8B0842E-8584-4438-BF46-74AF6DBCFBF0}"/>
              </a:ext>
            </a:extLst>
          </p:cNvPr>
          <p:cNvSpPr/>
          <p:nvPr/>
        </p:nvSpPr>
        <p:spPr>
          <a:xfrm>
            <a:off x="1631504" y="1599516"/>
            <a:ext cx="3528392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23BDB-D991-4BBD-8773-69EDC80B0B5A}"/>
              </a:ext>
            </a:extLst>
          </p:cNvPr>
          <p:cNvSpPr/>
          <p:nvPr/>
        </p:nvSpPr>
        <p:spPr>
          <a:xfrm>
            <a:off x="5171728" y="1599516"/>
            <a:ext cx="3228528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34AC1-125B-4B19-894E-4D13667FABFE}"/>
              </a:ext>
            </a:extLst>
          </p:cNvPr>
          <p:cNvSpPr/>
          <p:nvPr/>
        </p:nvSpPr>
        <p:spPr>
          <a:xfrm>
            <a:off x="8400256" y="1599515"/>
            <a:ext cx="2987574" cy="9737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83B7B-7ACB-4EA0-BD54-C8384A0D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28" y="2780928"/>
            <a:ext cx="3657600" cy="2653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6F8B20-408E-4A49-9D3D-FF19D6C60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976" y="2780928"/>
            <a:ext cx="3657600" cy="265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D899C-115F-49C9-AC47-A882A578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552" y="2780928"/>
            <a:ext cx="3657600" cy="26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straight section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74201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77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06165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50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75764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33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/>
          </a:bodyPr>
          <a:lstStyle/>
          <a:p>
            <a:r>
              <a:rPr lang="en-US" dirty="0"/>
              <a:t>Proposed target: </a:t>
            </a:r>
            <a:r>
              <a:rPr lang="en-US" dirty="0">
                <a:solidFill>
                  <a:schemeClr val="bg2"/>
                </a:solidFill>
              </a:rPr>
              <a:t>41-43 mils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8359"/>
              </p:ext>
            </p:extLst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ss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14994"/>
              </p:ext>
            </p:extLst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41419"/>
              </p:ext>
            </p:extLst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+ Ishim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 low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8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A20 with 42 mil shim (13.82 mm) and 0.100 mm TLS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8B422-D303-4173-BEC7-693A53CE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6" y="2132856"/>
            <a:ext cx="4114800" cy="2985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268A4-CEF5-4A7F-A0A6-4C416050F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132856"/>
            <a:ext cx="4114800" cy="2985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FF4F05-7182-4DA1-B4C4-8889022A5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880" y="2170123"/>
            <a:ext cx="4114800" cy="29862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6724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32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7C24-4CC1-43C1-ACDD-49F0DA9C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FE model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575F3-444E-46AD-8BD4-64EBD2CB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A8C77-9B5A-4626-A924-B0FB0CAF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AB063C-6A91-4237-BF0B-BA0F454F4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680" y="1414428"/>
            <a:ext cx="5904656" cy="4629421"/>
          </a:xfrm>
        </p:spPr>
      </p:pic>
    </p:spTree>
    <p:extLst>
      <p:ext uri="{BB962C8B-B14F-4D97-AF65-F5344CB8AC3E}">
        <p14:creationId xmlns:p14="http://schemas.microsoft.com/office/powerpoint/2010/main" val="165661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151B-521E-4153-875B-F62B01F6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2 mils radial shims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DF5A-A149-47D3-B80D-E1FA86BC0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approved, the proposed target shim of </a:t>
            </a:r>
            <a:r>
              <a:rPr lang="en-US" dirty="0">
                <a:solidFill>
                  <a:schemeClr val="bg2"/>
                </a:solidFill>
              </a:rPr>
              <a:t>41-43 mils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increased to </a:t>
            </a:r>
            <a:r>
              <a:rPr lang="en-US" dirty="0">
                <a:solidFill>
                  <a:schemeClr val="bg2"/>
                </a:solidFill>
              </a:rPr>
              <a:t>43-45 mils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0B198-A3EE-4FE9-8D3F-080BEBA1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931B1-23FC-4F83-A58E-0D509B97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BA6F9-EC0B-4AEB-BADE-EAB6DF7D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196752"/>
            <a:ext cx="4572396" cy="342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86003-DB66-4D1C-A17F-3E957768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192914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8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00E4-5452-4CA8-9F47-4B22F31B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477F-DDB2-480E-8CB3-A944655A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837F3-391A-4C5D-A974-B8B7749B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5601-F71B-49AB-826C-A0EA8B6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18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34E-0146-4B96-85C3-1BB6AEB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arc length deviation to radial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A6E-716E-40F3-A468-B6A2A6A2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4 = 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 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5284-7A98-48ED-8769-E503B111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0C72A-BE3C-4565-9EFD-BD43F280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AD2-767A-4E07-B984-914E4E27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DA5D-9A88-4101-A5F6-4DA0344C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7276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+0.100 mm of coil </a:t>
            </a:r>
            <a:r>
              <a:rPr lang="en-US" dirty="0">
                <a:solidFill>
                  <a:schemeClr val="bg2"/>
                </a:solidFill>
              </a:rPr>
              <a:t>outer radius increase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-20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+12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 +0.100 mm of total coil </a:t>
            </a:r>
            <a:r>
              <a:rPr lang="en-US" dirty="0">
                <a:solidFill>
                  <a:schemeClr val="bg2"/>
                </a:solidFill>
              </a:rPr>
              <a:t>arc-length increase </a:t>
            </a:r>
            <a:r>
              <a:rPr lang="en-US" dirty="0"/>
              <a:t>(0.050 per mid-plane)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-13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+8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FE values confirmed in short models, like MQXFS4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D89E-02C4-486F-977C-8765DC86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27C0A-5F93-486B-97CF-04ADA6B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E9AE-DD00-4658-BBE9-4F520EAC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1703512" y="4293097"/>
            <a:ext cx="864781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0B254-10B4-446B-B2DE-7591695CA0B0}"/>
              </a:ext>
            </a:extLst>
          </p:cNvPr>
          <p:cNvSpPr txBox="1"/>
          <p:nvPr/>
        </p:nvSpPr>
        <p:spPr>
          <a:xfrm>
            <a:off x="9148380" y="4046877"/>
            <a:ext cx="907621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By E. Takala</a:t>
            </a:r>
          </a:p>
        </p:txBody>
      </p:sp>
    </p:spTree>
    <p:extLst>
      <p:ext uri="{BB962C8B-B14F-4D97-AF65-F5344CB8AC3E}">
        <p14:creationId xmlns:p14="http://schemas.microsoft.com/office/powerpoint/2010/main" val="378791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7C1E-3DBC-4398-A9F7-12667E15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23" y="1353601"/>
            <a:ext cx="6754953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01A42-121B-4834-B5C8-2F88646DE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039199"/>
            <a:ext cx="4940647" cy="3584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6A974-9638-41FF-AE66-D4B402CC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4734462"/>
            <a:ext cx="6624736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C8D-E1FB-470A-8DFF-482E49FC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E84F-4C98-4039-94B8-0225D1E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057543"/>
            <a:ext cx="10560000" cy="3068621"/>
          </a:xfrm>
        </p:spPr>
        <p:txBody>
          <a:bodyPr/>
          <a:lstStyle/>
          <a:p>
            <a:r>
              <a:rPr lang="en-US" dirty="0"/>
              <a:t>A portion of the total key/shim is to create contact (contact key/shim), and a portion to produce the pre-load (</a:t>
            </a:r>
            <a:r>
              <a:rPr lang="en-US" dirty="0" err="1"/>
              <a:t>interf</a:t>
            </a:r>
            <a:r>
              <a:rPr lang="en-US" dirty="0"/>
              <a:t>. Key/shim)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8DC2-66EC-4153-98B4-9C44940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3237-6BE6-46EF-AAE9-73325D8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167D-70AA-4BC5-82EF-0596FF173F08}"/>
              </a:ext>
            </a:extLst>
          </p:cNvPr>
          <p:cNvSpPr txBox="1"/>
          <p:nvPr/>
        </p:nvSpPr>
        <p:spPr>
          <a:xfrm>
            <a:off x="1711399" y="134076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85C3-A986-481C-969D-10F280D71F75}"/>
              </a:ext>
            </a:extLst>
          </p:cNvPr>
          <p:cNvSpPr txBox="1"/>
          <p:nvPr/>
        </p:nvSpPr>
        <p:spPr>
          <a:xfrm>
            <a:off x="1711399" y="22768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3D4C-0315-4429-A452-0D66F492E664}"/>
              </a:ext>
            </a:extLst>
          </p:cNvPr>
          <p:cNvSpPr txBox="1"/>
          <p:nvPr/>
        </p:nvSpPr>
        <p:spPr>
          <a:xfrm>
            <a:off x="2639616" y="1219201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3E4EC-DEA7-4F52-B90C-AF7890F3B086}"/>
              </a:ext>
            </a:extLst>
          </p:cNvPr>
          <p:cNvSpPr txBox="1"/>
          <p:nvPr/>
        </p:nvSpPr>
        <p:spPr>
          <a:xfrm>
            <a:off x="2567608" y="2138372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DD904-D4E8-4459-AFCA-A1492F04DEDC}"/>
              </a:ext>
            </a:extLst>
          </p:cNvPr>
          <p:cNvSpPr txBox="1"/>
          <p:nvPr/>
        </p:nvSpPr>
        <p:spPr>
          <a:xfrm>
            <a:off x="788916" y="4860256"/>
            <a:ext cx="35573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contact shim : 22 mils, 0.483 mm</a:t>
            </a:r>
          </a:p>
          <a:p>
            <a:r>
              <a:rPr lang="en-US" dirty="0"/>
              <a:t>contact key size: 13.31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37B8-FF9B-4086-A905-5B54805C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4613302" y="4437112"/>
            <a:ext cx="7193437" cy="15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0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7643"/>
              </p:ext>
            </p:extLst>
          </p:nvPr>
        </p:nvGraphicFramePr>
        <p:xfrm>
          <a:off x="5638583" y="4077072"/>
          <a:ext cx="6155597" cy="146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65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143782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3136797398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184122581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875630">
                  <a:extLst>
                    <a:ext uri="{9D8B030D-6E8A-4147-A177-3AD203B41FA5}">
                      <a16:colId xmlns:a16="http://schemas.microsoft.com/office/drawing/2014/main" val="1919629909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4214687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916832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922874"/>
              </p:ext>
            </p:extLst>
          </p:nvPr>
        </p:nvGraphicFramePr>
        <p:xfrm>
          <a:off x="843840" y="3390288"/>
          <a:ext cx="6241280" cy="164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6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111291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11291">
                  <a:extLst>
                    <a:ext uri="{9D8B030D-6E8A-4147-A177-3AD203B41FA5}">
                      <a16:colId xmlns:a16="http://schemas.microsoft.com/office/drawing/2014/main" val="170364027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206323611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850758">
                  <a:extLst>
                    <a:ext uri="{9D8B030D-6E8A-4147-A177-3AD203B41FA5}">
                      <a16:colId xmlns:a16="http://schemas.microsoft.com/office/drawing/2014/main" val="4290802020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ss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LE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Location</a:t>
                      </a:r>
                    </a:p>
                    <a:p>
                      <a:pPr algn="ctr"/>
                      <a:r>
                        <a:rPr lang="en-US" sz="1200" dirty="0"/>
                        <a:t>RE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465-4310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229656</TotalTime>
  <Words>2014</Words>
  <Application>Microsoft Office PowerPoint</Application>
  <PresentationFormat>Widescreen</PresentationFormat>
  <Paragraphs>579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Thème Office</vt:lpstr>
      <vt:lpstr>Loading shim proposal for A20 </vt:lpstr>
      <vt:lpstr>Outline</vt:lpstr>
      <vt:lpstr>Quench performance</vt:lpstr>
      <vt:lpstr>Outline</vt:lpstr>
      <vt:lpstr>Room temperature pre-stress</vt:lpstr>
      <vt:lpstr>Size of the load key shim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Specs Target loading key shim</vt:lpstr>
      <vt:lpstr>Specs Pre-loading sequence and Tapered Load Shim</vt:lpstr>
      <vt:lpstr>Review of all magnets, so far</vt:lpstr>
      <vt:lpstr>Specs Shell, coil, rod stress</vt:lpstr>
      <vt:lpstr>In summary</vt:lpstr>
      <vt:lpstr>Proposed mid-plane shim for A20</vt:lpstr>
      <vt:lpstr>Radial deviations of A19</vt:lpstr>
      <vt:lpstr>Summary straight section Coil radial (shimmed) deviation + key/shim size</vt:lpstr>
      <vt:lpstr>Summary LE Coil radial (shimmed) deviation + key/shim size</vt:lpstr>
      <vt:lpstr>Summary RE Coil radial (shimmed) deviation + key/shim size</vt:lpstr>
      <vt:lpstr>Summary and proposal</vt:lpstr>
      <vt:lpstr>A20 with 42 mil shim (13.82 mm) and 0.100 mm TLS</vt:lpstr>
      <vt:lpstr>3D FE model results</vt:lpstr>
      <vt:lpstr>Removal of 2 mils radial shims</vt:lpstr>
      <vt:lpstr>Appendix</vt:lpstr>
      <vt:lpstr>From arc length deviation to radial deviation</vt:lpstr>
      <vt:lpstr>Magnet assembly and loading Sensitivity analysis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3136</cp:revision>
  <cp:lastPrinted>2024-02-14T00:55:57Z</cp:lastPrinted>
  <dcterms:created xsi:type="dcterms:W3CDTF">2016-03-23T12:58:39Z</dcterms:created>
  <dcterms:modified xsi:type="dcterms:W3CDTF">2025-01-22T22:44:38Z</dcterms:modified>
</cp:coreProperties>
</file>