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502" r:id="rId12"/>
    <p:sldId id="491" r:id="rId13"/>
    <p:sldId id="486" r:id="rId14"/>
    <p:sldId id="414" r:id="rId15"/>
    <p:sldId id="500" r:id="rId16"/>
    <p:sldId id="416" r:id="rId17"/>
    <p:sldId id="493" r:id="rId18"/>
    <p:sldId id="480" r:id="rId19"/>
    <p:sldId id="489" r:id="rId20"/>
    <p:sldId id="474" r:id="rId21"/>
    <p:sldId id="290" r:id="rId22"/>
    <p:sldId id="386" r:id="rId23"/>
    <p:sldId id="366" r:id="rId24"/>
    <p:sldId id="367" r:id="rId25"/>
    <p:sldId id="378" r:id="rId26"/>
    <p:sldId id="389" r:id="rId27"/>
    <p:sldId id="390" r:id="rId28"/>
    <p:sldId id="419" r:id="rId29"/>
    <p:sldId id="369" r:id="rId30"/>
    <p:sldId id="380" r:id="rId31"/>
    <p:sldId id="387" r:id="rId32"/>
    <p:sldId id="383" r:id="rId33"/>
    <p:sldId id="371" r:id="rId34"/>
    <p:sldId id="373" r:id="rId35"/>
    <p:sldId id="368" r:id="rId36"/>
    <p:sldId id="377" r:id="rId37"/>
    <p:sldId id="374" r:id="rId38"/>
    <p:sldId id="38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8" autoAdjust="0"/>
    <p:restoredTop sz="88215" autoAdjust="0"/>
  </p:normalViewPr>
  <p:slideViewPr>
    <p:cSldViewPr snapToGrid="0" showGuides="1">
      <p:cViewPr varScale="1">
        <p:scale>
          <a:sx n="129" d="100"/>
          <a:sy n="129" d="100"/>
        </p:scale>
        <p:origin x="200" y="336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MQXFA20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23-Jan-2025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5BB1DF-7E43-00B3-611E-DF2A56A6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04774"/>
            <a:ext cx="7772400" cy="562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429212" y="3776682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 Process </a:t>
            </a:r>
            <a:r>
              <a:rPr lang="en-US" u="sng" dirty="0"/>
              <a:t>With Tapered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Final Operation with Tapered Load shims on LE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971715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0445DF-D9E1-AE7F-FDC7-0D2C26D4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58" y="1930941"/>
            <a:ext cx="6301466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MQXFA20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0655" y="3280787"/>
            <a:ext cx="150395" cy="41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01817" y="3539663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59025" y="3632436"/>
            <a:ext cx="695284" cy="121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5057864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705725" y="2828393"/>
            <a:ext cx="4105607" cy="532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Two locations appear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071769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121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125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142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146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2E98AC-B777-8749-A98E-06786C6F78C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102964" y="2828393"/>
            <a:ext cx="3708368" cy="639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MQXFA20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 (4, 7): 58 ± 6 MPa</a:t>
            </a:r>
          </a:p>
          <a:p>
            <a:pPr lvl="1"/>
            <a:r>
              <a:rPr lang="en-US" dirty="0"/>
              <a:t>Shell 1 Stress: &lt;80 MPa</a:t>
            </a:r>
          </a:p>
          <a:p>
            <a:pPr lvl="1"/>
            <a:r>
              <a:rPr lang="en-US" dirty="0"/>
              <a:t>Coil Stress: -90 ± 10 MPa</a:t>
            </a:r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(MQXFA7b Coil SG data is the latest set available)</a:t>
            </a:r>
          </a:p>
          <a:p>
            <a:r>
              <a:rPr lang="en-US" dirty="0"/>
              <a:t>Updated max coil stress excursion from 120 </a:t>
            </a:r>
            <a:r>
              <a:rPr lang="en-US" dirty="0" err="1"/>
              <a:t>MPa</a:t>
            </a:r>
            <a:r>
              <a:rPr lang="en-US" dirty="0"/>
              <a:t> to 135 MPa</a:t>
            </a:r>
          </a:p>
          <a:p>
            <a:r>
              <a:rPr lang="en-US" dirty="0"/>
              <a:t>Average coil size (arc length) after shimming is within ~±100 µm with respect to average coil size measured at the strain gauge location within the straight section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other talk for a discussion on the shim package targets</a:t>
            </a:r>
          </a:p>
          <a:p>
            <a:r>
              <a:rPr lang="en-US" i="1" dirty="0"/>
              <a:t>Tapered load shims will be installed in this magnet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MQXFA03-19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Shell 1 for tapered load shims</a:t>
            </a:r>
          </a:p>
          <a:p>
            <a:r>
              <a:rPr lang="en-US" dirty="0"/>
              <a:t>Coil gauges (T &amp; Z): on the axial location of 3989 mm (RE) from LE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LE coil pole for tapered load shims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03AC0CCB-34CE-E722-AC41-118798FB09AE}"/>
              </a:ext>
            </a:extLst>
          </p:cNvPr>
          <p:cNvSpPr txBox="1"/>
          <p:nvPr/>
        </p:nvSpPr>
        <p:spPr>
          <a:xfrm>
            <a:off x="1157760" y="1653668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1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808BD3-ECDA-7E7E-8DA9-936CCD75FD0C}"/>
              </a:ext>
            </a:extLst>
          </p:cNvPr>
          <p:cNvSpPr/>
          <p:nvPr/>
        </p:nvSpPr>
        <p:spPr>
          <a:xfrm>
            <a:off x="923809" y="1468427"/>
            <a:ext cx="1006453" cy="55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5CD38B-AD7B-A64B-8173-0D4B67862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85" t="18950" r="31062" b="17040"/>
          <a:stretch/>
        </p:blipFill>
        <p:spPr>
          <a:xfrm>
            <a:off x="166994" y="4663336"/>
            <a:ext cx="1865382" cy="16476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EFD8F7-08E5-3449-AB8F-85C478003D2E}"/>
              </a:ext>
            </a:extLst>
          </p:cNvPr>
          <p:cNvCxnSpPr>
            <a:cxnSpLocks/>
          </p:cNvCxnSpPr>
          <p:nvPr/>
        </p:nvCxnSpPr>
        <p:spPr>
          <a:xfrm flipH="1">
            <a:off x="1427035" y="3982422"/>
            <a:ext cx="328967" cy="1349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ACE696A-3EFD-485A-666D-1B5CBA616999}"/>
              </a:ext>
            </a:extLst>
          </p:cNvPr>
          <p:cNvSpPr/>
          <p:nvPr/>
        </p:nvSpPr>
        <p:spPr>
          <a:xfrm>
            <a:off x="2177782" y="4472035"/>
            <a:ext cx="3194318" cy="700735"/>
          </a:xfrm>
          <a:prstGeom prst="wedgeRectCallout">
            <a:avLst>
              <a:gd name="adj1" fmla="val -69412"/>
              <a:gd name="adj2" fmla="val 1059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Coil 121 has pre-series VT traces, so no LE gauges can be installed on this coil</a:t>
            </a:r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825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since MQXFA09</a:t>
            </a:r>
          </a:p>
          <a:p>
            <a:pPr lvl="1"/>
            <a:r>
              <a:rPr lang="en-US" dirty="0"/>
              <a:t>Only on Upper coils</a:t>
            </a:r>
          </a:p>
          <a:p>
            <a:pPr lvl="1"/>
            <a:r>
              <a:rPr lang="en-US" dirty="0"/>
              <a:t>Except for MQXFA16, MQXFA17, which have all four coils with FBG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040902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21069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D1CCA-C109-1713-3A63-6731C1E9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75" y="989013"/>
            <a:ext cx="3376125" cy="4312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57668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dirty="0"/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b="1" dirty="0">
                <a:solidFill>
                  <a:srgbClr val="FF0000"/>
                </a:solidFill>
              </a:rPr>
              <a:t>90 ± 10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135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i="1" dirty="0"/>
              <a:t>Shells</a:t>
            </a:r>
          </a:p>
          <a:p>
            <a:pPr lvl="1"/>
            <a:r>
              <a:rPr lang="en-US" i="1" dirty="0"/>
              <a:t>Shells 4, 7 average azimuthal stress:   +58 ± 6 MPa </a:t>
            </a:r>
          </a:p>
          <a:p>
            <a:pPr lvl="1"/>
            <a:r>
              <a:rPr lang="en-US" i="1" dirty="0"/>
              <a:t>Shell 1 average azimuthal stress:  </a:t>
            </a:r>
            <a:r>
              <a:rPr lang="en-US" i="1" dirty="0">
                <a:solidFill>
                  <a:srgbClr val="FF0000"/>
                </a:solidFill>
              </a:rPr>
              <a:t>&lt;80 MPa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± 95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86980"/>
              </p:ext>
            </p:extLst>
          </p:nvPr>
        </p:nvGraphicFramePr>
        <p:xfrm>
          <a:off x="395288" y="885600"/>
          <a:ext cx="829152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00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485276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512588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4166722847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2930848687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1077534303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3447451234"/>
                    </a:ext>
                  </a:extLst>
                </a:gridCol>
                <a:gridCol w="405621">
                  <a:extLst>
                    <a:ext uri="{9D8B030D-6E8A-4147-A177-3AD203B41FA5}">
                      <a16:colId xmlns:a16="http://schemas.microsoft.com/office/drawing/2014/main" val="62596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928708" y="6010059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6588D-1D73-4BC5-BF9B-1C257F5E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" y="3066759"/>
            <a:ext cx="4130687" cy="2756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E8C17-12E8-480B-B805-FEC5957B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6759"/>
            <a:ext cx="4089654" cy="27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38830" y="1452155"/>
            <a:ext cx="4316342" cy="4171319"/>
            <a:chOff x="2238830" y="1452155"/>
            <a:chExt cx="4316342" cy="417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F5493-28C4-4E11-B4AF-22AE5735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30" y="2069198"/>
              <a:ext cx="4316342" cy="35542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6E33A-36DB-475B-9FBB-C8A4460DAE5C}"/>
                </a:ext>
              </a:extLst>
            </p:cNvPr>
            <p:cNvSpPr txBox="1"/>
            <p:nvPr/>
          </p:nvSpPr>
          <p:spPr>
            <a:xfrm>
              <a:off x="3217388" y="1452155"/>
              <a:ext cx="235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MQXFA07b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184531-B95B-47EA-BED9-8350BC175836}"/>
                </a:ext>
              </a:extLst>
            </p:cNvPr>
            <p:cNvSpPr txBox="1"/>
            <p:nvPr/>
          </p:nvSpPr>
          <p:spPr>
            <a:xfrm>
              <a:off x="4980448" y="4123728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133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11FB5B-0EFD-0E72-54DF-D4AEB91E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877" y="4353698"/>
            <a:ext cx="3409064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C9F44F-28B9-6559-6F6F-A562882A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75" y="1981561"/>
            <a:ext cx="3291328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E0179B-7FA4-3963-A64C-8828184A9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326" y="4313744"/>
            <a:ext cx="3284924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BC427D-3C84-E911-8B40-AF27EBD05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326" y="1984985"/>
            <a:ext cx="3257550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F46EF7-D644-34BA-B24E-50517DFC3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754" y="1979232"/>
            <a:ext cx="3402724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63B7BF-68AD-25E6-2623-5EFA656D4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960" y="4311630"/>
            <a:ext cx="3432313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78ECF5-CEB5-EB43-9F6A-905A30E709C7}"/>
              </a:ext>
            </a:extLst>
          </p:cNvPr>
          <p:cNvSpPr txBox="1"/>
          <p:nvPr/>
        </p:nvSpPr>
        <p:spPr>
          <a:xfrm>
            <a:off x="1093487" y="2078841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1A047-BD30-CD4A-A238-E746A0488FD4}"/>
              </a:ext>
            </a:extLst>
          </p:cNvPr>
          <p:cNvSpPr txBox="1"/>
          <p:nvPr/>
        </p:nvSpPr>
        <p:spPr>
          <a:xfrm>
            <a:off x="1144691" y="4430923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 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MQXFA12b, MQXFA18, MQXFA19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8074800" cy="8448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MQXFA12b (rebuild after preload) had a small spread, avg 82 MPa preload</a:t>
            </a:r>
          </a:p>
          <a:p>
            <a:r>
              <a:rPr lang="en-US" dirty="0"/>
              <a:t>MQXFA18 had a small spread, avg 83 MPa preload</a:t>
            </a:r>
          </a:p>
          <a:p>
            <a:r>
              <a:rPr lang="en-US" dirty="0"/>
              <a:t>MQXFA19 had a small spread, avg 88 MPa preload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955615" y="2061642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4011993" y="4404426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 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7101445" y="2029006"/>
            <a:ext cx="1095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MQXFA19</a:t>
            </a:r>
          </a:p>
          <a:p>
            <a:r>
              <a:rPr lang="en-US" sz="11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7089870" y="440442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MQXFA19 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58360</TotalTime>
  <Words>2069</Words>
  <Application>Microsoft Macintosh PowerPoint</Application>
  <PresentationFormat>On-screen Show (4:3)</PresentationFormat>
  <Paragraphs>448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黑体</vt:lpstr>
      <vt:lpstr>Arial</vt:lpstr>
      <vt:lpstr>Calibri</vt:lpstr>
      <vt:lpstr>Cambria</vt:lpstr>
      <vt:lpstr>Century Gothic</vt:lpstr>
      <vt:lpstr>Wingdings</vt:lpstr>
      <vt:lpstr>Thème Office</vt:lpstr>
      <vt:lpstr>MQXFA20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PowerPoint Presentation</vt:lpstr>
      <vt:lpstr>MQXFA12b, MQXFA18, MQXFA19 Transfer Function Plots</vt:lpstr>
      <vt:lpstr>Transfer Function at RT for MQXFA Magnets </vt:lpstr>
      <vt:lpstr>Preload Process With Tapered Keys</vt:lpstr>
      <vt:lpstr>Variation of MQXFA20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432</cp:revision>
  <cp:lastPrinted>2022-06-10T19:28:57Z</cp:lastPrinted>
  <dcterms:created xsi:type="dcterms:W3CDTF">2020-02-10T17:47:20Z</dcterms:created>
  <dcterms:modified xsi:type="dcterms:W3CDTF">2025-01-23T07:38:29Z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