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63" r:id="rId5"/>
    <p:sldId id="2159" r:id="rId6"/>
  </p:sldIdLst>
  <p:sldSz cx="9144000" cy="6858000" type="screen4x3"/>
  <p:notesSz cx="6985000" cy="92837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0">
          <p15:clr>
            <a:srgbClr val="A4A3A4"/>
          </p15:clr>
        </p15:guide>
        <p15:guide id="2" pos="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154D81"/>
    <a:srgbClr val="FFE699"/>
    <a:srgbClr val="FFCC00"/>
    <a:srgbClr val="009900"/>
    <a:srgbClr val="B4C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89" autoAdjust="0"/>
    <p:restoredTop sz="96407" autoAdjust="0"/>
  </p:normalViewPr>
  <p:slideViewPr>
    <p:cSldViewPr snapToObjects="1" showGuides="1">
      <p:cViewPr varScale="1">
        <p:scale>
          <a:sx n="99" d="100"/>
          <a:sy n="99" d="100"/>
        </p:scale>
        <p:origin x="942" y="90"/>
      </p:cViewPr>
      <p:guideLst>
        <p:guide orient="horz" pos="4080"/>
        <p:guide pos="2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/>
          <a:lstStyle>
            <a:lvl1pPr algn="r">
              <a:defRPr sz="1200"/>
            </a:lvl1pPr>
          </a:lstStyle>
          <a:p>
            <a:fld id="{B3F5CDDF-3246-6843-A314-FDDEB3F3DF8E}" type="datetimeFigureOut">
              <a:rPr lang="fr-FR" smtClean="0"/>
              <a:pPr/>
              <a:t>13/01/2025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 anchor="b"/>
          <a:lstStyle>
            <a:lvl1pPr algn="r">
              <a:defRPr sz="1200"/>
            </a:lvl1pPr>
          </a:lstStyle>
          <a:p>
            <a:fld id="{5C405983-79D5-E84D-A19B-6B5F5217910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0430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/>
          <a:lstStyle>
            <a:lvl1pPr algn="r">
              <a:defRPr sz="1200"/>
            </a:lvl1pPr>
          </a:lstStyle>
          <a:p>
            <a:fld id="{781D8F6D-3354-BF4D-834B-467E3215D30A}" type="datetimeFigureOut">
              <a:rPr lang="fr-FR" smtClean="0"/>
              <a:pPr/>
              <a:t>13/01/2025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73163" y="696913"/>
            <a:ext cx="4638675" cy="3479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7" tIns="46478" rIns="92957" bIns="4647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2957" tIns="46478" rIns="92957" bIns="46478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56551" y="8817904"/>
            <a:ext cx="3026833" cy="464185"/>
          </a:xfrm>
          <a:prstGeom prst="rect">
            <a:avLst/>
          </a:prstGeom>
        </p:spPr>
        <p:txBody>
          <a:bodyPr vert="horz" lIns="92957" tIns="46478" rIns="92957" bIns="46478" rtlCol="0" anchor="b"/>
          <a:lstStyle>
            <a:lvl1pPr algn="r">
              <a:defRPr sz="1200"/>
            </a:lvl1pPr>
          </a:lstStyle>
          <a:p>
            <a:fld id="{624B141A-D04E-DD49-88DC-EFA90428BA41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35872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B141A-D04E-DD49-88DC-EFA90428BA4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44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1371600" y="2819400"/>
            <a:ext cx="7200000" cy="180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2800" b="1" baseline="0">
                <a:solidFill>
                  <a:schemeClr val="accent5"/>
                </a:solidFill>
              </a:defRPr>
            </a:lvl1pPr>
          </a:lstStyle>
          <a:p>
            <a:r>
              <a:rPr lang="en-GB" noProof="0"/>
              <a:t>Presentation title - line 1 - Arial 30pt - bold HiLumi dark grey - line 2</a:t>
            </a:r>
            <a:br>
              <a:rPr lang="en-GB" noProof="0"/>
            </a:br>
            <a:r>
              <a:rPr lang="en-GB" noProof="0"/>
              <a:t>line 3</a:t>
            </a:r>
            <a:br>
              <a:rPr lang="en-GB" noProof="0"/>
            </a:br>
            <a:r>
              <a:rPr lang="en-GB" noProof="0"/>
              <a:t>line 4  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800600"/>
            <a:ext cx="6480000" cy="9906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2000" b="0" baseline="0">
                <a:solidFill>
                  <a:schemeClr val="accent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err="1"/>
              <a:t>Author(s</a:t>
            </a:r>
            <a:r>
              <a:rPr lang="en-GB" noProof="0" dirty="0"/>
              <a:t>)  - Arial 20 pt – </a:t>
            </a:r>
            <a:r>
              <a:rPr lang="en-GB" noProof="0" dirty="0" err="1"/>
              <a:t>HiLumi</a:t>
            </a:r>
            <a:r>
              <a:rPr lang="en-GB" noProof="0" dirty="0"/>
              <a:t> dark grey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60000" cy="360000"/>
          </a:xfrm>
          <a:ln>
            <a:solidFill>
              <a:srgbClr val="2BABAD"/>
            </a:solidFill>
          </a:ln>
        </p:spPr>
        <p:txBody>
          <a:bodyPr lIns="0" tIns="0" rIns="0" bIns="0" anchor="b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371600" y="5899150"/>
            <a:ext cx="6480000" cy="349250"/>
          </a:xfr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 sz="1600">
                <a:solidFill>
                  <a:schemeClr val="bg2"/>
                </a:solidFill>
              </a:defRPr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6"/>
              </a:buClr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Conference - Location - Date</a:t>
            </a:r>
          </a:p>
          <a:p>
            <a:pPr lvl="0"/>
            <a:endParaRPr lang="en-GB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499992" y="6388100"/>
            <a:ext cx="3167912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B10549-985F-4707-9EA3-23C0B430853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47664" y="6316165"/>
            <a:ext cx="1872208" cy="40018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 anchor="ctr" anchorCtr="1"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612000" y="1219200"/>
            <a:ext cx="7920000" cy="4906963"/>
          </a:xfrm>
        </p:spPr>
        <p:txBody>
          <a:bodyPr lIns="0" tIns="0" rIns="0" bIns="0"/>
          <a:lstStyle/>
          <a:p>
            <a:pPr lvl="0"/>
            <a:r>
              <a:rPr lang="en-GB" noProof="0" dirty="0"/>
              <a:t>Click to modify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215232"/>
            <a:ext cx="4040188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0574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215232"/>
            <a:ext cx="4041775" cy="639762"/>
          </a:xfrm>
        </p:spPr>
        <p:txBody>
          <a:bodyPr anchor="t">
            <a:norm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0574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/>
              <a:t>Click to edit Master texts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612000" y="457200"/>
            <a:ext cx="79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612000" y="5105400"/>
            <a:ext cx="7920000" cy="990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/>
              <a:t>Text – image caption – comments ....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>
          <a:xfrm>
            <a:off x="613550" y="4648200"/>
            <a:ext cx="7918450" cy="381000"/>
          </a:xfrm>
        </p:spPr>
        <p:txBody>
          <a:bodyPr/>
          <a:lstStyle>
            <a:lvl1pPr>
              <a:buFontTx/>
              <a:buNone/>
              <a:defRPr sz="18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dirty="0"/>
              <a:t>Image title</a:t>
            </a:r>
          </a:p>
        </p:txBody>
      </p:sp>
      <p:sp>
        <p:nvSpPr>
          <p:cNvPr id="13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12000" y="180000"/>
            <a:ext cx="7920000" cy="720000"/>
          </a:xfrm>
          <a:prstGeom prst="rect">
            <a:avLst/>
          </a:prstGeom>
        </p:spPr>
        <p:txBody>
          <a:bodyPr vert="horz" lIns="0" tIns="0" rIns="0" bIns="0" rtlCol="0" anchor="ctr" anchorCtr="1">
            <a:noAutofit/>
          </a:bodyPr>
          <a:lstStyle/>
          <a:p>
            <a:r>
              <a:rPr lang="en-GB" noProof="0"/>
              <a:t>Slide title – line 1 – Arial 30 pt – HiLumi blue</a:t>
            </a:r>
            <a:br>
              <a:rPr lang="en-GB" noProof="0"/>
            </a:br>
            <a:r>
              <a:rPr lang="en-GB" noProof="0"/>
              <a:t>Slide title – line 2 – Arial 30 pt – HiLumi blue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12000" y="1371600"/>
            <a:ext cx="7920000" cy="4754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/>
              <a:t>Click to edit Master texts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981200" y="6356350"/>
            <a:ext cx="65508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HL-LHC AUP Director’s Review – June 2017</a:t>
            </a:r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86800" y="6356350"/>
            <a:ext cx="360000" cy="360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BFDCA1C4-9514-7B4F-976F-D92F7E296653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6212900"/>
            <a:ext cx="1907704" cy="645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B10549-985F-4707-9EA3-23C0B430853A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547664" y="6316165"/>
            <a:ext cx="1872208" cy="40018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5" r:id="rId5"/>
    <p:sldLayoutId id="2147483657" r:id="rId6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28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800" kern="1200">
          <a:solidFill>
            <a:schemeClr val="accent5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400" kern="1200">
          <a:solidFill>
            <a:schemeClr val="accent5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2000" kern="1200">
          <a:solidFill>
            <a:schemeClr val="accent5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800" kern="1200">
          <a:solidFill>
            <a:schemeClr val="accent5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accent6"/>
        </a:buClr>
        <a:buFont typeface="Wingdings" charset="2"/>
        <a:buChar char="§"/>
        <a:defRPr sz="1600" kern="1200">
          <a:solidFill>
            <a:schemeClr val="accent5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98914" y="2758707"/>
            <a:ext cx="7405533" cy="1534388"/>
          </a:xfrm>
        </p:spPr>
        <p:txBody>
          <a:bodyPr/>
          <a:lstStyle/>
          <a:p>
            <a:r>
              <a:rPr lang="en-GB" dirty="0"/>
              <a:t>302.4.04 – Cryo-assemblies Horizontal Test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Weekly status report</a:t>
            </a:r>
            <a:endParaRPr lang="en-GB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S. Stoynev / G. Chlachidze</a:t>
            </a:r>
          </a:p>
          <a:p>
            <a:r>
              <a:rPr lang="en-GB" dirty="0"/>
              <a:t>Jan. 13</a:t>
            </a:r>
            <a:r>
              <a:rPr lang="en-GB" baseline="30000" dirty="0"/>
              <a:t>th</a:t>
            </a:r>
            <a:r>
              <a:rPr lang="en-GB" dirty="0"/>
              <a:t>, 2025</a:t>
            </a:r>
          </a:p>
        </p:txBody>
      </p:sp>
      <p:sp>
        <p:nvSpPr>
          <p:cNvPr id="8" name="Freeform 7"/>
          <p:cNvSpPr/>
          <p:nvPr/>
        </p:nvSpPr>
        <p:spPr>
          <a:xfrm>
            <a:off x="871672" y="908720"/>
            <a:ext cx="604431" cy="1286727"/>
          </a:xfrm>
          <a:custGeom>
            <a:avLst/>
            <a:gdLst>
              <a:gd name="connsiteX0" fmla="*/ 460739 w 604431"/>
              <a:gd name="connsiteY0" fmla="*/ 0 h 1286727"/>
              <a:gd name="connsiteX1" fmla="*/ 460739 w 604431"/>
              <a:gd name="connsiteY1" fmla="*/ 0 h 1286727"/>
              <a:gd name="connsiteX2" fmla="*/ 447677 w 604431"/>
              <a:gd name="connsiteY2" fmla="*/ 117566 h 1286727"/>
              <a:gd name="connsiteX3" fmla="*/ 421551 w 604431"/>
              <a:gd name="connsiteY3" fmla="*/ 156754 h 1286727"/>
              <a:gd name="connsiteX4" fmla="*/ 356237 w 604431"/>
              <a:gd name="connsiteY4" fmla="*/ 274320 h 1286727"/>
              <a:gd name="connsiteX5" fmla="*/ 330111 w 604431"/>
              <a:gd name="connsiteY5" fmla="*/ 313509 h 1286727"/>
              <a:gd name="connsiteX6" fmla="*/ 251734 w 604431"/>
              <a:gd name="connsiteY6" fmla="*/ 378823 h 1286727"/>
              <a:gd name="connsiteX7" fmla="*/ 225608 w 604431"/>
              <a:gd name="connsiteY7" fmla="*/ 418011 h 1286727"/>
              <a:gd name="connsiteX8" fmla="*/ 186419 w 604431"/>
              <a:gd name="connsiteY8" fmla="*/ 444137 h 1286727"/>
              <a:gd name="connsiteX9" fmla="*/ 134168 w 604431"/>
              <a:gd name="connsiteY9" fmla="*/ 522514 h 1286727"/>
              <a:gd name="connsiteX10" fmla="*/ 108042 w 604431"/>
              <a:gd name="connsiteY10" fmla="*/ 561703 h 1286727"/>
              <a:gd name="connsiteX11" fmla="*/ 68854 w 604431"/>
              <a:gd name="connsiteY11" fmla="*/ 679269 h 1286727"/>
              <a:gd name="connsiteX12" fmla="*/ 55791 w 604431"/>
              <a:gd name="connsiteY12" fmla="*/ 718457 h 1286727"/>
              <a:gd name="connsiteX13" fmla="*/ 42728 w 604431"/>
              <a:gd name="connsiteY13" fmla="*/ 757646 h 1286727"/>
              <a:gd name="connsiteX14" fmla="*/ 16602 w 604431"/>
              <a:gd name="connsiteY14" fmla="*/ 809897 h 1286727"/>
              <a:gd name="connsiteX15" fmla="*/ 16602 w 604431"/>
              <a:gd name="connsiteY15" fmla="*/ 1045029 h 1286727"/>
              <a:gd name="connsiteX16" fmla="*/ 55791 w 604431"/>
              <a:gd name="connsiteY16" fmla="*/ 1084217 h 1286727"/>
              <a:gd name="connsiteX17" fmla="*/ 121105 w 604431"/>
              <a:gd name="connsiteY17" fmla="*/ 1162594 h 1286727"/>
              <a:gd name="connsiteX18" fmla="*/ 173357 w 604431"/>
              <a:gd name="connsiteY18" fmla="*/ 1175657 h 1286727"/>
              <a:gd name="connsiteX19" fmla="*/ 199482 w 604431"/>
              <a:gd name="connsiteY19" fmla="*/ 1214846 h 1286727"/>
              <a:gd name="connsiteX20" fmla="*/ 238671 w 604431"/>
              <a:gd name="connsiteY20" fmla="*/ 1227909 h 1286727"/>
              <a:gd name="connsiteX21" fmla="*/ 277859 w 604431"/>
              <a:gd name="connsiteY21" fmla="*/ 1254034 h 1286727"/>
              <a:gd name="connsiteX22" fmla="*/ 369299 w 604431"/>
              <a:gd name="connsiteY22" fmla="*/ 1280160 h 1286727"/>
              <a:gd name="connsiteX23" fmla="*/ 591368 w 604431"/>
              <a:gd name="connsiteY23" fmla="*/ 1227909 h 1286727"/>
              <a:gd name="connsiteX24" fmla="*/ 604431 w 604431"/>
              <a:gd name="connsiteY24" fmla="*/ 1136469 h 1286727"/>
              <a:gd name="connsiteX25" fmla="*/ 578305 w 604431"/>
              <a:gd name="connsiteY25" fmla="*/ 757646 h 1286727"/>
              <a:gd name="connsiteX26" fmla="*/ 565242 w 604431"/>
              <a:gd name="connsiteY26" fmla="*/ 718457 h 1286727"/>
              <a:gd name="connsiteX27" fmla="*/ 578305 w 604431"/>
              <a:gd name="connsiteY27" fmla="*/ 235131 h 1286727"/>
              <a:gd name="connsiteX28" fmla="*/ 486865 w 604431"/>
              <a:gd name="connsiteY28" fmla="*/ 0 h 1286727"/>
              <a:gd name="connsiteX29" fmla="*/ 460739 w 604431"/>
              <a:gd name="connsiteY29" fmla="*/ 0 h 1286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04431" h="1286727">
                <a:moveTo>
                  <a:pt x="460739" y="0"/>
                </a:moveTo>
                <a:lnTo>
                  <a:pt x="460739" y="0"/>
                </a:lnTo>
                <a:cubicBezTo>
                  <a:pt x="456385" y="39189"/>
                  <a:pt x="457240" y="79313"/>
                  <a:pt x="447677" y="117566"/>
                </a:cubicBezTo>
                <a:cubicBezTo>
                  <a:pt x="443869" y="132797"/>
                  <a:pt x="429340" y="143123"/>
                  <a:pt x="421551" y="156754"/>
                </a:cubicBezTo>
                <a:cubicBezTo>
                  <a:pt x="338365" y="302328"/>
                  <a:pt x="465035" y="100242"/>
                  <a:pt x="356237" y="274320"/>
                </a:cubicBezTo>
                <a:cubicBezTo>
                  <a:pt x="347916" y="287633"/>
                  <a:pt x="340162" y="301448"/>
                  <a:pt x="330111" y="313509"/>
                </a:cubicBezTo>
                <a:cubicBezTo>
                  <a:pt x="298682" y="351224"/>
                  <a:pt x="290264" y="353136"/>
                  <a:pt x="251734" y="378823"/>
                </a:cubicBezTo>
                <a:cubicBezTo>
                  <a:pt x="243025" y="391886"/>
                  <a:pt x="236709" y="406910"/>
                  <a:pt x="225608" y="418011"/>
                </a:cubicBezTo>
                <a:cubicBezTo>
                  <a:pt x="214506" y="429112"/>
                  <a:pt x="196757" y="432322"/>
                  <a:pt x="186419" y="444137"/>
                </a:cubicBezTo>
                <a:cubicBezTo>
                  <a:pt x="165743" y="467767"/>
                  <a:pt x="151585" y="496388"/>
                  <a:pt x="134168" y="522514"/>
                </a:cubicBezTo>
                <a:cubicBezTo>
                  <a:pt x="125459" y="535577"/>
                  <a:pt x="113007" y="546809"/>
                  <a:pt x="108042" y="561703"/>
                </a:cubicBezTo>
                <a:lnTo>
                  <a:pt x="68854" y="679269"/>
                </a:lnTo>
                <a:lnTo>
                  <a:pt x="55791" y="718457"/>
                </a:lnTo>
                <a:cubicBezTo>
                  <a:pt x="51437" y="731520"/>
                  <a:pt x="48886" y="745330"/>
                  <a:pt x="42728" y="757646"/>
                </a:cubicBezTo>
                <a:lnTo>
                  <a:pt x="16602" y="809897"/>
                </a:lnTo>
                <a:cubicBezTo>
                  <a:pt x="1443" y="900852"/>
                  <a:pt x="-11575" y="939366"/>
                  <a:pt x="16602" y="1045029"/>
                </a:cubicBezTo>
                <a:cubicBezTo>
                  <a:pt x="21362" y="1062879"/>
                  <a:pt x="43964" y="1070025"/>
                  <a:pt x="55791" y="1084217"/>
                </a:cubicBezTo>
                <a:cubicBezTo>
                  <a:pt x="80384" y="1113729"/>
                  <a:pt x="84677" y="1141778"/>
                  <a:pt x="121105" y="1162594"/>
                </a:cubicBezTo>
                <a:cubicBezTo>
                  <a:pt x="136693" y="1171501"/>
                  <a:pt x="155940" y="1171303"/>
                  <a:pt x="173357" y="1175657"/>
                </a:cubicBezTo>
                <a:cubicBezTo>
                  <a:pt x="182065" y="1188720"/>
                  <a:pt x="187223" y="1205038"/>
                  <a:pt x="199482" y="1214846"/>
                </a:cubicBezTo>
                <a:cubicBezTo>
                  <a:pt x="210234" y="1223448"/>
                  <a:pt x="226355" y="1221751"/>
                  <a:pt x="238671" y="1227909"/>
                </a:cubicBezTo>
                <a:cubicBezTo>
                  <a:pt x="252713" y="1234930"/>
                  <a:pt x="263817" y="1247013"/>
                  <a:pt x="277859" y="1254034"/>
                </a:cubicBezTo>
                <a:cubicBezTo>
                  <a:pt x="296599" y="1263404"/>
                  <a:pt x="352558" y="1275975"/>
                  <a:pt x="369299" y="1280160"/>
                </a:cubicBezTo>
                <a:cubicBezTo>
                  <a:pt x="434801" y="1275793"/>
                  <a:pt x="563973" y="1319226"/>
                  <a:pt x="591368" y="1227909"/>
                </a:cubicBezTo>
                <a:cubicBezTo>
                  <a:pt x="600215" y="1198418"/>
                  <a:pt x="600077" y="1166949"/>
                  <a:pt x="604431" y="1136469"/>
                </a:cubicBezTo>
                <a:cubicBezTo>
                  <a:pt x="598352" y="990576"/>
                  <a:pt x="610202" y="885233"/>
                  <a:pt x="578305" y="757646"/>
                </a:cubicBezTo>
                <a:cubicBezTo>
                  <a:pt x="574965" y="744288"/>
                  <a:pt x="569596" y="731520"/>
                  <a:pt x="565242" y="718457"/>
                </a:cubicBezTo>
                <a:cubicBezTo>
                  <a:pt x="569596" y="557348"/>
                  <a:pt x="578305" y="396298"/>
                  <a:pt x="578305" y="235131"/>
                </a:cubicBezTo>
                <a:cubicBezTo>
                  <a:pt x="578305" y="188617"/>
                  <a:pt x="608232" y="0"/>
                  <a:pt x="486865" y="0"/>
                </a:cubicBezTo>
                <a:lnTo>
                  <a:pt x="460739" y="0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Image 11" descr="HLU-logoN-titl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52050" y="585575"/>
            <a:ext cx="3540430" cy="15343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287690" y="585575"/>
            <a:ext cx="4057610" cy="169129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CDC79-3D29-8173-17C8-5D9BCA224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ea typeface="Calibri" panose="020F0502020204030204" pitchFamily="34" charset="0"/>
              </a:rPr>
              <a:t>LQXFA/B03 test preparations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B8-4255-DF79-5689-A6E3803371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124744"/>
            <a:ext cx="8291224" cy="4968552"/>
          </a:xfrm>
        </p:spPr>
        <p:txBody>
          <a:bodyPr>
            <a:normAutofit lnSpcReduction="10000"/>
          </a:bodyPr>
          <a:lstStyle/>
          <a:p>
            <a:pPr>
              <a:buClr>
                <a:srgbClr val="FB963C"/>
              </a:buClr>
              <a:defRPr/>
            </a:pPr>
            <a:r>
              <a:rPr lang="en-US" sz="2000" dirty="0">
                <a:ea typeface="Calibri" panose="020F0502020204030204" pitchFamily="34" charset="0"/>
              </a:rPr>
              <a:t>LQXFA/B02 Test Traveler is closed</a:t>
            </a:r>
          </a:p>
          <a:p>
            <a:pPr>
              <a:buClr>
                <a:srgbClr val="FB963C"/>
              </a:buClr>
              <a:defRPr/>
            </a:pPr>
            <a:endParaRPr lang="en-US" sz="1800" dirty="0">
              <a:ea typeface="Calibri" panose="020F0502020204030204" pitchFamily="34" charset="0"/>
            </a:endParaRPr>
          </a:p>
          <a:p>
            <a:pPr>
              <a:buClr>
                <a:srgbClr val="FB963C"/>
              </a:buClr>
              <a:defRPr/>
            </a:pPr>
            <a:r>
              <a:rPr lang="en-US" sz="2000" dirty="0">
                <a:ea typeface="Calibri" panose="020F0502020204030204" pitchFamily="34" charset="0"/>
              </a:rPr>
              <a:t>LQXFA/B02 Test Report released, </a:t>
            </a:r>
            <a:r>
              <a:rPr lang="en-US" sz="2000" dirty="0" err="1">
                <a:solidFill>
                  <a:srgbClr val="0000FF"/>
                </a:solidFill>
                <a:ea typeface="Calibri" panose="020F0502020204030204" pitchFamily="34" charset="0"/>
              </a:rPr>
              <a:t>DocDB</a:t>
            </a:r>
            <a:r>
              <a:rPr lang="en-US" sz="2000" dirty="0">
                <a:solidFill>
                  <a:srgbClr val="0000FF"/>
                </a:solidFill>
                <a:ea typeface="Calibri" panose="020F0502020204030204" pitchFamily="34" charset="0"/>
              </a:rPr>
              <a:t> #5392-v2</a:t>
            </a:r>
          </a:p>
          <a:p>
            <a:pPr marL="0" indent="0">
              <a:buClr>
                <a:srgbClr val="FB963C"/>
              </a:buClr>
              <a:buNone/>
              <a:defRPr/>
            </a:pPr>
            <a:endParaRPr lang="en-US" sz="1800" dirty="0">
              <a:solidFill>
                <a:srgbClr val="0000FF"/>
              </a:solidFill>
              <a:latin typeface="Arial"/>
              <a:ea typeface="Calibri" panose="020F0502020204030204" pitchFamily="34" charset="0"/>
            </a:endParaRPr>
          </a:p>
          <a:p>
            <a:pPr>
              <a:buClr>
                <a:srgbClr val="FB963C"/>
              </a:buClr>
              <a:defRPr/>
            </a:pPr>
            <a:r>
              <a:rPr lang="en-US" sz="2000" dirty="0">
                <a:latin typeface="Arial"/>
                <a:ea typeface="Calibri" panose="020F0502020204030204" pitchFamily="34" charset="0"/>
              </a:rPr>
              <a:t>Helium lines &amp; N</a:t>
            </a:r>
            <a:r>
              <a:rPr lang="en-US" sz="2000" baseline="-25000" dirty="0">
                <a:latin typeface="Arial"/>
                <a:ea typeface="Calibri" panose="020F0502020204030204" pitchFamily="34" charset="0"/>
              </a:rPr>
              <a:t>2</a:t>
            </a:r>
            <a:r>
              <a:rPr lang="en-US" sz="2000" dirty="0">
                <a:latin typeface="Arial"/>
                <a:ea typeface="Calibri" panose="020F0502020204030204" pitchFamily="34" charset="0"/>
              </a:rPr>
              <a:t> vent line insulation work - Done</a:t>
            </a:r>
          </a:p>
          <a:p>
            <a:pPr marL="0" indent="0">
              <a:buClr>
                <a:srgbClr val="FB963C"/>
              </a:buClr>
              <a:buNone/>
              <a:defRPr/>
            </a:pPr>
            <a:endParaRPr lang="en-US" sz="1800" dirty="0">
              <a:ea typeface="Calibri" panose="020F0502020204030204" pitchFamily="34" charset="0"/>
            </a:endParaRPr>
          </a:p>
          <a:p>
            <a:pPr>
              <a:buClr>
                <a:srgbClr val="FB963C"/>
              </a:buClr>
              <a:defRPr/>
            </a:pPr>
            <a:r>
              <a:rPr lang="en-US" sz="2000" dirty="0">
                <a:solidFill>
                  <a:srgbClr val="0000FF"/>
                </a:solidFill>
                <a:ea typeface="Calibri" panose="020F0502020204030204" pitchFamily="34" charset="0"/>
              </a:rPr>
              <a:t>Construction work is complete in IB1</a:t>
            </a:r>
          </a:p>
          <a:p>
            <a:pPr>
              <a:buClr>
                <a:srgbClr val="FB963C"/>
              </a:buClr>
              <a:defRPr/>
            </a:pPr>
            <a:endParaRPr lang="en-US" sz="2000" dirty="0">
              <a:ea typeface="Calibri" panose="020F0502020204030204" pitchFamily="34" charset="0"/>
            </a:endParaRPr>
          </a:p>
          <a:p>
            <a:pPr>
              <a:buClr>
                <a:srgbClr val="FB963C"/>
              </a:buClr>
              <a:defRPr/>
            </a:pPr>
            <a:r>
              <a:rPr lang="en-US" sz="2000" dirty="0">
                <a:ea typeface="Calibri" panose="020F0502020204030204" pitchFamily="34" charset="0"/>
              </a:rPr>
              <a:t>Update/Improve the controlled cooldown and warmup procedures for cryo-operators – </a:t>
            </a:r>
            <a:r>
              <a:rPr lang="en-US" sz="2000" dirty="0">
                <a:solidFill>
                  <a:srgbClr val="0000FF"/>
                </a:solidFill>
                <a:ea typeface="Calibri" panose="020F0502020204030204" pitchFamily="34" charset="0"/>
              </a:rPr>
              <a:t>Will meet with the cryo-operations group soon</a:t>
            </a:r>
          </a:p>
          <a:p>
            <a:pPr>
              <a:buClr>
                <a:srgbClr val="FB963C"/>
              </a:buClr>
              <a:defRPr/>
            </a:pPr>
            <a:endParaRPr lang="en-US" sz="1800" dirty="0">
              <a:solidFill>
                <a:srgbClr val="0000FF"/>
              </a:solidFill>
              <a:ea typeface="Calibri" panose="020F0502020204030204" pitchFamily="34" charset="0"/>
            </a:endParaRPr>
          </a:p>
          <a:p>
            <a:pPr>
              <a:buClr>
                <a:srgbClr val="FB963C"/>
              </a:buClr>
              <a:defRPr/>
            </a:pPr>
            <a:r>
              <a:rPr lang="en-US" sz="2000" dirty="0">
                <a:ea typeface="Calibri" panose="020F0502020204030204" pitchFamily="34" charset="0"/>
              </a:rPr>
              <a:t>Faulty </a:t>
            </a:r>
            <a:r>
              <a:rPr lang="en-US" sz="2000" dirty="0" err="1">
                <a:ea typeface="Calibri" panose="020F0502020204030204" pitchFamily="34" charset="0"/>
              </a:rPr>
              <a:t>GHe</a:t>
            </a:r>
            <a:r>
              <a:rPr lang="en-US" sz="2000" dirty="0">
                <a:ea typeface="Calibri" panose="020F0502020204030204" pitchFamily="34" charset="0"/>
              </a:rPr>
              <a:t> flow-meter for Stand 4 power lead #1 has been replaced</a:t>
            </a:r>
            <a:endParaRPr lang="en-US" sz="2000" dirty="0">
              <a:solidFill>
                <a:srgbClr val="0000FF"/>
              </a:solidFill>
              <a:ea typeface="Calibri" panose="020F0502020204030204" pitchFamily="34" charset="0"/>
            </a:endParaRPr>
          </a:p>
          <a:p>
            <a:pPr lvl="1">
              <a:buClr>
                <a:srgbClr val="FB963C"/>
              </a:buClr>
              <a:defRPr/>
            </a:pPr>
            <a:r>
              <a:rPr lang="en-US" sz="1800" dirty="0">
                <a:solidFill>
                  <a:srgbClr val="0000FF"/>
                </a:solidFill>
                <a:ea typeface="Calibri" panose="020F0502020204030204" pitchFamily="34" charset="0"/>
              </a:rPr>
              <a:t>Diagnostic report received from </a:t>
            </a:r>
            <a:r>
              <a:rPr lang="en-US" sz="1800" i="1" dirty="0">
                <a:solidFill>
                  <a:srgbClr val="0000FF"/>
                </a:solidFill>
                <a:ea typeface="Calibri" panose="020F0502020204030204" pitchFamily="34" charset="0"/>
              </a:rPr>
              <a:t>Control Plus Inc</a:t>
            </a:r>
            <a:r>
              <a:rPr lang="en-US" sz="1800" dirty="0">
                <a:solidFill>
                  <a:srgbClr val="0000FF"/>
                </a:solidFill>
                <a:ea typeface="Calibri" panose="020F0502020204030204" pitchFamily="34" charset="0"/>
              </a:rPr>
              <a:t>. regarding the faulty flow meter by </a:t>
            </a:r>
            <a:r>
              <a:rPr lang="en-US" sz="1800" i="1" dirty="0">
                <a:solidFill>
                  <a:srgbClr val="0000FF"/>
                </a:solidFill>
                <a:ea typeface="Calibri" panose="020F0502020204030204" pitchFamily="34" charset="0"/>
              </a:rPr>
              <a:t>Brooks Instrument</a:t>
            </a:r>
            <a:r>
              <a:rPr lang="en-US" sz="1800" dirty="0">
                <a:solidFill>
                  <a:srgbClr val="0000FF"/>
                </a:solidFill>
                <a:ea typeface="Calibri" panose="020F0502020204030204" pitchFamily="34" charset="0"/>
              </a:rPr>
              <a:t>. They  suspect a damage due to liquid corrosion. </a:t>
            </a:r>
          </a:p>
          <a:p>
            <a:pPr lvl="1">
              <a:buClr>
                <a:srgbClr val="FB963C"/>
              </a:buClr>
              <a:defRPr/>
            </a:pPr>
            <a:r>
              <a:rPr lang="en-US" sz="1800" dirty="0">
                <a:solidFill>
                  <a:srgbClr val="0000FF"/>
                </a:solidFill>
                <a:ea typeface="Calibri" panose="020F0502020204030204" pitchFamily="34" charset="0"/>
              </a:rPr>
              <a:t>Need to improve the condensation guard above the flow meters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0066AE-0E66-7B34-3583-411FCE528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CA1C4-9514-7B4F-976F-D92F7E29665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65101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HiLumi">
      <a:dk1>
        <a:sysClr val="windowText" lastClr="000000"/>
      </a:dk1>
      <a:lt1>
        <a:sysClr val="window" lastClr="FFFFFF"/>
      </a:lt1>
      <a:dk2>
        <a:srgbClr val="005F8C"/>
      </a:dk2>
      <a:lt2>
        <a:srgbClr val="0093BE"/>
      </a:lt2>
      <a:accent1>
        <a:srgbClr val="64BCD9"/>
      </a:accent1>
      <a:accent2>
        <a:srgbClr val="700A00"/>
      </a:accent2>
      <a:accent3>
        <a:srgbClr val="CA1100"/>
      </a:accent3>
      <a:accent4>
        <a:srgbClr val="E65346"/>
      </a:accent4>
      <a:accent5>
        <a:srgbClr val="5A5A5A"/>
      </a:accent5>
      <a:accent6>
        <a:srgbClr val="FB963C"/>
      </a:accent6>
      <a:hlink>
        <a:srgbClr val="0093BE"/>
      </a:hlink>
      <a:folHlink>
        <a:srgbClr val="6E6E6E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8946e33d-fd2f-4ae4-8ee9-d90c129cdf9e">HL-LHC PowerPoint Presentation, incl. LARP logo, 4:3 format</Description0>
    <Note xmlns="8946e33d-fd2f-4ae4-8ee9-d90c129cdf9e">For presentations to be given at Joint HL-LHC/LARP annual meetings (US or European locations).
https://edms.cern.ch/document/1607180/</Note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ABA85A245EC45AA49FA36F10E0232" ma:contentTypeVersion="2" ma:contentTypeDescription="Create a new document." ma:contentTypeScope="" ma:versionID="adcd0aad5aed504a8f0da929d2112ad6">
  <xsd:schema xmlns:xsd="http://www.w3.org/2001/XMLSchema" xmlns:xs="http://www.w3.org/2001/XMLSchema" xmlns:p="http://schemas.microsoft.com/office/2006/metadata/properties" xmlns:ns2="8946e33d-fd2f-4ae4-8ee9-d90c129cdf9e" targetNamespace="http://schemas.microsoft.com/office/2006/metadata/properties" ma:root="true" ma:fieldsID="8f86ca1f070cacaf1fa8f62c9f76043c" ns2:_="">
    <xsd:import namespace="8946e33d-fd2f-4ae4-8ee9-d90c129cdf9e"/>
    <xsd:element name="properties">
      <xsd:complexType>
        <xsd:sequence>
          <xsd:element name="documentManagement">
            <xsd:complexType>
              <xsd:all>
                <xsd:element ref="ns2:Description0" minOccurs="0"/>
                <xsd:element ref="ns2:No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46e33d-fd2f-4ae4-8ee9-d90c129cdf9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  <xsd:element name="Note" ma:index="9" nillable="true" ma:displayName="Note" ma:internalName="Not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8EF391-2BAD-45F4-B22E-736040720C99}">
  <ds:schemaRefs>
    <ds:schemaRef ds:uri="http://schemas.microsoft.com/office/2006/documentManagement/types"/>
    <ds:schemaRef ds:uri="http://schemas.microsoft.com/office/2006/metadata/properties"/>
    <ds:schemaRef ds:uri="8946e33d-fd2f-4ae4-8ee9-d90c129cdf9e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1A7292EC-A4CC-4379-ABA5-C61E3A4C43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46e33d-fd2f-4ae4-8ee9-d90c129cdf9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CC4280F-E911-4FF7-B1B5-10F770B636C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60692</TotalTime>
  <Words>130</Words>
  <Application>Microsoft Office PowerPoint</Application>
  <PresentationFormat>On-screen Show (4:3)</PresentationFormat>
  <Paragraphs>19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302.4.04 – Cryo-assemblies Horizontal Test  Weekly status report</vt:lpstr>
      <vt:lpstr>LQXFA/B03 test preparations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HiLumi-Pres-Template-4-3-LARP</dc:title>
  <dc:creator>André-Pierre OLIVIER</dc:creator>
  <cp:lastModifiedBy>Guram Chlachidze</cp:lastModifiedBy>
  <cp:revision>3489</cp:revision>
  <cp:lastPrinted>2023-02-13T15:02:26Z</cp:lastPrinted>
  <dcterms:created xsi:type="dcterms:W3CDTF">2016-03-23T12:58:39Z</dcterms:created>
  <dcterms:modified xsi:type="dcterms:W3CDTF">2025-01-13T16:07:03Z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0x010100689ABA85A245EC45AA49FA36F10E0232</vt:lpwstr>
  </property>
</Properties>
</file>