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 b="def" i="def"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9" name="Shape 1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/>
          <p:nvPr>
            <p:ph type="body" sz="quarter" idx="21"/>
          </p:nvPr>
        </p:nvSpPr>
        <p:spPr>
          <a:xfrm>
            <a:off x="787399" y="5159375"/>
            <a:ext cx="7518401" cy="1134865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/>
          <p:nvPr>
            <p:ph type="body" sz="quarter" idx="22"/>
          </p:nvPr>
        </p:nvSpPr>
        <p:spPr>
          <a:xfrm>
            <a:off x="787399" y="3673475"/>
            <a:ext cx="7543801" cy="113486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/>
          <p:nvPr>
            <p:ph type="title"/>
          </p:nvPr>
        </p:nvSpPr>
        <p:spPr>
          <a:xfrm>
            <a:off x="228599" y="161499"/>
            <a:ext cx="8686801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Body Level One…"/>
          <p:cNvSpPr txBox="1"/>
          <p:nvPr>
            <p:ph type="body" idx="1"/>
          </p:nvPr>
        </p:nvSpPr>
        <p:spPr>
          <a:xfrm>
            <a:off x="228600" y="1028700"/>
            <a:ext cx="8686800" cy="50292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22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4" name="Body Level One…"/>
          <p:cNvSpPr txBox="1"/>
          <p:nvPr>
            <p:ph type="body" idx="1"/>
          </p:nvPr>
        </p:nvSpPr>
        <p:spPr>
          <a:xfrm>
            <a:off x="228600" y="1022350"/>
            <a:ext cx="8686800" cy="50292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25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14986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Rob Ainsworth I MI meeting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01/15/24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defRPr>
                      </a:pP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/>
          <p:nvPr>
            <p:ph type="body" sz="quarter" idx="21"/>
          </p:nvPr>
        </p:nvSpPr>
        <p:spPr>
          <a:xfrm>
            <a:off x="232052" y="5054600"/>
            <a:ext cx="4206241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5" name="Double-click to edit"/>
          <p:cNvSpPr txBox="1"/>
          <p:nvPr>
            <p:ph type="body" sz="quarter" idx="22"/>
          </p:nvPr>
        </p:nvSpPr>
        <p:spPr>
          <a:xfrm>
            <a:off x="4704863" y="5054600"/>
            <a:ext cx="4206242" cy="1004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36" name="Body Level One…"/>
          <p:cNvSpPr txBox="1"/>
          <p:nvPr>
            <p:ph type="body" sz="half" idx="23"/>
          </p:nvPr>
        </p:nvSpPr>
        <p:spPr>
          <a:xfrm>
            <a:off x="4701098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228287" y="1022350"/>
            <a:ext cx="4213772" cy="3627319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40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/>
          <p:nvPr>
            <p:ph type="body" sz="half" idx="21"/>
          </p:nvPr>
        </p:nvSpPr>
        <p:spPr>
          <a:xfrm>
            <a:off x="224234" y="1023135"/>
            <a:ext cx="2905910" cy="503927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idx="1"/>
          </p:nvPr>
        </p:nvSpPr>
        <p:spPr>
          <a:xfrm>
            <a:off x="3378200" y="1023135"/>
            <a:ext cx="5541265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52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/>
          <p:nvPr>
            <p:ph type="body" sz="quarter" idx="21"/>
          </p:nvPr>
        </p:nvSpPr>
        <p:spPr>
          <a:xfrm>
            <a:off x="224234" y="5054600"/>
            <a:ext cx="8686801" cy="99799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228600" y="168274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63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4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5" y="1003580"/>
            <a:ext cx="8686805" cy="3886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/>
          <p:nvPr>
            <p:ph type="body" sz="half" idx="21"/>
          </p:nvPr>
        </p:nvSpPr>
        <p:spPr>
          <a:xfrm>
            <a:off x="4671218" y="1023689"/>
            <a:ext cx="4206678" cy="5038345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/>
          <p:nvPr>
            <p:ph type="body" sz="quarter" idx="22"/>
          </p:nvPr>
        </p:nvSpPr>
        <p:spPr>
          <a:xfrm>
            <a:off x="4668698" y="162470"/>
            <a:ext cx="4206241" cy="57413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b="1"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xfrm>
            <a:off x="228600" y="160528"/>
            <a:ext cx="4202986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5" name="Body Level One…"/>
          <p:cNvSpPr txBox="1"/>
          <p:nvPr>
            <p:ph type="body" sz="half" idx="1"/>
          </p:nvPr>
        </p:nvSpPr>
        <p:spPr>
          <a:xfrm>
            <a:off x="224234" y="1022350"/>
            <a:ext cx="4202987" cy="5041024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77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/>
          <p:nvPr>
            <p:ph type="body" idx="1"/>
          </p:nvPr>
        </p:nvSpPr>
        <p:spPr>
          <a:xfrm>
            <a:off x="228600" y="393700"/>
            <a:ext cx="8686800" cy="56769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88" name="Table 1-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 1"/>
          <p:cNvGraphicFramePr/>
          <p:nvPr/>
        </p:nvGraphicFramePr>
        <p:xfrm>
          <a:off x="6654800" y="6508750"/>
          <a:ext cx="914400" cy="2540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{2708684C-4D16-4618-839F-0558EEFCDFE6}</a:tableStyleId>
              </a:tblPr>
              <a:tblGrid>
                <a:gridCol w="914400"/>
              </a:tblGrid>
              <a:tr h="254000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98" name="Table 1-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t="0" r="4937" b="3348"/>
          <a:stretch>
            <a:fillRect/>
          </a:stretch>
        </p:blipFill>
        <p:spPr>
          <a:xfrm>
            <a:off x="232767" y="216406"/>
            <a:ext cx="8678466" cy="58972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/>
          <p:nvPr>
            <p:ph type="body" sz="quarter" idx="21"/>
          </p:nvPr>
        </p:nvSpPr>
        <p:spPr>
          <a:xfrm>
            <a:off x="228599" y="5054600"/>
            <a:ext cx="8686801" cy="10058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pPr/>
            <a:r>
              <a:t>Double-click to edit</a:t>
            </a: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228600" y="4295648"/>
            <a:ext cx="8686800" cy="576073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228600" y="6515100"/>
            <a:ext cx="447675" cy="139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graphicFrame>
        <p:nvGraphicFramePr>
          <p:cNvPr id="110" name="Table 1"/>
          <p:cNvGraphicFramePr/>
          <p:nvPr/>
        </p:nvGraphicFramePr>
        <p:xfrm>
          <a:off x="777240" y="6510528"/>
          <a:ext cx="6817360" cy="31242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{8F44A2F1-9E1F-4B54-A3A2-5F16C0AD49E2}</a:tableStyleId>
              </a:tblPr>
              <a:tblGrid>
                <a:gridCol w="5216254"/>
                <a:gridCol w="1588405"/>
              </a:tblGrid>
              <a:tr h="299720">
                <a:tc>
                  <a:txBody>
                    <a:bodyPr/>
                    <a:lstStyle/>
                    <a:p>
                      <a:pPr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Presenter I Presentation Title 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 b="0" i="0"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900"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</a:rPr>
                        <a:t>05/07/14</a:t>
                      </a:r>
                    </a:p>
                  </a:txBody>
                  <a:tcPr marL="0" marR="0" marT="0" marB="0" anchor="t" anchorCtr="0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11" name="13-0146-02D.jpg" descr="13-0146-02D.jpg"/>
          <p:cNvPicPr>
            <a:picLocks noChangeAspect="0"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96034"/>
            <a:ext cx="8686804" cy="371686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2234" y="1042416"/>
            <a:ext cx="3473212" cy="742399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6553200" y="6356350"/>
            <a:ext cx="2133600" cy="139700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transition xmlns:p14="http://schemas.microsoft.com/office/powerpoint/2010/main" spd="med" advClick="1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1700" u="none"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1800" u="none"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Rob Ainsworth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MI Department meeting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15 January 2025</a:t>
            </a:r>
          </a:p>
        </p:txBody>
      </p:sp>
      <p:sp>
        <p:nvSpPr>
          <p:cNvPr id="132" name="RR/MI status"/>
          <p:cNvSpPr txBox="1"/>
          <p:nvPr>
            <p:ph type="body" idx="22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b="1" sz="32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pPr/>
            <a:r>
              <a:t>RR/MI status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I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MI8</a:t>
            </a:r>
          </a:p>
        </p:txBody>
      </p:sp>
      <p:sp>
        <p:nvSpPr>
          <p:cNvPr id="135" name="MI8 is running we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MI8 is running well</a:t>
            </a:r>
          </a:p>
          <a:p>
            <a:pPr/>
            <a:r>
              <a:t>Aperture scans performed to lower losses</a:t>
            </a:r>
          </a:p>
        </p:txBody>
      </p:sp>
      <p:sp>
        <p:nvSpPr>
          <p:cNvPr id="1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R checkou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RR checkout</a:t>
            </a:r>
          </a:p>
        </p:txBody>
      </p:sp>
      <p:sp>
        <p:nvSpPr>
          <p:cNvPr id="139" name="Hoping to do some checkout off RR devi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Hoping to do some checkout off RR devices</a:t>
            </a:r>
          </a:p>
          <a:p>
            <a:pPr/>
            <a:r>
              <a:t>Need MOS89 powered</a:t>
            </a:r>
          </a:p>
          <a:p>
            <a:pPr lvl="1"/>
            <a:r>
              <a:t>Unclear we if we can power it, meeting at 2:30pm today</a:t>
            </a:r>
          </a:p>
          <a:p>
            <a:pPr/>
            <a:r>
              <a:t>Interlocks completed F-sector ESS testing</a:t>
            </a:r>
          </a:p>
          <a:p>
            <a:pPr lvl="1"/>
            <a:r>
              <a:t>Are continuing with CDC testing as possible</a:t>
            </a:r>
          </a:p>
        </p:txBody>
      </p:sp>
      <p:sp>
        <p:nvSpPr>
          <p:cNvPr id="1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tudy reques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Study requests</a:t>
            </a:r>
          </a:p>
        </p:txBody>
      </p:sp>
      <p:sp>
        <p:nvSpPr>
          <p:cNvPr id="143" name="Kyle &amp; Betiay (Loss study including BNB)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Kyle &amp; Betiay (Loss study including BNB)</a:t>
            </a:r>
          </a:p>
        </p:txBody>
      </p:sp>
      <p:sp>
        <p:nvSpPr>
          <p:cNvPr id="1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sx="100000" sy="100000" kx="0" ky="0" algn="b" rotWithShape="0" blurRad="38100" dist="19999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