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media/image1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5pPr>
    <a:lvl6pPr marL="0" marR="0" indent="4572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6pPr>
    <a:lvl7pPr marL="0" marR="0" indent="9144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7pPr>
    <a:lvl8pPr marL="0" marR="0" indent="13716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8pPr>
    <a:lvl9pPr marL="0" marR="0" indent="1828800" algn="l" defTabSz="457200" rtl="0" fontAlgn="auto" latinLnBrk="0" hangingPunct="0">
      <a:lnSpc>
        <a:spcPct val="12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000" u="none" kumimoji="0" normalizeH="0">
        <a:ln>
          <a:noFill/>
        </a:ln>
        <a:solidFill>
          <a:srgbClr val="0061A8"/>
        </a:solidFill>
        <a:effectLst/>
        <a:uFill>
          <a:solidFill>
            <a:srgbClr val="074184"/>
          </a:solidFill>
        </a:uFill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8F44A2F1-9E1F-4B54-A3A2-5F16C0AD49E2}" styleName="">
    <a:tblBg/>
    <a:wholeTbl>
      <a:tcTxStyle b="on" i="on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8EEF5"/>
          </a:solidFill>
        </a:fill>
      </a:tcStyle>
    </a:wholeTbl>
    <a:band2H>
      <a:tcTxStyle b="def" i="def"/>
      <a:tcStyle>
        <a:tcBdr/>
        <a:fill>
          <a:solidFill>
            <a:srgbClr val="ECF7F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381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82D2E6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9" name="Shape 12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457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457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457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457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457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457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457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457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jpe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jpe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esenter’s Name…"/>
          <p:cNvSpPr txBox="1"/>
          <p:nvPr>
            <p:ph type="body" sz="quarter" idx="21"/>
          </p:nvPr>
        </p:nvSpPr>
        <p:spPr>
          <a:xfrm>
            <a:off x="787399" y="5159375"/>
            <a:ext cx="7518401" cy="1134865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Presenter’s Name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Meeting Title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Day Month Year</a:t>
            </a:r>
          </a:p>
        </p:txBody>
      </p:sp>
      <p:sp>
        <p:nvSpPr>
          <p:cNvPr id="14" name="Presentation Title — one line…"/>
          <p:cNvSpPr txBox="1"/>
          <p:nvPr>
            <p:ph type="body" sz="quarter" idx="22"/>
          </p:nvPr>
        </p:nvSpPr>
        <p:spPr>
          <a:xfrm>
            <a:off x="787399" y="3673475"/>
            <a:ext cx="7543801" cy="1134864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Presentation Title — one line</a:t>
            </a:r>
          </a:p>
          <a:p>
            <a: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or two lines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9" name="Title Text"/>
          <p:cNvSpPr txBox="1"/>
          <p:nvPr>
            <p:ph type="title"/>
          </p:nvPr>
        </p:nvSpPr>
        <p:spPr>
          <a:xfrm>
            <a:off x="228599" y="161499"/>
            <a:ext cx="8686801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0" name="Body Level One…"/>
          <p:cNvSpPr txBox="1"/>
          <p:nvPr>
            <p:ph type="body" idx="1"/>
          </p:nvPr>
        </p:nvSpPr>
        <p:spPr>
          <a:xfrm>
            <a:off x="228600" y="1028700"/>
            <a:ext cx="8686800" cy="50292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22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228600" y="1022350"/>
            <a:ext cx="8686800" cy="5029201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25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14986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Rob Ainsworth I MI meeting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01/15/24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  <a:tr h="149860">
                <a:tc>
                  <a:txBody>
                    <a:bodyPr/>
                    <a:lstStyle/>
                    <a:p>
                      <a:pPr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defRPr>
                      </a:pP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 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Double-click to edit"/>
          <p:cNvSpPr txBox="1"/>
          <p:nvPr>
            <p:ph type="body" sz="quarter" idx="21"/>
          </p:nvPr>
        </p:nvSpPr>
        <p:spPr>
          <a:xfrm>
            <a:off x="232052" y="5054600"/>
            <a:ext cx="4206241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5" name="Double-click to edit"/>
          <p:cNvSpPr txBox="1"/>
          <p:nvPr>
            <p:ph type="body" sz="quarter" idx="22"/>
          </p:nvPr>
        </p:nvSpPr>
        <p:spPr>
          <a:xfrm>
            <a:off x="4704863" y="5054600"/>
            <a:ext cx="4206242" cy="1004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36" name="Body Level One…"/>
          <p:cNvSpPr txBox="1"/>
          <p:nvPr>
            <p:ph type="body" sz="half" idx="23"/>
          </p:nvPr>
        </p:nvSpPr>
        <p:spPr>
          <a:xfrm>
            <a:off x="4701098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7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half" idx="1"/>
          </p:nvPr>
        </p:nvSpPr>
        <p:spPr>
          <a:xfrm>
            <a:off x="228287" y="1022350"/>
            <a:ext cx="4213772" cy="3627319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40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Double-click to edit"/>
          <p:cNvSpPr txBox="1"/>
          <p:nvPr>
            <p:ph type="body" sz="half" idx="21"/>
          </p:nvPr>
        </p:nvSpPr>
        <p:spPr>
          <a:xfrm>
            <a:off x="224234" y="1023135"/>
            <a:ext cx="2905910" cy="503927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idx="1"/>
          </p:nvPr>
        </p:nvSpPr>
        <p:spPr>
          <a:xfrm>
            <a:off x="3378200" y="1023135"/>
            <a:ext cx="5541265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52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HeaderFooter_060314.png" descr="Header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Double-click to edit"/>
          <p:cNvSpPr txBox="1"/>
          <p:nvPr>
            <p:ph type="body" sz="quarter" idx="21"/>
          </p:nvPr>
        </p:nvSpPr>
        <p:spPr>
          <a:xfrm>
            <a:off x="224234" y="5054600"/>
            <a:ext cx="8686801" cy="99799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228600" y="168274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63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64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5426"/>
          <a:stretch>
            <a:fillRect/>
          </a:stretch>
        </p:blipFill>
        <p:spPr>
          <a:xfrm>
            <a:off x="220465" y="1003580"/>
            <a:ext cx="8686805" cy="388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Body Level One…"/>
          <p:cNvSpPr txBox="1"/>
          <p:nvPr>
            <p:ph type="body" sz="half" idx="21"/>
          </p:nvPr>
        </p:nvSpPr>
        <p:spPr>
          <a:xfrm>
            <a:off x="4671218" y="1023689"/>
            <a:ext cx="4206678" cy="5038345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Double-click to edit"/>
          <p:cNvSpPr txBox="1"/>
          <p:nvPr>
            <p:ph type="body" sz="quarter" idx="22"/>
          </p:nvPr>
        </p:nvSpPr>
        <p:spPr>
          <a:xfrm>
            <a:off x="4668698" y="162470"/>
            <a:ext cx="4206241" cy="57413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spcBef>
                <a:spcPts val="0"/>
              </a:spcBef>
              <a:buSzTx/>
              <a:buFontTx/>
              <a:buNone/>
              <a:defRPr b="1"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228600" y="160528"/>
            <a:ext cx="4202986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234" y="1022350"/>
            <a:ext cx="4202987" cy="5041024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77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Body Level One…"/>
          <p:cNvSpPr txBox="1"/>
          <p:nvPr>
            <p:ph type="body" idx="1"/>
          </p:nvPr>
        </p:nvSpPr>
        <p:spPr>
          <a:xfrm>
            <a:off x="228600" y="393700"/>
            <a:ext cx="8686800" cy="5676900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har char="•"/>
              <a:defRPr sz="24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  <a:lvl2pPr marL="457200" indent="-228600">
              <a:buChar char="-"/>
              <a:defRPr sz="22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2pPr>
            <a:lvl3pPr marL="662940" indent="-205740"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3pPr>
            <a:lvl4pPr marL="914400" indent="-228600">
              <a:buChar char="-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4pPr>
            <a:lvl5pPr marL="1143000">
              <a:buChar char="•"/>
              <a:defRPr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graphicFrame>
        <p:nvGraphicFramePr>
          <p:cNvPr id="86" name="Table 1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8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88" name="Table 1-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Blank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96" name="Table 1"/>
          <p:cNvGraphicFramePr/>
          <p:nvPr/>
        </p:nvGraphicFramePr>
        <p:xfrm>
          <a:off x="6654800" y="6508750"/>
          <a:ext cx="914400" cy="2540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{2708684C-4D16-4618-839F-0558EEFCDFE6}</a:tableStyleId>
              </a:tblPr>
              <a:tblGrid>
                <a:gridCol w="914400"/>
              </a:tblGrid>
              <a:tr h="254000"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  <a:latin typeface="+mn-lt"/>
                          <a:ea typeface="+mn-ea"/>
                          <a:cs typeface="+mn-cs"/>
                        </a:defRPr>
                      </a:pPr>
                    </a:p>
                  </a:txBody>
                  <a:tcPr marL="0" marR="0" marT="0" marB="0" anchor="t" anchorCtr="0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97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98" name="Table 1-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9" name="13-0146-02D.jpg" descr="13-0146-02D.jpg"/>
          <p:cNvPicPr>
            <a:picLocks noChangeAspect="1"/>
          </p:cNvPicPr>
          <p:nvPr/>
        </p:nvPicPr>
        <p:blipFill>
          <a:blip r:embed="rId3">
            <a:extLst/>
          </a:blip>
          <a:srcRect l="122" t="0" r="4937" b="3348"/>
          <a:stretch>
            <a:fillRect/>
          </a:stretch>
        </p:blipFill>
        <p:spPr>
          <a:xfrm>
            <a:off x="232767" y="216406"/>
            <a:ext cx="8678466" cy="589729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Footer Only: Picture/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Footer_060314.png" descr="Footer_0603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Double-click to edit"/>
          <p:cNvSpPr txBox="1"/>
          <p:nvPr>
            <p:ph type="body" sz="quarter" idx="21"/>
          </p:nvPr>
        </p:nvSpPr>
        <p:spPr>
          <a:xfrm>
            <a:off x="228599" y="5054600"/>
            <a:ext cx="8686801" cy="100584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20000"/>
              </a:lnSpc>
              <a:buSzTx/>
              <a:buFontTx/>
              <a:buNone/>
              <a:defRPr sz="2000">
                <a:solidFill>
                  <a:srgbClr val="515151"/>
                </a:solidFill>
                <a:uFill>
                  <a:solidFill>
                    <a:srgbClr val="595959"/>
                  </a:solidFill>
                </a:uFill>
              </a:defRPr>
            </a:lvl1pPr>
          </a:lstStyle>
          <a:p>
            <a:pPr/>
            <a:r>
              <a:t>Double-click to edit</a:t>
            </a:r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228600" y="4295648"/>
            <a:ext cx="8686800" cy="576073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24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09" name="Slide Number"/>
          <p:cNvSpPr txBox="1"/>
          <p:nvPr>
            <p:ph type="sldNum" sz="quarter" idx="2"/>
          </p:nvPr>
        </p:nvSpPr>
        <p:spPr>
          <a:xfrm>
            <a:off x="228600" y="6515100"/>
            <a:ext cx="447675" cy="1397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1A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graphicFrame>
        <p:nvGraphicFramePr>
          <p:cNvPr id="110" name="Table 1"/>
          <p:cNvGraphicFramePr/>
          <p:nvPr/>
        </p:nvGraphicFramePr>
        <p:xfrm>
          <a:off x="777240" y="6510528"/>
          <a:ext cx="6817360" cy="312421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{8F44A2F1-9E1F-4B54-A3A2-5F16C0AD49E2}</a:tableStyleId>
              </a:tblPr>
              <a:tblGrid>
                <a:gridCol w="5216254"/>
                <a:gridCol w="1588405"/>
              </a:tblGrid>
              <a:tr h="299720">
                <a:tc>
                  <a:txBody>
                    <a:bodyPr/>
                    <a:lstStyle/>
                    <a:p>
                      <a:pPr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Presenter I Presentation Title 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defTabSz="914400">
                        <a:lnSpc>
                          <a:spcPct val="100000"/>
                        </a:lnSpc>
                        <a:defRPr b="0" i="0" sz="180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sz="900">
                          <a:solidFill>
                            <a:srgbClr val="0061A8"/>
                          </a:solidFill>
                          <a:uFill>
                            <a:solidFill>
                              <a:srgbClr val="154D81"/>
                            </a:solidFill>
                          </a:uFill>
                        </a:rPr>
                        <a:t>05/07/14</a:t>
                      </a:r>
                    </a:p>
                  </a:txBody>
                  <a:tcPr marL="0" marR="0" marT="0" marB="0" anchor="t" anchorCtr="0" horzOverflow="overflow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1" name="13-0146-02D.jpg" descr="13-0146-02D.jpg"/>
          <p:cNvPicPr>
            <a:picLocks noChangeAspect="0"/>
          </p:cNvPicPr>
          <p:nvPr/>
        </p:nvPicPr>
        <p:blipFill>
          <a:blip r:embed="rId3">
            <a:extLst/>
          </a:blip>
          <a:srcRect l="2499" t="10903" r="2720" b="28200"/>
          <a:stretch>
            <a:fillRect/>
          </a:stretch>
        </p:blipFill>
        <p:spPr>
          <a:xfrm>
            <a:off x="228600" y="396034"/>
            <a:ext cx="8686804" cy="371686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Slide_060514.png" descr="TitleSlide_060514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FermiLogo_modified blue_Key-01.png" descr="FermiLogo_modified blue_Key-01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32234" y="1042416"/>
            <a:ext cx="3473212" cy="742399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5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>
            <a:lvl2pPr>
              <a:buChar char="–"/>
            </a:lvl2pPr>
            <a:lvl3pPr>
              <a:buChar char="•"/>
            </a:lvl3pPr>
            <a:lvl4pPr>
              <a:buChar char="–"/>
            </a:lvl4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/>
          <p:nvPr>
            <p:ph type="sldNum" sz="quarter" idx="2"/>
          </p:nvPr>
        </p:nvSpPr>
        <p:spPr>
          <a:xfrm>
            <a:off x="6553200" y="6356350"/>
            <a:ext cx="2133600" cy="13970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spAutoFit/>
          </a:bodyPr>
          <a:lstStyle>
            <a:lvl1pPr>
              <a:defRPr sz="900">
                <a:solidFill>
                  <a:srgbClr val="003087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</p:sldLayoutIdLst>
  <p:transition xmlns:p14="http://schemas.microsoft.com/office/powerpoint/2010/main" spd="med" advClick="1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700" u="none">
          <a:solidFill>
            <a:srgbClr val="074184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9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1pPr>
      <a:lvl2pPr marL="778668" marR="0" indent="-321468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2pPr>
      <a:lvl3pPr marL="1208314" marR="0" indent="-293914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3pPr>
      <a:lvl4pPr marL="1714500" marR="0" indent="-3429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4pPr>
      <a:lvl5pPr marL="20574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5pPr>
      <a:lvl6pPr marL="25146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6pPr>
      <a:lvl7pPr marL="29718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7pPr>
      <a:lvl8pPr marL="34290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8pPr>
      <a:lvl9pPr marL="3886200" marR="0" indent="-228600" algn="l" defTabSz="457200" latinLnBrk="0">
        <a:lnSpc>
          <a:spcPct val="100000"/>
        </a:lnSpc>
        <a:spcBef>
          <a:spcPts val="4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800" u="none">
          <a:solidFill>
            <a:srgbClr val="595959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1pPr>
      <a:lvl2pPr marL="0" marR="0" indent="228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2pPr>
      <a:lvl3pPr marL="0" marR="0" indent="457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3pPr>
      <a:lvl4pPr marL="0" marR="0" indent="685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4pPr>
      <a:lvl5pPr marL="0" marR="0" indent="9144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5pPr>
      <a:lvl6pPr marL="0" marR="0" indent="11430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6pPr>
      <a:lvl7pPr marL="0" marR="0" indent="13716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7pPr>
      <a:lvl8pPr marL="0" marR="0" indent="16002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8pPr>
      <a:lvl9pPr marL="0" marR="0" indent="1828800" algn="l" defTabSz="457200" latinLnBrk="0">
        <a:lnSpc>
          <a:spcPct val="12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900" u="none">
          <a:solidFill>
            <a:schemeClr val="tx1"/>
          </a:solidFill>
          <a:uFill>
            <a:solidFill>
              <a:srgbClr val="074184"/>
            </a:solidFill>
          </a:u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Rob Ainsworth…"/>
          <p:cNvSpPr txBox="1"/>
          <p:nvPr>
            <p:ph type="body" idx="2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Rob Ainsworth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MI Department meeting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20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pPr>
            <a:r>
              <a:t>15 January 2025</a:t>
            </a:r>
          </a:p>
        </p:txBody>
      </p:sp>
      <p:sp>
        <p:nvSpPr>
          <p:cNvPr id="132" name="RR/MI status"/>
          <p:cNvSpPr txBox="1"/>
          <p:nvPr>
            <p:ph type="body" idx="22"/>
          </p:nvPr>
        </p:nvSpPr>
        <p:spPr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b="1" sz="3200">
                <a:solidFill>
                  <a:srgbClr val="0061A8"/>
                </a:solidFill>
                <a:uFill>
                  <a:solidFill>
                    <a:srgbClr val="074184"/>
                  </a:solidFill>
                </a:uFill>
              </a:defRPr>
            </a:lvl1pPr>
          </a:lstStyle>
          <a:p>
            <a:pPr/>
            <a:r>
              <a:t>RR/MI status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MI8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MI8</a:t>
            </a:r>
          </a:p>
        </p:txBody>
      </p:sp>
      <p:sp>
        <p:nvSpPr>
          <p:cNvPr id="135" name="MI8 is running wel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MI8 is running well</a:t>
            </a:r>
          </a:p>
          <a:p>
            <a:pPr/>
            <a:r>
              <a:t>Aperture scans performed to lower losses</a:t>
            </a:r>
          </a:p>
        </p:txBody>
      </p:sp>
      <p:sp>
        <p:nvSpPr>
          <p:cNvPr id="136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R checkou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RR checkout</a:t>
            </a:r>
          </a:p>
        </p:txBody>
      </p:sp>
      <p:sp>
        <p:nvSpPr>
          <p:cNvPr id="139" name="Hoping to do some checkout off RR devic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Hoping to do some checkout off RR devices</a:t>
            </a:r>
          </a:p>
          <a:p>
            <a:pPr/>
            <a:r>
              <a:t>Need MOS89 powered</a:t>
            </a:r>
          </a:p>
          <a:p>
            <a:pPr lvl="1"/>
            <a:r>
              <a:t>Unclear we if we can power it, meeting at 2:30pm today</a:t>
            </a:r>
          </a:p>
          <a:p>
            <a:pPr/>
            <a:r>
              <a:t>Interlocks completed F-sector ESS testing</a:t>
            </a:r>
          </a:p>
          <a:p>
            <a:pPr lvl="1"/>
            <a:r>
              <a:t>Are continuing with CDC testing as possible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tudy request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Study requests</a:t>
            </a:r>
          </a:p>
        </p:txBody>
      </p:sp>
      <p:sp>
        <p:nvSpPr>
          <p:cNvPr id="143" name="Kyle &amp; Betiay (Loss study including BNB)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Kyle &amp; Betiay (Loss study including BNB)</a:t>
            </a:r>
          </a:p>
        </p:txBody>
      </p:sp>
      <p:sp>
        <p:nvSpPr>
          <p:cNvPr id="144" name="Slide Number"/>
          <p:cNvSpPr txBox="1"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FFFFFF"/>
      </a:dk1>
      <a:lt1>
        <a:srgbClr val="0061A8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82D2E6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404040"/>
            </a:solidFill>
            <a:effectLst/>
            <a:uFill>
              <a:solidFill>
                <a:srgbClr val="404040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82D2E6"/>
          </a:solidFill>
          <a:prstDash val="solid"/>
          <a:round/>
        </a:ln>
        <a:effectLst>
          <a:outerShdw sx="100000" sy="100000" kx="0" ky="0" algn="b" rotWithShape="0" blurRad="38100" dist="19999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000" u="none" kumimoji="0" normalizeH="0">
            <a:ln>
              <a:noFill/>
            </a:ln>
            <a:solidFill>
              <a:srgbClr val="0061A8"/>
            </a:solidFill>
            <a:effectLst/>
            <a:uFill>
              <a:solidFill>
                <a:srgbClr val="074184"/>
              </a:solidFill>
            </a:uFill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