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</p:sldMasterIdLst>
  <p:notesMasterIdLst>
    <p:notesMasterId r:id="rId33"/>
  </p:notesMasterIdLst>
  <p:handoutMasterIdLst>
    <p:handoutMasterId r:id="rId34"/>
  </p:handoutMasterIdLst>
  <p:sldIdLst>
    <p:sldId id="256" r:id="rId3"/>
    <p:sldId id="306" r:id="rId4"/>
    <p:sldId id="427" r:id="rId5"/>
    <p:sldId id="426" r:id="rId6"/>
    <p:sldId id="257" r:id="rId7"/>
    <p:sldId id="396" r:id="rId8"/>
    <p:sldId id="376" r:id="rId9"/>
    <p:sldId id="369" r:id="rId10"/>
    <p:sldId id="370" r:id="rId11"/>
    <p:sldId id="378" r:id="rId12"/>
    <p:sldId id="372" r:id="rId13"/>
    <p:sldId id="401" r:id="rId14"/>
    <p:sldId id="403" r:id="rId15"/>
    <p:sldId id="374" r:id="rId16"/>
    <p:sldId id="362" r:id="rId17"/>
    <p:sldId id="392" r:id="rId18"/>
    <p:sldId id="344" r:id="rId19"/>
    <p:sldId id="406" r:id="rId20"/>
    <p:sldId id="405" r:id="rId21"/>
    <p:sldId id="404" r:id="rId22"/>
    <p:sldId id="428" r:id="rId23"/>
    <p:sldId id="380" r:id="rId24"/>
    <p:sldId id="408" r:id="rId25"/>
    <p:sldId id="429" r:id="rId26"/>
    <p:sldId id="409" r:id="rId27"/>
    <p:sldId id="399" r:id="rId28"/>
    <p:sldId id="411" r:id="rId29"/>
    <p:sldId id="412" r:id="rId30"/>
    <p:sldId id="368" r:id="rId31"/>
    <p:sldId id="311" r:id="rId32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5113"/>
    <a:srgbClr val="DE3C10"/>
    <a:srgbClr val="F9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658" autoAdjust="0"/>
  </p:normalViewPr>
  <p:slideViewPr>
    <p:cSldViewPr>
      <p:cViewPr>
        <p:scale>
          <a:sx n="90" d="100"/>
          <a:sy n="90" d="100"/>
        </p:scale>
        <p:origin x="-3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0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9A8A1AF2-53FD-435A-8DDE-761CF99B9236}" type="datetimeFigureOut">
              <a:rPr lang="en-US" smtClean="0"/>
              <a:pPr/>
              <a:t>4/26/2013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8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C792DF88-0DD3-43C2-AD13-F597D7644B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44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9152" y="0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7326EC8-BB0D-4649-9E0B-BF945452D1BC}" type="datetimeFigureOut">
              <a:rPr lang="en-US" smtClean="0"/>
              <a:t>4/26/2013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5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134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9152" y="6634134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433ED96E-86AB-4B1E-A4B8-C8A3F8D77F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0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C134-DE69-4E82-B37D-6D4760319865}" type="datetime1">
              <a:rPr lang="en-US" smtClean="0"/>
              <a:t>4/26/2013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26D0-DF3E-4DF1-8615-F99441EC4D88}" type="datetime1">
              <a:rPr lang="en-US" smtClean="0"/>
              <a:t>4/26/2013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B75-DB91-4A09-B751-60407421F9CB}" type="datetime1">
              <a:rPr lang="en-US" smtClean="0"/>
              <a:t>4/26/2013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C134-DE69-4E82-B37D-6D47603198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10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1930-5AA4-4DAB-8A17-050680946C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95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F533-592B-4E27-95EF-44663CF302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58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404E-D0DE-4D2C-8815-6011382E0F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24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6282-DD57-4F94-8421-D25D05D9D9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90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4614-B2FF-4F6C-9719-44074F51D7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37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6F46-DEE4-46E3-8D26-741D39189D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79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AA31-CAED-4AD1-B3FD-D7821ADF4C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0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1930-5AA4-4DAB-8A17-050680946CA6}" type="datetime1">
              <a:rPr lang="en-US" smtClean="0"/>
              <a:t>4/26/2013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B68D-3719-41F0-8B17-B5B9DF53BD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67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26D0-DF3E-4DF1-8615-F99441EC4D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46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B75-DB91-4A09-B751-60407421F9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3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F533-592B-4E27-95EF-44663CF30249}" type="datetime1">
              <a:rPr lang="en-US" smtClean="0"/>
              <a:t>4/26/2013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404E-D0DE-4D2C-8815-6011382E0FE2}" type="datetime1">
              <a:rPr lang="en-US" smtClean="0"/>
              <a:t>4/26/2013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6282-DD57-4F94-8421-D25D05D9D902}" type="datetime1">
              <a:rPr lang="en-US" smtClean="0"/>
              <a:t>4/26/2013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4614-B2FF-4F6C-9719-44074F51D7C0}" type="datetime1">
              <a:rPr lang="en-US" smtClean="0"/>
              <a:t>4/26/2013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6F46-DEE4-46E3-8D26-741D39189D3F}" type="datetime1">
              <a:rPr lang="en-US" smtClean="0"/>
              <a:t>4/26/2013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AA31-CAED-4AD1-B3FD-D7821ADF4C1F}" type="datetime1">
              <a:rPr lang="en-US" smtClean="0"/>
              <a:t>4/26/2013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B68D-3719-41F0-8B17-B5B9DF53BD50}" type="datetime1">
              <a:rPr lang="en-US" smtClean="0"/>
              <a:t>4/26/2013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1596-BF5C-45B7-B455-E1E073C1D909}" type="datetime1">
              <a:rPr lang="en-US" smtClean="0"/>
              <a:t>4/26/2013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1596-BF5C-45B7-B455-E1E073C1D9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0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OTE Building PMG Report </a:t>
            </a:r>
            <a:br>
              <a:rPr lang="en-US" sz="4000" b="1" dirty="0" smtClean="0"/>
            </a:br>
            <a:r>
              <a:rPr lang="en-US" sz="4000" b="1" dirty="0" smtClean="0"/>
              <a:t>April 29, 2013</a:t>
            </a:r>
            <a:br>
              <a:rPr lang="en-US" sz="4000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0"/>
            <a:ext cx="71628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25450"/>
            <a:ext cx="4216397" cy="3162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6599" y="427797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Low Roofs 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99" y="1066800"/>
            <a:ext cx="4631266" cy="34734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657600"/>
            <a:ext cx="4267200" cy="28430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6599" y="52832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High Roof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978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2580"/>
            <a:ext cx="4064000" cy="270764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0"/>
            <a:ext cx="4334933" cy="3251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685800"/>
            <a:ext cx="28194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OTE/CDF Elevator Pit &amp; Stair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3234267"/>
            <a:ext cx="3484880" cy="2321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10400" y="56896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Roof Access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066" y="2588567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West Stair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588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4223703"/>
            <a:ext cx="3810000" cy="7921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Interior Fit-up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02" y="457200"/>
            <a:ext cx="3759200" cy="28194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" y="457200"/>
            <a:ext cx="3661409" cy="27460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0"/>
            <a:ext cx="42926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5879145"/>
            <a:ext cx="990600" cy="7921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MEP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3657600" cy="27432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33400"/>
            <a:ext cx="3378200" cy="25336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48658"/>
            <a:ext cx="2566987" cy="3422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3800"/>
            <a:ext cx="27432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77" y="3631643"/>
            <a:ext cx="2879409" cy="215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Two Week Look </a:t>
            </a:r>
            <a:r>
              <a:rPr lang="en-US" b="1" dirty="0"/>
              <a:t>A</a:t>
            </a:r>
            <a:r>
              <a:rPr lang="en-US" b="1" dirty="0" smtClean="0"/>
              <a:t>head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/>
              <a:t>Roofing on low roof</a:t>
            </a:r>
            <a:r>
              <a:rPr lang="en-US" sz="4000" b="1" dirty="0"/>
              <a:t>s</a:t>
            </a:r>
            <a:endParaRPr lang="en-US" sz="4000" b="1" dirty="0" smtClean="0"/>
          </a:p>
          <a:p>
            <a:r>
              <a:rPr lang="en-US" sz="4000" b="1" dirty="0" smtClean="0"/>
              <a:t>Detail gazing 2</a:t>
            </a:r>
            <a:r>
              <a:rPr lang="en-US" sz="4000" b="1" baseline="30000" dirty="0" smtClean="0"/>
              <a:t>nd</a:t>
            </a:r>
            <a:r>
              <a:rPr lang="en-US" sz="4000" b="1" dirty="0" smtClean="0"/>
              <a:t> &amp; 3</a:t>
            </a:r>
            <a:r>
              <a:rPr lang="en-US" sz="4000" b="1" baseline="30000" dirty="0" smtClean="0"/>
              <a:t>rd</a:t>
            </a:r>
            <a:r>
              <a:rPr lang="en-US" sz="4000" b="1" dirty="0" smtClean="0"/>
              <a:t> floors.</a:t>
            </a:r>
          </a:p>
          <a:p>
            <a:r>
              <a:rPr lang="en-US" sz="4000" b="1" dirty="0" smtClean="0"/>
              <a:t>Exterior panels 2</a:t>
            </a:r>
            <a:r>
              <a:rPr lang="en-US" sz="4000" b="1" baseline="30000" dirty="0" smtClean="0"/>
              <a:t>nd</a:t>
            </a:r>
            <a:r>
              <a:rPr lang="en-US" sz="4000" b="1" dirty="0" smtClean="0"/>
              <a:t> &amp; 3</a:t>
            </a:r>
            <a:r>
              <a:rPr lang="en-US" sz="4000" b="1" baseline="30000" dirty="0" smtClean="0"/>
              <a:t>rd</a:t>
            </a:r>
            <a:r>
              <a:rPr lang="en-US" sz="4000" b="1" dirty="0" smtClean="0"/>
              <a:t> floors.</a:t>
            </a:r>
          </a:p>
          <a:p>
            <a:r>
              <a:rPr lang="en-US" sz="4000" b="1" dirty="0" smtClean="0"/>
              <a:t>1</a:t>
            </a:r>
            <a:r>
              <a:rPr lang="en-US" sz="4000" b="1" baseline="30000" dirty="0" smtClean="0"/>
              <a:t>st</a:t>
            </a:r>
            <a:r>
              <a:rPr lang="en-US" sz="4000" b="1" dirty="0" smtClean="0"/>
              <a:t> floor storefront installation</a:t>
            </a:r>
          </a:p>
          <a:p>
            <a:r>
              <a:rPr lang="en-US" sz="4000" b="1" dirty="0" smtClean="0"/>
              <a:t>MEP, FP equipment &amp; in-wall </a:t>
            </a:r>
            <a:r>
              <a:rPr lang="en-US" sz="4000" b="1" dirty="0"/>
              <a:t>pipe </a:t>
            </a:r>
            <a:r>
              <a:rPr lang="en-US" sz="4000" b="1" dirty="0" smtClean="0"/>
              <a:t>runs</a:t>
            </a:r>
          </a:p>
          <a:p>
            <a:r>
              <a:rPr lang="en-US" sz="4000" b="1" dirty="0" smtClean="0"/>
              <a:t>Geothermal</a:t>
            </a:r>
          </a:p>
          <a:p>
            <a:r>
              <a:rPr lang="en-US" sz="4000" b="1" dirty="0" smtClean="0"/>
              <a:t>Interior partitions</a:t>
            </a:r>
          </a:p>
          <a:p>
            <a:pPr marL="57150" indent="0">
              <a:buNone/>
            </a:pPr>
            <a:endParaRPr lang="en-US" b="1" dirty="0" smtClean="0"/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State DCEO Activities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DCEO</a:t>
            </a:r>
            <a:r>
              <a:rPr lang="en-US" sz="3600" dirty="0" smtClean="0"/>
              <a:t> </a:t>
            </a:r>
            <a:r>
              <a:rPr lang="en-US" sz="3600" b="1" dirty="0" smtClean="0"/>
              <a:t>quarterly report to State for </a:t>
            </a:r>
            <a:r>
              <a:rPr lang="en-US" sz="3600" b="1" dirty="0"/>
              <a:t>quarter ending 2/28/13 </a:t>
            </a:r>
            <a:r>
              <a:rPr lang="en-US" sz="3600" b="1" dirty="0" smtClean="0"/>
              <a:t>submitted.</a:t>
            </a:r>
          </a:p>
          <a:p>
            <a:pPr lvl="1"/>
            <a:r>
              <a:rPr lang="en-US" b="1" dirty="0" smtClean="0"/>
              <a:t>$8,434,758 Total Grant Expense </a:t>
            </a:r>
          </a:p>
          <a:p>
            <a:r>
              <a:rPr lang="en-US" sz="3600" b="1" dirty="0" smtClean="0"/>
              <a:t>Project on schedule for grants to be 100% costed by 5/31/14 grant requirement.</a:t>
            </a:r>
          </a:p>
          <a:p>
            <a:endParaRPr lang="en-US" sz="3600" b="1" dirty="0"/>
          </a:p>
          <a:p>
            <a:endParaRPr lang="en-US" sz="3600" b="1" dirty="0" smtClean="0"/>
          </a:p>
          <a:p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Contractual Schedule Adjustments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 1 </a:t>
            </a:r>
            <a:r>
              <a:rPr lang="en-US" dirty="0" err="1" smtClean="0"/>
              <a:t>Bldg</a:t>
            </a:r>
            <a:r>
              <a:rPr lang="en-US" dirty="0" smtClean="0"/>
              <a:t> Shell Complete:        6/19/13*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MS 2 Substantial Completion:   11/5/13</a:t>
            </a:r>
          </a:p>
          <a:p>
            <a:pPr lvl="1"/>
            <a:r>
              <a:rPr lang="en-US" dirty="0" smtClean="0"/>
              <a:t>(Project is fully costed at MS 2, retention remains)</a:t>
            </a:r>
            <a:endParaRPr lang="en-US" dirty="0"/>
          </a:p>
          <a:p>
            <a:r>
              <a:rPr lang="en-US" b="1" dirty="0" smtClean="0"/>
              <a:t>MS 3, Project Complete</a:t>
            </a:r>
            <a:r>
              <a:rPr lang="en-US" dirty="0" smtClean="0"/>
              <a:t>:            </a:t>
            </a:r>
            <a:r>
              <a:rPr lang="en-US" b="1" dirty="0" smtClean="0"/>
              <a:t>1/29/14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r>
              <a:rPr lang="en-US" b="1" dirty="0" smtClean="0"/>
              <a:t>*MS-1 (only) extended due to change order  work requiring long lead times.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BMC Schedule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" t="4038" r="3140" b="5577"/>
          <a:stretch/>
        </p:blipFill>
        <p:spPr>
          <a:xfrm>
            <a:off x="304800" y="914400"/>
            <a:ext cx="7870533" cy="5899763"/>
          </a:xfrm>
        </p:spPr>
      </p:pic>
    </p:spTree>
    <p:extLst>
      <p:ext uri="{BB962C8B-B14F-4D97-AF65-F5344CB8AC3E}">
        <p14:creationId xmlns:p14="http://schemas.microsoft.com/office/powerpoint/2010/main" val="21188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Schedule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4693" r="3379" b="4172"/>
          <a:stretch/>
        </p:blipFill>
        <p:spPr>
          <a:xfrm>
            <a:off x="381000" y="1028847"/>
            <a:ext cx="7785223" cy="5860927"/>
          </a:xfrm>
        </p:spPr>
      </p:pic>
      <p:sp>
        <p:nvSpPr>
          <p:cNvPr id="3" name="Left Arrow 2"/>
          <p:cNvSpPr/>
          <p:nvPr/>
        </p:nvSpPr>
        <p:spPr>
          <a:xfrm>
            <a:off x="3790230" y="3959311"/>
            <a:ext cx="762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792701" y="4038600"/>
            <a:ext cx="762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108192" y="838200"/>
            <a:ext cx="0" cy="40386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02096" y="6997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Weather Impact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56604" y="4019550"/>
            <a:ext cx="1606296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Schedule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" t="4048" r="3748" b="5351"/>
          <a:stretch/>
        </p:blipFill>
        <p:spPr>
          <a:xfrm>
            <a:off x="457200" y="914400"/>
            <a:ext cx="7596886" cy="5768234"/>
          </a:xfrm>
        </p:spPr>
      </p:pic>
      <p:sp>
        <p:nvSpPr>
          <p:cNvPr id="5" name="Left Arrow 4"/>
          <p:cNvSpPr/>
          <p:nvPr/>
        </p:nvSpPr>
        <p:spPr>
          <a:xfrm>
            <a:off x="3657600" y="3124200"/>
            <a:ext cx="762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650673" y="3207327"/>
            <a:ext cx="762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3657600" y="5023951"/>
            <a:ext cx="762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3671455" y="5105400"/>
            <a:ext cx="7620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696200" cy="990600"/>
          </a:xfrm>
          <a:noFill/>
        </p:spPr>
        <p:txBody>
          <a:bodyPr/>
          <a:lstStyle/>
          <a:p>
            <a:pPr algn="l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7010400" cy="4648200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marL="457200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CDF D&amp;D: </a:t>
            </a:r>
            <a:r>
              <a:rPr lang="en-US" sz="3100" dirty="0" smtClean="0">
                <a:solidFill>
                  <a:schemeClr val="tx1"/>
                </a:solidFill>
              </a:rPr>
              <a:t>J. Lewis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OTE </a:t>
            </a:r>
            <a:r>
              <a:rPr lang="en-US" sz="4000" dirty="0">
                <a:solidFill>
                  <a:schemeClr val="tx1"/>
                </a:solidFill>
              </a:rPr>
              <a:t>Building </a:t>
            </a:r>
            <a:r>
              <a:rPr lang="en-US" sz="4000" dirty="0" smtClean="0">
                <a:solidFill>
                  <a:schemeClr val="tx1"/>
                </a:solidFill>
              </a:rPr>
              <a:t>Project: </a:t>
            </a:r>
            <a:r>
              <a:rPr lang="en-US" sz="3100" dirty="0" smtClean="0">
                <a:solidFill>
                  <a:schemeClr val="tx1"/>
                </a:solidFill>
              </a:rPr>
              <a:t>R. Merchut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914400" lvl="1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Coordination</a:t>
            </a:r>
            <a:endParaRPr lang="en-US" sz="3200" dirty="0">
              <a:solidFill>
                <a:schemeClr val="tx1"/>
              </a:solidFill>
            </a:endParaRPr>
          </a:p>
          <a:p>
            <a:pPr marL="914400" lvl="1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State </a:t>
            </a:r>
            <a:r>
              <a:rPr lang="en-US" sz="3600" dirty="0">
                <a:solidFill>
                  <a:schemeClr val="tx1"/>
                </a:solidFill>
              </a:rPr>
              <a:t>Activities</a:t>
            </a:r>
          </a:p>
          <a:p>
            <a:pPr marL="914400" lvl="1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Schedule </a:t>
            </a:r>
          </a:p>
          <a:p>
            <a:pPr marL="914400" lvl="1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Fiscal</a:t>
            </a:r>
          </a:p>
          <a:p>
            <a:pPr marL="914400" lvl="1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Summary Action Items</a:t>
            </a:r>
          </a:p>
          <a:p>
            <a:pPr marL="457200" indent="-457200" algn="l">
              <a:spcBef>
                <a:spcPts val="2400"/>
              </a:spcBef>
              <a:buFont typeface="Arial" pitchFamily="34" charset="0"/>
              <a:buChar char="•"/>
            </a:pPr>
            <a:endParaRPr lang="en-US" sz="44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2400"/>
              </a:spcBef>
              <a:buFont typeface="Arial" pitchFamily="34" charset="0"/>
              <a:buChar char="•"/>
            </a:pP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Project Plan Tracking Milestones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4" y="1219200"/>
            <a:ext cx="7832663" cy="4678571"/>
          </a:xfrm>
        </p:spPr>
      </p:pic>
      <p:sp>
        <p:nvSpPr>
          <p:cNvPr id="3" name="TextBox 2"/>
          <p:cNvSpPr txBox="1"/>
          <p:nvPr/>
        </p:nvSpPr>
        <p:spPr>
          <a:xfrm>
            <a:off x="3124200" y="6324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</a:t>
            </a:r>
            <a:r>
              <a:rPr lang="en-US" dirty="0"/>
              <a:t>is fully costed at MS 2, retention </a:t>
            </a:r>
            <a:r>
              <a:rPr lang="en-US" dirty="0" smtClean="0"/>
              <a:t>remains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Pacing Milestones &amp; Contractual Milestones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162800" cy="6071496"/>
          </a:xfrm>
        </p:spPr>
      </p:pic>
    </p:spTree>
    <p:extLst>
      <p:ext uri="{BB962C8B-B14F-4D97-AF65-F5344CB8AC3E}">
        <p14:creationId xmlns:p14="http://schemas.microsoft.com/office/powerpoint/2010/main" val="33749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3831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BMC Construction BCWS &amp; ACWP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378335"/>
            <a:ext cx="8207393" cy="417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7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092" y="1848201"/>
            <a:ext cx="8497816" cy="478601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351479" y="40207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BMC Monthly Costing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986852"/>
            <a:ext cx="442155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Monthly Average to date: </a:t>
            </a:r>
            <a:r>
              <a:rPr lang="en-US" sz="1400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$1,069,885.63</a:t>
            </a:r>
            <a:endParaRPr lang="en-US" sz="1400" dirty="0">
              <a:ln w="952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r>
              <a:rPr lang="en-US" sz="1400" dirty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Required Monthly Average to complete: </a:t>
            </a:r>
            <a:r>
              <a:rPr lang="en-US" sz="1400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$896,757.52</a:t>
            </a:r>
            <a:endParaRPr lang="en-US" sz="1400" dirty="0">
              <a:ln w="952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296879" y="6248400"/>
            <a:ext cx="533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512" y="597140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Weather Impact</a:t>
            </a:r>
            <a:endParaRPr lang="en-US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498" y="1484530"/>
            <a:ext cx="6424827" cy="508131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351479" y="40207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BMC Monthly Costing Weather Impact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838199"/>
            <a:ext cx="262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Weather Impact: 10 rain days out of 20 work days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5908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Roofing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8600" y="316813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Siding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1" y="3020811"/>
            <a:ext cx="7391400" cy="366806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601 TSR Budget Balance</a:t>
            </a:r>
          </a:p>
          <a:p>
            <a:r>
              <a:rPr lang="en-US" sz="2800" b="1" dirty="0" smtClean="0"/>
              <a:t>ALL </a:t>
            </a:r>
            <a:r>
              <a:rPr lang="en-US" sz="2800" b="1" u="sng" dirty="0" smtClean="0"/>
              <a:t>Grant</a:t>
            </a:r>
            <a:r>
              <a:rPr lang="en-US" sz="2800" b="1" dirty="0" smtClean="0"/>
              <a:t> Costing w/ BMC Projection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00" y="1295400"/>
            <a:ext cx="6555599" cy="167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Financial </a:t>
            </a:r>
            <a:br>
              <a:rPr lang="en-US" sz="4000" b="1" dirty="0"/>
            </a:br>
            <a:endParaRPr lang="en-US" b="1" dirty="0"/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46011"/>
              </p:ext>
            </p:extLst>
          </p:nvPr>
        </p:nvGraphicFramePr>
        <p:xfrm>
          <a:off x="228600" y="1905000"/>
          <a:ext cx="8605528" cy="3549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201"/>
                <a:gridCol w="2030833"/>
                <a:gridCol w="949653"/>
                <a:gridCol w="756665"/>
                <a:gridCol w="954965"/>
                <a:gridCol w="901012"/>
                <a:gridCol w="772668"/>
                <a:gridCol w="899466"/>
                <a:gridCol w="909065"/>
              </a:tblGrid>
              <a:tr h="418083">
                <a:tc rowSpan="2" gridSpan="2"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100" b="1" spc="5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spc="0" dirty="0" smtClean="0">
                          <a:latin typeface="Calibri"/>
                          <a:cs typeface="Calibri"/>
                        </a:rPr>
                        <a:t>roject </a:t>
                      </a:r>
                      <a:r>
                        <a:rPr sz="1100" b="1" spc="5" dirty="0" smtClean="0">
                          <a:latin typeface="Calibri"/>
                          <a:cs typeface="Calibri"/>
                        </a:rPr>
                        <a:t>60</a:t>
                      </a:r>
                      <a:r>
                        <a:rPr sz="1100" b="1" spc="0" dirty="0" smtClean="0">
                          <a:latin typeface="Calibri"/>
                          <a:cs typeface="Calibri"/>
                        </a:rPr>
                        <a:t>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26371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525" marR="379095">
                        <a:lnSpc>
                          <a:spcPct val="110600"/>
                        </a:lnSpc>
                      </a:pPr>
                      <a:r>
                        <a:rPr sz="1000" b="1" dirty="0" smtClean="0">
                          <a:latin typeface="Calibri"/>
                          <a:cs typeface="Calibri"/>
                        </a:rPr>
                        <a:t>Rea</a:t>
                      </a:r>
                      <a:r>
                        <a:rPr sz="1000" b="1" spc="-10" dirty="0" smtClean="0">
                          <a:latin typeface="Calibri"/>
                          <a:cs typeface="Calibri"/>
                        </a:rPr>
                        <a:t>ll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oca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ed Ba</a:t>
                      </a:r>
                      <a:r>
                        <a:rPr sz="1000" b="1" spc="-1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10" dirty="0" smtClean="0">
                          <a:latin typeface="Calibri"/>
                          <a:cs typeface="Calibri"/>
                        </a:rPr>
                        <a:t>li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ne Bu</a:t>
                      </a:r>
                      <a:r>
                        <a:rPr sz="1000" b="1" spc="-5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get (</a:t>
                      </a:r>
                      <a:r>
                        <a:rPr sz="1000" b="1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b</a:t>
                      </a:r>
                      <a:r>
                        <a:rPr sz="1000" b="1" spc="-10" dirty="0" smtClean="0">
                          <a:latin typeface="Calibri"/>
                          <a:cs typeface="Calibri"/>
                        </a:rPr>
                        <a:t>li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gates</a:t>
                      </a:r>
                      <a:r>
                        <a:rPr sz="10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1000" b="1" spc="-10" dirty="0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l gr</a:t>
                      </a:r>
                      <a:r>
                        <a:rPr sz="1000" b="1" spc="-5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nt</a:t>
                      </a:r>
                      <a:r>
                        <a:rPr sz="1000" b="1" spc="-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) 12/31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26371">
                      <a:solidFill>
                        <a:srgbClr val="000000"/>
                      </a:solidFill>
                      <a:prstDash val="solid"/>
                    </a:lnT>
                    <a:lnB w="26371">
                      <a:solidFill>
                        <a:srgbClr val="000000"/>
                      </a:solidFill>
                      <a:prstDash val="solid"/>
                    </a:lnB>
                    <a:solidFill>
                      <a:srgbClr val="C5BD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Calibri"/>
                          <a:cs typeface="Calibri"/>
                        </a:rPr>
                        <a:t>Budget to</a:t>
                      </a:r>
                      <a:r>
                        <a:rPr sz="10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Comp</a:t>
                      </a:r>
                      <a:r>
                        <a:rPr sz="1000" b="1" spc="-10" dirty="0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ete as</a:t>
                      </a:r>
                      <a:r>
                        <a:rPr sz="1000" b="1" spc="-5" dirty="0" smtClean="0">
                          <a:latin typeface="Calibri"/>
                          <a:cs typeface="Calibri"/>
                        </a:rPr>
                        <a:t> o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10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3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31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13 (SA 19)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26371">
                      <a:solidFill>
                        <a:srgbClr val="000000"/>
                      </a:solidFill>
                      <a:prstDash val="solid"/>
                    </a:lnT>
                    <a:lnB w="26371">
                      <a:solidFill>
                        <a:srgbClr val="000000"/>
                      </a:solidFill>
                      <a:prstDash val="solid"/>
                    </a:lnB>
                    <a:solidFill>
                      <a:srgbClr val="C5BD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52705" marR="46990" indent="0" algn="ctr">
                        <a:lnSpc>
                          <a:spcPct val="110600"/>
                        </a:lnSpc>
                      </a:pPr>
                      <a:r>
                        <a:rPr sz="1000" b="1" dirty="0" smtClean="0">
                          <a:latin typeface="Calibri"/>
                          <a:cs typeface="Calibri"/>
                        </a:rPr>
                        <a:t>Pr</a:t>
                      </a:r>
                      <a:r>
                        <a:rPr sz="1000" b="1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ject Budget Ba</a:t>
                      </a:r>
                      <a:r>
                        <a:rPr sz="1000" b="1" spc="-5" dirty="0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ance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to Comp</a:t>
                      </a:r>
                      <a:r>
                        <a:rPr sz="1000" b="1" spc="-10" dirty="0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ete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26371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366701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26371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112520">
                        <a:lnSpc>
                          <a:spcPct val="100000"/>
                        </a:lnSpc>
                        <a:tabLst>
                          <a:tab pos="1951989" algn="l"/>
                        </a:tabLst>
                      </a:pPr>
                      <a:r>
                        <a:rPr sz="1000" b="1" dirty="0" smtClean="0">
                          <a:latin typeface="Calibri"/>
                          <a:cs typeface="Calibri"/>
                        </a:rPr>
                        <a:t>Ind</a:t>
                      </a:r>
                      <a:r>
                        <a:rPr sz="1000" b="1" spc="-1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rect	Ba</a:t>
                      </a:r>
                      <a:r>
                        <a:rPr sz="1000" b="1" spc="-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10" dirty="0" smtClean="0">
                          <a:latin typeface="Calibri"/>
                          <a:cs typeface="Calibri"/>
                        </a:rPr>
                        <a:t>li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ne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  <a:spcBef>
                          <a:spcPts val="125"/>
                        </a:spcBef>
                        <a:tabLst>
                          <a:tab pos="1129030" algn="l"/>
                          <a:tab pos="2064385" algn="l"/>
                        </a:tabLst>
                      </a:pPr>
                      <a:r>
                        <a:rPr sz="1000" b="1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1000" b="1" spc="-1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rect Budget	Budget	BAC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26371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  <a:solidFill>
                      <a:srgbClr val="C5BD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6830" marR="236854" indent="1880870">
                        <a:lnSpc>
                          <a:spcPct val="110700"/>
                        </a:lnSpc>
                        <a:tabLst>
                          <a:tab pos="1978660" algn="l"/>
                        </a:tabLst>
                      </a:pPr>
                      <a:r>
                        <a:rPr sz="1000" b="1" dirty="0" smtClean="0">
                          <a:latin typeface="Calibri"/>
                          <a:cs typeface="Calibri"/>
                        </a:rPr>
                        <a:t>ITD Obl ITD Ob</a:t>
                      </a:r>
                      <a:r>
                        <a:rPr sz="1000" b="1" spc="-10" dirty="0" smtClean="0">
                          <a:latin typeface="Calibri"/>
                          <a:cs typeface="Calibri"/>
                        </a:rPr>
                        <a:t>li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gat</a:t>
                      </a:r>
                      <a:r>
                        <a:rPr sz="1000" b="1" spc="-1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s  </a:t>
                      </a:r>
                      <a:r>
                        <a:rPr sz="1000" b="1" spc="-10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Ind</a:t>
                      </a:r>
                      <a:r>
                        <a:rPr sz="1000" b="1" spc="-1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rect Co</a:t>
                      </a:r>
                      <a:r>
                        <a:rPr sz="1000" b="1" spc="-1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ts	T</a:t>
                      </a:r>
                      <a:r>
                        <a:rPr sz="1000" b="1" spc="-5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tal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26371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  <a:solidFill>
                      <a:srgbClr val="C5BD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26371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sz="1100" spc="5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0" dirty="0" smtClean="0">
                          <a:latin typeface="Calibri"/>
                          <a:cs typeface="Calibri"/>
                        </a:rPr>
                        <a:t>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EDI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1.1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000" spc="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t 1 D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$1,120,958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$86,261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$1,207,218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$1,120,958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$82,671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$1,203,629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942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$3,589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1.2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000" spc="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t 1 D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on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in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en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cy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1.3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000" spc="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t 2 C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str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cti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upp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rt 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$764,532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$121,507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259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$886,039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163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$764,532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$105,565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$870,097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529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$15,942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83133"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sz="1100" spc="5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0" dirty="0" smtClean="0">
                          <a:latin typeface="Calibri"/>
                          <a:cs typeface="Calibri"/>
                        </a:rPr>
                        <a:t>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Const</a:t>
                      </a:r>
                      <a:r>
                        <a:rPr sz="1100" spc="-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0" dirty="0" smtClean="0">
                          <a:latin typeface="Calibri"/>
                          <a:cs typeface="Calibri"/>
                        </a:rPr>
                        <a:t>uction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2.1.1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x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Pr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ce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on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str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cti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$17,550,249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$90,193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$17,640,442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$17,514,466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$90,193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$17,604,659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529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$35,783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2.2.1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M C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on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str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cti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$65,983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$11,851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672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$77,834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576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$65,983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$11,851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11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$77,834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2.3.1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v Pr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en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$157,495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$30,971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259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$188,467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163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$157,495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$30,971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$188,467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82879"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100" b="1" spc="5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spc="0" dirty="0" smtClean="0">
                          <a:latin typeface="Calibri"/>
                          <a:cs typeface="Calibri"/>
                        </a:rPr>
                        <a:t>roject G</a:t>
                      </a:r>
                      <a:r>
                        <a:rPr sz="1100" b="1" spc="5" dirty="0" smtClean="0">
                          <a:latin typeface="Calibri"/>
                          <a:cs typeface="Calibri"/>
                        </a:rPr>
                        <a:t>13</a:t>
                      </a:r>
                      <a:r>
                        <a:rPr sz="1100" b="1" spc="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b="1" spc="5" dirty="0" smtClean="0">
                          <a:latin typeface="Calibri"/>
                          <a:cs typeface="Calibri"/>
                        </a:rPr>
                        <a:t>21</a:t>
                      </a:r>
                      <a:r>
                        <a:rPr sz="1100" b="1" spc="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b="1" spc="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spc="0" dirty="0" smtClean="0">
                          <a:latin typeface="Calibri"/>
                          <a:cs typeface="Calibri"/>
                        </a:rPr>
                        <a:t>ontingency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2.1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x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Pr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ce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on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st C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on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in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en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cy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$950,000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259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$950,000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163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$299,281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$299,281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$650,719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2.2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M C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on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st C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on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in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en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cy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$40,683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$9,317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672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$50,000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529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$50,000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83133"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13820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0">
                      <a:solidFill>
                        <a:srgbClr val="000000"/>
                      </a:solidFill>
                      <a:prstDash val="solid"/>
                    </a:lnL>
                    <a:lnR w="1382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82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1382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03528">
                <a:tc gridSpan="2"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TALS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26371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tabLst>
                          <a:tab pos="1040765" algn="l"/>
                          <a:tab pos="1802764" algn="l"/>
                        </a:tabLst>
                      </a:pPr>
                      <a:r>
                        <a:rPr sz="1200" b="1" dirty="0" smtClean="0">
                          <a:latin typeface="Calibri"/>
                          <a:cs typeface="Calibri"/>
                        </a:rPr>
                        <a:t>$2</a:t>
                      </a:r>
                      <a:r>
                        <a:rPr sz="1200" b="1" spc="-5" dirty="0" smtClean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,649,9</a:t>
                      </a:r>
                      <a:r>
                        <a:rPr sz="1200" b="1" spc="-5" dirty="0" smtClean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0	$3</a:t>
                      </a:r>
                      <a:r>
                        <a:rPr sz="1200" b="1" spc="-5" dirty="0" smtClean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0,099	$2</a:t>
                      </a:r>
                      <a:r>
                        <a:rPr sz="1200" b="1" spc="-5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,000,0</a:t>
                      </a:r>
                      <a:r>
                        <a:rPr sz="1200" b="1" spc="-5" dirty="0" smtClean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26371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tabLst>
                          <a:tab pos="1008380" algn="l"/>
                        </a:tabLst>
                      </a:pPr>
                      <a:r>
                        <a:rPr sz="1200" b="1" dirty="0" smtClean="0">
                          <a:latin typeface="Calibri"/>
                          <a:cs typeface="Calibri"/>
                        </a:rPr>
                        <a:t>$1</a:t>
                      </a:r>
                      <a:r>
                        <a:rPr sz="1200" b="1" spc="-5" dirty="0" smtClean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,922,7</a:t>
                      </a:r>
                      <a:r>
                        <a:rPr sz="1200" b="1" spc="-5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5	$3</a:t>
                      </a:r>
                      <a:r>
                        <a:rPr sz="1200" b="1" spc="-5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1,251   </a:t>
                      </a:r>
                      <a:r>
                        <a:rPr sz="1200" b="1" spc="-9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$2</a:t>
                      </a:r>
                      <a:r>
                        <a:rPr sz="1200" b="1" spc="-5" dirty="0" smtClean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,243,9</a:t>
                      </a:r>
                      <a:r>
                        <a:rPr sz="1200" b="1" spc="-5" dirty="0" smtClean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26371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Calibri"/>
                          <a:cs typeface="Calibri"/>
                        </a:rPr>
                        <a:t>$7</a:t>
                      </a:r>
                      <a:r>
                        <a:rPr sz="1200" b="1" spc="-5" dirty="0" smtClean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6,033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6371">
                      <a:solidFill>
                        <a:srgbClr val="000000"/>
                      </a:solidFill>
                      <a:prstDash val="solid"/>
                    </a:lnL>
                    <a:lnR w="26371">
                      <a:solidFill>
                        <a:srgbClr val="000000"/>
                      </a:solidFill>
                      <a:prstDash val="solid"/>
                    </a:lnR>
                    <a:lnT w="13820">
                      <a:solidFill>
                        <a:srgbClr val="000000"/>
                      </a:solidFill>
                      <a:prstDash val="solid"/>
                    </a:lnT>
                    <a:lnB w="26371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04800" y="609600"/>
            <a:ext cx="8077200" cy="90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6469">
              <a:lnSpc>
                <a:spcPct val="100000"/>
              </a:lnSpc>
            </a:pPr>
            <a:r>
              <a:rPr lang="en-US" b="1" spc="-25" dirty="0">
                <a:cs typeface="Calibri"/>
              </a:rPr>
              <a:t>O</a:t>
            </a:r>
            <a:r>
              <a:rPr lang="en-US" b="1" spc="-10" dirty="0">
                <a:cs typeface="Calibri"/>
              </a:rPr>
              <a:t>TE Grant</a:t>
            </a:r>
            <a:r>
              <a:rPr lang="en-US" b="1" spc="-5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Costs with</a:t>
            </a:r>
            <a:r>
              <a:rPr lang="en-US" b="1" spc="10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FY13</a:t>
            </a:r>
            <a:r>
              <a:rPr lang="en-US" b="1" spc="-5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GPP</a:t>
            </a:r>
            <a:r>
              <a:rPr lang="en-US" b="1" spc="-5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Co</a:t>
            </a:r>
            <a:r>
              <a:rPr lang="en-US" b="1" spc="-5" dirty="0">
                <a:cs typeface="Calibri"/>
              </a:rPr>
              <a:t>n</a:t>
            </a:r>
            <a:r>
              <a:rPr lang="en-US" b="1" spc="-10" dirty="0">
                <a:cs typeface="Calibri"/>
              </a:rPr>
              <a:t>tin</a:t>
            </a:r>
            <a:r>
              <a:rPr lang="en-US" b="1" dirty="0">
                <a:cs typeface="Calibri"/>
              </a:rPr>
              <a:t>g</a:t>
            </a:r>
            <a:r>
              <a:rPr lang="en-US" b="1" spc="-10" dirty="0">
                <a:cs typeface="Calibri"/>
              </a:rPr>
              <a:t>ency</a:t>
            </a:r>
            <a:endParaRPr lang="en-US" dirty="0">
              <a:cs typeface="Calibri"/>
            </a:endParaRPr>
          </a:p>
          <a:p>
            <a:pPr marL="962660" marR="1361440">
              <a:lnSpc>
                <a:spcPct val="104200"/>
              </a:lnSpc>
              <a:spcBef>
                <a:spcPts val="70"/>
              </a:spcBef>
            </a:pPr>
            <a:r>
              <a:rPr lang="en-US" sz="1600" b="1" spc="-10" dirty="0">
                <a:cs typeface="Calibri"/>
              </a:rPr>
              <a:t>(D</a:t>
            </a:r>
            <a:r>
              <a:rPr lang="en-US" sz="1600" b="1" spc="-20" dirty="0">
                <a:cs typeface="Calibri"/>
              </a:rPr>
              <a:t>o</a:t>
            </a:r>
            <a:r>
              <a:rPr lang="en-US" sz="1600" b="1" spc="-10" dirty="0">
                <a:cs typeface="Calibri"/>
              </a:rPr>
              <a:t>es N</a:t>
            </a:r>
            <a:r>
              <a:rPr lang="en-US" sz="1600" b="1" spc="-20" dirty="0">
                <a:cs typeface="Calibri"/>
              </a:rPr>
              <a:t>o</a:t>
            </a:r>
            <a:r>
              <a:rPr lang="en-US" sz="1600" b="1" spc="-5" dirty="0">
                <a:cs typeface="Calibri"/>
              </a:rPr>
              <a:t>t</a:t>
            </a:r>
            <a:r>
              <a:rPr lang="en-US" sz="1600" b="1" spc="-15" dirty="0">
                <a:cs typeface="Calibri"/>
              </a:rPr>
              <a:t> </a:t>
            </a:r>
            <a:r>
              <a:rPr lang="en-US" sz="1600" b="1" spc="-10" dirty="0">
                <a:cs typeface="Calibri"/>
              </a:rPr>
              <a:t>In</a:t>
            </a:r>
            <a:r>
              <a:rPr lang="en-US" sz="1600" b="1" spc="-20" dirty="0">
                <a:cs typeface="Calibri"/>
              </a:rPr>
              <a:t>c</a:t>
            </a:r>
            <a:r>
              <a:rPr lang="en-US" sz="1600" b="1" spc="-10" dirty="0">
                <a:cs typeface="Calibri"/>
              </a:rPr>
              <a:t>lu</a:t>
            </a:r>
            <a:r>
              <a:rPr lang="en-US" sz="1600" b="1" spc="-15" dirty="0">
                <a:cs typeface="Calibri"/>
              </a:rPr>
              <a:t>d</a:t>
            </a:r>
            <a:r>
              <a:rPr lang="en-US" sz="1600" b="1" spc="-10" dirty="0">
                <a:cs typeface="Calibri"/>
              </a:rPr>
              <a:t>e</a:t>
            </a:r>
            <a:r>
              <a:rPr lang="en-US" sz="1600" b="1" spc="-5" dirty="0">
                <a:cs typeface="Calibri"/>
              </a:rPr>
              <a:t> </a:t>
            </a:r>
            <a:r>
              <a:rPr lang="en-US" sz="1600" b="1" spc="-20" dirty="0">
                <a:cs typeface="Calibri"/>
              </a:rPr>
              <a:t>FY</a:t>
            </a:r>
            <a:r>
              <a:rPr lang="en-US" sz="1600" b="1" spc="-10" dirty="0">
                <a:cs typeface="Calibri"/>
              </a:rPr>
              <a:t>13</a:t>
            </a:r>
            <a:r>
              <a:rPr lang="en-US" sz="1600" b="1" spc="-15" dirty="0">
                <a:cs typeface="Calibri"/>
              </a:rPr>
              <a:t> E</a:t>
            </a:r>
            <a:r>
              <a:rPr lang="en-US" sz="1600" b="1" spc="-10" dirty="0">
                <a:cs typeface="Calibri"/>
              </a:rPr>
              <a:t>q</a:t>
            </a:r>
            <a:r>
              <a:rPr lang="en-US" sz="1600" b="1" spc="-15" dirty="0">
                <a:cs typeface="Calibri"/>
              </a:rPr>
              <a:t>u</a:t>
            </a:r>
            <a:r>
              <a:rPr lang="en-US" sz="1600" b="1" spc="-10" dirty="0">
                <a:cs typeface="Calibri"/>
              </a:rPr>
              <a:t>ipment &amp; </a:t>
            </a:r>
            <a:r>
              <a:rPr lang="en-US" sz="1600" b="1" spc="-20" dirty="0">
                <a:cs typeface="Calibri"/>
              </a:rPr>
              <a:t>F</a:t>
            </a:r>
            <a:r>
              <a:rPr lang="en-US" sz="1600" b="1" spc="-10" dirty="0">
                <a:cs typeface="Calibri"/>
              </a:rPr>
              <a:t>urn</a:t>
            </a:r>
            <a:r>
              <a:rPr lang="en-US" sz="1600" b="1" spc="-15" dirty="0">
                <a:cs typeface="Calibri"/>
              </a:rPr>
              <a:t>i</a:t>
            </a:r>
            <a:r>
              <a:rPr lang="en-US" sz="1600" b="1" spc="-5" dirty="0">
                <a:cs typeface="Calibri"/>
              </a:rPr>
              <a:t>s</a:t>
            </a:r>
            <a:r>
              <a:rPr lang="en-US" sz="1600" b="1" spc="-10" dirty="0">
                <a:cs typeface="Calibri"/>
              </a:rPr>
              <a:t>h</a:t>
            </a:r>
            <a:r>
              <a:rPr lang="en-US" sz="1600" b="1" spc="-15" dirty="0">
                <a:cs typeface="Calibri"/>
              </a:rPr>
              <a:t>i</a:t>
            </a:r>
            <a:r>
              <a:rPr lang="en-US" sz="1600" b="1" spc="-10" dirty="0">
                <a:cs typeface="Calibri"/>
              </a:rPr>
              <a:t>ngs</a:t>
            </a:r>
            <a:r>
              <a:rPr lang="en-US" sz="1600" b="1" spc="-5" dirty="0">
                <a:cs typeface="Calibri"/>
              </a:rPr>
              <a:t> </a:t>
            </a:r>
            <a:r>
              <a:rPr lang="en-US" sz="1600" b="1" spc="-10" dirty="0">
                <a:cs typeface="Calibri"/>
              </a:rPr>
              <a:t>or</a:t>
            </a:r>
            <a:r>
              <a:rPr lang="en-US" sz="1600" b="1" spc="-15" dirty="0">
                <a:cs typeface="Calibri"/>
              </a:rPr>
              <a:t> </a:t>
            </a:r>
            <a:r>
              <a:rPr lang="en-US" sz="1600" b="1" spc="-10" dirty="0">
                <a:cs typeface="Calibri"/>
              </a:rPr>
              <a:t>IGP</a:t>
            </a:r>
            <a:r>
              <a:rPr lang="en-US" sz="1600" b="1" spc="-5" dirty="0">
                <a:cs typeface="Calibri"/>
              </a:rPr>
              <a:t>P)</a:t>
            </a:r>
            <a:r>
              <a:rPr lang="en-US" sz="1600" b="1" spc="-10" dirty="0">
                <a:cs typeface="Calibri"/>
              </a:rPr>
              <a:t> </a:t>
            </a:r>
            <a:endParaRPr lang="en-US" sz="1600" b="1" spc="-10" dirty="0" smtClean="0">
              <a:cs typeface="Calibri"/>
            </a:endParaRPr>
          </a:p>
          <a:p>
            <a:pPr marL="962660" marR="1361440">
              <a:lnSpc>
                <a:spcPct val="104200"/>
              </a:lnSpc>
              <a:spcBef>
                <a:spcPts val="70"/>
              </a:spcBef>
            </a:pPr>
            <a:r>
              <a:rPr lang="en-US" sz="1600" b="1" spc="-10" dirty="0" smtClean="0">
                <a:cs typeface="Calibri"/>
              </a:rPr>
              <a:t>Pr</a:t>
            </a:r>
            <a:r>
              <a:rPr lang="en-US" sz="1600" b="1" spc="-20" dirty="0" smtClean="0">
                <a:cs typeface="Calibri"/>
              </a:rPr>
              <a:t>o</a:t>
            </a:r>
            <a:r>
              <a:rPr lang="en-US" sz="1600" b="1" spc="-10" dirty="0" smtClean="0">
                <a:cs typeface="Calibri"/>
              </a:rPr>
              <a:t>je</a:t>
            </a:r>
            <a:r>
              <a:rPr lang="en-US" sz="1600" b="1" spc="-20" dirty="0" smtClean="0">
                <a:cs typeface="Calibri"/>
              </a:rPr>
              <a:t>c</a:t>
            </a:r>
            <a:r>
              <a:rPr lang="en-US" sz="1600" b="1" spc="-15" dirty="0" smtClean="0">
                <a:cs typeface="Calibri"/>
              </a:rPr>
              <a:t>t</a:t>
            </a:r>
            <a:r>
              <a:rPr lang="en-US" sz="1600" b="1" spc="-10" dirty="0" smtClean="0">
                <a:cs typeface="Calibri"/>
              </a:rPr>
              <a:t>ed</a:t>
            </a:r>
            <a:r>
              <a:rPr lang="en-US" sz="1600" b="1" spc="-5" dirty="0" smtClean="0">
                <a:cs typeface="Calibri"/>
              </a:rPr>
              <a:t> </a:t>
            </a:r>
            <a:r>
              <a:rPr lang="en-US" sz="1600" b="1" spc="-20" dirty="0">
                <a:cs typeface="Calibri"/>
              </a:rPr>
              <a:t>C</a:t>
            </a:r>
            <a:r>
              <a:rPr lang="en-US" sz="1600" b="1" spc="-10" dirty="0">
                <a:cs typeface="Calibri"/>
              </a:rPr>
              <a:t>ost Analy</a:t>
            </a:r>
            <a:r>
              <a:rPr lang="en-US" sz="1600" b="1" spc="-5" dirty="0">
                <a:cs typeface="Calibri"/>
              </a:rPr>
              <a:t>s</a:t>
            </a:r>
            <a:r>
              <a:rPr lang="en-US" sz="1600" b="1" spc="-10" dirty="0">
                <a:cs typeface="Calibri"/>
              </a:rPr>
              <a:t>is</a:t>
            </a:r>
            <a:endParaRPr lang="en-US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89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Financial </a:t>
            </a:r>
            <a:r>
              <a:rPr lang="en-US" sz="4000" b="1" dirty="0" smtClean="0"/>
              <a:t>– Estimated at Completion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06497"/>
            <a:ext cx="8538039" cy="4597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84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Financial – Available Contingency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37910"/>
            <a:ext cx="6690877" cy="45917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95400" y="3386203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March ’13:</a:t>
            </a:r>
          </a:p>
          <a:p>
            <a:r>
              <a:rPr lang="en-US" b="1" dirty="0" smtClean="0"/>
              <a:t>55% based on Cost</a:t>
            </a:r>
          </a:p>
          <a:p>
            <a:r>
              <a:rPr lang="en-US" b="1" dirty="0" smtClean="0"/>
              <a:t>57% based on Time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14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Contingency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Sources available to fund change orders: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IGPP;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strike="sngStrike" dirty="0"/>
              <a:t>De-scope from anticipated T&amp;M work</a:t>
            </a:r>
            <a:r>
              <a:rPr lang="en-US" strike="sngStrike" dirty="0" smtClean="0"/>
              <a:t>;</a:t>
            </a:r>
          </a:p>
          <a:p>
            <a:pPr lvl="1">
              <a:spcBef>
                <a:spcPts val="600"/>
              </a:spcBef>
            </a:pPr>
            <a:r>
              <a:rPr lang="en-US" strike="sngStrike" dirty="0" smtClean="0"/>
              <a:t>De-scope </a:t>
            </a:r>
            <a:r>
              <a:rPr lang="en-US" strike="sngStrike" dirty="0"/>
              <a:t>from A/E support work;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DOE </a:t>
            </a:r>
            <a:r>
              <a:rPr lang="en-US" b="1" dirty="0" smtClean="0"/>
              <a:t>backstop (GPP Outfitting project)</a:t>
            </a:r>
            <a:r>
              <a:rPr lang="en-US" dirty="0" smtClean="0"/>
              <a:t>;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strike="sngStrike" dirty="0"/>
              <a:t>De-scope from main construction work (will not recover all funds</a:t>
            </a:r>
            <a:r>
              <a:rPr lang="en-US" strike="sngStrike" dirty="0" smtClean="0"/>
              <a:t>);</a:t>
            </a:r>
          </a:p>
          <a:p>
            <a:pPr lvl="1">
              <a:spcBef>
                <a:spcPts val="600"/>
              </a:spcBef>
            </a:pPr>
            <a:r>
              <a:rPr lang="en-US" b="1" dirty="0" smtClean="0"/>
              <a:t>Value engineering main construction work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r>
              <a:rPr lang="en-US" dirty="0" smtClean="0"/>
              <a:t>OTE Outfitting GPP G13-211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FY 13: $2M for VoIP/networking &amp; Contingency.</a:t>
            </a:r>
          </a:p>
          <a:p>
            <a:pPr lvl="1"/>
            <a:r>
              <a:rPr lang="en-US" dirty="0" smtClean="0"/>
              <a:t>Develop Plan for moving ahead with VoIP/Networking w/out tenant layouts.</a:t>
            </a:r>
          </a:p>
          <a:p>
            <a:pPr lvl="2"/>
            <a:r>
              <a:rPr lang="en-US" dirty="0" smtClean="0"/>
              <a:t>Discussions with CD to incorporate independent network underway.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1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Summary Action Items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0010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Continue</a:t>
            </a:r>
            <a:r>
              <a:rPr lang="en-US" sz="3600" b="1" dirty="0" smtClean="0"/>
              <a:t> shop drawing &amp; change order review, RFI responses</a:t>
            </a:r>
          </a:p>
          <a:p>
            <a:r>
              <a:rPr lang="en-US" sz="3600" dirty="0" smtClean="0"/>
              <a:t>Continue</a:t>
            </a:r>
            <a:r>
              <a:rPr lang="en-US" sz="3600" b="1" dirty="0" smtClean="0"/>
              <a:t> construction coordination</a:t>
            </a:r>
            <a:r>
              <a:rPr lang="en-US" sz="3600" b="1" dirty="0"/>
              <a:t> </a:t>
            </a:r>
            <a:r>
              <a:rPr lang="en-US" sz="3600" b="1" dirty="0" smtClean="0"/>
              <a:t>&amp; oversight. </a:t>
            </a:r>
          </a:p>
          <a:p>
            <a:r>
              <a:rPr lang="en-US" sz="3600" dirty="0" smtClean="0"/>
              <a:t>Continue</a:t>
            </a:r>
            <a:r>
              <a:rPr lang="en-US" sz="3600" b="1" dirty="0" smtClean="0"/>
              <a:t> schedule oversight</a:t>
            </a:r>
          </a:p>
          <a:p>
            <a:r>
              <a:rPr lang="en-US" sz="3600" dirty="0" smtClean="0"/>
              <a:t>Continue</a:t>
            </a:r>
            <a:r>
              <a:rPr lang="en-US" sz="3600" b="1" dirty="0" smtClean="0"/>
              <a:t> financial oversight</a:t>
            </a:r>
          </a:p>
          <a:p>
            <a:r>
              <a:rPr lang="en-US" sz="3600" dirty="0" smtClean="0"/>
              <a:t>Initiate </a:t>
            </a:r>
            <a:r>
              <a:rPr lang="en-US" sz="3600" b="1" dirty="0" smtClean="0"/>
              <a:t>plan</a:t>
            </a:r>
            <a:r>
              <a:rPr lang="en-US" sz="3600" dirty="0" smtClean="0"/>
              <a:t> for engineering </a:t>
            </a:r>
            <a:r>
              <a:rPr lang="en-US" sz="3600" dirty="0"/>
              <a:t>design </a:t>
            </a:r>
            <a:r>
              <a:rPr lang="en-US" sz="3600" b="1" dirty="0" smtClean="0"/>
              <a:t>Outfitting GPP.</a:t>
            </a:r>
          </a:p>
          <a:p>
            <a:r>
              <a:rPr lang="en-US" sz="3600" dirty="0" smtClean="0"/>
              <a:t>Continue</a:t>
            </a:r>
            <a:r>
              <a:rPr lang="en-US" sz="3600" b="1" dirty="0" smtClean="0"/>
              <a:t> discussions with CD for </a:t>
            </a:r>
            <a:r>
              <a:rPr lang="en-US" sz="3600" dirty="0" smtClean="0"/>
              <a:t>VoIP</a:t>
            </a:r>
            <a:r>
              <a:rPr lang="en-US" sz="3600" dirty="0"/>
              <a:t>, </a:t>
            </a:r>
            <a:r>
              <a:rPr lang="en-US" sz="3600" dirty="0" smtClean="0"/>
              <a:t>networking</a:t>
            </a:r>
            <a:r>
              <a:rPr lang="en-US" sz="3600" dirty="0"/>
              <a:t>.</a:t>
            </a:r>
            <a:r>
              <a:rPr lang="en-US" sz="3600" dirty="0" smtClean="0"/>
              <a:t> </a:t>
            </a:r>
            <a:endParaRPr lang="en-US" sz="3600" dirty="0"/>
          </a:p>
          <a:p>
            <a:endParaRPr 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906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b="1" dirty="0"/>
              <a:t>IASU </a:t>
            </a:r>
            <a:r>
              <a:rPr lang="en-US" sz="4000" b="1" dirty="0" smtClean="0"/>
              <a:t>Update (IGPP)</a:t>
            </a:r>
            <a:endParaRPr lang="en-US" sz="4000" dirty="0" smtClean="0"/>
          </a:p>
          <a:p>
            <a:r>
              <a:rPr lang="en-US" sz="3600" dirty="0" smtClean="0"/>
              <a:t>Phase 2 scope approximately 85% complete. 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4000" b="1" dirty="0" smtClean="0"/>
              <a:t>CDF Coordination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Schedule coordination required for CDF west ramp replacement with D&amp;D.</a:t>
            </a:r>
            <a:endParaRPr lang="en-US" sz="3600" dirty="0">
              <a:solidFill>
                <a:prstClr val="black"/>
              </a:solidFill>
            </a:endParaRPr>
          </a:p>
          <a:p>
            <a:pPr lvl="1"/>
            <a:r>
              <a:rPr lang="en-US" dirty="0" smtClean="0"/>
              <a:t>Approx 3 weeks required for demo &amp; replacement.</a:t>
            </a:r>
          </a:p>
          <a:p>
            <a:pPr lvl="1"/>
            <a:r>
              <a:rPr lang="en-US" dirty="0" smtClean="0"/>
              <a:t>Cure time dependent on anticipated CDF loads (steel plates from detector demo). 7-30 days</a:t>
            </a:r>
            <a:endParaRPr lang="en-US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190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lvl="0"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OTE Project Status: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 smtClean="0"/>
              <a:t>Shop drawing review </a:t>
            </a:r>
            <a:r>
              <a:rPr lang="en-US" sz="3600" dirty="0" smtClean="0"/>
              <a:t>continues. Expect to be substantially complete in the next 4 weeks.</a:t>
            </a:r>
          </a:p>
          <a:p>
            <a:r>
              <a:rPr lang="en-US" sz="3600" b="1" dirty="0" smtClean="0"/>
              <a:t>250 RFI’s </a:t>
            </a:r>
            <a:r>
              <a:rPr lang="en-US" sz="3600" dirty="0" smtClean="0"/>
              <a:t>rec’d from contractor have been responded to. (15 RFI’s last month).</a:t>
            </a:r>
          </a:p>
          <a:p>
            <a:r>
              <a:rPr lang="en-US" sz="3600" b="1" dirty="0" smtClean="0"/>
              <a:t>Schedule Oversight </a:t>
            </a:r>
            <a:r>
              <a:rPr lang="en-US" sz="3600" dirty="0" smtClean="0"/>
              <a:t>on-going. Continue to work with contractor to provide coordinated information.</a:t>
            </a:r>
          </a:p>
          <a:p>
            <a:r>
              <a:rPr lang="en-US" sz="3600" b="1" dirty="0" smtClean="0"/>
              <a:t>Financial Oversight </a:t>
            </a:r>
            <a:r>
              <a:rPr lang="en-US" sz="3600" dirty="0" smtClean="0"/>
              <a:t>on-going.</a:t>
            </a:r>
            <a:endParaRPr lang="en-US" sz="3600" dirty="0"/>
          </a:p>
          <a:p>
            <a:r>
              <a:rPr lang="en-US" sz="3600" b="1" dirty="0" smtClean="0"/>
              <a:t>Safety procedures </a:t>
            </a:r>
            <a:r>
              <a:rPr lang="en-US" sz="3600" dirty="0" smtClean="0"/>
              <a:t>continue to be expanded as more subs come onto the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lvl="0"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OTE Project Status: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LEED procedures &amp; Action Plan implemented.</a:t>
            </a:r>
          </a:p>
          <a:p>
            <a:pPr lvl="1"/>
            <a:r>
              <a:rPr lang="en-US" b="1" dirty="0" smtClean="0"/>
              <a:t>Contractor reporting 99% construction waste has been recycled.</a:t>
            </a:r>
          </a:p>
          <a:p>
            <a:pPr lvl="1"/>
            <a:r>
              <a:rPr lang="en-US" b="1" dirty="0" smtClean="0"/>
              <a:t>On track to meet goal of 20% (by cost) of regionally manufactured materials.</a:t>
            </a:r>
          </a:p>
          <a:p>
            <a:pPr lvl="1"/>
            <a:r>
              <a:rPr lang="en-US" b="1" dirty="0" smtClean="0"/>
              <a:t>On track to meet goal of 20% (by cost) of recycled content in materials used.</a:t>
            </a:r>
          </a:p>
          <a:p>
            <a:pPr lvl="1"/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</p:spPr>
        <p:txBody>
          <a:bodyPr>
            <a:normAutofit fontScale="90000"/>
          </a:bodyPr>
          <a:lstStyle/>
          <a:p>
            <a:pPr lvl="0" algn="l"/>
            <a:r>
              <a:rPr lang="en-US" b="1" dirty="0" smtClean="0"/>
              <a:t/>
            </a:r>
            <a:br>
              <a:rPr lang="en-US" b="1" dirty="0" smtClean="0"/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15-35 workers daily in the past month (rain)</a:t>
            </a:r>
          </a:p>
          <a:p>
            <a:pPr lvl="1"/>
            <a:r>
              <a:rPr lang="en-US" b="1" dirty="0" smtClean="0"/>
              <a:t>Exterior</a:t>
            </a:r>
            <a:r>
              <a:rPr lang="en-US" dirty="0" smtClean="0"/>
              <a:t> </a:t>
            </a:r>
            <a:r>
              <a:rPr lang="en-US" b="1" dirty="0" smtClean="0"/>
              <a:t>enclosure </a:t>
            </a:r>
          </a:p>
          <a:p>
            <a:pPr lvl="2"/>
            <a:r>
              <a:rPr lang="en-US" dirty="0" smtClean="0"/>
              <a:t>Corrugated Metal Panels - 2</a:t>
            </a:r>
            <a:r>
              <a:rPr lang="en-US" baseline="30000" dirty="0" smtClean="0"/>
              <a:t>nd</a:t>
            </a:r>
            <a:r>
              <a:rPr lang="en-US" dirty="0" smtClean="0"/>
              <a:t> &amp; 3</a:t>
            </a:r>
            <a:r>
              <a:rPr lang="en-US" baseline="30000" dirty="0" smtClean="0"/>
              <a:t>rd</a:t>
            </a:r>
            <a:r>
              <a:rPr lang="en-US" dirty="0" smtClean="0"/>
              <a:t> floor</a:t>
            </a: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floor framing, </a:t>
            </a:r>
            <a:r>
              <a:rPr lang="en-US" dirty="0" err="1" smtClean="0"/>
              <a:t>densglass</a:t>
            </a:r>
            <a:r>
              <a:rPr lang="en-US" dirty="0" smtClean="0"/>
              <a:t>, &amp; weather barrier </a:t>
            </a:r>
          </a:p>
          <a:p>
            <a:pPr lvl="1"/>
            <a:r>
              <a:rPr lang="en-US" b="1" dirty="0" smtClean="0"/>
              <a:t>Window</a:t>
            </a:r>
            <a:r>
              <a:rPr lang="en-US" dirty="0" smtClean="0"/>
              <a:t> framing &amp; glazing 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, &amp; 3</a:t>
            </a:r>
            <a:r>
              <a:rPr lang="en-US" baseline="30000" dirty="0" smtClean="0"/>
              <a:t>rd</a:t>
            </a:r>
            <a:r>
              <a:rPr lang="en-US" dirty="0" smtClean="0"/>
              <a:t> floors</a:t>
            </a:r>
          </a:p>
          <a:p>
            <a:pPr lvl="1"/>
            <a:r>
              <a:rPr lang="en-US" b="1" dirty="0" smtClean="0"/>
              <a:t>High roofing </a:t>
            </a:r>
            <a:r>
              <a:rPr lang="en-US" dirty="0" smtClean="0"/>
              <a:t>substantially complete. </a:t>
            </a:r>
            <a:r>
              <a:rPr lang="en-US" b="1" dirty="0" smtClean="0"/>
              <a:t>Low roofing </a:t>
            </a:r>
            <a:r>
              <a:rPr lang="en-US" dirty="0" smtClean="0"/>
              <a:t>underway.</a:t>
            </a:r>
            <a:endParaRPr lang="en-US" b="1" dirty="0" smtClean="0"/>
          </a:p>
          <a:p>
            <a:pPr lvl="1"/>
            <a:r>
              <a:rPr lang="en-US" dirty="0" smtClean="0"/>
              <a:t>Above ceiling MEP &amp; FP </a:t>
            </a:r>
            <a:r>
              <a:rPr lang="en-US" b="1" dirty="0" smtClean="0"/>
              <a:t>pipe, raceways &amp; ductwork hanging </a:t>
            </a:r>
            <a:r>
              <a:rPr lang="en-US" dirty="0" smtClean="0"/>
              <a:t>substantially complete 2</a:t>
            </a:r>
            <a:r>
              <a:rPr lang="en-US" baseline="30000" dirty="0" smtClean="0"/>
              <a:t>nd</a:t>
            </a:r>
            <a:r>
              <a:rPr lang="en-US" dirty="0" smtClean="0"/>
              <a:t> &amp; 3</a:t>
            </a:r>
            <a:r>
              <a:rPr lang="en-US" baseline="30000" dirty="0" smtClean="0"/>
              <a:t>rd</a:t>
            </a:r>
            <a:r>
              <a:rPr lang="en-US" dirty="0" smtClean="0"/>
              <a:t> floors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 smtClean="0"/>
              <a:t>In-wall MEP </a:t>
            </a:r>
            <a:r>
              <a:rPr lang="en-US" dirty="0" smtClean="0"/>
              <a:t>underway.</a:t>
            </a:r>
          </a:p>
          <a:p>
            <a:pPr lvl="1"/>
            <a:r>
              <a:rPr lang="en-US" dirty="0" smtClean="0"/>
              <a:t>Interior </a:t>
            </a:r>
            <a:r>
              <a:rPr lang="en-US" b="1" dirty="0" smtClean="0"/>
              <a:t>Studs </a:t>
            </a:r>
            <a:r>
              <a:rPr lang="en-US" dirty="0" smtClean="0"/>
              <a:t>underway.</a:t>
            </a:r>
            <a:endParaRPr lang="en-US" b="1" dirty="0" smtClean="0"/>
          </a:p>
          <a:p>
            <a:pPr lvl="1"/>
            <a:r>
              <a:rPr lang="en-US" b="1" dirty="0" smtClean="0"/>
              <a:t>Geothermal</a:t>
            </a:r>
            <a:r>
              <a:rPr lang="en-US" dirty="0" smtClean="0"/>
              <a:t> field: work has resumed after 1 month delay due to equipment breakdown.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304800"/>
            <a:ext cx="662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OTE </a:t>
            </a:r>
            <a:r>
              <a:rPr lang="en-US" sz="3600" b="1" dirty="0" smtClean="0"/>
              <a:t>Construction Status</a:t>
            </a:r>
            <a:r>
              <a:rPr lang="en-US" sz="3600" b="1" dirty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39171"/>
            <a:ext cx="3810000" cy="7921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Exterior Enclosure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630" y="3580751"/>
            <a:ext cx="4151569" cy="276598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3769128" cy="28268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62000"/>
            <a:ext cx="2014537" cy="2686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05200"/>
            <a:ext cx="2014537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3657600" cy="2743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29200" y="49530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Lunch Room Enclosure</a:t>
            </a:r>
            <a:endParaRPr lang="en-US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657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98" y="240030"/>
            <a:ext cx="3248977" cy="433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1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13207</TotalTime>
  <Words>902</Words>
  <Application>Microsoft Office PowerPoint</Application>
  <PresentationFormat>On-screen Show (4:3)</PresentationFormat>
  <Paragraphs>239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2_Office Theme</vt:lpstr>
      <vt:lpstr> OTE Building PMG Report  April 29, 2013 </vt:lpstr>
      <vt:lpstr>Agenda</vt:lpstr>
      <vt:lpstr>OTE Outfitting GPP G13-211</vt:lpstr>
      <vt:lpstr>PowerPoint Presentation</vt:lpstr>
      <vt:lpstr> OTE Project Status: </vt:lpstr>
      <vt:lpstr> OTE Project Status: </vt:lpstr>
      <vt:lpstr> </vt:lpstr>
      <vt:lpstr>Exterior Enclosure</vt:lpstr>
      <vt:lpstr>PowerPoint Presentation</vt:lpstr>
      <vt:lpstr>PowerPoint Presentation</vt:lpstr>
      <vt:lpstr>PowerPoint Presentation</vt:lpstr>
      <vt:lpstr>Interior Fit-up</vt:lpstr>
      <vt:lpstr>MEP</vt:lpstr>
      <vt:lpstr>Two Week Look Ahead</vt:lpstr>
      <vt:lpstr>State DCEO Activities </vt:lpstr>
      <vt:lpstr>Contractual Schedule Adjustments</vt:lpstr>
      <vt:lpstr>BMC Schedule</vt:lpstr>
      <vt:lpstr>Schedule</vt:lpstr>
      <vt:lpstr>Schedule</vt:lpstr>
      <vt:lpstr>Project Plan Tracking Milestones</vt:lpstr>
      <vt:lpstr>Pacing Milestones &amp; Contractual Milestones</vt:lpstr>
      <vt:lpstr>PowerPoint Presentation</vt:lpstr>
      <vt:lpstr>PowerPoint Presentation</vt:lpstr>
      <vt:lpstr>PowerPoint Presentation</vt:lpstr>
      <vt:lpstr>PowerPoint Presentation</vt:lpstr>
      <vt:lpstr>Financial  </vt:lpstr>
      <vt:lpstr>Financial – Estimated at Completion </vt:lpstr>
      <vt:lpstr> Financial – Available Contingency </vt:lpstr>
      <vt:lpstr>Contingency Management</vt:lpstr>
      <vt:lpstr>Summary Action Items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OTE Building PMG Report 11/29/10</dc:title>
  <dc:creator>Rhonda Merchut</dc:creator>
  <cp:lastModifiedBy>Rhonda Merchut</cp:lastModifiedBy>
  <cp:revision>566</cp:revision>
  <cp:lastPrinted>2013-04-26T21:24:44Z</cp:lastPrinted>
  <dcterms:created xsi:type="dcterms:W3CDTF">2010-11-29T18:55:41Z</dcterms:created>
  <dcterms:modified xsi:type="dcterms:W3CDTF">2013-04-26T21:29:01Z</dcterms:modified>
</cp:coreProperties>
</file>