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5"/>
  </p:sldMasterIdLst>
  <p:notesMasterIdLst>
    <p:notesMasterId r:id="rId9"/>
  </p:notesMasterIdLst>
  <p:handoutMasterIdLst>
    <p:handoutMasterId r:id="rId10"/>
  </p:handoutMasterIdLst>
  <p:sldIdLst>
    <p:sldId id="294" r:id="rId6"/>
    <p:sldId id="300" r:id="rId7"/>
    <p:sldId id="301" r:id="rId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50504E"/>
    <a:srgbClr val="4E4E4E"/>
    <a:srgbClr val="404040"/>
    <a:srgbClr val="004C97"/>
    <a:srgbClr val="63666A"/>
    <a:srgbClr val="99D6EA"/>
    <a:srgbClr val="505050"/>
    <a:srgbClr val="A7A8AA"/>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96327"/>
  </p:normalViewPr>
  <p:slideViewPr>
    <p:cSldViewPr snapToGrid="0" snapToObjects="1" showGuides="1">
      <p:cViewPr varScale="1">
        <p:scale>
          <a:sx n="66" d="100"/>
          <a:sy n="66" d="100"/>
        </p:scale>
        <p:origin x="53" y="677"/>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1.xml"/><Relationship Id="rId10"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1/17/2025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1/17/2025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1342F55E-5880-DFDC-1269-28EDE5F7EF9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2860" y="808129"/>
            <a:ext cx="9189720" cy="296610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1/17/2025</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Maddie Schoell | USI Program Status</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1/17/2025</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Maddie Schoell | USI Program Status</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1/17/2025</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Maddie Schoell | USI Program Status</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99179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1DED135D-5C29-B729-A5F1-BCAB25D9513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817011"/>
            <a:ext cx="9189720" cy="2966102"/>
          </a:xfrm>
          <a:prstGeom prst="rect">
            <a:avLst/>
          </a:prstGeom>
        </p:spPr>
      </p:pic>
    </p:spTree>
    <p:extLst>
      <p:ext uri="{BB962C8B-B14F-4D97-AF65-F5344CB8AC3E}">
        <p14:creationId xmlns:p14="http://schemas.microsoft.com/office/powerpoint/2010/main" val="4122030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D07C3AF8-3A11-7294-17A4-8CA21B169DE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970582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476D4CD9-E6FD-C338-F1B5-149A3CE7FFC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2531103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767123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1/17/2025</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Maddie Schoell | USI Program Status</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1/17/2025</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Maddie Schoell | USI Program Status</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1/17/2025</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Maddie Schoell | USI Program Status</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1836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1/17/2025</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Maddie Schoell | USI Program Status</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7" r:id="rId2"/>
    <p:sldLayoutId id="2147484129" r:id="rId3"/>
    <p:sldLayoutId id="2147484130" r:id="rId4"/>
    <p:sldLayoutId id="2147484132" r:id="rId5"/>
    <p:sldLayoutId id="2147484131" r:id="rId6"/>
    <p:sldLayoutId id="2147484104" r:id="rId7"/>
    <p:sldLayoutId id="2147484105" r:id="rId8"/>
    <p:sldLayoutId id="2147484120" r:id="rId9"/>
    <p:sldLayoutId id="2147484103" r:id="rId10"/>
    <p:sldLayoutId id="2147484122" r:id="rId11"/>
    <p:sldLayoutId id="2147484116" r:id="rId12"/>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fermipoint.fnal.gov/org/eshq/ASD/SitePages/Unreviewed-Safety-Issue-(USI)-Program.aspx?web=1"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esh.fnal.gov/pls/cert/schedule.show_course_details?cid=14899" TargetMode="External"/><Relationship Id="rId2" Type="http://schemas.openxmlformats.org/officeDocument/2006/relationships/hyperlink" Target="https://fermipoint.fnal.gov/org/eshq/ASD/Shared%20Documents/USI%20Program/Active%20USI%20%26%20Completed%20RSI%20Documents/8GeV-20250116%20Water%20Leak%20Near%208%20GeV%20Ber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lIns="0" tIns="45720" rIns="0" bIns="45720" anchor="t">
            <a:noAutofit/>
          </a:bodyPr>
          <a:lstStyle/>
          <a:p>
            <a:r>
              <a:rPr lang="en-US" sz="1600" dirty="0"/>
              <a:t>Maddie </a:t>
            </a:r>
            <a:r>
              <a:rPr lang="en-US" sz="1600" dirty="0" err="1"/>
              <a:t>Schoell</a:t>
            </a:r>
            <a:r>
              <a:rPr lang="en-US" sz="1600" dirty="0"/>
              <a:t>	</a:t>
            </a:r>
            <a:r>
              <a:rPr lang="en-US" sz="1600" dirty="0">
                <a:cs typeface="Helvetica"/>
              </a:rPr>
              <a:t> </a:t>
            </a:r>
            <a:endParaRPr lang="en-US" sz="1600" dirty="0"/>
          </a:p>
          <a:p>
            <a:r>
              <a:rPr lang="en-US" sz="1600" dirty="0"/>
              <a:t>January 17, 2025</a:t>
            </a:r>
            <a:endParaRPr lang="en-US" sz="1600" dirty="0">
              <a:cs typeface="Helvetica"/>
            </a:endParaRPr>
          </a:p>
          <a:p>
            <a:r>
              <a:rPr lang="en-US" dirty="0"/>
              <a:t> </a:t>
            </a:r>
          </a:p>
        </p:txBody>
      </p:sp>
      <p:sp>
        <p:nvSpPr>
          <p:cNvPr id="3" name="Text Placeholder 2"/>
          <p:cNvSpPr>
            <a:spLocks noGrp="1"/>
          </p:cNvSpPr>
          <p:nvPr>
            <p:ph type="body" sz="quarter" idx="11"/>
          </p:nvPr>
        </p:nvSpPr>
        <p:spPr/>
        <p:txBody>
          <a:bodyPr>
            <a:noAutofit/>
          </a:bodyPr>
          <a:lstStyle/>
          <a:p>
            <a:r>
              <a:rPr lang="en-US" sz="1800" dirty="0"/>
              <a:t>USI Program Status</a:t>
            </a:r>
          </a:p>
        </p:txBody>
      </p:sp>
      <p:sp>
        <p:nvSpPr>
          <p:cNvPr id="8" name="TextBox 7">
            <a:extLst>
              <a:ext uri="{FF2B5EF4-FFF2-40B4-BE49-F238E27FC236}">
                <a16:creationId xmlns:a16="http://schemas.microsoft.com/office/drawing/2014/main" id="{5654EEFD-C3C2-47B0-B4D3-38BEB0522CE6}"/>
              </a:ext>
            </a:extLst>
          </p:cNvPr>
          <p:cNvSpPr txBox="1"/>
          <p:nvPr/>
        </p:nvSpPr>
        <p:spPr>
          <a:xfrm>
            <a:off x="835571" y="6136727"/>
            <a:ext cx="7482709" cy="2616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dirty="0">
                <a:cs typeface="Calibri"/>
              </a:rPr>
              <a:t>https://fermipoint.fnal.gov/org/eshq/ASD/SitePages/Unreviewed-Safety-Issue-(USI)-Program.aspx?web=1</a:t>
            </a:r>
          </a:p>
        </p:txBody>
      </p:sp>
      <p:sp>
        <p:nvSpPr>
          <p:cNvPr id="4" name="TextBox 3">
            <a:extLst>
              <a:ext uri="{FF2B5EF4-FFF2-40B4-BE49-F238E27FC236}">
                <a16:creationId xmlns:a16="http://schemas.microsoft.com/office/drawing/2014/main" id="{F0288827-CA6F-46FD-A8C9-B2834C3F39B6}"/>
              </a:ext>
            </a:extLst>
          </p:cNvPr>
          <p:cNvSpPr txBox="1"/>
          <p:nvPr/>
        </p:nvSpPr>
        <p:spPr>
          <a:xfrm>
            <a:off x="530116" y="5890391"/>
            <a:ext cx="8083769"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USI status is kept up-to-date on the </a:t>
            </a:r>
            <a:r>
              <a:rPr lang="en-US" sz="1400" dirty="0">
                <a:cs typeface="Calibri"/>
                <a:hlinkClick r:id="rId2"/>
              </a:rPr>
              <a:t>Accelerator Safety SharePoint – USI Program Page</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434BC2-57B0-7AE3-AD95-83BB4C4B16BB}"/>
              </a:ext>
            </a:extLst>
          </p:cNvPr>
          <p:cNvSpPr>
            <a:spLocks noGrp="1"/>
          </p:cNvSpPr>
          <p:nvPr>
            <p:ph type="title"/>
          </p:nvPr>
        </p:nvSpPr>
        <p:spPr>
          <a:xfrm>
            <a:off x="228600" y="251752"/>
            <a:ext cx="8686800" cy="207911"/>
          </a:xfrm>
        </p:spPr>
        <p:txBody>
          <a:bodyPr/>
          <a:lstStyle/>
          <a:p>
            <a:r>
              <a:rPr lang="en-US" dirty="0"/>
              <a:t>USI Status</a:t>
            </a:r>
          </a:p>
        </p:txBody>
      </p:sp>
      <p:sp>
        <p:nvSpPr>
          <p:cNvPr id="4" name="Date Placeholder 3">
            <a:extLst>
              <a:ext uri="{FF2B5EF4-FFF2-40B4-BE49-F238E27FC236}">
                <a16:creationId xmlns:a16="http://schemas.microsoft.com/office/drawing/2014/main" id="{A55C698C-6302-1688-E02F-0711D206BF79}"/>
              </a:ext>
            </a:extLst>
          </p:cNvPr>
          <p:cNvSpPr>
            <a:spLocks noGrp="1"/>
          </p:cNvSpPr>
          <p:nvPr>
            <p:ph type="dt" sz="half" idx="2"/>
          </p:nvPr>
        </p:nvSpPr>
        <p:spPr/>
        <p:txBody>
          <a:bodyPr/>
          <a:lstStyle/>
          <a:p>
            <a:pPr>
              <a:defRPr/>
            </a:pPr>
            <a:r>
              <a:rPr lang="en-US"/>
              <a:t>1/17/2025</a:t>
            </a:r>
            <a:endParaRPr lang="en-US" dirty="0"/>
          </a:p>
        </p:txBody>
      </p:sp>
      <p:sp>
        <p:nvSpPr>
          <p:cNvPr id="5" name="Footer Placeholder 4">
            <a:extLst>
              <a:ext uri="{FF2B5EF4-FFF2-40B4-BE49-F238E27FC236}">
                <a16:creationId xmlns:a16="http://schemas.microsoft.com/office/drawing/2014/main" id="{B3E59164-B17F-7893-BFE1-D4E4BEE758C5}"/>
              </a:ext>
            </a:extLst>
          </p:cNvPr>
          <p:cNvSpPr>
            <a:spLocks noGrp="1"/>
          </p:cNvSpPr>
          <p:nvPr>
            <p:ph type="ftr" sz="quarter" idx="3"/>
          </p:nvPr>
        </p:nvSpPr>
        <p:spPr/>
        <p:txBody>
          <a:bodyPr/>
          <a:lstStyle/>
          <a:p>
            <a:pPr>
              <a:defRPr/>
            </a:pPr>
            <a:r>
              <a:rPr lang="en-US"/>
              <a:t>Maddie Schoell | USI Program Status</a:t>
            </a:r>
            <a:endParaRPr lang="en-US" b="1" dirty="0"/>
          </a:p>
        </p:txBody>
      </p:sp>
      <p:sp>
        <p:nvSpPr>
          <p:cNvPr id="6" name="Slide Number Placeholder 5">
            <a:extLst>
              <a:ext uri="{FF2B5EF4-FFF2-40B4-BE49-F238E27FC236}">
                <a16:creationId xmlns:a16="http://schemas.microsoft.com/office/drawing/2014/main" id="{B107FC7A-78C9-AF58-2E99-60E12059DDAA}"/>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graphicFrame>
        <p:nvGraphicFramePr>
          <p:cNvPr id="7" name="Table 6">
            <a:extLst>
              <a:ext uri="{FF2B5EF4-FFF2-40B4-BE49-F238E27FC236}">
                <a16:creationId xmlns:a16="http://schemas.microsoft.com/office/drawing/2014/main" id="{85C9F8EF-0D6C-5B52-A42D-E4BE5C2F86DF}"/>
              </a:ext>
            </a:extLst>
          </p:cNvPr>
          <p:cNvGraphicFramePr>
            <a:graphicFrameLocks noGrp="1"/>
          </p:cNvGraphicFramePr>
          <p:nvPr>
            <p:extLst>
              <p:ext uri="{D42A27DB-BD31-4B8C-83A1-F6EECF244321}">
                <p14:modId xmlns:p14="http://schemas.microsoft.com/office/powerpoint/2010/main" val="1965347344"/>
              </p:ext>
            </p:extLst>
          </p:nvPr>
        </p:nvGraphicFramePr>
        <p:xfrm>
          <a:off x="111760" y="459663"/>
          <a:ext cx="8985348" cy="2933700"/>
        </p:xfrm>
        <a:graphic>
          <a:graphicData uri="http://schemas.openxmlformats.org/drawingml/2006/table">
            <a:tbl>
              <a:tblPr firstRow="1" bandRow="1">
                <a:tableStyleId>{5C22544A-7EE6-4342-B048-85BDC9FD1C3A}</a:tableStyleId>
              </a:tblPr>
              <a:tblGrid>
                <a:gridCol w="2641686">
                  <a:extLst>
                    <a:ext uri="{9D8B030D-6E8A-4147-A177-3AD203B41FA5}">
                      <a16:colId xmlns:a16="http://schemas.microsoft.com/office/drawing/2014/main" val="1760957769"/>
                    </a:ext>
                  </a:extLst>
                </a:gridCol>
                <a:gridCol w="1197231">
                  <a:extLst>
                    <a:ext uri="{9D8B030D-6E8A-4147-A177-3AD203B41FA5}">
                      <a16:colId xmlns:a16="http://schemas.microsoft.com/office/drawing/2014/main" val="3440652701"/>
                    </a:ext>
                  </a:extLst>
                </a:gridCol>
                <a:gridCol w="3071446">
                  <a:extLst>
                    <a:ext uri="{9D8B030D-6E8A-4147-A177-3AD203B41FA5}">
                      <a16:colId xmlns:a16="http://schemas.microsoft.com/office/drawing/2014/main" val="2743035027"/>
                    </a:ext>
                  </a:extLst>
                </a:gridCol>
                <a:gridCol w="1324708">
                  <a:extLst>
                    <a:ext uri="{9D8B030D-6E8A-4147-A177-3AD203B41FA5}">
                      <a16:colId xmlns:a16="http://schemas.microsoft.com/office/drawing/2014/main" val="3096984730"/>
                    </a:ext>
                  </a:extLst>
                </a:gridCol>
                <a:gridCol w="750277">
                  <a:extLst>
                    <a:ext uri="{9D8B030D-6E8A-4147-A177-3AD203B41FA5}">
                      <a16:colId xmlns:a16="http://schemas.microsoft.com/office/drawing/2014/main" val="2174984412"/>
                    </a:ext>
                  </a:extLst>
                </a:gridCol>
              </a:tblGrid>
              <a:tr h="0">
                <a:tc>
                  <a:txBody>
                    <a:bodyPr/>
                    <a:lstStyle/>
                    <a:p>
                      <a:pPr algn="l" rtl="0" fontAlgn="base"/>
                      <a:r>
                        <a:rPr lang="en-US" sz="1100" b="0" i="0" dirty="0">
                          <a:effectLst/>
                          <a:latin typeface="Calibri"/>
                        </a:rPr>
                        <a:t>        </a:t>
                      </a:r>
                      <a:endParaRPr lang="en-US" b="0" i="0" dirty="0">
                        <a:effectLst/>
                        <a:latin typeface="Calibri"/>
                      </a:endParaRPr>
                    </a:p>
                  </a:txBody>
                  <a:tcPr marT="22860" marB="22860"/>
                </a:tc>
                <a:tc>
                  <a:txBody>
                    <a:bodyPr/>
                    <a:lstStyle/>
                    <a:p>
                      <a:pPr algn="l" rtl="0" fontAlgn="base"/>
                      <a:r>
                        <a:rPr lang="en-US" sz="1100" b="0" i="0" dirty="0">
                          <a:effectLst/>
                          <a:latin typeface="Calibri" panose="020F0502020204030204" pitchFamily="34" charset="0"/>
                        </a:rPr>
                        <a:t>POC </a:t>
                      </a:r>
                      <a:endParaRPr lang="en-US" b="0" i="0" dirty="0">
                        <a:effectLst/>
                      </a:endParaRPr>
                    </a:p>
                  </a:txBody>
                  <a:tcPr marT="22860" marB="22860"/>
                </a:tc>
                <a:tc>
                  <a:txBody>
                    <a:bodyPr/>
                    <a:lstStyle/>
                    <a:p>
                      <a:pPr algn="l" rtl="0" fontAlgn="base"/>
                      <a:r>
                        <a:rPr lang="en-US" sz="1100" b="0" i="0" dirty="0">
                          <a:effectLst/>
                          <a:latin typeface="Calibri"/>
                        </a:rPr>
                        <a:t>Current Status (received, reviewed, out for signature) </a:t>
                      </a:r>
                      <a:endParaRPr lang="en-US" b="0" i="0" dirty="0">
                        <a:effectLst/>
                        <a:latin typeface="Calibri"/>
                      </a:endParaRPr>
                    </a:p>
                  </a:txBody>
                  <a:tcPr marT="22860" marB="22860"/>
                </a:tc>
                <a:tc>
                  <a:txBody>
                    <a:bodyPr/>
                    <a:lstStyle/>
                    <a:p>
                      <a:pPr algn="l" rtl="0" fontAlgn="base"/>
                      <a:r>
                        <a:rPr lang="en-US" sz="1100" b="0" i="0" dirty="0">
                          <a:effectLst/>
                          <a:latin typeface="Calibri"/>
                        </a:rPr>
                        <a:t>Need before beam? </a:t>
                      </a:r>
                      <a:endParaRPr lang="en-US" b="0" i="0" dirty="0">
                        <a:effectLst/>
                        <a:latin typeface="Calibri"/>
                      </a:endParaRPr>
                    </a:p>
                  </a:txBody>
                  <a:tcPr marT="22860" marB="22860"/>
                </a:tc>
                <a:tc>
                  <a:txBody>
                    <a:bodyPr/>
                    <a:lstStyle/>
                    <a:p>
                      <a:pPr algn="l" rtl="0" fontAlgn="base"/>
                      <a:r>
                        <a:rPr lang="en-US" sz="1100" b="0" i="0" dirty="0">
                          <a:effectLst/>
                          <a:latin typeface="Calibri" panose="020F0502020204030204" pitchFamily="34" charset="0"/>
                        </a:rPr>
                        <a:t>SAD/ASE Changes? </a:t>
                      </a:r>
                      <a:endParaRPr lang="en-US" b="0" i="0" dirty="0">
                        <a:effectLst/>
                      </a:endParaRPr>
                    </a:p>
                  </a:txBody>
                  <a:tcPr marT="22860" marB="22860"/>
                </a:tc>
                <a:extLst>
                  <a:ext uri="{0D108BD9-81ED-4DB2-BD59-A6C34878D82A}">
                    <a16:rowId xmlns:a16="http://schemas.microsoft.com/office/drawing/2014/main" val="1332704425"/>
                  </a:ext>
                </a:extLst>
              </a:tr>
              <a:tr h="375549">
                <a:tc>
                  <a:txBody>
                    <a:bodyPr/>
                    <a:lstStyle/>
                    <a:p>
                      <a:pPr algn="l" rtl="0" fontAlgn="base"/>
                      <a:r>
                        <a:rPr lang="en-US" sz="1000" b="1" i="0" dirty="0">
                          <a:effectLst/>
                          <a:latin typeface="Calibri" panose="020F0502020204030204" pitchFamily="34" charset="0"/>
                        </a:rPr>
                        <a:t>P1P2-20240813 Change Rep Rate Limiter Input  </a:t>
                      </a:r>
                      <a:endParaRPr lang="en-US" sz="1000" b="1" i="0" dirty="0">
                        <a:effectLst/>
                      </a:endParaRPr>
                    </a:p>
                  </a:txBody>
                  <a:tcPr marT="22860" marB="22860"/>
                </a:tc>
                <a:tc>
                  <a:txBody>
                    <a:bodyPr/>
                    <a:lstStyle/>
                    <a:p>
                      <a:pPr algn="l" rtl="0" fontAlgn="base"/>
                      <a:r>
                        <a:rPr lang="en-US" sz="1000" b="0" i="0" dirty="0">
                          <a:effectLst/>
                          <a:latin typeface="Calibri"/>
                        </a:rPr>
                        <a:t>Tom </a:t>
                      </a:r>
                      <a:r>
                        <a:rPr lang="en-US" sz="1000" b="0" i="0" dirty="0" err="1">
                          <a:effectLst/>
                          <a:latin typeface="Calibri"/>
                        </a:rPr>
                        <a:t>Kobilarcik</a:t>
                      </a:r>
                      <a:r>
                        <a:rPr lang="en-US" sz="1000" b="0" i="0" dirty="0">
                          <a:effectLst/>
                          <a:latin typeface="Calibri"/>
                        </a:rPr>
                        <a:t> </a:t>
                      </a:r>
                    </a:p>
                  </a:txBody>
                  <a:tcPr marT="22860" marB="22860"/>
                </a:tc>
                <a:tc>
                  <a:txBody>
                    <a:bodyPr/>
                    <a:lstStyle/>
                    <a:p>
                      <a:pPr algn="l" rtl="0" fontAlgn="base"/>
                      <a:r>
                        <a:rPr lang="en-US" sz="1000" b="0" i="0" dirty="0">
                          <a:effectLst/>
                          <a:latin typeface="Calibri" panose="020F0502020204030204" pitchFamily="34" charset="0"/>
                        </a:rPr>
                        <a:t>Ready to send to Lab Director with other associated USIs (M-20240723 &amp; ALL-20240819)</a:t>
                      </a:r>
                    </a:p>
                    <a:p>
                      <a:pPr algn="l" rtl="0" fontAlgn="base"/>
                      <a:r>
                        <a:rPr lang="en-US" sz="1000" b="0" i="0" dirty="0">
                          <a:effectLst/>
                          <a:latin typeface="Calibri" panose="020F0502020204030204" pitchFamily="34" charset="0"/>
                        </a:rPr>
                        <a:t>Will then need FSO</a:t>
                      </a:r>
                    </a:p>
                  </a:txBody>
                  <a:tcPr marT="22860" marB="22860"/>
                </a:tc>
                <a:tc>
                  <a:txBody>
                    <a:bodyPr/>
                    <a:lstStyle/>
                    <a:p>
                      <a:pPr algn="l" rtl="0" fontAlgn="base"/>
                      <a:r>
                        <a:rPr lang="en-US" sz="1000" b="0" i="0" dirty="0">
                          <a:effectLst/>
                          <a:latin typeface="Calibri" panose="020F0502020204030204" pitchFamily="34" charset="0"/>
                        </a:rPr>
                        <a:t> Yes – P1P2</a:t>
                      </a:r>
                    </a:p>
                  </a:txBody>
                  <a:tcPr marT="22860" marB="22860"/>
                </a:tc>
                <a:tc>
                  <a:txBody>
                    <a:bodyPr/>
                    <a:lstStyle/>
                    <a:p>
                      <a:pPr algn="l" rtl="0" fontAlgn="base"/>
                      <a:r>
                        <a:rPr lang="en-US" sz="1000" b="0" i="0" dirty="0">
                          <a:effectLst/>
                          <a:latin typeface="Calibri" panose="020F0502020204030204" pitchFamily="34" charset="0"/>
                        </a:rPr>
                        <a:t> Yes</a:t>
                      </a:r>
                    </a:p>
                  </a:txBody>
                  <a:tcPr marT="22860" marB="22860"/>
                </a:tc>
                <a:extLst>
                  <a:ext uri="{0D108BD9-81ED-4DB2-BD59-A6C34878D82A}">
                    <a16:rowId xmlns:a16="http://schemas.microsoft.com/office/drawing/2014/main" val="1337466519"/>
                  </a:ext>
                </a:extLst>
              </a:tr>
              <a:tr h="470656">
                <a:tc>
                  <a:txBody>
                    <a:bodyPr/>
                    <a:lstStyle/>
                    <a:p>
                      <a:pPr algn="l" rtl="0" fontAlgn="base"/>
                      <a:r>
                        <a:rPr lang="en-US" sz="1000" b="1" i="0" dirty="0">
                          <a:effectLst/>
                          <a:latin typeface="Calibri"/>
                        </a:rPr>
                        <a:t>M-20240723 </a:t>
                      </a:r>
                      <a:r>
                        <a:rPr lang="en-US" sz="1000" b="1" i="0" dirty="0" err="1">
                          <a:effectLst/>
                          <a:latin typeface="Calibri"/>
                        </a:rPr>
                        <a:t>ArCS</a:t>
                      </a:r>
                      <a:r>
                        <a:rPr lang="en-US" sz="1000" b="1" i="0" dirty="0">
                          <a:effectLst/>
                          <a:latin typeface="Calibri"/>
                        </a:rPr>
                        <a:t> in MC7 </a:t>
                      </a:r>
                    </a:p>
                  </a:txBody>
                  <a:tcPr marT="22860" marB="22860"/>
                </a:tc>
                <a:tc>
                  <a:txBody>
                    <a:bodyPr/>
                    <a:lstStyle/>
                    <a:p>
                      <a:pPr algn="l" rtl="0" fontAlgn="base"/>
                      <a:r>
                        <a:rPr lang="en-US" sz="1000" b="0" i="0" dirty="0">
                          <a:effectLst/>
                          <a:latin typeface="Calibri"/>
                        </a:rPr>
                        <a:t>Evan Niner </a:t>
                      </a:r>
                    </a:p>
                  </a:txBody>
                  <a:tcPr marT="22860" marB="22860"/>
                </a:tc>
                <a:tc>
                  <a:txBody>
                    <a:bodyPr/>
                    <a:lstStyle/>
                    <a:p>
                      <a:pPr algn="l" rtl="0" fontAlgn="base"/>
                      <a:r>
                        <a:rPr lang="en-US" sz="1000" b="0" i="0" dirty="0">
                          <a:effectLst/>
                          <a:latin typeface="Calibri" panose="020F0502020204030204" pitchFamily="34" charset="0"/>
                        </a:rPr>
                        <a:t>Ready to send to Lab Director with other associated USIs (P1P2-20240813 &amp; ALL-20240819)</a:t>
                      </a:r>
                    </a:p>
                    <a:p>
                      <a:pPr algn="l" rtl="0" fontAlgn="base"/>
                      <a:r>
                        <a:rPr lang="en-US" sz="1000" b="0" i="0" dirty="0">
                          <a:effectLst/>
                          <a:latin typeface="Calibri" panose="020F0502020204030204" pitchFamily="34" charset="0"/>
                        </a:rPr>
                        <a:t>Will then need FSO</a:t>
                      </a:r>
                    </a:p>
                  </a:txBody>
                  <a:tcPr marT="22860" marB="22860"/>
                </a:tc>
                <a:tc>
                  <a:txBody>
                    <a:bodyPr/>
                    <a:lstStyle/>
                    <a:p>
                      <a:pPr algn="l" rtl="0" fontAlgn="base"/>
                      <a:r>
                        <a:rPr lang="en-US" sz="800" b="0" i="0" dirty="0">
                          <a:effectLst/>
                          <a:latin typeface="Calibri"/>
                        </a:rPr>
                        <a:t>No for </a:t>
                      </a:r>
                      <a:r>
                        <a:rPr lang="en-US" sz="800" b="0" i="0" dirty="0" err="1">
                          <a:effectLst/>
                          <a:latin typeface="Calibri"/>
                        </a:rPr>
                        <a:t>MCenter</a:t>
                      </a:r>
                      <a:r>
                        <a:rPr lang="en-US" sz="800" b="0" i="0" dirty="0">
                          <a:effectLst/>
                          <a:latin typeface="Calibri"/>
                        </a:rPr>
                        <a:t> in general, </a:t>
                      </a:r>
                    </a:p>
                    <a:p>
                      <a:pPr algn="l" rtl="0" fontAlgn="base"/>
                      <a:r>
                        <a:rPr lang="en-US" sz="800" b="0" i="0" dirty="0">
                          <a:effectLst/>
                          <a:latin typeface="Calibri"/>
                        </a:rPr>
                        <a:t>Yes before beam for JGG/</a:t>
                      </a:r>
                      <a:r>
                        <a:rPr lang="en-US" sz="800" b="0" i="0" dirty="0" err="1">
                          <a:effectLst/>
                          <a:latin typeface="Calibri"/>
                        </a:rPr>
                        <a:t>ArCS</a:t>
                      </a:r>
                      <a:r>
                        <a:rPr lang="en-US" sz="800" b="0" i="0" dirty="0">
                          <a:effectLst/>
                          <a:latin typeface="Calibri"/>
                        </a:rPr>
                        <a:t> - MCenter</a:t>
                      </a:r>
                    </a:p>
                  </a:txBody>
                  <a:tcPr marT="22860" marB="22860"/>
                </a:tc>
                <a:tc>
                  <a:txBody>
                    <a:bodyPr/>
                    <a:lstStyle/>
                    <a:p>
                      <a:pPr algn="l" rtl="0" fontAlgn="base"/>
                      <a:r>
                        <a:rPr lang="en-US" sz="1000" b="0" i="0" dirty="0">
                          <a:effectLst/>
                          <a:latin typeface="Calibri" panose="020F0502020204030204" pitchFamily="34" charset="0"/>
                        </a:rPr>
                        <a:t> Yes</a:t>
                      </a:r>
                    </a:p>
                  </a:txBody>
                  <a:tcPr marT="22860" marB="22860"/>
                </a:tc>
                <a:extLst>
                  <a:ext uri="{0D108BD9-81ED-4DB2-BD59-A6C34878D82A}">
                    <a16:rowId xmlns:a16="http://schemas.microsoft.com/office/drawing/2014/main" val="92505090"/>
                  </a:ext>
                </a:extLst>
              </a:tr>
              <a:tr h="483331">
                <a:tc>
                  <a:txBody>
                    <a:bodyPr/>
                    <a:lstStyle/>
                    <a:p>
                      <a:pPr fontAlgn="base"/>
                      <a:r>
                        <a:rPr lang="en-US" sz="1000" b="1" dirty="0">
                          <a:solidFill>
                            <a:srgbClr val="003087"/>
                          </a:solidFill>
                          <a:effectLst/>
                          <a:latin typeface="Calibri" panose="020F0502020204030204" pitchFamily="34" charset="0"/>
                        </a:rPr>
                        <a:t>ALL-20240819 Adjust SY, Meson, and Neutrino Boundaries and update MCI Analyses</a:t>
                      </a:r>
                    </a:p>
                  </a:txBody>
                  <a:tcPr marL="0" marR="0" marT="28575" marB="28575"/>
                </a:tc>
                <a:tc>
                  <a:txBody>
                    <a:bodyPr/>
                    <a:lstStyle/>
                    <a:p>
                      <a:pPr fontAlgn="base"/>
                      <a:r>
                        <a:rPr lang="en-US" sz="1000" dirty="0">
                          <a:effectLst/>
                          <a:latin typeface="Calibri" panose="020F0502020204030204" pitchFamily="34" charset="0"/>
                        </a:rPr>
                        <a:t>Tom K</a:t>
                      </a:r>
                    </a:p>
                  </a:txBody>
                  <a:tcPr marL="0" marR="0" marT="28575" marB="28575"/>
                </a:tc>
                <a:tc>
                  <a:txBody>
                    <a:bodyPr/>
                    <a:lstStyle/>
                    <a:p>
                      <a:pPr algn="l" rtl="0" fontAlgn="base"/>
                      <a:r>
                        <a:rPr lang="en-US" sz="1000" b="0" i="0" dirty="0">
                          <a:effectLst/>
                          <a:latin typeface="Calibri" panose="020F0502020204030204" pitchFamily="34" charset="0"/>
                        </a:rPr>
                        <a:t>Ready to send to Lab Director with other associated USIs (P1P2-20240819 &amp; M-20240723)</a:t>
                      </a:r>
                    </a:p>
                    <a:p>
                      <a:pPr algn="l" rtl="0" fontAlgn="base"/>
                      <a:r>
                        <a:rPr lang="en-US" sz="1000" b="0" i="0" dirty="0">
                          <a:effectLst/>
                          <a:latin typeface="Calibri" panose="020F0502020204030204" pitchFamily="34" charset="0"/>
                        </a:rPr>
                        <a:t>Will then need FSO</a:t>
                      </a:r>
                    </a:p>
                    <a:p>
                      <a:pPr marL="0" marR="0" lvl="0" indent="0" algn="l" defTabSz="457200" rtl="0" eaLnBrk="1" fontAlgn="base" latinLnBrk="0" hangingPunct="1">
                        <a:lnSpc>
                          <a:spcPct val="100000"/>
                        </a:lnSpc>
                        <a:spcBef>
                          <a:spcPts val="0"/>
                        </a:spcBef>
                        <a:spcAft>
                          <a:spcPts val="0"/>
                        </a:spcAft>
                        <a:buClrTx/>
                        <a:buSzTx/>
                        <a:buFontTx/>
                        <a:buNone/>
                        <a:tabLst/>
                        <a:defRPr/>
                      </a:pPr>
                      <a:endParaRPr lang="en-US" sz="1000" b="0" i="0" dirty="0">
                        <a:effectLst/>
                        <a:latin typeface="Calibri" panose="020F0502020204030204" pitchFamily="34" charset="0"/>
                      </a:endParaRPr>
                    </a:p>
                  </a:txBody>
                  <a:tcPr marT="22860" marB="22860"/>
                </a:tc>
                <a:tc>
                  <a:txBody>
                    <a:bodyPr/>
                    <a:lstStyle/>
                    <a:p>
                      <a:pPr algn="l" rtl="0" fontAlgn="base"/>
                      <a:r>
                        <a:rPr lang="en-US" sz="1000" b="0" i="0" dirty="0">
                          <a:effectLst/>
                          <a:latin typeface="Calibri"/>
                        </a:rPr>
                        <a:t>Yes – P3 Beamline</a:t>
                      </a:r>
                    </a:p>
                  </a:txBody>
                  <a:tcPr marT="22860" marB="22860"/>
                </a:tc>
                <a:tc>
                  <a:txBody>
                    <a:bodyPr/>
                    <a:lstStyle/>
                    <a:p>
                      <a:pPr algn="l" rtl="0" fontAlgn="base"/>
                      <a:r>
                        <a:rPr lang="en-US" sz="1000" b="0" i="0" dirty="0">
                          <a:effectLst/>
                          <a:latin typeface="Calibri" panose="020F0502020204030204" pitchFamily="34" charset="0"/>
                        </a:rPr>
                        <a:t>yes</a:t>
                      </a:r>
                    </a:p>
                  </a:txBody>
                  <a:tcPr marT="22860" marB="22860"/>
                </a:tc>
                <a:extLst>
                  <a:ext uri="{0D108BD9-81ED-4DB2-BD59-A6C34878D82A}">
                    <a16:rowId xmlns:a16="http://schemas.microsoft.com/office/drawing/2014/main" val="1066224420"/>
                  </a:ext>
                </a:extLst>
              </a:tr>
              <a:tr h="275274">
                <a:tc>
                  <a:txBody>
                    <a:bodyPr/>
                    <a:lstStyle/>
                    <a:p>
                      <a:pPr fontAlgn="base"/>
                      <a:r>
                        <a:rPr lang="en-US" sz="1000" b="1" dirty="0">
                          <a:solidFill>
                            <a:srgbClr val="003087"/>
                          </a:solidFill>
                          <a:effectLst/>
                          <a:latin typeface="Calibri" panose="020F0502020204030204" pitchFamily="34" charset="0"/>
                        </a:rPr>
                        <a:t>NuMI-20241203 </a:t>
                      </a:r>
                      <a:r>
                        <a:rPr lang="en-US" sz="1000" b="1" dirty="0" err="1">
                          <a:solidFill>
                            <a:srgbClr val="003087"/>
                          </a:solidFill>
                          <a:effectLst/>
                          <a:latin typeface="Calibri" panose="020F0502020204030204" pitchFamily="34" charset="0"/>
                        </a:rPr>
                        <a:t>NuMI</a:t>
                      </a:r>
                      <a:r>
                        <a:rPr lang="en-US" sz="1000" b="1" dirty="0">
                          <a:solidFill>
                            <a:srgbClr val="003087"/>
                          </a:solidFill>
                          <a:effectLst/>
                          <a:latin typeface="Calibri" panose="020F0502020204030204" pitchFamily="34" charset="0"/>
                        </a:rPr>
                        <a:t> Target Hall Shielding Door Removed During Shutdown</a:t>
                      </a:r>
                    </a:p>
                  </a:txBody>
                  <a:tcPr marL="0" marR="0" marT="28575" marB="28575"/>
                </a:tc>
                <a:tc>
                  <a:txBody>
                    <a:bodyPr/>
                    <a:lstStyle/>
                    <a:p>
                      <a:pPr fontAlgn="base"/>
                      <a:r>
                        <a:rPr lang="en-US" sz="1000" dirty="0">
                          <a:effectLst/>
                          <a:latin typeface="Calibri" panose="020F0502020204030204" pitchFamily="34" charset="0"/>
                        </a:rPr>
                        <a:t>Phil Schlabach</a:t>
                      </a:r>
                    </a:p>
                  </a:txBody>
                  <a:tcPr marL="0" marR="0" marT="28575" marB="28575"/>
                </a:tc>
                <a:tc>
                  <a:txBody>
                    <a:bodyPr/>
                    <a:lstStyle/>
                    <a:p>
                      <a:pPr algn="l" rtl="0" fontAlgn="base"/>
                      <a:r>
                        <a:rPr lang="en-US" sz="1000" b="0" i="0" dirty="0">
                          <a:solidFill>
                            <a:srgbClr val="003087"/>
                          </a:solidFill>
                          <a:effectLst/>
                          <a:latin typeface="Calibri" panose="020F0502020204030204" pitchFamily="34" charset="0"/>
                        </a:rPr>
                        <a:t>Screening form received, need to complete evaluation</a:t>
                      </a:r>
                    </a:p>
                  </a:txBody>
                  <a:tcPr marT="22860" marB="22860"/>
                </a:tc>
                <a:tc>
                  <a:txBody>
                    <a:bodyPr/>
                    <a:lstStyle/>
                    <a:p>
                      <a:pPr algn="l" rtl="0" fontAlgn="base"/>
                      <a:r>
                        <a:rPr lang="en-US" sz="1000" b="0" i="0" dirty="0">
                          <a:effectLst/>
                          <a:latin typeface="Calibri"/>
                        </a:rPr>
                        <a:t>Yes – </a:t>
                      </a:r>
                      <a:r>
                        <a:rPr lang="en-US" sz="1000" b="0" i="0" dirty="0" err="1">
                          <a:effectLst/>
                          <a:latin typeface="Calibri"/>
                        </a:rPr>
                        <a:t>NuMI</a:t>
                      </a:r>
                      <a:endParaRPr lang="en-US" sz="1000" b="0" i="0" dirty="0">
                        <a:effectLst/>
                        <a:latin typeface="Calibri"/>
                      </a:endParaRPr>
                    </a:p>
                  </a:txBody>
                  <a:tcPr marT="22860" marB="22860"/>
                </a:tc>
                <a:tc>
                  <a:txBody>
                    <a:bodyPr/>
                    <a:lstStyle/>
                    <a:p>
                      <a:pPr algn="l" rtl="0" fontAlgn="base"/>
                      <a:r>
                        <a:rPr lang="en-US" sz="1000" b="0" i="0" dirty="0">
                          <a:effectLst/>
                          <a:latin typeface="Calibri" panose="020F0502020204030204" pitchFamily="34" charset="0"/>
                        </a:rPr>
                        <a:t>no</a:t>
                      </a:r>
                    </a:p>
                  </a:txBody>
                  <a:tcPr marT="22860" marB="22860"/>
                </a:tc>
                <a:extLst>
                  <a:ext uri="{0D108BD9-81ED-4DB2-BD59-A6C34878D82A}">
                    <a16:rowId xmlns:a16="http://schemas.microsoft.com/office/drawing/2014/main" val="2002107331"/>
                  </a:ext>
                </a:extLst>
              </a:tr>
              <a:tr h="275274">
                <a:tc>
                  <a:txBody>
                    <a:bodyPr/>
                    <a:lstStyle/>
                    <a:p>
                      <a:pPr fontAlgn="base"/>
                      <a:r>
                        <a:rPr lang="en-US" sz="1000" b="1" dirty="0">
                          <a:solidFill>
                            <a:srgbClr val="003087"/>
                          </a:solidFill>
                          <a:effectLst/>
                          <a:latin typeface="Calibri" panose="020F0502020204030204" pitchFamily="34" charset="0"/>
                        </a:rPr>
                        <a:t>8GeV-20250116 Water Leak Discovered Near 8 GeV Berm</a:t>
                      </a:r>
                    </a:p>
                  </a:txBody>
                  <a:tcPr marL="0" marR="0" marT="28575" marB="28575"/>
                </a:tc>
                <a:tc>
                  <a:txBody>
                    <a:bodyPr/>
                    <a:lstStyle/>
                    <a:p>
                      <a:pPr fontAlgn="base"/>
                      <a:r>
                        <a:rPr lang="en-US" sz="1000" dirty="0">
                          <a:effectLst/>
                          <a:latin typeface="Calibri" panose="020F0502020204030204" pitchFamily="34" charset="0"/>
                        </a:rPr>
                        <a:t>Kyle Hazelwood, Marty Murphy</a:t>
                      </a:r>
                    </a:p>
                  </a:txBody>
                  <a:tcPr marL="0" marR="0" marT="28575" marB="28575"/>
                </a:tc>
                <a:tc>
                  <a:txBody>
                    <a:bodyPr/>
                    <a:lstStyle/>
                    <a:p>
                      <a:pPr algn="l" rtl="0" fontAlgn="base"/>
                      <a:r>
                        <a:rPr lang="en-US" sz="1000" b="1" i="0" dirty="0">
                          <a:solidFill>
                            <a:schemeClr val="accent3"/>
                          </a:solidFill>
                          <a:effectLst/>
                          <a:latin typeface="Calibri" panose="020F0502020204030204" pitchFamily="34" charset="0"/>
                        </a:rPr>
                        <a:t>Complete/approved RSI </a:t>
                      </a:r>
                      <a:r>
                        <a:rPr lang="en-US" sz="1000" b="1" i="0" dirty="0">
                          <a:solidFill>
                            <a:schemeClr val="accent3"/>
                          </a:solidFill>
                          <a:effectLst/>
                          <a:latin typeface="Calibri" panose="020F0502020204030204" pitchFamily="34" charset="0"/>
                          <a:sym typeface="Wingdings" panose="05000000000000000000" pitchFamily="2" charset="2"/>
                        </a:rPr>
                        <a:t></a:t>
                      </a:r>
                      <a:r>
                        <a:rPr lang="en-US" sz="1000" b="1" i="0" dirty="0">
                          <a:solidFill>
                            <a:schemeClr val="accent3"/>
                          </a:solidFill>
                          <a:effectLst/>
                          <a:latin typeface="Calibri" panose="020F0502020204030204" pitchFamily="34" charset="0"/>
                        </a:rPr>
                        <a:t> (</a:t>
                      </a:r>
                      <a:r>
                        <a:rPr lang="en-US" sz="1000" b="1" i="0" dirty="0">
                          <a:solidFill>
                            <a:schemeClr val="accent3"/>
                          </a:solidFill>
                          <a:effectLst/>
                          <a:latin typeface="Calibri" panose="020F0502020204030204" pitchFamily="34" charset="0"/>
                          <a:hlinkClick r:id="rId2"/>
                        </a:rPr>
                        <a:t>link</a:t>
                      </a:r>
                      <a:r>
                        <a:rPr lang="en-US" sz="1000" b="1" i="0" dirty="0">
                          <a:solidFill>
                            <a:schemeClr val="accent3"/>
                          </a:solidFill>
                          <a:effectLst/>
                          <a:latin typeface="Calibri" panose="020F0502020204030204" pitchFamily="34" charset="0"/>
                        </a:rPr>
                        <a:t>)</a:t>
                      </a:r>
                    </a:p>
                  </a:txBody>
                  <a:tcPr marT="22860" marB="22860"/>
                </a:tc>
                <a:tc>
                  <a:txBody>
                    <a:bodyPr/>
                    <a:lstStyle/>
                    <a:p>
                      <a:pPr algn="l" rtl="0" fontAlgn="base"/>
                      <a:r>
                        <a:rPr lang="en-US" sz="1000" b="0" i="0" dirty="0">
                          <a:effectLst/>
                          <a:latin typeface="Calibri"/>
                        </a:rPr>
                        <a:t>No</a:t>
                      </a:r>
                    </a:p>
                  </a:txBody>
                  <a:tcPr marT="22860" marB="22860"/>
                </a:tc>
                <a:tc>
                  <a:txBody>
                    <a:bodyPr/>
                    <a:lstStyle/>
                    <a:p>
                      <a:pPr algn="l" rtl="0" fontAlgn="base"/>
                      <a:r>
                        <a:rPr lang="en-US" sz="1000" b="0" i="0" dirty="0">
                          <a:effectLst/>
                          <a:latin typeface="Calibri" panose="020F0502020204030204" pitchFamily="34" charset="0"/>
                        </a:rPr>
                        <a:t>No</a:t>
                      </a:r>
                    </a:p>
                  </a:txBody>
                  <a:tcPr marT="22860" marB="22860"/>
                </a:tc>
                <a:extLst>
                  <a:ext uri="{0D108BD9-81ED-4DB2-BD59-A6C34878D82A}">
                    <a16:rowId xmlns:a16="http://schemas.microsoft.com/office/drawing/2014/main" val="53486273"/>
                  </a:ext>
                </a:extLst>
              </a:tr>
            </a:tbl>
          </a:graphicData>
        </a:graphic>
      </p:graphicFrame>
      <p:sp>
        <p:nvSpPr>
          <p:cNvPr id="2" name="TextBox 1">
            <a:extLst>
              <a:ext uri="{FF2B5EF4-FFF2-40B4-BE49-F238E27FC236}">
                <a16:creationId xmlns:a16="http://schemas.microsoft.com/office/drawing/2014/main" id="{5932C367-62F3-B474-E5A2-EBB9AB8A8327}"/>
              </a:ext>
            </a:extLst>
          </p:cNvPr>
          <p:cNvSpPr txBox="1"/>
          <p:nvPr/>
        </p:nvSpPr>
        <p:spPr>
          <a:xfrm>
            <a:off x="111760" y="5439747"/>
            <a:ext cx="8803640" cy="584775"/>
          </a:xfrm>
          <a:prstGeom prst="rect">
            <a:avLst/>
          </a:prstGeom>
          <a:noFill/>
        </p:spPr>
        <p:txBody>
          <a:bodyPr wrap="square" rtlCol="0">
            <a:spAutoFit/>
          </a:bodyPr>
          <a:lstStyle/>
          <a:p>
            <a:r>
              <a:rPr lang="en-US" sz="1600" dirty="0"/>
              <a:t>USI Screener Training: </a:t>
            </a:r>
            <a:r>
              <a:rPr lang="en-US" sz="1600" dirty="0">
                <a:hlinkClick r:id="rId3"/>
              </a:rPr>
              <a:t>https://www-esh.fnal.gov/pls/cert/schedule.show_course_details?cid=14899</a:t>
            </a:r>
            <a:endParaRPr lang="en-US" sz="1600" dirty="0"/>
          </a:p>
          <a:p>
            <a:r>
              <a:rPr lang="en-US" sz="1600" dirty="0"/>
              <a:t>Classes Scheduled: 2/11, 3/12, 4/10</a:t>
            </a:r>
          </a:p>
        </p:txBody>
      </p:sp>
    </p:spTree>
    <p:extLst>
      <p:ext uri="{BB962C8B-B14F-4D97-AF65-F5344CB8AC3E}">
        <p14:creationId xmlns:p14="http://schemas.microsoft.com/office/powerpoint/2010/main" val="2010893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434BC2-57B0-7AE3-AD95-83BB4C4B16BB}"/>
              </a:ext>
            </a:extLst>
          </p:cNvPr>
          <p:cNvSpPr>
            <a:spLocks noGrp="1"/>
          </p:cNvSpPr>
          <p:nvPr>
            <p:ph type="title"/>
          </p:nvPr>
        </p:nvSpPr>
        <p:spPr>
          <a:xfrm>
            <a:off x="228600" y="251752"/>
            <a:ext cx="8686800" cy="207911"/>
          </a:xfrm>
        </p:spPr>
        <p:txBody>
          <a:bodyPr/>
          <a:lstStyle/>
          <a:p>
            <a:r>
              <a:rPr lang="en-US" dirty="0"/>
              <a:t>Open USIs – Lab Director/FSO Approval Needed</a:t>
            </a:r>
          </a:p>
        </p:txBody>
      </p:sp>
      <p:sp>
        <p:nvSpPr>
          <p:cNvPr id="4" name="Date Placeholder 3">
            <a:extLst>
              <a:ext uri="{FF2B5EF4-FFF2-40B4-BE49-F238E27FC236}">
                <a16:creationId xmlns:a16="http://schemas.microsoft.com/office/drawing/2014/main" id="{A55C698C-6302-1688-E02F-0711D206BF79}"/>
              </a:ext>
            </a:extLst>
          </p:cNvPr>
          <p:cNvSpPr>
            <a:spLocks noGrp="1"/>
          </p:cNvSpPr>
          <p:nvPr>
            <p:ph type="dt" sz="half" idx="2"/>
          </p:nvPr>
        </p:nvSpPr>
        <p:spPr/>
        <p:txBody>
          <a:bodyPr/>
          <a:lstStyle/>
          <a:p>
            <a:pPr>
              <a:defRPr/>
            </a:pPr>
            <a:r>
              <a:rPr lang="en-US"/>
              <a:t>1/17/2025</a:t>
            </a:r>
            <a:endParaRPr lang="en-US" dirty="0"/>
          </a:p>
        </p:txBody>
      </p:sp>
      <p:sp>
        <p:nvSpPr>
          <p:cNvPr id="5" name="Footer Placeholder 4">
            <a:extLst>
              <a:ext uri="{FF2B5EF4-FFF2-40B4-BE49-F238E27FC236}">
                <a16:creationId xmlns:a16="http://schemas.microsoft.com/office/drawing/2014/main" id="{B3E59164-B17F-7893-BFE1-D4E4BEE758C5}"/>
              </a:ext>
            </a:extLst>
          </p:cNvPr>
          <p:cNvSpPr>
            <a:spLocks noGrp="1"/>
          </p:cNvSpPr>
          <p:nvPr>
            <p:ph type="ftr" sz="quarter" idx="3"/>
          </p:nvPr>
        </p:nvSpPr>
        <p:spPr/>
        <p:txBody>
          <a:bodyPr/>
          <a:lstStyle/>
          <a:p>
            <a:pPr>
              <a:defRPr/>
            </a:pPr>
            <a:r>
              <a:rPr lang="en-US"/>
              <a:t>Maddie Schoell | USI Program Status</a:t>
            </a:r>
            <a:endParaRPr lang="en-US" b="1" dirty="0"/>
          </a:p>
        </p:txBody>
      </p:sp>
      <p:sp>
        <p:nvSpPr>
          <p:cNvPr id="6" name="Slide Number Placeholder 5">
            <a:extLst>
              <a:ext uri="{FF2B5EF4-FFF2-40B4-BE49-F238E27FC236}">
                <a16:creationId xmlns:a16="http://schemas.microsoft.com/office/drawing/2014/main" id="{B107FC7A-78C9-AF58-2E99-60E12059DDAA}"/>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graphicFrame>
        <p:nvGraphicFramePr>
          <p:cNvPr id="7" name="Table 6">
            <a:extLst>
              <a:ext uri="{FF2B5EF4-FFF2-40B4-BE49-F238E27FC236}">
                <a16:creationId xmlns:a16="http://schemas.microsoft.com/office/drawing/2014/main" id="{85C9F8EF-0D6C-5B52-A42D-E4BE5C2F86DF}"/>
              </a:ext>
            </a:extLst>
          </p:cNvPr>
          <p:cNvGraphicFramePr>
            <a:graphicFrameLocks noGrp="1"/>
          </p:cNvGraphicFramePr>
          <p:nvPr>
            <p:extLst>
              <p:ext uri="{D42A27DB-BD31-4B8C-83A1-F6EECF244321}">
                <p14:modId xmlns:p14="http://schemas.microsoft.com/office/powerpoint/2010/main" val="1743318620"/>
              </p:ext>
            </p:extLst>
          </p:nvPr>
        </p:nvGraphicFramePr>
        <p:xfrm>
          <a:off x="111760" y="459663"/>
          <a:ext cx="8809990" cy="3901440"/>
        </p:xfrm>
        <a:graphic>
          <a:graphicData uri="http://schemas.openxmlformats.org/drawingml/2006/table">
            <a:tbl>
              <a:tblPr firstRow="1" bandRow="1">
                <a:tableStyleId>{5C22544A-7EE6-4342-B048-85BDC9FD1C3A}</a:tableStyleId>
              </a:tblPr>
              <a:tblGrid>
                <a:gridCol w="2988299">
                  <a:extLst>
                    <a:ext uri="{9D8B030D-6E8A-4147-A177-3AD203B41FA5}">
                      <a16:colId xmlns:a16="http://schemas.microsoft.com/office/drawing/2014/main" val="1760957769"/>
                    </a:ext>
                  </a:extLst>
                </a:gridCol>
                <a:gridCol w="4145693">
                  <a:extLst>
                    <a:ext uri="{9D8B030D-6E8A-4147-A177-3AD203B41FA5}">
                      <a16:colId xmlns:a16="http://schemas.microsoft.com/office/drawing/2014/main" val="2743035027"/>
                    </a:ext>
                  </a:extLst>
                </a:gridCol>
                <a:gridCol w="827278">
                  <a:extLst>
                    <a:ext uri="{9D8B030D-6E8A-4147-A177-3AD203B41FA5}">
                      <a16:colId xmlns:a16="http://schemas.microsoft.com/office/drawing/2014/main" val="3096984730"/>
                    </a:ext>
                  </a:extLst>
                </a:gridCol>
                <a:gridCol w="848720">
                  <a:extLst>
                    <a:ext uri="{9D8B030D-6E8A-4147-A177-3AD203B41FA5}">
                      <a16:colId xmlns:a16="http://schemas.microsoft.com/office/drawing/2014/main" val="2174984412"/>
                    </a:ext>
                  </a:extLst>
                </a:gridCol>
              </a:tblGrid>
              <a:tr h="0">
                <a:tc>
                  <a:txBody>
                    <a:bodyPr/>
                    <a:lstStyle/>
                    <a:p>
                      <a:pPr algn="l" rtl="0" fontAlgn="base"/>
                      <a:r>
                        <a:rPr lang="en-US" sz="1100" b="0" i="0" dirty="0">
                          <a:effectLst/>
                          <a:latin typeface="Calibri"/>
                        </a:rPr>
                        <a:t>        </a:t>
                      </a:r>
                      <a:endParaRPr lang="en-US" b="0" i="0" dirty="0">
                        <a:effectLst/>
                        <a:latin typeface="Calibri"/>
                      </a:endParaRPr>
                    </a:p>
                  </a:txBody>
                  <a:tcPr marT="22860" marB="22860"/>
                </a:tc>
                <a:tc>
                  <a:txBody>
                    <a:bodyPr/>
                    <a:lstStyle/>
                    <a:p>
                      <a:pPr algn="l" rtl="0" fontAlgn="base"/>
                      <a:r>
                        <a:rPr lang="en-US" sz="1100" b="0" i="0" dirty="0">
                          <a:effectLst/>
                          <a:latin typeface="Calibri"/>
                        </a:rPr>
                        <a:t>Description &amp; Stage in the USI Process</a:t>
                      </a:r>
                      <a:endParaRPr lang="en-US" b="0" i="0" dirty="0">
                        <a:effectLst/>
                        <a:latin typeface="Calibri"/>
                      </a:endParaRPr>
                    </a:p>
                  </a:txBody>
                  <a:tcPr marT="22860" marB="22860"/>
                </a:tc>
                <a:tc>
                  <a:txBody>
                    <a:bodyPr/>
                    <a:lstStyle/>
                    <a:p>
                      <a:pPr algn="l" rtl="0" fontAlgn="base"/>
                      <a:r>
                        <a:rPr lang="en-US" sz="1100" b="0" i="0" dirty="0">
                          <a:effectLst/>
                          <a:latin typeface="Calibri"/>
                        </a:rPr>
                        <a:t>Lab Director Approval Needed</a:t>
                      </a:r>
                      <a:endParaRPr lang="en-US" b="0" i="0" dirty="0">
                        <a:effectLst/>
                        <a:latin typeface="Calibri"/>
                      </a:endParaRPr>
                    </a:p>
                  </a:txBody>
                  <a:tcPr marT="22860" marB="22860"/>
                </a:tc>
                <a:tc>
                  <a:txBody>
                    <a:bodyPr/>
                    <a:lstStyle/>
                    <a:p>
                      <a:pPr algn="l" rtl="0" fontAlgn="base"/>
                      <a:r>
                        <a:rPr lang="en-US" sz="1100" b="0" i="0" dirty="0">
                          <a:effectLst/>
                          <a:latin typeface="Calibri" panose="020F0502020204030204" pitchFamily="34" charset="0"/>
                        </a:rPr>
                        <a:t>FSO Approval Needed</a:t>
                      </a:r>
                      <a:endParaRPr lang="en-US" b="0" i="0" dirty="0">
                        <a:effectLst/>
                      </a:endParaRPr>
                    </a:p>
                  </a:txBody>
                  <a:tcPr marT="22860" marB="22860"/>
                </a:tc>
                <a:extLst>
                  <a:ext uri="{0D108BD9-81ED-4DB2-BD59-A6C34878D82A}">
                    <a16:rowId xmlns:a16="http://schemas.microsoft.com/office/drawing/2014/main" val="1332704425"/>
                  </a:ext>
                </a:extLst>
              </a:tr>
              <a:tr h="375549">
                <a:tc>
                  <a:txBody>
                    <a:bodyPr/>
                    <a:lstStyle/>
                    <a:p>
                      <a:pPr algn="l" rtl="0" fontAlgn="base"/>
                      <a:r>
                        <a:rPr lang="en-US" sz="1000" b="0" i="0" dirty="0">
                          <a:effectLst/>
                          <a:latin typeface="Calibri" panose="020F0502020204030204" pitchFamily="34" charset="0"/>
                        </a:rPr>
                        <a:t>P1P2-20240813 Change Rep Rate Limiter Input  </a:t>
                      </a:r>
                      <a:endParaRPr lang="en-US" sz="1000" b="0" i="0" dirty="0">
                        <a:effectLst/>
                      </a:endParaRPr>
                    </a:p>
                  </a:txBody>
                  <a:tcPr marT="22860" marB="22860"/>
                </a:tc>
                <a:tc>
                  <a:txBody>
                    <a:bodyPr/>
                    <a:lstStyle/>
                    <a:p>
                      <a:pPr algn="l" rtl="0" fontAlgn="base"/>
                      <a:r>
                        <a:rPr lang="en-US" sz="1000" b="1" i="0" dirty="0">
                          <a:effectLst/>
                          <a:latin typeface="Calibri" panose="020F0502020204030204" pitchFamily="34" charset="0"/>
                        </a:rPr>
                        <a:t>Description:</a:t>
                      </a:r>
                      <a:r>
                        <a:rPr lang="en-US" sz="1000" b="0" i="0" dirty="0">
                          <a:effectLst/>
                          <a:latin typeface="Calibri" panose="020F0502020204030204" pitchFamily="34" charset="0"/>
                        </a:rPr>
                        <a:t> Change the magnet which is monitored by the repetition rate limiter to a magnet further upstream. Update the SAD &amp; ASE to remove specifying which magnet is monitored, as the repetition rate itself is the Credited Control and it’s safety function does not depend on the specific magnet. The magnet will be specified in the OAD.</a:t>
                      </a:r>
                    </a:p>
                    <a:p>
                      <a:pPr algn="l" rtl="0" fontAlgn="base"/>
                      <a:r>
                        <a:rPr lang="en-US" sz="1000" b="1" i="0" dirty="0">
                          <a:effectLst/>
                          <a:latin typeface="Calibri" panose="020F0502020204030204" pitchFamily="34" charset="0"/>
                        </a:rPr>
                        <a:t>SAD/ASE Revision:</a:t>
                      </a:r>
                      <a:r>
                        <a:rPr lang="en-US" sz="1000" b="0" i="0" dirty="0">
                          <a:effectLst/>
                          <a:latin typeface="Calibri" panose="020F0502020204030204" pitchFamily="34" charset="0"/>
                        </a:rPr>
                        <a:t> S03.C09 P1 P2 Beamline, ASE A.1.</a:t>
                      </a:r>
                    </a:p>
                    <a:p>
                      <a:pPr algn="l" rtl="0" fontAlgn="base"/>
                      <a:r>
                        <a:rPr lang="en-US" sz="1000" b="1" i="0" dirty="0">
                          <a:effectLst/>
                          <a:latin typeface="Calibri" panose="020F0502020204030204" pitchFamily="34" charset="0"/>
                        </a:rPr>
                        <a:t>Review needed:</a:t>
                      </a:r>
                      <a:r>
                        <a:rPr lang="en-US" sz="1000" b="0" i="0" dirty="0">
                          <a:effectLst/>
                          <a:latin typeface="Calibri" panose="020F0502020204030204" pitchFamily="34" charset="0"/>
                        </a:rPr>
                        <a:t> xx</a:t>
                      </a:r>
                    </a:p>
                  </a:txBody>
                  <a:tcPr marT="22860" marB="22860"/>
                </a:tc>
                <a:tc>
                  <a:txBody>
                    <a:bodyPr/>
                    <a:lstStyle/>
                    <a:p>
                      <a:pPr algn="l" rtl="0" fontAlgn="base"/>
                      <a:r>
                        <a:rPr lang="en-US" sz="1000" b="0" i="0" dirty="0">
                          <a:effectLst/>
                          <a:latin typeface="Calibri" panose="020F0502020204030204" pitchFamily="34" charset="0"/>
                        </a:rPr>
                        <a:t>Yes</a:t>
                      </a:r>
                    </a:p>
                  </a:txBody>
                  <a:tcPr marT="22860" marB="22860"/>
                </a:tc>
                <a:tc>
                  <a:txBody>
                    <a:bodyPr/>
                    <a:lstStyle/>
                    <a:p>
                      <a:pPr algn="l" rtl="0" fontAlgn="base"/>
                      <a:r>
                        <a:rPr lang="en-US" sz="1000" b="0" i="0" dirty="0">
                          <a:effectLst/>
                          <a:latin typeface="Calibri" panose="020F0502020204030204" pitchFamily="34" charset="0"/>
                        </a:rPr>
                        <a:t>yes</a:t>
                      </a:r>
                    </a:p>
                  </a:txBody>
                  <a:tcPr marT="22860" marB="22860"/>
                </a:tc>
                <a:extLst>
                  <a:ext uri="{0D108BD9-81ED-4DB2-BD59-A6C34878D82A}">
                    <a16:rowId xmlns:a16="http://schemas.microsoft.com/office/drawing/2014/main" val="1337466519"/>
                  </a:ext>
                </a:extLst>
              </a:tr>
              <a:tr h="460537">
                <a:tc>
                  <a:txBody>
                    <a:bodyPr/>
                    <a:lstStyle/>
                    <a:p>
                      <a:pPr algn="l" rtl="0" fontAlgn="base"/>
                      <a:r>
                        <a:rPr lang="en-US" sz="1000" b="0" i="0" dirty="0">
                          <a:effectLst/>
                          <a:latin typeface="Calibri"/>
                        </a:rPr>
                        <a:t>M-20240723 </a:t>
                      </a:r>
                      <a:r>
                        <a:rPr lang="en-US" sz="1000" b="0" i="0" dirty="0" err="1">
                          <a:effectLst/>
                          <a:latin typeface="Calibri"/>
                        </a:rPr>
                        <a:t>ArCS</a:t>
                      </a:r>
                      <a:r>
                        <a:rPr lang="en-US" sz="1000" b="0" i="0" dirty="0">
                          <a:effectLst/>
                          <a:latin typeface="Calibri"/>
                        </a:rPr>
                        <a:t> in MC7 </a:t>
                      </a:r>
                    </a:p>
                  </a:txBody>
                  <a:tcPr marT="22860" marB="22860"/>
                </a:tc>
                <a:tc>
                  <a:txBody>
                    <a:bodyPr/>
                    <a:lstStyle/>
                    <a:p>
                      <a:pPr algn="l" rtl="0" fontAlgn="base"/>
                      <a:r>
                        <a:rPr lang="en-US" sz="1000" b="1" i="0" dirty="0">
                          <a:effectLst/>
                          <a:latin typeface="Calibri" panose="020F0502020204030204" pitchFamily="34" charset="0"/>
                        </a:rPr>
                        <a:t>Description:</a:t>
                      </a:r>
                      <a:r>
                        <a:rPr lang="en-US" sz="1000" b="0" i="0" dirty="0">
                          <a:effectLst/>
                          <a:latin typeface="Calibri" panose="020F0502020204030204" pitchFamily="34" charset="0"/>
                        </a:rPr>
                        <a:t> New experiment in MC7 that will introduce cryogens to the area, which will require new ODH Credited Controls. No change to the beamline. Credited Controls will be applicable once cryo is introduced, in the meantime MCenter beam can be delivered to other experiments with the ODH system locked off.</a:t>
                      </a:r>
                    </a:p>
                    <a:p>
                      <a:pPr algn="l" rtl="0" fontAlgn="base"/>
                      <a:r>
                        <a:rPr lang="en-US" sz="1000" b="1" i="0" dirty="0">
                          <a:effectLst/>
                          <a:latin typeface="Calibri" panose="020F0502020204030204" pitchFamily="34" charset="0"/>
                        </a:rPr>
                        <a:t>SAD/ASE Revision:</a:t>
                      </a:r>
                      <a:r>
                        <a:rPr lang="en-US" sz="1000" b="0" i="0" dirty="0">
                          <a:effectLst/>
                          <a:latin typeface="Calibri" panose="020F0502020204030204" pitchFamily="34" charset="0"/>
                        </a:rPr>
                        <a:t> S04.C03 Meson Experimental, ASE A.1</a:t>
                      </a:r>
                    </a:p>
                    <a:p>
                      <a:pPr algn="l" rtl="0" fontAlgn="base"/>
                      <a:r>
                        <a:rPr lang="en-US" sz="1000" b="1" i="0" dirty="0">
                          <a:effectLst/>
                          <a:latin typeface="Calibri" panose="020F0502020204030204" pitchFamily="34" charset="0"/>
                        </a:rPr>
                        <a:t>Review needed:</a:t>
                      </a:r>
                      <a:r>
                        <a:rPr lang="en-US" sz="1000" b="0" i="0" dirty="0">
                          <a:effectLst/>
                          <a:latin typeface="Calibri" panose="020F0502020204030204" pitchFamily="34" charset="0"/>
                        </a:rPr>
                        <a:t> Experiment ORC.</a:t>
                      </a:r>
                    </a:p>
                  </a:txBody>
                  <a:tcPr marT="22860" marB="22860"/>
                </a:tc>
                <a:tc>
                  <a:txBody>
                    <a:bodyPr/>
                    <a:lstStyle/>
                    <a:p>
                      <a:pPr algn="l" rtl="0" fontAlgn="base"/>
                      <a:r>
                        <a:rPr lang="en-US" sz="800" b="0" i="0" dirty="0">
                          <a:effectLst/>
                          <a:latin typeface="Calibri"/>
                        </a:rPr>
                        <a:t>Yes</a:t>
                      </a:r>
                    </a:p>
                  </a:txBody>
                  <a:tcPr marT="22860" marB="22860"/>
                </a:tc>
                <a:tc>
                  <a:txBody>
                    <a:bodyPr/>
                    <a:lstStyle/>
                    <a:p>
                      <a:pPr algn="l" rtl="0" fontAlgn="base"/>
                      <a:r>
                        <a:rPr lang="en-US" sz="1000" b="0" i="0" dirty="0">
                          <a:effectLst/>
                          <a:latin typeface="Calibri" panose="020F0502020204030204" pitchFamily="34" charset="0"/>
                        </a:rPr>
                        <a:t>yes</a:t>
                      </a:r>
                    </a:p>
                  </a:txBody>
                  <a:tcPr marT="22860" marB="22860"/>
                </a:tc>
                <a:extLst>
                  <a:ext uri="{0D108BD9-81ED-4DB2-BD59-A6C34878D82A}">
                    <a16:rowId xmlns:a16="http://schemas.microsoft.com/office/drawing/2014/main" val="92505090"/>
                  </a:ext>
                </a:extLst>
              </a:tr>
              <a:tr h="275274">
                <a:tc>
                  <a:txBody>
                    <a:bodyPr/>
                    <a:lstStyle/>
                    <a:p>
                      <a:pPr fontAlgn="base"/>
                      <a:r>
                        <a:rPr lang="en-US" sz="1000" dirty="0">
                          <a:solidFill>
                            <a:srgbClr val="003087"/>
                          </a:solidFill>
                          <a:effectLst/>
                          <a:latin typeface="Calibri" panose="020F0502020204030204" pitchFamily="34" charset="0"/>
                        </a:rPr>
                        <a:t>ALL-20240819 Adjust SY, Meson, and Neutrino Boundaries and update MCI Analyses</a:t>
                      </a:r>
                    </a:p>
                  </a:txBody>
                  <a:tcPr marL="0" marR="0" marT="28575" marB="28575"/>
                </a:tc>
                <a:tc>
                  <a:txBody>
                    <a:bodyPr/>
                    <a:lstStyle/>
                    <a:p>
                      <a:pPr algn="l" rtl="0" fontAlgn="base"/>
                      <a:r>
                        <a:rPr lang="en-US" sz="1000" b="1" i="0" dirty="0">
                          <a:effectLst/>
                          <a:latin typeface="Calibri" panose="020F0502020204030204" pitchFamily="34" charset="0"/>
                        </a:rPr>
                        <a:t>Description:</a:t>
                      </a:r>
                      <a:r>
                        <a:rPr lang="en-US" sz="1000" b="0" i="0" dirty="0">
                          <a:effectLst/>
                          <a:latin typeface="Calibri" panose="020F0502020204030204" pitchFamily="34" charset="0"/>
                        </a:rPr>
                        <a:t> New MCIs performed for the Switchyard P3 Beamline, Meson, and Neutrino to be within the Public Area Basis. Will require 2 new Credited Controls: both fencing for the Neutrino Muon beamline.</a:t>
                      </a:r>
                    </a:p>
                    <a:p>
                      <a:pPr algn="l" rtl="0" fontAlgn="base"/>
                      <a:r>
                        <a:rPr lang="en-US" sz="1000" b="1" i="0" dirty="0">
                          <a:effectLst/>
                          <a:latin typeface="Calibri" panose="020F0502020204030204" pitchFamily="34" charset="0"/>
                        </a:rPr>
                        <a:t>SAD/ASE Revision:</a:t>
                      </a:r>
                      <a:r>
                        <a:rPr lang="en-US" sz="1000" b="0" i="0" dirty="0">
                          <a:effectLst/>
                          <a:latin typeface="Calibri" panose="020F0502020204030204" pitchFamily="34" charset="0"/>
                        </a:rPr>
                        <a:t> S03.C12 P3 Beamline, S03.C13 Meson, S03.C14 Neutrino, ASE A.1</a:t>
                      </a:r>
                    </a:p>
                    <a:p>
                      <a:pPr algn="l" rtl="0" fontAlgn="base"/>
                      <a:r>
                        <a:rPr lang="en-US" sz="1000" b="1" i="0" dirty="0">
                          <a:effectLst/>
                          <a:latin typeface="Calibri" panose="020F0502020204030204" pitchFamily="34" charset="0"/>
                        </a:rPr>
                        <a:t>Review needed:</a:t>
                      </a:r>
                      <a:r>
                        <a:rPr lang="en-US" sz="1000" b="0" i="0" dirty="0">
                          <a:effectLst/>
                          <a:latin typeface="Calibri" panose="020F0502020204030204" pitchFamily="34" charset="0"/>
                        </a:rPr>
                        <a:t> none – MCI currently under SRSO review</a:t>
                      </a:r>
                    </a:p>
                  </a:txBody>
                  <a:tcPr marT="22860" marB="22860"/>
                </a:tc>
                <a:tc>
                  <a:txBody>
                    <a:bodyPr/>
                    <a:lstStyle/>
                    <a:p>
                      <a:pPr algn="l" rtl="0" fontAlgn="base"/>
                      <a:r>
                        <a:rPr lang="en-US" sz="1000" b="0" i="0" dirty="0">
                          <a:effectLst/>
                          <a:latin typeface="Calibri"/>
                        </a:rPr>
                        <a:t>Yes</a:t>
                      </a:r>
                    </a:p>
                  </a:txBody>
                  <a:tcPr marT="22860" marB="22860"/>
                </a:tc>
                <a:tc>
                  <a:txBody>
                    <a:bodyPr/>
                    <a:lstStyle/>
                    <a:p>
                      <a:pPr algn="l" rtl="0" fontAlgn="base"/>
                      <a:r>
                        <a:rPr lang="en-US" sz="1000" b="0" i="0" dirty="0">
                          <a:effectLst/>
                          <a:latin typeface="Calibri" panose="020F0502020204030204" pitchFamily="34" charset="0"/>
                        </a:rPr>
                        <a:t>yes</a:t>
                      </a:r>
                    </a:p>
                  </a:txBody>
                  <a:tcPr marT="22860" marB="22860"/>
                </a:tc>
                <a:extLst>
                  <a:ext uri="{0D108BD9-81ED-4DB2-BD59-A6C34878D82A}">
                    <a16:rowId xmlns:a16="http://schemas.microsoft.com/office/drawing/2014/main" val="1066224420"/>
                  </a:ext>
                </a:extLst>
              </a:tr>
            </a:tbl>
          </a:graphicData>
        </a:graphic>
      </p:graphicFrame>
      <p:sp>
        <p:nvSpPr>
          <p:cNvPr id="9" name="TextBox 8">
            <a:extLst>
              <a:ext uri="{FF2B5EF4-FFF2-40B4-BE49-F238E27FC236}">
                <a16:creationId xmlns:a16="http://schemas.microsoft.com/office/drawing/2014/main" id="{295407F9-576A-AC9F-E8A2-BCDF5EFE6453}"/>
              </a:ext>
            </a:extLst>
          </p:cNvPr>
          <p:cNvSpPr txBox="1"/>
          <p:nvPr/>
        </p:nvSpPr>
        <p:spPr>
          <a:xfrm>
            <a:off x="349811" y="4443026"/>
            <a:ext cx="8623702" cy="1200329"/>
          </a:xfrm>
          <a:prstGeom prst="rect">
            <a:avLst/>
          </a:prstGeom>
          <a:noFill/>
        </p:spPr>
        <p:txBody>
          <a:bodyPr wrap="square" rtlCol="0">
            <a:spAutoFit/>
          </a:bodyPr>
          <a:lstStyle/>
          <a:p>
            <a:r>
              <a:rPr lang="en-US" sz="2000" dirty="0">
                <a:solidFill>
                  <a:schemeClr val="accent4"/>
                </a:solidFill>
              </a:rPr>
              <a:t>All of these USIs have been signed through AD/ESH and ready to be submitted to Lab Director. What’s next:</a:t>
            </a:r>
          </a:p>
          <a:p>
            <a:pPr marL="342900" indent="-342900">
              <a:buFont typeface="Arial" panose="020B0604020202020204" pitchFamily="34" charset="0"/>
              <a:buChar char="•"/>
            </a:pPr>
            <a:r>
              <a:rPr lang="en-US" sz="1600" dirty="0">
                <a:solidFill>
                  <a:schemeClr val="accent4"/>
                </a:solidFill>
              </a:rPr>
              <a:t>Completed routing SAD/ASE for Line/ALD signature</a:t>
            </a:r>
          </a:p>
          <a:p>
            <a:pPr marL="342900" indent="-342900">
              <a:buFont typeface="Arial" panose="020B0604020202020204" pitchFamily="34" charset="0"/>
              <a:buChar char="•"/>
            </a:pPr>
            <a:r>
              <a:rPr lang="en-US" sz="1600" dirty="0">
                <a:solidFill>
                  <a:schemeClr val="accent4"/>
                </a:solidFill>
              </a:rPr>
              <a:t>Sending full “package” of SAD Chapters, ASE, USIs to Director &amp; FSO</a:t>
            </a:r>
          </a:p>
        </p:txBody>
      </p:sp>
      <p:sp>
        <p:nvSpPr>
          <p:cNvPr id="2" name="Rectangle: Rounded Corners 1">
            <a:extLst>
              <a:ext uri="{FF2B5EF4-FFF2-40B4-BE49-F238E27FC236}">
                <a16:creationId xmlns:a16="http://schemas.microsoft.com/office/drawing/2014/main" id="{25A2A21A-B6BD-9909-9855-0FE38A398D82}"/>
              </a:ext>
            </a:extLst>
          </p:cNvPr>
          <p:cNvSpPr/>
          <p:nvPr/>
        </p:nvSpPr>
        <p:spPr>
          <a:xfrm>
            <a:off x="111759" y="472440"/>
            <a:ext cx="8970895" cy="3928934"/>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408881"/>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3023" id="{56412806-8E28-ED4B-B82F-EBF5DB226CE3}" vid="{FC0900A3-B597-DE43-A841-C86C130EBA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5E6438C41BFD47ACE8933FA0781970" ma:contentTypeVersion="5" ma:contentTypeDescription="Create a new document." ma:contentTypeScope="" ma:versionID="c173e0ba13ebaf8c8a1118b66d06b47c">
  <xsd:schema xmlns:xsd="http://www.w3.org/2001/XMLSchema" xmlns:xs="http://www.w3.org/2001/XMLSchema" xmlns:p="http://schemas.microsoft.com/office/2006/metadata/properties" xmlns:ns2="c8a0c449-bc3f-4023-b6f3-9ae146c0e873" xmlns:ns3="ea507627-4d5f-4363-8732-6d518adc749c" targetNamespace="http://schemas.microsoft.com/office/2006/metadata/properties" ma:root="true" ma:fieldsID="487c099c7994ee6a800a51941d7ffc4d" ns2:_="" ns3:_="">
    <xsd:import namespace="c8a0c449-bc3f-4023-b6f3-9ae146c0e873"/>
    <xsd:import namespace="ea507627-4d5f-4363-8732-6d518adc749c"/>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Comments" minOccurs="0"/>
                <xsd:element ref="ns3:HOLD_x0020_for_x0020_edits_x0020_from_x003a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0c449-bc3f-4023-b6f3-9ae146c0e87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507627-4d5f-4363-8732-6d518adc749c" elementFormDefault="qualified">
    <xsd:import namespace="http://schemas.microsoft.com/office/2006/documentManagement/types"/>
    <xsd:import namespace="http://schemas.microsoft.com/office/infopath/2007/PartnerControls"/>
    <xsd:element name="Comments" ma:index="13" nillable="true" ma:displayName="Comments" ma:internalName="Comments">
      <xsd:simpleType>
        <xsd:restriction base="dms:Text">
          <xsd:maxLength value="255"/>
        </xsd:restriction>
      </xsd:simpleType>
    </xsd:element>
    <xsd:element name="HOLD_x0020_for_x0020_edits_x0020_from_x003a_" ma:index="14" nillable="true" ma:displayName="HOLD for edits from:" ma:list="UserInfo" ma:SharePointGroup="0" ma:internalName="HOLD_x0020_for_x0020_edits_x0020_from_x003a_">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Comments xmlns="ea507627-4d5f-4363-8732-6d518adc749c" xsi:nil="true"/>
    <HOLD_x0020_for_x0020_edits_x0020_from_x003a_ xmlns="ea507627-4d5f-4363-8732-6d518adc749c">
      <UserInfo>
        <DisplayName/>
        <AccountId xsi:nil="true"/>
        <AccountType/>
      </UserInfo>
    </HOLD_x0020_for_x0020_edits_x0020_from_x003a_>
    <_dlc_DocId xmlns="c8a0c449-bc3f-4023-b6f3-9ae146c0e873">MKRZARSQM56R-1466480915-4902</_dlc_DocId>
    <_dlc_DocIdUrl xmlns="c8a0c449-bc3f-4023-b6f3-9ae146c0e873">
      <Url>https://fermipoint.fnal.gov/org/eshq/ASD/_layouts/15/DocIdRedir.aspx?ID=MKRZARSQM56R-1466480915-4902</Url>
      <Description>MKRZARSQM56R-1466480915-4902</Description>
    </_dlc_DocIdUrl>
  </documentManagement>
</p:properties>
</file>

<file path=customXml/itemProps1.xml><?xml version="1.0" encoding="utf-8"?>
<ds:datastoreItem xmlns:ds="http://schemas.openxmlformats.org/officeDocument/2006/customXml" ds:itemID="{AA0CCDBC-E193-4FA3-A49C-C84741CD57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a0c449-bc3f-4023-b6f3-9ae146c0e873"/>
    <ds:schemaRef ds:uri="ea507627-4d5f-4363-8732-6d518adc74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277C8B-50DE-4BF5-BE64-3ED3BAFF908E}">
  <ds:schemaRefs>
    <ds:schemaRef ds:uri="http://schemas.microsoft.com/sharepoint/events"/>
  </ds:schemaRefs>
</ds:datastoreItem>
</file>

<file path=customXml/itemProps3.xml><?xml version="1.0" encoding="utf-8"?>
<ds:datastoreItem xmlns:ds="http://schemas.openxmlformats.org/officeDocument/2006/customXml" ds:itemID="{3BC691B1-EF7C-46C9-9F9E-878421B9DF8A}">
  <ds:schemaRefs>
    <ds:schemaRef ds:uri="http://schemas.microsoft.com/sharepoint/v3/contenttype/forms"/>
  </ds:schemaRefs>
</ds:datastoreItem>
</file>

<file path=customXml/itemProps4.xml><?xml version="1.0" encoding="utf-8"?>
<ds:datastoreItem xmlns:ds="http://schemas.openxmlformats.org/officeDocument/2006/customXml" ds:itemID="{1C216DE4-7577-4AA1-82CB-33E5C8487CF0}">
  <ds:schemaRefs>
    <ds:schemaRef ds:uri="http://purl.org/dc/dcmitype/"/>
    <ds:schemaRef ds:uri="http://purl.org/dc/terms/"/>
    <ds:schemaRef ds:uri="http://www.w3.org/XML/1998/namespace"/>
    <ds:schemaRef ds:uri="ea507627-4d5f-4363-8732-6d518adc749c"/>
    <ds:schemaRef ds:uri="http://schemas.microsoft.com/office/2006/documentManagement/types"/>
    <ds:schemaRef ds:uri="c8a0c449-bc3f-4023-b6f3-9ae146c0e873"/>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FNAL_PowerPoint_4x3_103023</Template>
  <TotalTime>3202</TotalTime>
  <Words>623</Words>
  <Application>Microsoft Office PowerPoint</Application>
  <PresentationFormat>On-screen Show (4:3)</PresentationFormat>
  <Paragraphs>75</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Helvetica</vt:lpstr>
      <vt:lpstr>Fermilab_PPT_090815</vt:lpstr>
      <vt:lpstr>PowerPoint Presentation</vt:lpstr>
      <vt:lpstr>USI Status</vt:lpstr>
      <vt:lpstr>Open USIs – Lab Director/FSO Approval Needed</vt:lpstr>
    </vt:vector>
  </TitlesOfParts>
  <Company>Fermi National Accelerator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Schoell</dc:creator>
  <cp:lastModifiedBy>Madelyn R. Schoell</cp:lastModifiedBy>
  <cp:revision>18</cp:revision>
  <cp:lastPrinted>2014-01-20T19:40:21Z</cp:lastPrinted>
  <dcterms:created xsi:type="dcterms:W3CDTF">2024-05-14T13:12:15Z</dcterms:created>
  <dcterms:modified xsi:type="dcterms:W3CDTF">2025-01-17T14:57:38Z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0x0101005E5E6438C41BFD47ACE8933FA0781970</vt:lpwstr>
  </property>
  <property fmtid="{D5CDD505-2E9C-101B-9397-08002B2CF9AE}" pid="3" name="_dlc_DocIdItemGuid">
    <vt:lpwstr>00eca97b-f6d7-464e-89e6-6c50e3b3d4dc</vt:lpwstr>
  </property>
</Properties>
</file>