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94" r:id="rId2"/>
    <p:sldId id="2815" r:id="rId3"/>
    <p:sldId id="2816" r:id="rId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505050"/>
    <a:srgbClr val="97D7EB"/>
    <a:srgbClr val="98D7EA"/>
    <a:srgbClr val="98D7EB"/>
    <a:srgbClr val="50504E"/>
    <a:srgbClr val="4E4E4E"/>
    <a:srgbClr val="404040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558"/>
  </p:normalViewPr>
  <p:slideViewPr>
    <p:cSldViewPr snapToGrid="0" snapToObjects="1" showGuides="1">
      <p:cViewPr varScale="1">
        <p:scale>
          <a:sx n="143" d="100"/>
          <a:sy n="143" d="100"/>
        </p:scale>
        <p:origin x="216" y="480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10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1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3366FF-FC5A-AF2F-8982-6C4BF5E49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12/20/2024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M. Wong-Squires | MSD Project Updates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12/20/2024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b="1"/>
              <a:t>M. Wong-Squires | MSD Project Updates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12/20/2024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b="1"/>
              <a:t>M. Wong-Squires | MSD Project Updates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D440B3-9F17-BFC5-071C-0E749A69D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BA6F94-E34F-7970-1C5D-1D7967F7B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7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1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A75D36-F305-4A2D-4B28-9B9D51922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1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8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spcBef>
                <a:spcPts val="984"/>
              </a:spcBef>
              <a:buFont typeface="Arial" panose="020B0604020202020204" pitchFamily="34" charset="0"/>
              <a:buChar char="•"/>
              <a:defRPr sz="1600">
                <a:solidFill>
                  <a:srgbClr val="505050"/>
                </a:solidFill>
              </a:defRPr>
            </a:lvl1pPr>
            <a:lvl2pPr marL="514350" marR="0" indent="-231775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400">
                <a:solidFill>
                  <a:srgbClr val="505050"/>
                </a:solidFill>
              </a:defRPr>
            </a:lvl2pPr>
            <a:lvl3pPr marL="800100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505050"/>
                </a:solidFill>
              </a:defRPr>
            </a:lvl3pPr>
            <a:lvl4pPr marL="108743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Helvetica" panose="020B0604020202020204" pitchFamily="34" charset="0"/>
              <a:buChar char="–"/>
              <a:tabLst/>
              <a:defRPr sz="1200">
                <a:solidFill>
                  <a:srgbClr val="505050"/>
                </a:solidFill>
              </a:defRPr>
            </a:lvl4pPr>
            <a:lvl5pPr marL="1373188" marR="0" indent="-23336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12/20/2024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M. Wong-Squires | MSD Project Updates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Click to edit Master text styles</a:t>
            </a:r>
          </a:p>
          <a:p>
            <a:pPr marL="2857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Second level</a:t>
            </a:r>
          </a:p>
          <a:p>
            <a:pPr marL="285750" marR="0" lvl="2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Third level</a:t>
            </a:r>
          </a:p>
          <a:p>
            <a:pPr marL="285750" marR="0" lvl="3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Fourth level</a:t>
            </a:r>
          </a:p>
          <a:p>
            <a:pPr marL="285750" marR="0" lvl="4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12/20/2024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M. Wong-Squires | MSD Project Updates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65237"/>
            <a:ext cx="3027894" cy="3209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 marL="1373188" indent="0">
              <a:spcBef>
                <a:spcPts val="984"/>
              </a:spcBef>
              <a:buFont typeface="Arial" panose="020B0604020202020204" pitchFamily="34" charset="0"/>
              <a:buNone/>
              <a:defRPr sz="1200">
                <a:solidFill>
                  <a:srgbClr val="505050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12/20/2024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b="1"/>
              <a:t>M. Wong-Squires | MSD Project Updates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7E9888-76A4-76B3-BAD9-CA6F84EBC3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728664"/>
            <a:ext cx="3027893" cy="3368538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12/20/2024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M. Wong-Squires | MSD Project Updates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7" r:id="rId2"/>
    <p:sldLayoutId id="2147484125" r:id="rId3"/>
    <p:sldLayoutId id="2147484132" r:id="rId4"/>
    <p:sldLayoutId id="2147484131" r:id="rId5"/>
    <p:sldLayoutId id="2147484129" r:id="rId6"/>
    <p:sldLayoutId id="2147484104" r:id="rId7"/>
    <p:sldLayoutId id="2147484105" r:id="rId8"/>
    <p:sldLayoutId id="2147484120" r:id="rId9"/>
    <p:sldLayoutId id="2147484103" r:id="rId10"/>
    <p:sldLayoutId id="2147484122" r:id="rId11"/>
    <p:sldLayoutId id="2147484116" r:id="rId12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Project Activities for MSD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964" y="3849336"/>
            <a:ext cx="8499231" cy="935794"/>
          </a:xfrm>
        </p:spPr>
        <p:txBody>
          <a:bodyPr/>
          <a:lstStyle/>
          <a:p>
            <a:r>
              <a:rPr lang="en-US" sz="1400" dirty="0" err="1"/>
              <a:t>Mayling</a:t>
            </a:r>
            <a:r>
              <a:rPr lang="en-US" sz="1400" dirty="0"/>
              <a:t> Wong-Squires		</a:t>
            </a:r>
          </a:p>
          <a:p>
            <a:r>
              <a:rPr lang="en-US" dirty="0"/>
              <a:t>AD Operations Friday 9am Meeting</a:t>
            </a:r>
            <a:endParaRPr lang="en-US" sz="1400" dirty="0"/>
          </a:p>
          <a:p>
            <a:r>
              <a:rPr lang="en-US" dirty="0"/>
              <a:t>17 January 2025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2C0EB6-E627-47FA-B68A-CE2E3F88B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070" y="1049357"/>
            <a:ext cx="4444370" cy="3576431"/>
          </a:xfrm>
        </p:spPr>
        <p:txBody>
          <a:bodyPr lIns="0" tIns="0" rIns="0" bIns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sz="1725" b="1" dirty="0">
                <a:cs typeface="Helvetica"/>
              </a:rPr>
              <a:t>Working on</a:t>
            </a:r>
          </a:p>
          <a:p>
            <a:r>
              <a:rPr lang="en-US" sz="1500" dirty="0">
                <a:cs typeface="Helvetica"/>
              </a:rPr>
              <a:t>Completed - FEA of the Beryllium window which added residual stress. </a:t>
            </a:r>
          </a:p>
          <a:p>
            <a:r>
              <a:rPr lang="en-US" sz="1500" dirty="0">
                <a:cs typeface="Helvetica"/>
              </a:rPr>
              <a:t>Rotating primary beam window cartridge is being fabricated by Magna in Ohio. Requisition is for under $200K. </a:t>
            </a:r>
          </a:p>
          <a:p>
            <a:r>
              <a:rPr lang="en-US" sz="1500" dirty="0">
                <a:cs typeface="Helvetica"/>
              </a:rPr>
              <a:t>Addressing two large pipes that have tolerance and out of roundness issues. </a:t>
            </a:r>
          </a:p>
          <a:p>
            <a:pPr marL="230029" indent="-230029"/>
            <a:r>
              <a:rPr lang="en-US" sz="1500" dirty="0">
                <a:cs typeface="Helvetica"/>
              </a:rPr>
              <a:t>Installation plan of the cartridge assembly.</a:t>
            </a:r>
          </a:p>
          <a:p>
            <a:pPr marL="0" indent="0">
              <a:buNone/>
            </a:pPr>
            <a:r>
              <a:rPr lang="en-US" sz="1725" b="1" dirty="0">
                <a:cs typeface="Helvetica"/>
              </a:rPr>
              <a:t>Coming up</a:t>
            </a:r>
          </a:p>
          <a:p>
            <a:pPr marL="229877" indent="-230029"/>
            <a:r>
              <a:rPr lang="en-US" sz="1500" dirty="0">
                <a:cs typeface="Helvetica"/>
              </a:rPr>
              <a:t>Testing of the rotation of the cartridge would occur at A-Zero with the help of the Beam-lines techs early next year.</a:t>
            </a:r>
          </a:p>
          <a:p>
            <a:pPr marL="0" indent="0">
              <a:buNone/>
            </a:pPr>
            <a:r>
              <a:rPr lang="en-US" sz="1725" b="1" dirty="0">
                <a:cs typeface="Helvetica"/>
              </a:rPr>
              <a:t>Department Resources Needed</a:t>
            </a:r>
          </a:p>
          <a:p>
            <a:pPr marL="229877" indent="-230029"/>
            <a:r>
              <a:rPr lang="en-US" sz="1500" dirty="0">
                <a:cs typeface="Helvetica"/>
              </a:rPr>
              <a:t>Engineering (vacuum window engineering note and installation planning).</a:t>
            </a:r>
          </a:p>
          <a:p>
            <a:pPr marL="229877" indent="-230029"/>
            <a:r>
              <a:rPr lang="en-US" sz="1500" dirty="0">
                <a:cs typeface="Helvetica"/>
              </a:rPr>
              <a:t>Fabrication Procurement (rotating cartridge)</a:t>
            </a:r>
          </a:p>
          <a:p>
            <a:pPr marL="229877" indent="-230029"/>
            <a:r>
              <a:rPr lang="en-US" sz="1500" dirty="0">
                <a:cs typeface="Helvetica"/>
              </a:rPr>
              <a:t>Design (installation and any needed vacuum window modifications).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53DF82-B2D7-4256-8EB4-1F19684FD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188814"/>
            <a:ext cx="8605419" cy="719146"/>
          </a:xfrm>
        </p:spPr>
        <p:txBody>
          <a:bodyPr>
            <a:normAutofit/>
          </a:bodyPr>
          <a:lstStyle/>
          <a:p>
            <a:r>
              <a:rPr lang="en-US" sz="2175" dirty="0"/>
              <a:t>LBNF Primary Window Cartridge &amp; Window Update</a:t>
            </a:r>
            <a:br>
              <a:rPr lang="en-US" sz="2175" dirty="0"/>
            </a:br>
            <a:r>
              <a:rPr lang="en-US" sz="1500" dirty="0"/>
              <a:t>Chris Ader (Lead Mechanical Engineer), Clark Reid (Design), Greg Bulat (Procurement)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2DD093-5486-E78A-EC05-47DB7A7C90BC}"/>
              </a:ext>
            </a:extLst>
          </p:cNvPr>
          <p:cNvSpPr txBox="1"/>
          <p:nvPr/>
        </p:nvSpPr>
        <p:spPr>
          <a:xfrm>
            <a:off x="7088115" y="2404674"/>
            <a:ext cx="1745905" cy="219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25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CA3038-FAA8-A95E-21C8-5B03B93BA88B}"/>
              </a:ext>
            </a:extLst>
          </p:cNvPr>
          <p:cNvSpPr txBox="1"/>
          <p:nvPr/>
        </p:nvSpPr>
        <p:spPr>
          <a:xfrm>
            <a:off x="5290586" y="4232309"/>
            <a:ext cx="40955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Pipes Received at Magna for Machining</a:t>
            </a:r>
          </a:p>
        </p:txBody>
      </p:sp>
      <p:pic>
        <p:nvPicPr>
          <p:cNvPr id="10" name="Picture 9" descr="A picture containing ground, outdoor, tool&#10;&#10;Description automatically generated">
            <a:extLst>
              <a:ext uri="{FF2B5EF4-FFF2-40B4-BE49-F238E27FC236}">
                <a16:creationId xmlns:a16="http://schemas.microsoft.com/office/drawing/2014/main" id="{60A45436-EE56-3FF6-16E3-FC70E0DA4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243" y="1049358"/>
            <a:ext cx="2324747" cy="309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43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53DF82-B2D7-4256-8EB4-1F19684FD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75" y="140602"/>
            <a:ext cx="8465344" cy="931532"/>
          </a:xfrm>
        </p:spPr>
        <p:txBody>
          <a:bodyPr>
            <a:normAutofit/>
          </a:bodyPr>
          <a:lstStyle/>
          <a:p>
            <a:r>
              <a:rPr lang="en-US" sz="1200" dirty="0"/>
              <a:t>MSD Team: Linda Valerio (Project Engineer), Noah Curfman (Lead Mechanical Engineer), Ty Funk (Lead Vacuum Engineer and Mechanical Engineer), Ron Kellett (Vacuum/Mechanical Design and Technical Support), Dirk Hurd (Designer), Bill Dymond (Assembly Coordinator)</a:t>
            </a:r>
            <a:br>
              <a:rPr lang="en-US" sz="1200" dirty="0"/>
            </a:br>
            <a:r>
              <a:rPr lang="en-US" sz="1200" dirty="0"/>
              <a:t>Other AD (not from MSD):  Jamie Santucci (Lasers), Marty Murphy (Installation Coordinator)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2C0EB6-E627-47FA-B68A-CE2E3F88B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75" y="1121434"/>
            <a:ext cx="3522528" cy="3571337"/>
          </a:xfrm>
        </p:spPr>
        <p:txBody>
          <a:bodyPr lIns="0" tIns="0" rIns="0" bIns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en-US" sz="1725" b="1" dirty="0">
                <a:cs typeface="Helvetica"/>
              </a:rPr>
              <a:t>Working on</a:t>
            </a:r>
          </a:p>
          <a:p>
            <a:pPr>
              <a:spcBef>
                <a:spcPts val="600"/>
              </a:spcBef>
            </a:pPr>
            <a:r>
              <a:rPr lang="en-US">
                <a:cs typeface="Helvetica"/>
              </a:rPr>
              <a:t>Completed - Laser tower vacuum and supports technical design review.</a:t>
            </a:r>
          </a:p>
          <a:p>
            <a:pPr>
              <a:spcBef>
                <a:spcPts val="600"/>
              </a:spcBef>
            </a:pPr>
            <a:r>
              <a:rPr lang="en-US">
                <a:latin typeface="Helvetica"/>
                <a:cs typeface="Helvetica"/>
              </a:rPr>
              <a:t>Installation </a:t>
            </a:r>
            <a:r>
              <a:rPr lang="en-US" dirty="0">
                <a:latin typeface="Helvetica"/>
                <a:cs typeface="Helvetica"/>
              </a:rPr>
              <a:t>and personnel access conceptual development and selection continues.</a:t>
            </a:r>
          </a:p>
          <a:p>
            <a:pPr>
              <a:spcBef>
                <a:spcPts val="600"/>
              </a:spcBef>
            </a:pPr>
            <a:r>
              <a:rPr lang="en-US" dirty="0">
                <a:cs typeface="Helvetica"/>
              </a:rPr>
              <a:t>Vacuum pump test parts are cleaned and ready for assembly.  Pump and controller arrived.  HA approved.  Thanks to MI-60 vacuum technicians for creating space for the test and lending some equipment!</a:t>
            </a:r>
          </a:p>
          <a:p>
            <a:pPr>
              <a:spcBef>
                <a:spcPts val="600"/>
              </a:spcBef>
            </a:pPr>
            <a:r>
              <a:rPr lang="en-US" dirty="0">
                <a:cs typeface="Helvetica"/>
              </a:rPr>
              <a:t>Beam tube magnetometry system prototype is being mechanically tuned, and electronics are nearly ready.</a:t>
            </a:r>
          </a:p>
          <a:p>
            <a:pPr>
              <a:spcBef>
                <a:spcPts val="600"/>
              </a:spcBef>
            </a:pPr>
            <a:r>
              <a:rPr lang="en-US" dirty="0">
                <a:cs typeface="Helvetica"/>
              </a:rPr>
              <a:t>UPS final design review conducted and addressing final comments.</a:t>
            </a:r>
          </a:p>
          <a:p>
            <a:pPr>
              <a:spcBef>
                <a:spcPts val="600"/>
              </a:spcBef>
            </a:pPr>
            <a:r>
              <a:rPr lang="en-US" dirty="0">
                <a:cs typeface="Helvetica"/>
              </a:rPr>
              <a:t>QA testing for custom rod ends as batches arrive.</a:t>
            </a:r>
          </a:p>
          <a:p>
            <a:pPr>
              <a:spcBef>
                <a:spcPts val="600"/>
              </a:spcBef>
            </a:pPr>
            <a:r>
              <a:rPr lang="en-US" dirty="0">
                <a:cs typeface="Helvetica"/>
              </a:rPr>
              <a:t>Laser lab construction expected completion by Feb.  Laser pointing stability tests being planned.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725" b="1" dirty="0">
                <a:cs typeface="Helvetica"/>
              </a:rPr>
              <a:t>Department resources needed</a:t>
            </a:r>
          </a:p>
          <a:p>
            <a:pPr marL="229877" indent="-230029">
              <a:spcBef>
                <a:spcPts val="600"/>
              </a:spcBef>
            </a:pPr>
            <a:r>
              <a:rPr lang="en-US" dirty="0">
                <a:cs typeface="Helvetica"/>
              </a:rPr>
              <a:t>Engineering: Continuous effort from Linda, Noah, Ty.  Support engineer(s) anticipated later in FY25.</a:t>
            </a:r>
          </a:p>
          <a:p>
            <a:pPr marL="229877" indent="-230029">
              <a:spcBef>
                <a:spcPts val="600"/>
              </a:spcBef>
            </a:pPr>
            <a:r>
              <a:rPr lang="en-US" dirty="0">
                <a:cs typeface="Helvetica"/>
              </a:rPr>
              <a:t>Technicians: Continuous effort from Ron.  Support from Bill and others when requested. </a:t>
            </a:r>
          </a:p>
          <a:p>
            <a:pPr marL="229877" indent="-230029">
              <a:spcBef>
                <a:spcPts val="600"/>
              </a:spcBef>
            </a:pPr>
            <a:r>
              <a:rPr lang="en-US" dirty="0">
                <a:cs typeface="Helvetica"/>
              </a:rPr>
              <a:t>Design/Drafting: Continuous effort from Dirk.  Support from others as needed.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B4586-81BF-2D05-1968-37B32A0CA1E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1/17/2025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82E54-966D-D805-ABF5-5D358AA13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M. Wong-Squires | MSD Project Updates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E0F5F0-36CE-D14D-E168-57E6101E4A22}"/>
              </a:ext>
            </a:extLst>
          </p:cNvPr>
          <p:cNvSpPr txBox="1">
            <a:spLocks noChangeAspect="1"/>
          </p:cNvSpPr>
          <p:nvPr/>
        </p:nvSpPr>
        <p:spPr>
          <a:xfrm>
            <a:off x="6130835" y="1774818"/>
            <a:ext cx="1046680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900" b="1" i="1" kern="0" dirty="0">
                <a:solidFill>
                  <a:srgbClr val="003087"/>
                </a:solidFill>
                <a:latin typeface="Helvetica"/>
                <a:ea typeface="+mn-ea"/>
                <a:cs typeface="Helvetica"/>
              </a:rPr>
              <a:t>Vacuum pump test preparation: space cleared at MI-60 and clean parts ready for assembly.</a:t>
            </a:r>
          </a:p>
        </p:txBody>
      </p:sp>
      <p:pic>
        <p:nvPicPr>
          <p:cNvPr id="7" name="Picture 6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B6B91719-6242-CD01-43CA-B00AEF9D1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31" y="49475"/>
            <a:ext cx="1425400" cy="287889"/>
          </a:xfrm>
          <a:prstGeom prst="rect">
            <a:avLst/>
          </a:prstGeom>
        </p:spPr>
      </p:pic>
      <p:pic>
        <p:nvPicPr>
          <p:cNvPr id="8" name="Picture 7" descr="A picture containing ground&#10;&#10;Description automatically generated">
            <a:extLst>
              <a:ext uri="{FF2B5EF4-FFF2-40B4-BE49-F238E27FC236}">
                <a16:creationId xmlns:a16="http://schemas.microsoft.com/office/drawing/2014/main" id="{5EAFAE98-ECCA-B3C0-0E34-D905DB2D1D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3361"/>
          <a:stretch/>
        </p:blipFill>
        <p:spPr>
          <a:xfrm>
            <a:off x="4113353" y="1121435"/>
            <a:ext cx="2017482" cy="3509956"/>
          </a:xfrm>
          <a:prstGeom prst="rect">
            <a:avLst/>
          </a:prstGeom>
        </p:spPr>
      </p:pic>
      <p:pic>
        <p:nvPicPr>
          <p:cNvPr id="11" name="Picture 10" descr="A picture containing indoor, floor, equipment, cluttered&#10;&#10;Description automatically generated">
            <a:extLst>
              <a:ext uri="{FF2B5EF4-FFF2-40B4-BE49-F238E27FC236}">
                <a16:creationId xmlns:a16="http://schemas.microsoft.com/office/drawing/2014/main" id="{4665A71C-11E8-961B-034F-628A4622504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979" t="18336" r="20452" b="12230"/>
          <a:stretch/>
        </p:blipFill>
        <p:spPr>
          <a:xfrm>
            <a:off x="6216269" y="3163437"/>
            <a:ext cx="2017482" cy="1467954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870E11F4-C6F9-1824-A4D1-D4A9ED08B5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2949" y="823383"/>
            <a:ext cx="1699327" cy="226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8490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900" dirty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NAL_Powerpoint_16x9_103023" id="{E1BB9EEB-EE7F-6A45-902D-2FAAA9CEF802}" vid="{7D1E3761-D559-8944-983C-6FB4DBA43E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517</TotalTime>
  <Words>410</Words>
  <Application>Microsoft Macintosh PowerPoint</Application>
  <PresentationFormat>On-screen Show (16:9)</PresentationFormat>
  <Paragraphs>35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</vt:lpstr>
      <vt:lpstr>Fermilab_PPT_090915</vt:lpstr>
      <vt:lpstr>PowerPoint Presentation</vt:lpstr>
      <vt:lpstr>LBNF Primary Window Cartridge &amp; Window Update Chris Ader (Lead Mechanical Engineer), Clark Reid (Design), Greg Bulat (Procurement)</vt:lpstr>
      <vt:lpstr>MSD Team: Linda Valerio (Project Engineer), Noah Curfman (Lead Mechanical Engineer), Ty Funk (Lead Vacuum Engineer and Mechanical Engineer), Ron Kellett (Vacuum/Mechanical Design and Technical Support), Dirk Hurd (Designer), Bill Dymond (Assembly Coordinator) Other AD (not from MSD):  Jamie Santucci (Lasers), Marty Murphy (Installation Coordinator)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Mayling L Wong-Squires</dc:creator>
  <cp:lastModifiedBy>Mayling L Wong-Squires</cp:lastModifiedBy>
  <cp:revision>62</cp:revision>
  <cp:lastPrinted>2014-01-20T19:40:21Z</cp:lastPrinted>
  <dcterms:created xsi:type="dcterms:W3CDTF">2023-11-30T22:05:45Z</dcterms:created>
  <dcterms:modified xsi:type="dcterms:W3CDTF">2025-01-17T14:38:32Z</dcterms:modified>
</cp:coreProperties>
</file>