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  <p:sldMasterId id="2147484110" r:id="rId3"/>
  </p:sldMasterIdLst>
  <p:notesMasterIdLst>
    <p:notesMasterId r:id="rId10"/>
  </p:notesMasterIdLst>
  <p:handoutMasterIdLst>
    <p:handoutMasterId r:id="rId11"/>
  </p:handoutMasterIdLst>
  <p:sldIdLst>
    <p:sldId id="265" r:id="rId4"/>
    <p:sldId id="286" r:id="rId5"/>
    <p:sldId id="346" r:id="rId6"/>
    <p:sldId id="348" r:id="rId7"/>
    <p:sldId id="335" r:id="rId8"/>
    <p:sldId id="311" r:id="rId9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346"/>
            <p14:sldId id="348"/>
            <p14:sldId id="335"/>
            <p14:sldId id="311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DEE8"/>
    <a:srgbClr val="CCCC00"/>
    <a:srgbClr val="33CCFF"/>
    <a:srgbClr val="7BD5E1"/>
    <a:srgbClr val="79CAE3"/>
    <a:srgbClr val="6600FF"/>
    <a:srgbClr val="66FF66"/>
    <a:srgbClr val="33CC33"/>
    <a:srgbClr val="00FFFF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5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63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1/15/2025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1/10/2025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73313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42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98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2830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29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Jim Morgan | Muon Campus Status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814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1" r:id="rId1"/>
    <p:sldLayoutId id="2147484112" r:id="rId2"/>
    <p:sldLayoutId id="2147484113" r:id="rId3"/>
    <p:sldLayoutId id="2147484114" r:id="rId4"/>
    <p:sldLayoutId id="2147484115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Shutdown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Jim Morgan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Ops Meeting 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January 17,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Muon Campus status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C8E1D7-718F-4B69-B0BB-E2437D1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1/17/2025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7ADB4-F7C8-403F-A498-26D2FD54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311C2-48AE-4864-91BD-D693DB329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2</a:t>
            </a:fld>
            <a:endParaRPr lang="en-US" altLang="en-US" sz="120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C1ECAAB-82EA-4488-8934-2EA55ACC3947}"/>
              </a:ext>
            </a:extLst>
          </p:cNvPr>
          <p:cNvSpPr txBox="1">
            <a:spLocks/>
          </p:cNvSpPr>
          <p:nvPr/>
        </p:nvSpPr>
        <p:spPr>
          <a:xfrm rot="16200000">
            <a:off x="5171960" y="1658111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Alternative M5 optics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A90B59B-B90A-46DA-8A38-044E39BF583F}"/>
              </a:ext>
            </a:extLst>
          </p:cNvPr>
          <p:cNvSpPr txBox="1">
            <a:spLocks/>
          </p:cNvSpPr>
          <p:nvPr/>
        </p:nvSpPr>
        <p:spPr>
          <a:xfrm rot="16200000">
            <a:off x="5831837" y="1233627"/>
            <a:ext cx="2500412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Study – M1-M3 Optics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FA65EA-4B2E-4FB1-9BFC-95C554DB4EEA}"/>
              </a:ext>
            </a:extLst>
          </p:cNvPr>
          <p:cNvSpPr txBox="1"/>
          <p:nvPr/>
        </p:nvSpPr>
        <p:spPr>
          <a:xfrm>
            <a:off x="228600" y="795926"/>
            <a:ext cx="86868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Power supplies were run for several days with a few lingering issues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D:IB bi-modal output, apparent controls or reference issue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D:V907 trips breaker after hours of running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D:QSS apparent bad klixon was found to be shunt trip, need better digital status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Pulsed devices checked 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Pre-Vault and Pre-Target supplies couldn’t be tested with Feeders 94/95 off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Kicker charging supplies for Mu2e require different TLG timing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LCW temperature return temperature appeared high, apparent readback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Electrostatic Septa conditioning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Began December 27, nearing completion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Controlled Access period began Wednesday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Thermal scan of magnets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Located and addressed two LCW leaks in Delivery Ring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Safety check of air pressure at Beam Stop locations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Need to address Beam Valve BV510 not showing “open” status this morning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Recovery from short power outage on Thursday morning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Muon Feeder 24 now backfed from Main Injector Feeder 53 via connection at AP-0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Maximum sustained load on </a:t>
            </a:r>
            <a:r>
              <a:rPr lang="en-US" sz="1800" dirty="0" err="1"/>
              <a:t>Fdr</a:t>
            </a:r>
            <a:r>
              <a:rPr lang="en-US" sz="1800" dirty="0"/>
              <a:t> 53 is 6 MW (MI 2.5 MW, Muon 3 MW during ops)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AP-0 A/C work remains paused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3B8BB9-A66B-8FDF-B201-38CCBDEED3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21A84CD-5F57-A6DA-5924-BC8CF8AE0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357" y="836597"/>
            <a:ext cx="6940406" cy="54462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6DF1164-6753-FF11-8EDA-4BE139849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Electrostatic septa conditioning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3F8F5-266A-DE9E-E7F9-3A8F4A4DF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479AA-B981-9524-9FAC-EB8A1A941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82A6F-1DF4-42AD-4C45-58476720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C600B7-0C5E-C51E-267A-44EC951847A4}"/>
              </a:ext>
            </a:extLst>
          </p:cNvPr>
          <p:cNvSpPr txBox="1"/>
          <p:nvPr/>
        </p:nvSpPr>
        <p:spPr>
          <a:xfrm>
            <a:off x="7800754" y="1838118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ESS1 Voltage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DEFC974-9CB0-E611-9F23-0274C7AE996C}"/>
              </a:ext>
            </a:extLst>
          </p:cNvPr>
          <p:cNvSpPr txBox="1"/>
          <p:nvPr/>
        </p:nvSpPr>
        <p:spPr>
          <a:xfrm>
            <a:off x="7687372" y="4889077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ESS1 Spark Counter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7A5A00-9B68-42F1-961F-727787234EA3}"/>
              </a:ext>
            </a:extLst>
          </p:cNvPr>
          <p:cNvSpPr txBox="1"/>
          <p:nvPr/>
        </p:nvSpPr>
        <p:spPr>
          <a:xfrm>
            <a:off x="7687372" y="5111524"/>
            <a:ext cx="13003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ESS2 Spark Counter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396C6-33E7-CFEF-8DE3-06A68CC894F9}"/>
              </a:ext>
            </a:extLst>
          </p:cNvPr>
          <p:cNvSpPr txBox="1"/>
          <p:nvPr/>
        </p:nvSpPr>
        <p:spPr>
          <a:xfrm>
            <a:off x="7800755" y="1630240"/>
            <a:ext cx="9220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ESS2 Voltage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35B0F2-088B-E99A-8A40-F664366F093E}"/>
              </a:ext>
            </a:extLst>
          </p:cNvPr>
          <p:cNvSpPr txBox="1"/>
          <p:nvPr/>
        </p:nvSpPr>
        <p:spPr>
          <a:xfrm rot="16200000">
            <a:off x="2836480" y="2580527"/>
            <a:ext cx="1650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Delivery Ring access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CFA74C-0F28-8867-03B3-4AC431779F2B}"/>
              </a:ext>
            </a:extLst>
          </p:cNvPr>
          <p:cNvCxnSpPr/>
          <p:nvPr/>
        </p:nvCxnSpPr>
        <p:spPr>
          <a:xfrm>
            <a:off x="2281084" y="1746504"/>
            <a:ext cx="4807974" cy="0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67DB851-E0CC-1165-9750-948E34CD8934}"/>
              </a:ext>
            </a:extLst>
          </p:cNvPr>
          <p:cNvSpPr txBox="1"/>
          <p:nvPr/>
        </p:nvSpPr>
        <p:spPr>
          <a:xfrm>
            <a:off x="3429349" y="1453268"/>
            <a:ext cx="2105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C000"/>
                </a:solidFill>
              </a:rPr>
              <a:t>Operational target voltage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08A485-FB6F-AAA2-31C6-F172F5474C17}"/>
              </a:ext>
            </a:extLst>
          </p:cNvPr>
          <p:cNvSpPr txBox="1"/>
          <p:nvPr/>
        </p:nvSpPr>
        <p:spPr>
          <a:xfrm rot="16200000">
            <a:off x="5813893" y="2580527"/>
            <a:ext cx="1650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Delivery Ring access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40D754-9459-B361-42CB-F8B6D2E4CF72}"/>
              </a:ext>
            </a:extLst>
          </p:cNvPr>
          <p:cNvSpPr txBox="1"/>
          <p:nvPr/>
        </p:nvSpPr>
        <p:spPr>
          <a:xfrm rot="16200000">
            <a:off x="5828470" y="2421700"/>
            <a:ext cx="19682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Feeder 24 power outage</a:t>
            </a:r>
          </a:p>
        </p:txBody>
      </p:sp>
    </p:spTree>
    <p:extLst>
      <p:ext uri="{BB962C8B-B14F-4D97-AF65-F5344CB8AC3E}">
        <p14:creationId xmlns:p14="http://schemas.microsoft.com/office/powerpoint/2010/main" val="1813528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B3D4-2AF7-C6C9-7F45-B27EC8792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Metasys CUB data from Tuesday afternoon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3838E-76C1-829A-D7C7-78CE7BE1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1/17/2025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31DDF-512E-0F42-3713-B867A6593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Jim Morgan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ECA57C-832F-A996-5330-1F398ED9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BD62689E-D6C2-077B-C52C-7E1001E75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91336"/>
            <a:ext cx="9144000" cy="529163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48508ED0-5312-8825-50A0-B1D5D9C920E0}"/>
              </a:ext>
            </a:extLst>
          </p:cNvPr>
          <p:cNvSpPr/>
          <p:nvPr/>
        </p:nvSpPr>
        <p:spPr>
          <a:xfrm>
            <a:off x="7610168" y="1474838"/>
            <a:ext cx="884903" cy="2359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27857CF-1A34-79D4-B589-4D6831A1B3BA}"/>
              </a:ext>
            </a:extLst>
          </p:cNvPr>
          <p:cNvSpPr/>
          <p:nvPr/>
        </p:nvSpPr>
        <p:spPr>
          <a:xfrm>
            <a:off x="7610167" y="2880360"/>
            <a:ext cx="884903" cy="23597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9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FCC349C7-174B-CA1A-89D5-84751223D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630" y="873839"/>
            <a:ext cx="6951232" cy="5430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6CD794-B88A-0C12-01F4-FE959B5DD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Muon LCW Acnet temperatures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73B0-2891-EE75-D6E6-E8C2C31D0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1/17/2025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631EF-8C10-59DF-862A-F75E2A1F0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72DCC-1D50-2B77-98DD-050AAAFE8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5</a:t>
            </a:fld>
            <a:endParaRPr lang="en-US" alt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A981A1-65ED-9A9F-349B-0F2BC6E31720}"/>
              </a:ext>
            </a:extLst>
          </p:cNvPr>
          <p:cNvSpPr txBox="1"/>
          <p:nvPr/>
        </p:nvSpPr>
        <p:spPr>
          <a:xfrm>
            <a:off x="7311862" y="1594603"/>
            <a:ext cx="16353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00FF00"/>
                </a:solidFill>
              </a:rPr>
              <a:t>CUB Return Temperature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CC1878-5587-28D5-2DE0-BCAE5E62C162}"/>
              </a:ext>
            </a:extLst>
          </p:cNvPr>
          <p:cNvSpPr txBox="1"/>
          <p:nvPr/>
        </p:nvSpPr>
        <p:spPr>
          <a:xfrm>
            <a:off x="7389280" y="4718732"/>
            <a:ext cx="16257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CUB Supply Temperature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E87228-909F-183A-91AC-B85A36BAA928}"/>
              </a:ext>
            </a:extLst>
          </p:cNvPr>
          <p:cNvSpPr txBox="1"/>
          <p:nvPr/>
        </p:nvSpPr>
        <p:spPr>
          <a:xfrm>
            <a:off x="7325380" y="2920090"/>
            <a:ext cx="170431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</a:rPr>
              <a:t>MC-1 Return Temperature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92710D-E329-A019-F568-B9AA5F5C8DA7}"/>
              </a:ext>
            </a:extLst>
          </p:cNvPr>
          <p:cNvSpPr txBox="1"/>
          <p:nvPr/>
        </p:nvSpPr>
        <p:spPr>
          <a:xfrm rot="16200000">
            <a:off x="5268760" y="1605122"/>
            <a:ext cx="1455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Delivery Ring Access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85348F-85FB-3C3E-D348-B0B0AC5D13F5}"/>
              </a:ext>
            </a:extLst>
          </p:cNvPr>
          <p:cNvSpPr txBox="1"/>
          <p:nvPr/>
        </p:nvSpPr>
        <p:spPr>
          <a:xfrm>
            <a:off x="7354816" y="4463492"/>
            <a:ext cx="16946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/>
                </a:solidFill>
              </a:rPr>
              <a:t>MC-1 Supply Temperature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3ABEF8B3-BA53-D6EC-94D4-40E15C9A99FF}"/>
              </a:ext>
            </a:extLst>
          </p:cNvPr>
          <p:cNvSpPr/>
          <p:nvPr/>
        </p:nvSpPr>
        <p:spPr>
          <a:xfrm flipH="1">
            <a:off x="5097987" y="4674575"/>
            <a:ext cx="210692" cy="210692"/>
          </a:xfrm>
          <a:prstGeom prst="star5">
            <a:avLst/>
          </a:prstGeom>
          <a:gradFill>
            <a:gsLst>
              <a:gs pos="0">
                <a:srgbClr val="CCCC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rgbClr val="CC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2501ED10-2526-9C29-A1FD-B2AC305A808C}"/>
              </a:ext>
            </a:extLst>
          </p:cNvPr>
          <p:cNvSpPr/>
          <p:nvPr/>
        </p:nvSpPr>
        <p:spPr>
          <a:xfrm flipH="1">
            <a:off x="5097987" y="2403231"/>
            <a:ext cx="210692" cy="210692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A1AA3E-7E98-F5B2-E726-18014F8A6536}"/>
              </a:ext>
            </a:extLst>
          </p:cNvPr>
          <p:cNvSpPr txBox="1"/>
          <p:nvPr/>
        </p:nvSpPr>
        <p:spPr>
          <a:xfrm>
            <a:off x="4032816" y="4942250"/>
            <a:ext cx="13516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      Metasys CUB</a:t>
            </a:r>
          </a:p>
          <a:p>
            <a:r>
              <a:rPr lang="en-US" sz="1100" dirty="0">
                <a:solidFill>
                  <a:srgbClr val="CCCC00"/>
                </a:solidFill>
              </a:rPr>
              <a:t>Supply Temperature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E56F7E-0F37-BEE6-8529-B395B8DCEEF1}"/>
              </a:ext>
            </a:extLst>
          </p:cNvPr>
          <p:cNvSpPr txBox="1"/>
          <p:nvPr/>
        </p:nvSpPr>
        <p:spPr>
          <a:xfrm>
            <a:off x="3980177" y="2406401"/>
            <a:ext cx="13612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94DEE8"/>
                </a:solidFill>
              </a:rPr>
              <a:t>      Metasys CUB</a:t>
            </a:r>
          </a:p>
          <a:p>
            <a:r>
              <a:rPr lang="en-US" sz="1100" dirty="0">
                <a:solidFill>
                  <a:srgbClr val="94DEE8"/>
                </a:solidFill>
              </a:rPr>
              <a:t>Return Temperature</a:t>
            </a:r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1C42A3EF-E086-5927-499E-DFFC1039E016}"/>
              </a:ext>
            </a:extLst>
          </p:cNvPr>
          <p:cNvSpPr/>
          <p:nvPr/>
        </p:nvSpPr>
        <p:spPr>
          <a:xfrm flipH="1">
            <a:off x="6617071" y="3725670"/>
            <a:ext cx="210692" cy="210692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201DF0F-EFA0-71DB-7075-A4A66252FE5C}"/>
              </a:ext>
            </a:extLst>
          </p:cNvPr>
          <p:cNvSpPr txBox="1"/>
          <p:nvPr/>
        </p:nvSpPr>
        <p:spPr>
          <a:xfrm>
            <a:off x="5499503" y="3790507"/>
            <a:ext cx="13612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94DEE8"/>
                </a:solidFill>
              </a:rPr>
              <a:t>      Metasys CUB</a:t>
            </a:r>
          </a:p>
          <a:p>
            <a:r>
              <a:rPr lang="en-US" sz="1100" dirty="0">
                <a:solidFill>
                  <a:srgbClr val="94DEE8"/>
                </a:solidFill>
              </a:rPr>
              <a:t>Return Temperature</a:t>
            </a:r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id="{386C03AE-3D53-F4EA-0387-3EF484FFB06B}"/>
              </a:ext>
            </a:extLst>
          </p:cNvPr>
          <p:cNvSpPr/>
          <p:nvPr/>
        </p:nvSpPr>
        <p:spPr>
          <a:xfrm flipH="1">
            <a:off x="6611466" y="5304956"/>
            <a:ext cx="210692" cy="210692"/>
          </a:xfrm>
          <a:prstGeom prst="star5">
            <a:avLst/>
          </a:prstGeom>
          <a:gradFill>
            <a:gsLst>
              <a:gs pos="0">
                <a:srgbClr val="CCCC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solidFill>
              <a:srgbClr val="CCCC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0BD95A4-FC57-192E-9B55-7BE0C0DCACF6}"/>
              </a:ext>
            </a:extLst>
          </p:cNvPr>
          <p:cNvSpPr txBox="1"/>
          <p:nvPr/>
        </p:nvSpPr>
        <p:spPr>
          <a:xfrm>
            <a:off x="5509121" y="5515648"/>
            <a:ext cx="135165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CCCC00"/>
                </a:solidFill>
              </a:rPr>
              <a:t>      Metasys CUB</a:t>
            </a:r>
          </a:p>
          <a:p>
            <a:r>
              <a:rPr lang="en-US" sz="1100" dirty="0">
                <a:solidFill>
                  <a:srgbClr val="CCCC00"/>
                </a:solidFill>
              </a:rPr>
              <a:t>Supply Temperature</a:t>
            </a:r>
          </a:p>
        </p:txBody>
      </p:sp>
    </p:spTree>
    <p:extLst>
      <p:ext uri="{BB962C8B-B14F-4D97-AF65-F5344CB8AC3E}">
        <p14:creationId xmlns:p14="http://schemas.microsoft.com/office/powerpoint/2010/main" val="3132204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9CD3E-9F56-195B-CEDC-53E499B38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095C3-2685-95EC-BC35-1C38940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887" y="897973"/>
            <a:ext cx="8672513" cy="5464556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Minimal remaining tunnel work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A/C Dipole cable pulls from MC-1 to M4 Enclosure (need Supervised Access on Tue)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Sump monitors for the Mu2e Detector Hall and Pre-Vault Enclosure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 power supplies back on after access and fix ones that are problematic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Deciding whether to turn on M4 for weekend, or leave off for cable pulls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Apparent high LCW return temperature appears to be bogus readback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ESS High Voltage Conditioning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ESS2 has reached operational voltage of 85.7 kV, ESS1 is getting close</a:t>
            </a:r>
          </a:p>
          <a:p>
            <a:pPr indent="-347472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Finish Critical Device Testing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Beamline Feeders 94/95 to be powered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Preparing for beam operation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towards resolving remaining power supply problems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Assuming that beam can be delivered from the Recycler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Expect PIP-II BTL construction will prevent Muon Campus beam for 6 weeks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Starting approximately January 29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olidFill>
                  <a:srgbClr val="004C97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Hope to address warm power supply circuit breakers during 6-week pause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Replace several circuit breakers identified as running warm (especially V907)</a:t>
            </a:r>
          </a:p>
          <a:p>
            <a:pPr lvl="1" indent="-34747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Increase wire size on a few circuits to improve margin</a:t>
            </a:r>
          </a:p>
          <a:p>
            <a:pPr lvl="1">
              <a:spcBef>
                <a:spcPts val="0"/>
              </a:spcBef>
            </a:pPr>
            <a:endParaRPr lang="en-US" sz="1800" dirty="0">
              <a:solidFill>
                <a:srgbClr val="004C97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C93F9-8CDE-3E29-1E07-2E673A53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200"/>
              <a:t>1/17/2025</a:t>
            </a:r>
            <a:endParaRPr lang="en-US" alt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D8C-405A-D465-CC22-3C018AAF9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/>
              <a:t>Jim Morgan | Muon Campus Status</a:t>
            </a:r>
            <a:endParaRPr lang="en-US" sz="1200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6CACC-DD80-F031-9FC7-73C61240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z="1200" smtClean="0"/>
              <a:pPr>
                <a:defRPr/>
              </a:pPr>
              <a:t>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331999396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748579</TotalTime>
  <Words>491</Words>
  <Application>Microsoft Office PowerPoint</Application>
  <PresentationFormat>On-screen Show (4:3)</PresentationFormat>
  <Paragraphs>87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FermilabTempate</vt:lpstr>
      <vt:lpstr>Fermilab: Footer Only</vt:lpstr>
      <vt:lpstr>1_FermilabTempate</vt:lpstr>
      <vt:lpstr>Muon Campus Shutdown Report</vt:lpstr>
      <vt:lpstr> Muon Campus status</vt:lpstr>
      <vt:lpstr>Electrostatic septa conditioning</vt:lpstr>
      <vt:lpstr>Metasys CUB data from Tuesday afternoon</vt:lpstr>
      <vt:lpstr>Muon LCW Acnet temperatures</vt:lpstr>
      <vt:lpstr>Upcoming work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James P. Morgan</cp:lastModifiedBy>
  <cp:revision>1309</cp:revision>
  <cp:lastPrinted>2016-10-17T16:36:40Z</cp:lastPrinted>
  <dcterms:created xsi:type="dcterms:W3CDTF">2014-12-17T13:45:40Z</dcterms:created>
  <dcterms:modified xsi:type="dcterms:W3CDTF">2025-01-17T13:52:38Z</dcterms:modified>
</cp:coreProperties>
</file>