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  <p:sldMasterId id="2147484129" r:id="rId5"/>
  </p:sldMasterIdLst>
  <p:notesMasterIdLst>
    <p:notesMasterId r:id="rId8"/>
  </p:notesMasterIdLst>
  <p:handoutMasterIdLst>
    <p:handoutMasterId r:id="rId9"/>
  </p:handoutMasterIdLst>
  <p:sldIdLst>
    <p:sldId id="276" r:id="rId6"/>
    <p:sldId id="257" r:id="rId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98D7EB"/>
    <a:srgbClr val="50504E"/>
    <a:srgbClr val="4E4E4E"/>
    <a:srgbClr val="404040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3B5B0B-E9D7-4962-8D25-800650D7F44A}" v="2" dt="2025-01-17T14:36:22.85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3"/>
  </p:normalViewPr>
  <p:slideViewPr>
    <p:cSldViewPr snapToGrid="0" snapToObjects="1" showGuides="1">
      <p:cViewPr varScale="1">
        <p:scale>
          <a:sx n="69" d="100"/>
          <a:sy n="69" d="100"/>
        </p:scale>
        <p:origin x="734" y="51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C Kuharik" userId="e31a3ee5-9e74-4dc4-a24b-91975636a6c9" providerId="ADAL" clId="{EE3B5B0B-E9D7-4962-8D25-800650D7F44A}"/>
    <pc:docChg chg="custSel addSld delSld modSld">
      <pc:chgData name="John C Kuharik" userId="e31a3ee5-9e74-4dc4-a24b-91975636a6c9" providerId="ADAL" clId="{EE3B5B0B-E9D7-4962-8D25-800650D7F44A}" dt="2025-01-17T14:49:05.265" v="450" actId="20577"/>
      <pc:docMkLst>
        <pc:docMk/>
      </pc:docMkLst>
      <pc:sldChg chg="del">
        <pc:chgData name="John C Kuharik" userId="e31a3ee5-9e74-4dc4-a24b-91975636a6c9" providerId="ADAL" clId="{EE3B5B0B-E9D7-4962-8D25-800650D7F44A}" dt="2025-01-17T14:36:29.320" v="8" actId="47"/>
        <pc:sldMkLst>
          <pc:docMk/>
          <pc:sldMk cId="1527680690" sldId="256"/>
        </pc:sldMkLst>
      </pc:sldChg>
      <pc:sldChg chg="add">
        <pc:chgData name="John C Kuharik" userId="e31a3ee5-9e74-4dc4-a24b-91975636a6c9" providerId="ADAL" clId="{EE3B5B0B-E9D7-4962-8D25-800650D7F44A}" dt="2025-01-17T14:36:22.853" v="7"/>
        <pc:sldMkLst>
          <pc:docMk/>
          <pc:sldMk cId="2368699117" sldId="257"/>
        </pc:sldMkLst>
      </pc:sldChg>
      <pc:sldChg chg="addSp delSp modSp mod">
        <pc:chgData name="John C Kuharik" userId="e31a3ee5-9e74-4dc4-a24b-91975636a6c9" providerId="ADAL" clId="{EE3B5B0B-E9D7-4962-8D25-800650D7F44A}" dt="2025-01-17T14:49:05.265" v="450" actId="20577"/>
        <pc:sldMkLst>
          <pc:docMk/>
          <pc:sldMk cId="3839501769" sldId="276"/>
        </pc:sldMkLst>
        <pc:spChg chg="mod">
          <ac:chgData name="John C Kuharik" userId="e31a3ee5-9e74-4dc4-a24b-91975636a6c9" providerId="ADAL" clId="{EE3B5B0B-E9D7-4962-8D25-800650D7F44A}" dt="2025-01-17T14:49:05.265" v="450" actId="20577"/>
          <ac:spMkLst>
            <pc:docMk/>
            <pc:sldMk cId="3839501769" sldId="276"/>
            <ac:spMk id="2" creationId="{2F0C70E8-5993-5C00-A0DB-64AF14857E8D}"/>
          </ac:spMkLst>
        </pc:spChg>
        <pc:spChg chg="mod">
          <ac:chgData name="John C Kuharik" userId="e31a3ee5-9e74-4dc4-a24b-91975636a6c9" providerId="ADAL" clId="{EE3B5B0B-E9D7-4962-8D25-800650D7F44A}" dt="2025-01-17T14:45:00.134" v="99" actId="20577"/>
          <ac:spMkLst>
            <pc:docMk/>
            <pc:sldMk cId="3839501769" sldId="276"/>
            <ac:spMk id="14" creationId="{0E289B78-B058-4892-EE68-AF44484E4C30}"/>
          </ac:spMkLst>
        </pc:spChg>
        <pc:picChg chg="add mod">
          <ac:chgData name="John C Kuharik" userId="e31a3ee5-9e74-4dc4-a24b-91975636a6c9" providerId="ADAL" clId="{EE3B5B0B-E9D7-4962-8D25-800650D7F44A}" dt="2025-01-17T14:35:29.375" v="6" actId="14100"/>
          <ac:picMkLst>
            <pc:docMk/>
            <pc:sldMk cId="3839501769" sldId="276"/>
            <ac:picMk id="7" creationId="{F84BB72B-9D16-BFB6-46B0-6FF8F32E1EF0}"/>
          </ac:picMkLst>
        </pc:picChg>
        <pc:picChg chg="mod">
          <ac:chgData name="John C Kuharik" userId="e31a3ee5-9e74-4dc4-a24b-91975636a6c9" providerId="ADAL" clId="{EE3B5B0B-E9D7-4962-8D25-800650D7F44A}" dt="2025-01-17T14:42:11.704" v="11" actId="1076"/>
          <ac:picMkLst>
            <pc:docMk/>
            <pc:sldMk cId="3839501769" sldId="276"/>
            <ac:picMk id="13" creationId="{6DF33525-BAE5-47E9-DF01-F8A0E8FBA0F8}"/>
          </ac:picMkLst>
        </pc:picChg>
        <pc:picChg chg="del">
          <ac:chgData name="John C Kuharik" userId="e31a3ee5-9e74-4dc4-a24b-91975636a6c9" providerId="ADAL" clId="{EE3B5B0B-E9D7-4962-8D25-800650D7F44A}" dt="2025-01-17T14:35:17.719" v="3" actId="478"/>
          <ac:picMkLst>
            <pc:docMk/>
            <pc:sldMk cId="3839501769" sldId="276"/>
            <ac:picMk id="17" creationId="{E54C7B10-3CCE-3BEC-D479-645BD228330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https://fermipoint.fnal.gov/org/as/ad/hqsupport/PSStudy/Shared%20Documents/Forms/AllItems.aspx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60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1/17/2025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795C2-58DC-6B4B-9EBC-05F671272916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1/17/2025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ABCE2-7BB4-7542-9E2C-BF168B4B8D6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4032A-D97D-B747-98EF-829FFF64E78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301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" y="0"/>
            <a:ext cx="633594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9A8C29-DCF5-4CE0-B30E-77729F76EC0F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973BD47-3539-4725-BB56-EC686CF35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893C36FB-8B2F-43E7-9F4D-82033D1BCE34}" type="datetime1">
              <a:rPr lang="en-US" smtClean="0"/>
              <a:t>1/17/2025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6F851D5-41C4-41CE-A523-9BCE623E6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2234" y="4875712"/>
            <a:ext cx="5249275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077855D-016E-4A28-878C-31AD9717C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08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53"/>
            <a:ext cx="8229600" cy="518511"/>
          </a:xfrm>
        </p:spPr>
        <p:txBody>
          <a:bodyPr/>
          <a:lstStyle>
            <a:lvl1pPr>
              <a:defRPr sz="22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3748"/>
            <a:ext cx="8229600" cy="3931186"/>
          </a:xfrm>
        </p:spPr>
        <p:txBody>
          <a:bodyPr/>
          <a:lstStyle>
            <a:lvl1pPr marL="257175" indent="-257175">
              <a:buClrTx/>
              <a:buSzPct val="70000"/>
              <a:buFont typeface="Wingdings" panose="05000000000000000000" pitchFamily="2" charset="2"/>
              <a:buChar char="q"/>
              <a:defRPr sz="2100"/>
            </a:lvl1pPr>
            <a:lvl2pPr marL="557213" indent="-214313">
              <a:buFont typeface="Wingdings" panose="05000000000000000000" pitchFamily="2" charset="2"/>
              <a:buChar char="Ø"/>
              <a:defRPr sz="1950"/>
            </a:lvl2pPr>
            <a:lvl3pPr marL="857250" indent="-171450">
              <a:buFont typeface="Wingdings" panose="05000000000000000000" pitchFamily="2" charset="2"/>
              <a:buChar char="v"/>
              <a:defRPr sz="16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4E5905-87D6-432F-BFE4-B49B6E88D7FE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8B3D805-CCBD-434D-8453-B79252BF9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CBFACEE-383D-4A10-B1CA-3983FDA7D8E2}" type="datetime1">
              <a:rPr lang="en-US" smtClean="0"/>
              <a:t>1/17/2025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F6B749C-F80A-43D8-A388-7492B191A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0508" y="4866177"/>
            <a:ext cx="530874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A6CDCFC-8C66-4ED1-A3CA-760445E69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45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214313" indent="-214313">
              <a:defRPr sz="2100"/>
            </a:lvl1pPr>
            <a:lvl2pPr marL="428625" indent="-171450">
              <a:defRPr sz="1800"/>
            </a:lvl2pPr>
            <a:lvl3pPr marL="771525" indent="-171450">
              <a:defRPr sz="1500"/>
            </a:lvl3pPr>
            <a:lvl4pPr marL="1028700" indent="-171450"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214313" indent="-214313">
              <a:defRPr sz="2100"/>
            </a:lvl1pPr>
            <a:lvl2pPr marL="428625" indent="-171450">
              <a:defRPr sz="1800"/>
            </a:lvl2pPr>
            <a:lvl3pPr marL="771525" indent="-171450">
              <a:defRPr sz="1500"/>
            </a:lvl3pPr>
            <a:lvl4pPr marL="1028700" indent="-171450"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0EAE29-A5B8-40CE-9E9C-646C74BC5CB1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52F56B-AB32-4E7A-AA9E-43276F42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8D83C85F-3197-4616-9791-DC3B41BE0874}" type="datetime1">
              <a:rPr lang="en-US" smtClean="0"/>
              <a:t>1/17/2025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90D5BA3-CA87-45BC-8B8E-78C234A72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0249" y="4862587"/>
            <a:ext cx="5357659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2FFD1C8-92F0-4F27-99A8-FAA077343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31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99" y="153403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34E0F5-15F8-4531-9260-C0890056AFE0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89CA48E-415B-4B04-89E0-D6DD39592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A3E140C2-E703-4F01-A048-CBF9DDE5B6AA}" type="datetime1">
              <a:rPr lang="en-US" smtClean="0"/>
              <a:t>1/17/2025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2A5D406-6518-4E32-A1EB-1192690BD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32273" y="4900937"/>
            <a:ext cx="5327057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E45D83-2AE1-4E77-991C-99B4F850B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35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941D9C-851C-4445-B7D3-BA215C0D96BC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0440440-0364-4E64-8703-0C71D4A07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DEFFE742-230C-4D56-B55D-9BB3606AEC4F}" type="datetime1">
              <a:rPr lang="en-US" smtClean="0"/>
              <a:t>1/17/2025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48C0592-4234-4351-B484-8FF55DDA0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304" y="4888900"/>
            <a:ext cx="5415857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CD5BC92-7F13-4DB9-B4FC-462850C5D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42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5" y="3722829"/>
            <a:ext cx="8499231" cy="114693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500">
                <a:solidFill>
                  <a:srgbClr val="004C97"/>
                </a:solidFill>
                <a:latin typeface="Helvetica"/>
              </a:defRPr>
            </a:lvl1pPr>
            <a:lvl2pPr marL="3429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2pPr>
            <a:lvl3pPr marL="6858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3pPr>
            <a:lvl4pPr marL="10287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4pPr>
            <a:lvl5pPr marL="13716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296388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1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1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1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1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446" y="601183"/>
            <a:ext cx="9189720" cy="2224577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187383"/>
            <a:ext cx="9010786" cy="2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5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1/17/2025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5D79-1189-E945-92DE-C027BB1E5B0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1/17/2025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E9D-6A94-5D45-A4C7-4EF6B2A8D124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1/17/2025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197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323316-E26E-4937-B173-09A54170A4C8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072AE82-5195-40B9-8ACB-B3F70D359A2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722811" y="4671845"/>
            <a:ext cx="1222248" cy="226314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9527B45-342D-4989-B938-4960F24A3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C1698D33-C916-4D12-8647-CECCC9E4BBDA}" type="datetime1">
              <a:rPr lang="en-US" smtClean="0"/>
              <a:t>1/17/2025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9C85D74-A7D8-4EBD-B500-E2C0FBDF1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0763" y="4898158"/>
            <a:ext cx="5371150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31E3D6A-F34A-4B2E-ADE1-2C1161EEB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7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</p:sldLayoutIdLst>
  <p:hf hdr="0"/>
  <p:txStyles>
    <p:titleStyle>
      <a:lvl1pPr algn="ctr" defTabSz="685800" rtl="0" eaLnBrk="1" latinLnBrk="0" hangingPunct="1">
        <a:spcBef>
          <a:spcPct val="0"/>
        </a:spcBef>
        <a:buNone/>
        <a:defRPr sz="2400" kern="1200">
          <a:solidFill>
            <a:srgbClr val="0000CC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342900" indent="-342900" algn="l" defTabSz="685800" rtl="0" eaLnBrk="1" latinLnBrk="0" hangingPunct="1">
        <a:spcBef>
          <a:spcPct val="20000"/>
        </a:spcBef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04838" indent="-261938" algn="l" defTabSz="6858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100" kern="1200">
          <a:solidFill>
            <a:srgbClr val="C0000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500" kern="1200">
          <a:solidFill>
            <a:srgbClr val="C0000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0C70E8-5993-5C00-A0DB-64AF14857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614363"/>
            <a:ext cx="4638291" cy="4149497"/>
          </a:xfrm>
        </p:spPr>
        <p:txBody>
          <a:bodyPr numCol="1"/>
          <a:lstStyle/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/>
                </a:solidFill>
              </a:rPr>
              <a:t>Running well </a:t>
            </a:r>
            <a:r>
              <a:rPr lang="en-US" sz="1200">
                <a:solidFill>
                  <a:schemeClr val="accent5"/>
                </a:solidFill>
              </a:rPr>
              <a:t>at 4.7e12 $1D, 91-92% eff</a:t>
            </a:r>
            <a:endParaRPr lang="en-US" sz="1200" dirty="0">
              <a:solidFill>
                <a:schemeClr val="accent5"/>
              </a:solidFill>
            </a:endParaRP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/>
                </a:solidFill>
              </a:rPr>
              <a:t>General tuning 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/>
                </a:solidFill>
              </a:rPr>
              <a:t>Studies</a:t>
            </a:r>
          </a:p>
          <a:p>
            <a:pPr marL="744537" lvl="2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/>
                </a:solidFill>
              </a:rPr>
              <a:t>400 MeV beam energy</a:t>
            </a:r>
          </a:p>
          <a:p>
            <a:pPr marL="744537" lvl="2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/>
                </a:solidFill>
              </a:rPr>
              <a:t>LLRF phase lock</a:t>
            </a:r>
          </a:p>
          <a:p>
            <a:pPr marL="744537" lvl="2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5"/>
                </a:solidFill>
              </a:rPr>
              <a:t>Python/DPM test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/>
                </a:solidFill>
              </a:rPr>
              <a:t>Switched back to old LLRF system for continued development on the new system after a month of successful operation.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5"/>
              </a:solidFill>
            </a:endParaRPr>
          </a:p>
          <a:p>
            <a:pPr marL="454025" lvl="1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5"/>
              </a:solidFill>
            </a:endParaRPr>
          </a:p>
          <a:p>
            <a:pPr marL="744537" lvl="2" indent="-1714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accent5"/>
              </a:solidFill>
            </a:endParaRPr>
          </a:p>
          <a:p>
            <a:pPr marL="454025" lvl="1" indent="-1714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5"/>
              </a:solidFill>
            </a:endParaRPr>
          </a:p>
          <a:p>
            <a:pPr marL="454025" lvl="1" indent="-1714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</a:endParaRPr>
          </a:p>
          <a:p>
            <a:endParaRPr lang="en-US" sz="1200" dirty="0">
              <a:solidFill>
                <a:schemeClr val="accent5"/>
              </a:solidFill>
            </a:endParaRPr>
          </a:p>
          <a:p>
            <a:endParaRPr lang="en-US" sz="1200" dirty="0">
              <a:solidFill>
                <a:schemeClr val="accent5"/>
              </a:solidFill>
            </a:endParaRPr>
          </a:p>
          <a:p>
            <a:pPr lvl="1"/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CD27B3-969B-52F5-BB0D-772495F22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F776E-85DE-40DB-0477-C4F29B79B3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97E05-68E9-158E-94B0-56CEBB685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48F32-9D09-15A1-27D0-5E13FE373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5FD07C8-61DA-1076-1F90-B1B351CA98E0}"/>
              </a:ext>
            </a:extLst>
          </p:cNvPr>
          <p:cNvSpPr/>
          <p:nvPr/>
        </p:nvSpPr>
        <p:spPr>
          <a:xfrm>
            <a:off x="7515497" y="3418115"/>
            <a:ext cx="100148" cy="1219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E7C71DC-3070-8961-2634-992415DC9327}"/>
              </a:ext>
            </a:extLst>
          </p:cNvPr>
          <p:cNvSpPr/>
          <p:nvPr/>
        </p:nvSpPr>
        <p:spPr>
          <a:xfrm>
            <a:off x="7465423" y="3061063"/>
            <a:ext cx="100148" cy="1219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33BDE7A-16F5-BD27-12D1-2BB83CE3C3B6}"/>
              </a:ext>
            </a:extLst>
          </p:cNvPr>
          <p:cNvSpPr/>
          <p:nvPr/>
        </p:nvSpPr>
        <p:spPr>
          <a:xfrm>
            <a:off x="7473042" y="2682204"/>
            <a:ext cx="215537" cy="25765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A075FC7-4D1E-33FA-C87F-912FE8DA4794}"/>
              </a:ext>
            </a:extLst>
          </p:cNvPr>
          <p:cNvSpPr/>
          <p:nvPr/>
        </p:nvSpPr>
        <p:spPr>
          <a:xfrm>
            <a:off x="7898673" y="2817935"/>
            <a:ext cx="252549" cy="36504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F33525-BAE5-47E9-DF01-F8A0E8FBA0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58142" y="2948676"/>
            <a:ext cx="2260873" cy="16442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E289B78-B058-4892-EE68-AF44484E4C30}"/>
              </a:ext>
            </a:extLst>
          </p:cNvPr>
          <p:cNvSpPr txBox="1"/>
          <p:nvPr/>
        </p:nvSpPr>
        <p:spPr>
          <a:xfrm>
            <a:off x="4860541" y="3061063"/>
            <a:ext cx="17867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DT:  107 min</a:t>
            </a:r>
          </a:p>
          <a:p>
            <a:r>
              <a:rPr lang="en-US" sz="1200" dirty="0"/>
              <a:t>P14,21,22 RF vac tripsx12</a:t>
            </a:r>
          </a:p>
          <a:p>
            <a:r>
              <a:rPr lang="en-US" sz="1200" dirty="0"/>
              <a:t>EAPs x 3</a:t>
            </a:r>
          </a:p>
          <a:p>
            <a:r>
              <a:rPr lang="en-US" sz="1200" dirty="0"/>
              <a:t>BRF22 mod fuse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4BB72B-9D16-BFB6-46B0-6FF8F32E1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198" y="80942"/>
            <a:ext cx="4256029" cy="280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01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2E55E5-525C-A234-6227-ED7799C5C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4607"/>
            <a:ext cx="8686800" cy="320908"/>
          </a:xfrm>
        </p:spPr>
        <p:txBody>
          <a:bodyPr/>
          <a:lstStyle/>
          <a:p>
            <a:r>
              <a:rPr lang="en-US" sz="1650" dirty="0"/>
              <a:t>Booster Dedicated/Parasitic  Study Report:01/10/2025-01/16/2025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1DE48-EEE1-200B-EEA2-8389876EF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94018" y="4988182"/>
            <a:ext cx="2595837" cy="177964"/>
          </a:xfrm>
        </p:spPr>
        <p:txBody>
          <a:bodyPr/>
          <a:lstStyle/>
          <a:p>
            <a:pPr>
              <a:defRPr/>
            </a:pPr>
            <a:r>
              <a:rPr lang="en-US" b="1" dirty="0"/>
              <a:t>             9 am Friday Operation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909B0-F03D-E21D-F697-59E71F19F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815F03F-61BE-5975-6715-94B1FFE429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7CF7315-F008-1ECD-6B7F-562EB28A749D}"/>
              </a:ext>
            </a:extLst>
          </p:cNvPr>
          <p:cNvSpPr txBox="1">
            <a:spLocks/>
          </p:cNvSpPr>
          <p:nvPr/>
        </p:nvSpPr>
        <p:spPr>
          <a:xfrm>
            <a:off x="4469130" y="528732"/>
            <a:ext cx="4158639" cy="3294603"/>
          </a:xfrm>
          <a:prstGeom prst="rect">
            <a:avLst/>
          </a:prstGeom>
        </p:spPr>
        <p:txBody>
          <a:bodyPr lIns="0" tIns="0" rIns="0" bIns="0">
            <a:normAutofit fontScale="92500" lnSpcReduction="10000"/>
          </a:bodyPr>
          <a:lstStyle>
            <a:lvl1pPr marL="306910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683667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133" kern="1200">
                <a:solidFill>
                  <a:srgbClr val="0000F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071007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 kern="1200">
                <a:solidFill>
                  <a:srgbClr val="00B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447764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67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6638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67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000000"/>
                </a:solidFill>
              </a:rPr>
              <a:t>Booster Beam E and </a:t>
            </a:r>
            <a:r>
              <a:rPr lang="en-US" sz="1200" dirty="0" err="1">
                <a:solidFill>
                  <a:srgbClr val="000000"/>
                </a:solidFill>
              </a:rPr>
              <a:t>dE</a:t>
            </a:r>
            <a:r>
              <a:rPr lang="en-US" sz="1200" dirty="0">
                <a:solidFill>
                  <a:srgbClr val="000000"/>
                </a:solidFill>
              </a:rPr>
              <a:t> Measurement at Injection and Cross Calibration </a:t>
            </a:r>
            <a:r>
              <a:rPr lang="en-US" sz="1200" b="1" dirty="0">
                <a:solidFill>
                  <a:srgbClr val="000000"/>
                </a:solidFill>
              </a:rPr>
              <a:t>(For PIP/PIP2)</a:t>
            </a:r>
            <a:endParaRPr lang="en-US" sz="1200" dirty="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1050" dirty="0"/>
              <a:t>Participants: </a:t>
            </a:r>
            <a:r>
              <a:rPr lang="en-US" sz="1050" dirty="0" err="1"/>
              <a:t>CBhat</a:t>
            </a:r>
            <a:r>
              <a:rPr lang="en-US" sz="1050" dirty="0"/>
              <a:t>, </a:t>
            </a:r>
            <a:r>
              <a:rPr lang="en-US" sz="1050" dirty="0" err="1"/>
              <a:t>RSherankova</a:t>
            </a:r>
            <a:r>
              <a:rPr lang="en-US" sz="1050" dirty="0"/>
              <a:t>, </a:t>
            </a:r>
            <a:r>
              <a:rPr lang="en-US" sz="1050" dirty="0" err="1"/>
              <a:t>Jkuharik</a:t>
            </a:r>
            <a:r>
              <a:rPr lang="en-US" sz="1050" dirty="0"/>
              <a:t>, </a:t>
            </a:r>
            <a:r>
              <a:rPr lang="en-US" sz="1050" dirty="0" err="1"/>
              <a:t>EChen</a:t>
            </a:r>
            <a:r>
              <a:rPr lang="en-US" sz="1050" dirty="0"/>
              <a:t>, </a:t>
            </a:r>
            <a:r>
              <a:rPr lang="en-US" sz="1050" dirty="0" err="1"/>
              <a:t>KTriplett</a:t>
            </a:r>
            <a:endParaRPr lang="en-US" sz="1050" dirty="0"/>
          </a:p>
          <a:p>
            <a:pPr lvl="1">
              <a:lnSpc>
                <a:spcPct val="120000"/>
              </a:lnSpc>
            </a:pPr>
            <a:r>
              <a:rPr lang="en-US" sz="1050" dirty="0"/>
              <a:t>Goal: Make absolute beam energy measurements at injection by time-of-flight </a:t>
            </a:r>
          </a:p>
          <a:p>
            <a:pPr lvl="2">
              <a:lnSpc>
                <a:spcPct val="120000"/>
              </a:lnSpc>
            </a:pPr>
            <a:r>
              <a:rPr lang="en-US" sz="950" dirty="0">
                <a:solidFill>
                  <a:srgbClr val="000000"/>
                </a:solidFill>
              </a:rPr>
              <a:t>Using 400 MeV griffin detectors</a:t>
            </a:r>
          </a:p>
          <a:p>
            <a:pPr lvl="2">
              <a:lnSpc>
                <a:spcPct val="120000"/>
              </a:lnSpc>
            </a:pPr>
            <a:r>
              <a:rPr lang="en-US" sz="950" dirty="0">
                <a:solidFill>
                  <a:srgbClr val="000000"/>
                </a:solidFill>
              </a:rPr>
              <a:t>Using WCM in the Booster</a:t>
            </a:r>
          </a:p>
          <a:p>
            <a:pPr lvl="1">
              <a:lnSpc>
                <a:spcPct val="120000"/>
              </a:lnSpc>
            </a:pPr>
            <a:r>
              <a:rPr lang="en-US" sz="1050" dirty="0"/>
              <a:t>Type of Study: Parasitic  (~1.5 </a:t>
            </a:r>
            <a:r>
              <a:rPr lang="en-US" sz="1050" dirty="0" err="1"/>
              <a:t>hr</a:t>
            </a:r>
            <a:r>
              <a:rPr lang="en-US" sz="1050" dirty="0"/>
              <a:t>)</a:t>
            </a:r>
          </a:p>
          <a:p>
            <a:pPr lvl="1">
              <a:lnSpc>
                <a:spcPct val="120000"/>
              </a:lnSpc>
            </a:pPr>
            <a:r>
              <a:rPr lang="en-US" sz="1050" dirty="0"/>
              <a:t>What has been done </a:t>
            </a:r>
          </a:p>
          <a:p>
            <a:pPr lvl="2">
              <a:lnSpc>
                <a:spcPct val="120000"/>
              </a:lnSpc>
            </a:pPr>
            <a:r>
              <a:rPr lang="en-US" sz="900" dirty="0">
                <a:solidFill>
                  <a:schemeClr val="accent6"/>
                </a:solidFill>
              </a:rPr>
              <a:t>Starting from baseline (operational) setting, varied C7 phase (L:L7PADJ), debuncher gradient set point and the  debuncher cavity phase set points </a:t>
            </a:r>
          </a:p>
          <a:p>
            <a:pPr lvl="2">
              <a:lnSpc>
                <a:spcPct val="120000"/>
              </a:lnSpc>
            </a:pPr>
            <a:r>
              <a:rPr lang="en-US" sz="900" dirty="0">
                <a:solidFill>
                  <a:schemeClr val="accent6"/>
                </a:solidFill>
              </a:rPr>
              <a:t>Took Scope data  by                                                                                    disconnecting Griffin                                                                                                          detector cables from                                                                                                                     velocity monitor.</a:t>
            </a:r>
          </a:p>
          <a:p>
            <a:pPr lvl="2">
              <a:lnSpc>
                <a:spcPct val="120000"/>
              </a:lnSpc>
            </a:pPr>
            <a:r>
              <a:rPr lang="en-US" sz="900" dirty="0">
                <a:solidFill>
                  <a:schemeClr val="accent6"/>
                </a:solidFill>
              </a:rPr>
              <a:t>At the same time took                                                                                                   Booster WCM data</a:t>
            </a:r>
          </a:p>
          <a:p>
            <a:pPr marL="573073" lvl="2" indent="0">
              <a:lnSpc>
                <a:spcPct val="120000"/>
              </a:lnSpc>
              <a:buNone/>
            </a:pPr>
            <a:r>
              <a:rPr lang="en-US" sz="900" dirty="0">
                <a:solidFill>
                  <a:srgbClr val="222222"/>
                </a:solidFill>
                <a:latin typeface="Helvetica Neue"/>
              </a:rPr>
              <a:t> </a:t>
            </a:r>
            <a:endParaRPr lang="en-US" sz="900" b="1" dirty="0">
              <a:sym typeface="Symbol" panose="05050102010706020507" pitchFamily="18" charset="2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9B436D-976B-F774-5556-C3CC384A4C53}"/>
              </a:ext>
            </a:extLst>
          </p:cNvPr>
          <p:cNvSpPr txBox="1"/>
          <p:nvPr/>
        </p:nvSpPr>
        <p:spPr>
          <a:xfrm>
            <a:off x="508378" y="4537487"/>
            <a:ext cx="6725492" cy="299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ym typeface="Symbol" panose="05050102010706020507" pitchFamily="18" charset="2"/>
              </a:rPr>
              <a:t>Study results will be posted in the PS Study Sharepoint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33C1EC-3F7C-A489-447E-98577A18DC24}"/>
              </a:ext>
            </a:extLst>
          </p:cNvPr>
          <p:cNvSpPr txBox="1"/>
          <p:nvPr/>
        </p:nvSpPr>
        <p:spPr>
          <a:xfrm>
            <a:off x="565081" y="4765535"/>
            <a:ext cx="6668789" cy="2539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050" dirty="0">
                <a:highlight>
                  <a:srgbClr val="FFFFFF"/>
                </a:highlight>
              </a:rPr>
              <a:t>https://fermipoint.fnal.gov/org/as/ad/hqsupport/PSStudy/Shared%20Documents/Forms/AllItems.aspx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B8F1178-96D3-D8EE-4A8F-77B31E18E4D4}"/>
              </a:ext>
            </a:extLst>
          </p:cNvPr>
          <p:cNvSpPr txBox="1">
            <a:spLocks/>
          </p:cNvSpPr>
          <p:nvPr/>
        </p:nvSpPr>
        <p:spPr>
          <a:xfrm>
            <a:off x="228601" y="504413"/>
            <a:ext cx="4013810" cy="4134675"/>
          </a:xfrm>
          <a:prstGeom prst="rect">
            <a:avLst/>
          </a:prstGeom>
        </p:spPr>
        <p:txBody>
          <a:bodyPr lIns="0" tIns="0" rIns="0" bIns="0">
            <a:normAutofit fontScale="92500" lnSpcReduction="10000"/>
          </a:bodyPr>
          <a:lstStyle>
            <a:lvl1pPr marL="306910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683667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133" kern="1200">
                <a:solidFill>
                  <a:srgbClr val="0000F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071007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 kern="1200">
                <a:solidFill>
                  <a:srgbClr val="00B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447764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67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6638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67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000000"/>
                </a:solidFill>
              </a:rPr>
              <a:t>Booster Digital LLRF study (For PIP/PIP-II)</a:t>
            </a:r>
          </a:p>
          <a:p>
            <a:pPr lvl="1">
              <a:lnSpc>
                <a:spcPct val="120000"/>
              </a:lnSpc>
            </a:pPr>
            <a:r>
              <a:rPr lang="en-US" sz="1050" dirty="0"/>
              <a:t>Participants: </a:t>
            </a:r>
            <a:r>
              <a:rPr lang="en-US" sz="1050" dirty="0" err="1"/>
              <a:t>ECullerton</a:t>
            </a:r>
            <a:r>
              <a:rPr lang="en-US" sz="1050" dirty="0"/>
              <a:t> and </a:t>
            </a:r>
            <a:r>
              <a:rPr lang="en-US" sz="1050" dirty="0" err="1"/>
              <a:t>BSchupbach</a:t>
            </a:r>
            <a:endParaRPr lang="en-US" sz="1050" dirty="0"/>
          </a:p>
          <a:p>
            <a:pPr lvl="1">
              <a:lnSpc>
                <a:spcPct val="120000"/>
              </a:lnSpc>
            </a:pPr>
            <a:r>
              <a:rPr lang="en-US" sz="1050" dirty="0"/>
              <a:t>Goal: </a:t>
            </a:r>
          </a:p>
          <a:p>
            <a:pPr lvl="2">
              <a:lnSpc>
                <a:spcPct val="120000"/>
              </a:lnSpc>
            </a:pPr>
            <a:r>
              <a:rPr lang="en-US" sz="900" dirty="0">
                <a:solidFill>
                  <a:srgbClr val="000000"/>
                </a:solidFill>
              </a:rPr>
              <a:t>Generate a fake RR rf signal and try to phase-lock to it and send beam to BNB with phase-lock.</a:t>
            </a:r>
            <a:r>
              <a:rPr lang="en-US" sz="900" dirty="0">
                <a:solidFill>
                  <a:srgbClr val="000000"/>
                </a:solidFill>
                <a:sym typeface="Wingdings" panose="05000000000000000000" pitchFamily="2" charset="2"/>
              </a:rPr>
              <a:t> This would help learn phase-lock to RR</a:t>
            </a:r>
            <a:endParaRPr lang="en-US" sz="900" dirty="0">
              <a:solidFill>
                <a:srgbClr val="000000"/>
              </a:solidFill>
            </a:endParaRPr>
          </a:p>
          <a:p>
            <a:pPr lvl="2">
              <a:lnSpc>
                <a:spcPct val="120000"/>
              </a:lnSpc>
            </a:pPr>
            <a:r>
              <a:rPr lang="en-US" sz="900" dirty="0">
                <a:solidFill>
                  <a:srgbClr val="000000"/>
                </a:solidFill>
              </a:rPr>
              <a:t>Go back to OLD LLRF to work on further developments on DLLRF</a:t>
            </a:r>
          </a:p>
          <a:p>
            <a:pPr lvl="1">
              <a:lnSpc>
                <a:spcPct val="120000"/>
              </a:lnSpc>
            </a:pPr>
            <a:r>
              <a:rPr lang="en-US" sz="1050" dirty="0"/>
              <a:t>Type of Study: Dedicated (~1hr)</a:t>
            </a:r>
          </a:p>
          <a:p>
            <a:pPr lvl="1">
              <a:lnSpc>
                <a:spcPct val="120000"/>
              </a:lnSpc>
            </a:pPr>
            <a:r>
              <a:rPr lang="en-US" sz="1050" dirty="0"/>
              <a:t>What has been done/achieved</a:t>
            </a:r>
          </a:p>
          <a:p>
            <a:pPr lvl="2">
              <a:lnSpc>
                <a:spcPct val="120000"/>
              </a:lnSpc>
            </a:pPr>
            <a:r>
              <a:rPr lang="en-US" sz="900" dirty="0">
                <a:solidFill>
                  <a:srgbClr val="000000"/>
                </a:solidFill>
              </a:rPr>
              <a:t>Tried to generate a fake RR rf signal and try to phase-lock to it. This was not successful. Needs more work.</a:t>
            </a:r>
          </a:p>
          <a:p>
            <a:pPr lvl="2">
              <a:lnSpc>
                <a:spcPct val="120000"/>
              </a:lnSpc>
            </a:pPr>
            <a:r>
              <a:rPr lang="en-US" sz="900" dirty="0">
                <a:solidFill>
                  <a:srgbClr val="000000"/>
                </a:solidFill>
              </a:rPr>
              <a:t>Went back to OLD LLRF. Development is going on well.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050" b="1" dirty="0"/>
              <a:t>Highlight:</a:t>
            </a:r>
            <a:r>
              <a:rPr lang="en-US" sz="1050" dirty="0"/>
              <a:t> We were running Booster with the  new Digital LLRF for the last one months without any problems! </a:t>
            </a:r>
            <a:r>
              <a:rPr lang="en-US" sz="1050" dirty="0">
                <a:sym typeface="Wingdings" panose="05000000000000000000" pitchFamily="2" charset="2"/>
              </a:rPr>
              <a:t> </a:t>
            </a:r>
            <a:r>
              <a:rPr lang="en-US" sz="1050" b="1" dirty="0">
                <a:sym typeface="Wingdings" panose="05000000000000000000" pitchFamily="2" charset="2"/>
              </a:rPr>
              <a:t>this is a great success</a:t>
            </a:r>
            <a:endParaRPr lang="en-US" sz="105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000000"/>
                </a:solidFill>
              </a:rPr>
              <a:t>DPM test</a:t>
            </a:r>
          </a:p>
          <a:p>
            <a:pPr lvl="1">
              <a:lnSpc>
                <a:spcPct val="120000"/>
              </a:lnSpc>
            </a:pPr>
            <a:r>
              <a:rPr lang="en-US" sz="1050" dirty="0"/>
              <a:t>Participants: Jeff Eldred and Nikita </a:t>
            </a:r>
            <a:r>
              <a:rPr lang="en-US" sz="1050" dirty="0" err="1"/>
              <a:t>Kuklev</a:t>
            </a:r>
            <a:endParaRPr lang="en-US" sz="1050" dirty="0"/>
          </a:p>
          <a:p>
            <a:pPr lvl="1">
              <a:lnSpc>
                <a:spcPct val="120000"/>
              </a:lnSpc>
            </a:pPr>
            <a:r>
              <a:rPr lang="en-US" sz="1050" dirty="0"/>
              <a:t>Goal: Testing Python DPM to push changes to CAMAC devices without using </a:t>
            </a:r>
            <a:r>
              <a:rPr lang="en-US" sz="1050" dirty="0" err="1">
                <a:latin typeface="Helvetica Neue"/>
              </a:rPr>
              <a:t>acsys</a:t>
            </a:r>
            <a:r>
              <a:rPr lang="en-US" sz="1050" dirty="0">
                <a:latin typeface="Helvetica Neue"/>
              </a:rPr>
              <a:t> scaling service</a:t>
            </a:r>
            <a:r>
              <a:rPr lang="en-US" sz="1050" dirty="0">
                <a:solidFill>
                  <a:srgbClr val="222222"/>
                </a:solidFill>
                <a:latin typeface="Helvetica Neue"/>
              </a:rPr>
              <a:t>.</a:t>
            </a:r>
            <a:endParaRPr lang="en-US" sz="1050" dirty="0"/>
          </a:p>
          <a:p>
            <a:pPr lvl="1">
              <a:lnSpc>
                <a:spcPct val="120000"/>
              </a:lnSpc>
            </a:pPr>
            <a:r>
              <a:rPr lang="en-US" sz="1050" dirty="0"/>
              <a:t>Type of Study:  Parasitic </a:t>
            </a:r>
          </a:p>
          <a:p>
            <a:pPr lvl="1">
              <a:lnSpc>
                <a:spcPct val="120000"/>
              </a:lnSpc>
            </a:pPr>
            <a:r>
              <a:rPr lang="en-US" sz="1050" dirty="0"/>
              <a:t>What has been done: </a:t>
            </a:r>
          </a:p>
          <a:p>
            <a:pPr lvl="2">
              <a:lnSpc>
                <a:spcPct val="120000"/>
              </a:lnSpc>
            </a:pPr>
            <a:r>
              <a:rPr lang="en-US" sz="900" dirty="0">
                <a:solidFill>
                  <a:schemeClr val="accent6"/>
                </a:solidFill>
              </a:rPr>
              <a:t>Tested the Python DPM on a ramp that is not used for operation.</a:t>
            </a:r>
          </a:p>
          <a:p>
            <a:pPr lvl="2">
              <a:lnSpc>
                <a:spcPct val="120000"/>
              </a:lnSpc>
            </a:pPr>
            <a:r>
              <a:rPr lang="en-US" sz="900" dirty="0">
                <a:solidFill>
                  <a:schemeClr val="accent6"/>
                </a:solidFill>
              </a:rPr>
              <a:t>Worked well.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E47EEA-98AA-EDD3-2448-1344029E6DDD}"/>
              </a:ext>
            </a:extLst>
          </p:cNvPr>
          <p:cNvGrpSpPr/>
          <p:nvPr/>
        </p:nvGrpSpPr>
        <p:grpSpPr>
          <a:xfrm>
            <a:off x="4729210" y="2531974"/>
            <a:ext cx="4045040" cy="2359393"/>
            <a:chOff x="6305613" y="3375965"/>
            <a:chExt cx="5393387" cy="3145857"/>
          </a:xfrm>
        </p:grpSpPr>
        <p:pic>
          <p:nvPicPr>
            <p:cNvPr id="11" name="Picture 10" descr="Graphical user interface, chart&#10;&#10;Description automatically generated">
              <a:extLst>
                <a:ext uri="{FF2B5EF4-FFF2-40B4-BE49-F238E27FC236}">
                  <a16:creationId xmlns:a16="http://schemas.microsoft.com/office/drawing/2014/main" id="{A1BF60A6-EA60-27ED-2B8B-0D05095CF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537" r="7366"/>
            <a:stretch/>
          </p:blipFill>
          <p:spPr>
            <a:xfrm>
              <a:off x="8502409" y="3375965"/>
              <a:ext cx="3196591" cy="3145857"/>
            </a:xfrm>
            <a:prstGeom prst="rect">
              <a:avLst/>
            </a:prstGeom>
            <a:ln w="12700">
              <a:solidFill>
                <a:srgbClr val="000000"/>
              </a:solidFill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ED27C0-50A2-F174-3BE6-ACECB64002FD}"/>
                </a:ext>
              </a:extLst>
            </p:cNvPr>
            <p:cNvSpPr txBox="1"/>
            <p:nvPr/>
          </p:nvSpPr>
          <p:spPr>
            <a:xfrm>
              <a:off x="6305613" y="4946858"/>
              <a:ext cx="16066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  <a:r>
                <a:rPr lang="en-US" sz="1200" baseline="30000" dirty="0"/>
                <a:t>st</a:t>
              </a:r>
              <a:r>
                <a:rPr lang="en-US" sz="1200" dirty="0"/>
                <a:t> turn 1</a:t>
              </a:r>
              <a:r>
                <a:rPr lang="en-US" sz="1200" baseline="30000" dirty="0"/>
                <a:t>st</a:t>
              </a:r>
              <a:r>
                <a:rPr lang="en-US" sz="1200" dirty="0"/>
                <a:t> batch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005BFD-5625-4229-EC25-FB7D44DF6B0B}"/>
                </a:ext>
              </a:extLst>
            </p:cNvPr>
            <p:cNvSpPr txBox="1"/>
            <p:nvPr/>
          </p:nvSpPr>
          <p:spPr>
            <a:xfrm>
              <a:off x="6318042" y="5401850"/>
              <a:ext cx="1702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  <a:r>
                <a:rPr lang="en-US" sz="1200" baseline="30000" dirty="0"/>
                <a:t>nd</a:t>
              </a:r>
              <a:r>
                <a:rPr lang="en-US" sz="1200" dirty="0"/>
                <a:t>  turn 1</a:t>
              </a:r>
              <a:r>
                <a:rPr lang="en-US" sz="1200" baseline="30000" dirty="0"/>
                <a:t>st</a:t>
              </a:r>
              <a:r>
                <a:rPr lang="en-US" sz="1200" dirty="0"/>
                <a:t> batch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F1AED1D-1BD4-3F03-B72C-AB2532A2D2E5}"/>
                </a:ext>
              </a:extLst>
            </p:cNvPr>
            <p:cNvSpPr/>
            <p:nvPr/>
          </p:nvSpPr>
          <p:spPr>
            <a:xfrm>
              <a:off x="7917628" y="5593976"/>
              <a:ext cx="1021977" cy="322730"/>
            </a:xfrm>
            <a:custGeom>
              <a:avLst/>
              <a:gdLst>
                <a:gd name="connsiteX0" fmla="*/ 0 w 1021977"/>
                <a:gd name="connsiteY0" fmla="*/ 0 h 322730"/>
                <a:gd name="connsiteX1" fmla="*/ 1021977 w 1021977"/>
                <a:gd name="connsiteY1" fmla="*/ 107577 h 322730"/>
                <a:gd name="connsiteX2" fmla="*/ 1021977 w 1021977"/>
                <a:gd name="connsiteY2" fmla="*/ 322730 h 322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1977" h="322730">
                  <a:moveTo>
                    <a:pt x="0" y="0"/>
                  </a:moveTo>
                  <a:lnTo>
                    <a:pt x="1021977" y="107577"/>
                  </a:lnTo>
                  <a:lnTo>
                    <a:pt x="1021977" y="322730"/>
                  </a:lnTo>
                </a:path>
              </a:pathLst>
            </a:cu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BF34483-7C63-DE1B-E8F7-680EB40B2C51}"/>
                </a:ext>
              </a:extLst>
            </p:cNvPr>
            <p:cNvCxnSpPr/>
            <p:nvPr/>
          </p:nvCxnSpPr>
          <p:spPr>
            <a:xfrm flipV="1">
              <a:off x="7853344" y="4335332"/>
              <a:ext cx="1086261" cy="78080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95B856B-430B-4E28-715E-64E3F78EC43B}"/>
                </a:ext>
              </a:extLst>
            </p:cNvPr>
            <p:cNvSpPr txBox="1"/>
            <p:nvPr/>
          </p:nvSpPr>
          <p:spPr>
            <a:xfrm rot="18907665">
              <a:off x="8927737" y="4503777"/>
              <a:ext cx="275015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tx1">
                      <a:lumMod val="20000"/>
                      <a:lumOff val="80000"/>
                    </a:schemeClr>
                  </a:solidFill>
                </a:rPr>
                <a:t>Preliminary Analysis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869911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CFAC90C-D405-467E-A011-C0B2B971B342}" vid="{DE153BDE-7E99-452D-9790-6984145C2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203C72B93814F96DFC3073A84224F" ma:contentTypeVersion="10" ma:contentTypeDescription="Create a new document." ma:contentTypeScope="" ma:versionID="2418498d37c8cffdcbe080b4d8ed13c8">
  <xsd:schema xmlns:xsd="http://www.w3.org/2001/XMLSchema" xmlns:xs="http://www.w3.org/2001/XMLSchema" xmlns:p="http://schemas.microsoft.com/office/2006/metadata/properties" xmlns:ns3="afe23a47-cfea-46e5-8725-31a64ec74212" targetNamespace="http://schemas.microsoft.com/office/2006/metadata/properties" ma:root="true" ma:fieldsID="b2e52ac3c75b36f167315b55996550b7" ns3:_="">
    <xsd:import namespace="afe23a47-cfea-46e5-8725-31a64ec74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23a47-cfea-46e5-8725-31a64ec74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A7DF35-9256-4EB1-BD0C-6CF70B6E8A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AD3041-9E55-4BBA-9AC1-BC719531075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fe23a47-cfea-46e5-8725-31a64ec7421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C5372FE-E164-4D91-854D-BCAFA1B3F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23a47-cfea-46e5-8725-31a64ec74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17032</TotalTime>
  <Words>455</Words>
  <Application>Microsoft Office PowerPoint</Application>
  <PresentationFormat>On-screen Show (16:9)</PresentationFormat>
  <Paragraphs>61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Courier New</vt:lpstr>
      <vt:lpstr>Helvetica</vt:lpstr>
      <vt:lpstr>Helvetica Neue</vt:lpstr>
      <vt:lpstr>Wingdings</vt:lpstr>
      <vt:lpstr>Fermilab_PPT_090915</vt:lpstr>
      <vt:lpstr>Office Theme</vt:lpstr>
      <vt:lpstr>Booster Summary</vt:lpstr>
      <vt:lpstr>Booster Dedicated/Parasitic  Study Report:01/10/2025-01/16/2025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Job Status</dc:title>
  <dc:creator>John C Kuharik</dc:creator>
  <cp:lastModifiedBy>John C Kuharik</cp:lastModifiedBy>
  <cp:revision>125</cp:revision>
  <cp:lastPrinted>2014-01-20T19:40:21Z</cp:lastPrinted>
  <dcterms:created xsi:type="dcterms:W3CDTF">2021-08-20T13:25:13Z</dcterms:created>
  <dcterms:modified xsi:type="dcterms:W3CDTF">2025-01-17T14:49:07Z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0x0101000AC203C72B93814F96DFC3073A84224F</vt:lpwstr>
  </property>
</Properties>
</file>