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63" r:id="rId6"/>
    <p:sldId id="1857" r:id="rId7"/>
    <p:sldId id="1759" r:id="rId8"/>
    <p:sldId id="2198" r:id="rId9"/>
    <p:sldId id="2084" r:id="rId10"/>
    <p:sldId id="2147196883" r:id="rId11"/>
    <p:sldId id="2147196905" r:id="rId12"/>
    <p:sldId id="2147196906" r:id="rId13"/>
    <p:sldId id="2147196904" r:id="rId14"/>
    <p:sldId id="1167" r:id="rId15"/>
    <p:sldId id="1151" r:id="rId16"/>
    <p:sldId id="1168" r:id="rId17"/>
    <p:sldId id="1154" r:id="rId18"/>
    <p:sldId id="2147196901" r:id="rId19"/>
    <p:sldId id="265" r:id="rId20"/>
    <p:sldId id="2061" r:id="rId21"/>
    <p:sldId id="2065" r:id="rId22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H Carcagno" initials="RHC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B9"/>
    <a:srgbClr val="FFE699"/>
    <a:srgbClr val="009900"/>
    <a:srgbClr val="F1FEE2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57" autoAdjust="0"/>
    <p:restoredTop sz="96407" autoAdjust="0"/>
  </p:normalViewPr>
  <p:slideViewPr>
    <p:cSldViewPr snapToObjects="1" showGuides="1">
      <p:cViewPr varScale="1">
        <p:scale>
          <a:sx n="116" d="100"/>
          <a:sy n="116" d="100"/>
        </p:scale>
        <p:origin x="664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5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B141A-D04E-DD49-88DC-EFA90428BA4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65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Failure Mode Analysis </a:t>
            </a:r>
          </a:p>
          <a:p>
            <a:r>
              <a:rPr lang="en-US" sz="1800" b="0" i="0" u="none" strike="noStrike" baseline="0" dirty="0">
                <a:latin typeface="CIDFont+F2"/>
              </a:rPr>
              <a:t>Magnet disassembly and reassembly needed to meet the requirements</a:t>
            </a:r>
          </a:p>
          <a:p>
            <a:pPr algn="l"/>
            <a:r>
              <a:rPr lang="en-US" sz="1800" b="0" i="0" u="none" strike="noStrike" baseline="0" dirty="0">
                <a:latin typeface="CIDFont+F2"/>
              </a:rPr>
              <a:t>- Structure Fabrication and Magnet Assembly Threat RT-302-2-07-007 Magnet disassembly and reassembly needed to meet the requirements If after a magnet is assembled, and the magnet does not meet requirements then disassembly and</a:t>
            </a:r>
          </a:p>
          <a:p>
            <a:pPr algn="l"/>
            <a:r>
              <a:rPr lang="en-US" sz="1800" b="0" i="0" u="none" strike="noStrike" baseline="0" dirty="0">
                <a:latin typeface="CIDFont+F2"/>
              </a:rPr>
              <a:t>reassembly are needed, which will increase labor cost and cause delay to the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B141A-D04E-DD49-88DC-EFA90428BA4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2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PMG Meeting 4/16/2024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105253"/>
            <a:ext cx="7200000" cy="825624"/>
          </a:xfrm>
        </p:spPr>
        <p:txBody>
          <a:bodyPr/>
          <a:lstStyle/>
          <a:p>
            <a:r>
              <a:rPr lang="en-GB" dirty="0"/>
              <a:t>HL-LHC Accelerator Upgrade Project </a:t>
            </a:r>
            <a:br>
              <a:rPr lang="en-GB" dirty="0"/>
            </a:br>
            <a:r>
              <a:rPr lang="en-GB" dirty="0"/>
              <a:t>PMG #67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07902"/>
            <a:ext cx="6480000" cy="1341378"/>
          </a:xfrm>
        </p:spPr>
        <p:txBody>
          <a:bodyPr>
            <a:normAutofit/>
          </a:bodyPr>
          <a:lstStyle/>
          <a:p>
            <a:r>
              <a:rPr lang="en-GB" dirty="0"/>
              <a:t>Giorgio Apollinari/Gianluca </a:t>
            </a:r>
            <a:r>
              <a:rPr lang="en-GB" dirty="0" err="1"/>
              <a:t>Sabbi</a:t>
            </a:r>
            <a:r>
              <a:rPr lang="en-GB" dirty="0"/>
              <a:t>/Vito Lombardo</a:t>
            </a:r>
          </a:p>
          <a:p>
            <a:r>
              <a:rPr lang="en-GB" dirty="0"/>
              <a:t>Project &amp; Deputy Project Managers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6176094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PMG – Jan 21</a:t>
            </a:r>
            <a:r>
              <a:rPr lang="en-US" baseline="30000" dirty="0"/>
              <a:t>st</a:t>
            </a:r>
            <a:r>
              <a:rPr lang="en-US" dirty="0"/>
              <a:t>, 2025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6021288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43FB-BF48-4CB6-A5CF-987E1AB3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77" y="72879"/>
            <a:ext cx="7920000" cy="720000"/>
          </a:xfrm>
        </p:spPr>
        <p:txBody>
          <a:bodyPr/>
          <a:lstStyle/>
          <a:p>
            <a:r>
              <a:rPr lang="en-US" dirty="0"/>
              <a:t>302.2 - Strand &amp; Cables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13BD8-4566-43E0-9912-00666564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8" y="908720"/>
            <a:ext cx="8438311" cy="5372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Procuring strands and making cables for 5 additional coils approved by BCR0375 after agreement with CERN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cable: completed, insulated and delivered to FNAL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cable: to be fabricated this week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cable: strand to be respooled next week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cables: waiting for strand delivery by BOST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Strand inventory: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u="sng" dirty="0"/>
              <a:t>40 km</a:t>
            </a:r>
            <a:r>
              <a:rPr lang="en-US" dirty="0"/>
              <a:t> (for 2 cables) to be delivered in Jan 2026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Cable Yield: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00"/>
                </a:solidFill>
              </a:rPr>
              <a:t>95.6% </a:t>
            </a:r>
            <a:r>
              <a:rPr lang="en-US" dirty="0"/>
              <a:t>vs. 90% assumed in Baseline at AUP start</a:t>
            </a:r>
          </a:p>
          <a:p>
            <a:pPr marL="2114550" lvl="4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C19D-4A1F-96B0-9409-9018ECC4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D4E9808-BD18-7A8D-1A9B-4C584BE3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376F6F-9B68-ACFB-271A-642683F4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81BA4-37DC-5721-FBE4-AC123A619653}"/>
              </a:ext>
            </a:extLst>
          </p:cNvPr>
          <p:cNvSpPr txBox="1"/>
          <p:nvPr/>
        </p:nvSpPr>
        <p:spPr>
          <a:xfrm>
            <a:off x="7654195" y="44624"/>
            <a:ext cx="1454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G. Ambrosio</a:t>
            </a:r>
          </a:p>
        </p:txBody>
      </p:sp>
    </p:spTree>
    <p:extLst>
      <p:ext uri="{BB962C8B-B14F-4D97-AF65-F5344CB8AC3E}">
        <p14:creationId xmlns:p14="http://schemas.microsoft.com/office/powerpoint/2010/main" val="304930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43FB-BF48-4CB6-A5CF-987E1AB3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13" y="0"/>
            <a:ext cx="8866307" cy="548680"/>
          </a:xfrm>
        </p:spPr>
        <p:txBody>
          <a:bodyPr/>
          <a:lstStyle/>
          <a:p>
            <a:r>
              <a:rPr lang="en-US" sz="2800" dirty="0"/>
              <a:t>302.2 Coil Fabrication (w/o 5 additional coils)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059650-8267-9A36-B883-C581DB7C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981496"/>
            <a:ext cx="7920000" cy="119197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800" dirty="0"/>
              <a:t>Three coils on hold accepted for use in MQXFA20 after MQXFA20 Coil Acceptance Review</a:t>
            </a:r>
          </a:p>
          <a:p>
            <a:pPr lvl="1"/>
            <a:r>
              <a:rPr lang="en-US" sz="1800" i="1" dirty="0"/>
              <a:t>Coils on hold</a:t>
            </a:r>
            <a:r>
              <a:rPr lang="en-US" sz="1800" dirty="0"/>
              <a:t>: The number of coils on hold expected to be used is the sum of the probabilities of using each coil on hold (0%, 25%, 50%, 75%).</a:t>
            </a:r>
          </a:p>
          <a:p>
            <a:pPr lvl="1"/>
            <a:r>
              <a:rPr lang="en-US" sz="1800" i="1" dirty="0"/>
              <a:t>**Integration and test yield </a:t>
            </a:r>
            <a:r>
              <a:rPr lang="en-US" sz="1800" dirty="0"/>
              <a:t>computed after removing Covid impact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C9514-44E6-0005-456F-37139FDD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91" y="548680"/>
            <a:ext cx="7920000" cy="2235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CDADB-A8FC-89BB-8D41-37ECA8D5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8" y="2780928"/>
            <a:ext cx="7920000" cy="216630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ECC8D59-7339-42B1-5F55-059AD67E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142BC-A32D-B5FD-BC82-80712C59B9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8E703C-DE17-18E2-652D-4CE4F59890DE}"/>
              </a:ext>
            </a:extLst>
          </p:cNvPr>
          <p:cNvSpPr txBox="1"/>
          <p:nvPr/>
        </p:nvSpPr>
        <p:spPr>
          <a:xfrm>
            <a:off x="2312894" y="3217440"/>
            <a:ext cx="4625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11</a:t>
            </a:fld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1229033-DCDE-32D0-F939-0B18BC42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A87437-6CD6-D504-59B2-6E07FF94034B}"/>
              </a:ext>
            </a:extLst>
          </p:cNvPr>
          <p:cNvSpPr/>
          <p:nvPr/>
        </p:nvSpPr>
        <p:spPr>
          <a:xfrm>
            <a:off x="1692968" y="6135468"/>
            <a:ext cx="5865640" cy="36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Fabrication of 5 additional coils is starting next week</a:t>
            </a:r>
          </a:p>
        </p:txBody>
      </p:sp>
    </p:spTree>
    <p:extLst>
      <p:ext uri="{BB962C8B-B14F-4D97-AF65-F5344CB8AC3E}">
        <p14:creationId xmlns:p14="http://schemas.microsoft.com/office/powerpoint/2010/main" val="35004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EB92-3BFD-4E4C-93AF-3329C722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92" y="0"/>
            <a:ext cx="7920000" cy="720000"/>
          </a:xfrm>
        </p:spPr>
        <p:txBody>
          <a:bodyPr/>
          <a:lstStyle/>
          <a:p>
            <a:r>
              <a:rPr lang="en-US" dirty="0"/>
              <a:t>302.2 - MQXFA Structures and Assembly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E111FB-1D29-454D-9B5A-5B6776DA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53659"/>
            <a:ext cx="8748463" cy="37554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Magnet assembly is at peak production with two assembly lines fully operational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21 MQXFA magnets have been assembled 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MQXFA03-18,7b,8b,12b,13b,17b 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Revised MQXFA Series Magnet Production Specification (doc-4009) for adding </a:t>
            </a:r>
            <a:r>
              <a:rPr lang="en-US" b="1" dirty="0"/>
              <a:t>Tapered Load Shims </a:t>
            </a:r>
            <a:r>
              <a:rPr lang="en-US" dirty="0"/>
              <a:t>in the lead end</a:t>
            </a:r>
            <a:endParaRPr lang="en-US" u="sng" dirty="0"/>
          </a:p>
          <a:p>
            <a:pPr lvl="2">
              <a:lnSpc>
                <a:spcPct val="120000"/>
              </a:lnSpc>
            </a:pPr>
            <a:r>
              <a:rPr lang="en-US" dirty="0"/>
              <a:t>Lesson learned from analysis of MQXFA13 and MQXFA17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At LBNL being assembled: MQXFA19 and MQXFA20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 BNL waiting for test: MQXFA16 and MQXFA17b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AE1C8-761E-4C66-ADA3-E8D2EAEA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C8925-CA78-5E21-0F03-B4D9870F1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01" y="4339873"/>
            <a:ext cx="5035732" cy="2115495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D88F6C0-E744-2F30-0B05-9E55CEF5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6EECF-BE79-9D74-92B1-3FBDBF361D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EB92-3BFD-4E4C-93AF-3329C722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92" y="1570"/>
            <a:ext cx="8567108" cy="720000"/>
          </a:xfrm>
        </p:spPr>
        <p:txBody>
          <a:bodyPr/>
          <a:lstStyle/>
          <a:p>
            <a:r>
              <a:rPr lang="en-US" dirty="0"/>
              <a:t>MQXFA Test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EB469-D645-FF49-8094-D2B08AE01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453336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MQXFA Status - PMG mtg 1/21/25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E111FB-1D29-454D-9B5A-5B6776DA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16" y="773243"/>
            <a:ext cx="8923384" cy="38352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bg2"/>
                </a:solidFill>
              </a:rPr>
              <a:t>Vertical test is done at BNL by 302.4.01, post-test analysis is done by 302.2.01</a:t>
            </a:r>
          </a:p>
          <a:p>
            <a:pPr>
              <a:lnSpc>
                <a:spcPct val="120000"/>
              </a:lnSpc>
            </a:pPr>
            <a:r>
              <a:rPr lang="en-US" dirty="0"/>
              <a:t>13 magnets (MQXFA03/4/5/6/7b/8b/10/11/12b/13b/14/15/18) met requirements during vertical test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MQXFA05 passed an Endurance Test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MQXFA11 demonstrated resilience after highway crash</a:t>
            </a:r>
          </a:p>
          <a:p>
            <a:pPr>
              <a:lnSpc>
                <a:spcPct val="120000"/>
              </a:lnSpc>
            </a:pPr>
            <a:r>
              <a:rPr lang="en-US" dirty="0"/>
              <a:t>4 magnets (MQXFA07/8/13/17) did not meet requirements: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67% COVID attribution for MQXFA07/8 issues</a:t>
            </a:r>
            <a:endParaRPr lang="en-US" i="1" dirty="0"/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anose="05000000000000000000" pitchFamily="2" charset="2"/>
              </a:rPr>
              <a:t>Design changes and specification changes implementing lessons learned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MQXFA07b, A08b and A13b met requirements after replacing the limiting coil with a new one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AE1C8-761E-4C66-ADA3-E8D2EAEA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13AC0E91-44C0-53EC-2C36-8E736C0F54A4}"/>
              </a:ext>
            </a:extLst>
          </p:cNvPr>
          <p:cNvSpPr txBox="1">
            <a:spLocks/>
          </p:cNvSpPr>
          <p:nvPr/>
        </p:nvSpPr>
        <p:spPr>
          <a:xfrm>
            <a:off x="146474" y="4653136"/>
            <a:ext cx="4809750" cy="11241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b="1" dirty="0"/>
              <a:t>Test yield w/o Covid impact: 		83.0% 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1800" dirty="0"/>
              <a:t>Original yield in Baseline:  			83.3%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1800" b="1" dirty="0"/>
              <a:t>Yield of future magnets in BL: 		88.9%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8C93D-5E6A-083B-B13F-1A6C148E5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pic>
        <p:nvPicPr>
          <p:cNvPr id="10" name="Picture 9" descr="A graph of training and training&#10;&#10;Description automatically generated with medium confidence">
            <a:extLst>
              <a:ext uri="{FF2B5EF4-FFF2-40B4-BE49-F238E27FC236}">
                <a16:creationId xmlns:a16="http://schemas.microsoft.com/office/drawing/2014/main" id="{1D0B0727-D939-CEAD-F8C5-D55412C43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790" y="3917390"/>
            <a:ext cx="4033769" cy="29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4BD9-BF01-8B70-3C74-8AFF2271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US" dirty="0"/>
              <a:t>Shipment of LQXFAB-02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921E5-7280-ED99-9C14-92C03057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692696"/>
            <a:ext cx="7920000" cy="2376264"/>
          </a:xfrm>
        </p:spPr>
        <p:txBody>
          <a:bodyPr>
            <a:normAutofit/>
          </a:bodyPr>
          <a:lstStyle/>
          <a:p>
            <a:r>
              <a:rPr lang="en-US" dirty="0"/>
              <a:t>LQXFAB-02 arrived at CERN on Jan. 8</a:t>
            </a:r>
            <a:r>
              <a:rPr lang="en-US" baseline="30000" dirty="0"/>
              <a:t>th </a:t>
            </a:r>
            <a:r>
              <a:rPr lang="en-US" dirty="0"/>
              <a:t>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FD36B-1A74-80C0-8098-289D1F07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14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Picture 9" descr="A truck loading a container into a ship&#10;&#10;Description automatically generated">
            <a:extLst>
              <a:ext uri="{FF2B5EF4-FFF2-40B4-BE49-F238E27FC236}">
                <a16:creationId xmlns:a16="http://schemas.microsoft.com/office/drawing/2014/main" id="{44A54DDB-C3F6-549E-7EA0-49DB40A65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76700"/>
            <a:ext cx="2912464" cy="2184348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40BEAE9-18A0-84FF-C42A-8747D9AEE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838087"/>
            <a:ext cx="3531964" cy="2141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group of people in a factory&#10;&#10;Description automatically generated">
            <a:extLst>
              <a:ext uri="{FF2B5EF4-FFF2-40B4-BE49-F238E27FC236}">
                <a16:creationId xmlns:a16="http://schemas.microsoft.com/office/drawing/2014/main" id="{3C778B0F-BB57-2618-C91E-9C27F89019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028" y="4052956"/>
            <a:ext cx="3680453" cy="2760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AE4175-1664-A319-2713-B04A109B1F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E9C6CA-4B4D-D5E5-8E03-36C7A5E1A57C}"/>
              </a:ext>
            </a:extLst>
          </p:cNvPr>
          <p:cNvSpPr txBox="1"/>
          <p:nvPr/>
        </p:nvSpPr>
        <p:spPr>
          <a:xfrm>
            <a:off x="7380312" y="6464369"/>
            <a:ext cx="160287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LQXFAB02 at CERN</a:t>
            </a:r>
          </a:p>
        </p:txBody>
      </p:sp>
    </p:spTree>
    <p:extLst>
      <p:ext uri="{BB962C8B-B14F-4D97-AF65-F5344CB8AC3E}">
        <p14:creationId xmlns:p14="http://schemas.microsoft.com/office/powerpoint/2010/main" val="199622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E47D-4B89-4B4C-AA3E-536F9C96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52" y="806814"/>
            <a:ext cx="8471264" cy="2000309"/>
          </a:xfrm>
        </p:spPr>
        <p:txBody>
          <a:bodyPr>
            <a:normAutofit/>
          </a:bodyPr>
          <a:lstStyle/>
          <a:p>
            <a:r>
              <a:rPr lang="en-US" sz="2200" dirty="0"/>
              <a:t>MQXFA12b test </a:t>
            </a:r>
          </a:p>
          <a:p>
            <a:pPr lvl="1"/>
            <a:r>
              <a:rPr lang="en-US" sz="1800" dirty="0"/>
              <a:t>The test facility is functioning well, though there was a power loss event in December inducing an unexpected thermal cycle.</a:t>
            </a:r>
          </a:p>
          <a:p>
            <a:pPr lvl="1"/>
            <a:r>
              <a:rPr lang="en-US" sz="1800" dirty="0"/>
              <a:t>Second thermal cycle has been successfully completed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080A40-1DCB-513A-A09E-E517A0BC5084}"/>
              </a:ext>
            </a:extLst>
          </p:cNvPr>
          <p:cNvSpPr txBox="1">
            <a:spLocks/>
          </p:cNvSpPr>
          <p:nvPr/>
        </p:nvSpPr>
        <p:spPr>
          <a:xfrm>
            <a:off x="827584" y="25860"/>
            <a:ext cx="7920000" cy="780954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302.04 -  Magnets Vertical Test at BNL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F1DF5-7CCD-7828-3C6F-0BB0A24B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54" y="2132856"/>
            <a:ext cx="7169594" cy="4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3B63FE-8DF4-68A9-2E98-9EE4635FC1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86713F1-43A0-B1D1-2293-CFEC1FA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565E4-789F-0502-7230-81E450F678B8}"/>
              </a:ext>
            </a:extLst>
          </p:cNvPr>
          <p:cNvSpPr txBox="1"/>
          <p:nvPr/>
        </p:nvSpPr>
        <p:spPr>
          <a:xfrm>
            <a:off x="8038980" y="44624"/>
            <a:ext cx="1069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S. Feher</a:t>
            </a:r>
          </a:p>
        </p:txBody>
      </p:sp>
    </p:spTree>
    <p:extLst>
      <p:ext uri="{BB962C8B-B14F-4D97-AF65-F5344CB8AC3E}">
        <p14:creationId xmlns:p14="http://schemas.microsoft.com/office/powerpoint/2010/main" val="286834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EB11A3-1194-ABF4-F97D-B3B0053A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1" y="3324535"/>
            <a:ext cx="9144000" cy="30957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AA08B-B852-AD56-3E3E-A74C3492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387C1E-4DD6-515F-347C-23FB61C83B7F}"/>
              </a:ext>
            </a:extLst>
          </p:cNvPr>
          <p:cNvSpPr txBox="1">
            <a:spLocks/>
          </p:cNvSpPr>
          <p:nvPr/>
        </p:nvSpPr>
        <p:spPr>
          <a:xfrm>
            <a:off x="539552" y="115092"/>
            <a:ext cx="7920000" cy="780954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302.04 Cold Mass Assembly Fabrication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DAD9A-98F0-FD29-F61A-AA7C9971D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886552-C497-D859-DA38-280DEAD24F95}"/>
              </a:ext>
            </a:extLst>
          </p:cNvPr>
          <p:cNvSpPr txBox="1"/>
          <p:nvPr/>
        </p:nvSpPr>
        <p:spPr>
          <a:xfrm>
            <a:off x="395536" y="853453"/>
            <a:ext cx="8651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CM04 and CM05 fabrication progressing; these magnets will be shipped to CERN without cold testing them at FNAL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CM04 close to completion; preparation for the pressure test is in progress expected to be completed in two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CM05 longitudinal weld has been completed and preparation for the end cover installation has started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CM06 both magnets (MQXFA13b and MQXFA18) have been received form BNL; going through initial inspection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3859F3-C921-39AB-212D-8F11DAFD5C98}"/>
              </a:ext>
            </a:extLst>
          </p:cNvPr>
          <p:cNvGrpSpPr/>
          <p:nvPr/>
        </p:nvGrpSpPr>
        <p:grpSpPr>
          <a:xfrm>
            <a:off x="683568" y="5479756"/>
            <a:ext cx="7474184" cy="525529"/>
            <a:chOff x="-940452" y="4192596"/>
            <a:chExt cx="8881548" cy="5255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082FBD-971A-6FBA-953F-E32793B862FF}"/>
                </a:ext>
              </a:extLst>
            </p:cNvPr>
            <p:cNvSpPr txBox="1"/>
            <p:nvPr/>
          </p:nvSpPr>
          <p:spPr>
            <a:xfrm>
              <a:off x="-940452" y="4192596"/>
              <a:ext cx="273814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CM04</a:t>
              </a:r>
            </a:p>
            <a:p>
              <a:pPr algn="ctr"/>
              <a:r>
                <a:rPr lang="en-US" sz="1400" i="1" dirty="0"/>
                <a:t>(MQXFA14b, MQXFA08b)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41E5A0-BBBA-1DBA-7A5B-B71B40609243}"/>
                </a:ext>
              </a:extLst>
            </p:cNvPr>
            <p:cNvSpPr txBox="1"/>
            <p:nvPr/>
          </p:nvSpPr>
          <p:spPr>
            <a:xfrm>
              <a:off x="5391496" y="4194905"/>
              <a:ext cx="25496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CM05</a:t>
              </a:r>
            </a:p>
            <a:p>
              <a:pPr algn="ctr"/>
              <a:r>
                <a:rPr lang="en-US" sz="1400" i="1" dirty="0"/>
                <a:t>(MQXFA15, MQXFA07b)</a:t>
              </a:r>
            </a:p>
          </p:txBody>
        </p:sp>
      </p:grp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1BF5B94-29BE-1142-FB55-7EAF0F06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129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A3627-0D3E-E7C4-D5A4-A5A8A7A41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210932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CA01 is being prepared for the string test; completion in four weeks</a:t>
            </a:r>
          </a:p>
          <a:p>
            <a:r>
              <a:rPr lang="en-US" sz="2000" dirty="0"/>
              <a:t>CA02 has been shipped to CERN </a:t>
            </a:r>
          </a:p>
          <a:p>
            <a:pPr lvl="1"/>
            <a:r>
              <a:rPr lang="en-US" sz="1600" dirty="0"/>
              <a:t>Arrived on January 8</a:t>
            </a:r>
            <a:r>
              <a:rPr lang="en-US" sz="1600" baseline="30000" dirty="0"/>
              <a:t>th</a:t>
            </a:r>
            <a:endParaRPr lang="en-US" sz="1600" dirty="0"/>
          </a:p>
          <a:p>
            <a:pPr lvl="1"/>
            <a:r>
              <a:rPr lang="en-US" sz="1600" dirty="0"/>
              <a:t>Already went through the acceptance tests successfully; waiting for the formal approval; Shipping post removal in progress </a:t>
            </a:r>
          </a:p>
          <a:p>
            <a:r>
              <a:rPr lang="en-US" sz="2200" dirty="0"/>
              <a:t>CA03 preparation for the cold test is close to completion; expected to be shipped to the horizontal test facility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B0126-2D84-4FC6-B712-31252FA7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C6495A-EC3E-8076-1E20-BBD8C84BC787}"/>
              </a:ext>
            </a:extLst>
          </p:cNvPr>
          <p:cNvSpPr txBox="1">
            <a:spLocks/>
          </p:cNvSpPr>
          <p:nvPr/>
        </p:nvSpPr>
        <p:spPr>
          <a:xfrm>
            <a:off x="829666" y="-52503"/>
            <a:ext cx="7920000" cy="594828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302.4.03 Cryo-Assemblies Fabrication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DEE28-2AEE-0995-0DB9-A563D3177A3B}"/>
              </a:ext>
            </a:extLst>
          </p:cNvPr>
          <p:cNvSpPr txBox="1"/>
          <p:nvPr/>
        </p:nvSpPr>
        <p:spPr>
          <a:xfrm>
            <a:off x="2051720" y="30689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CA02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0749D-5D59-8C0E-0557-8E003D062801}"/>
              </a:ext>
            </a:extLst>
          </p:cNvPr>
          <p:cNvSpPr txBox="1"/>
          <p:nvPr/>
        </p:nvSpPr>
        <p:spPr>
          <a:xfrm>
            <a:off x="6830965" y="50880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CA01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49226-9AC7-6502-FFC7-8D8708508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C2663-34D2-5823-2B9B-EC23E20156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288" y="2639668"/>
            <a:ext cx="6405088" cy="41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7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US" sz="3200"/>
              <a:t>Plans for Today</a:t>
            </a:r>
            <a:endParaRPr lang="en-US" sz="32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764704"/>
            <a:ext cx="8219255" cy="54481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AUP Status – Apollinari/</a:t>
            </a:r>
            <a:r>
              <a:rPr lang="en-US" dirty="0" err="1">
                <a:solidFill>
                  <a:schemeClr val="tx1"/>
                </a:solidFill>
              </a:rPr>
              <a:t>Sabbi</a:t>
            </a:r>
            <a:r>
              <a:rPr lang="en-US" dirty="0">
                <a:solidFill>
                  <a:schemeClr val="tx1"/>
                </a:solidFill>
              </a:rPr>
              <a:t>/Lombardo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Funding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Progress on Magnets and </a:t>
            </a:r>
            <a:r>
              <a:rPr lang="en-US" dirty="0" err="1">
                <a:solidFill>
                  <a:schemeClr val="tx1"/>
                </a:solidFill>
              </a:rPr>
              <a:t>CryoAssemblies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RFD Crab Cavities Status - </a:t>
            </a:r>
            <a:r>
              <a:rPr lang="en-US" dirty="0" err="1">
                <a:solidFill>
                  <a:schemeClr val="tx1"/>
                </a:solidFill>
              </a:rPr>
              <a:t>Ristori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Next PMG: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Feb. 18</a:t>
            </a:r>
            <a:r>
              <a:rPr lang="en-US" baseline="30000" dirty="0">
                <a:solidFill>
                  <a:schemeClr val="tx1"/>
                </a:solidFill>
              </a:rPr>
              <a:t>th </a:t>
            </a:r>
            <a:r>
              <a:rPr lang="en-US" dirty="0">
                <a:solidFill>
                  <a:schemeClr val="tx1"/>
                </a:solidFill>
              </a:rPr>
              <a:t>2025  (-26 </a:t>
            </a:r>
            <a:r>
              <a:rPr lang="en-US" dirty="0" err="1">
                <a:solidFill>
                  <a:schemeClr val="tx1"/>
                </a:solidFill>
              </a:rPr>
              <a:t>mos</a:t>
            </a:r>
            <a:r>
              <a:rPr lang="en-US" dirty="0">
                <a:solidFill>
                  <a:schemeClr val="tx1"/>
                </a:solidFill>
              </a:rPr>
              <a:t> from WS early CD-4)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2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DC70D8A-6027-2221-8D63-2860C90C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047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23DCE-EB0B-7641-A619-A124A61B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>
              <a:solidFill>
                <a:schemeClr val="bg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382642-2C08-E94D-9DF8-2D19F66F8D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808079"/>
              </p:ext>
            </p:extLst>
          </p:nvPr>
        </p:nvGraphicFramePr>
        <p:xfrm>
          <a:off x="1302355" y="523386"/>
          <a:ext cx="6539289" cy="232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xcel Worksheet" r:id="rId2" imgW="5334000" imgH="2108200" progId="">
                  <p:embed/>
                </p:oleObj>
              </mc:Choice>
              <mc:Fallback>
                <p:oleObj name="Microsoft Excel Worksheet" r:id="rId2" imgW="5334000" imgH="210820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382642-2C08-E94D-9DF8-2D19F66F8D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355" y="523386"/>
                        <a:ext cx="6539289" cy="232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D150E2-05B9-5A48-A5CD-912DBAE69B3F}"/>
              </a:ext>
            </a:extLst>
          </p:cNvPr>
          <p:cNvSpPr txBox="1">
            <a:spLocks/>
          </p:cNvSpPr>
          <p:nvPr/>
        </p:nvSpPr>
        <p:spPr>
          <a:xfrm>
            <a:off x="107504" y="3027237"/>
            <a:ext cx="8939296" cy="24347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AUP is fully funded at the </a:t>
            </a:r>
            <a:r>
              <a:rPr lang="en-US" sz="2400" dirty="0" err="1"/>
              <a:t>rebaseline</a:t>
            </a:r>
            <a:r>
              <a:rPr lang="en-US" sz="2400" dirty="0"/>
              <a:t> TPC level ($266M)</a:t>
            </a:r>
          </a:p>
          <a:p>
            <a:r>
              <a:rPr lang="en-US" sz="2400" dirty="0"/>
              <a:t>FY24-FY26 are “Carry-forward years”, with FNAL funds supporting activities at BNL and LBNL, if necessary</a:t>
            </a:r>
          </a:p>
          <a:p>
            <a:pPr lvl="1"/>
            <a:r>
              <a:rPr lang="en-US" sz="2000" dirty="0"/>
              <a:t>No transfer to BNL expected. </a:t>
            </a:r>
          </a:p>
          <a:p>
            <a:pPr lvl="1"/>
            <a:r>
              <a:rPr lang="en-US" sz="2000" dirty="0"/>
              <a:t>Completed a $2M transfer of funds from FNAL to LBNL in FY24.</a:t>
            </a:r>
            <a:endParaRPr lang="en-US" sz="1600" dirty="0"/>
          </a:p>
          <a:p>
            <a:pPr lvl="1"/>
            <a:r>
              <a:rPr lang="en-US" sz="2000" dirty="0"/>
              <a:t>Following the 1TC BCR (</a:t>
            </a:r>
            <a:r>
              <a:rPr lang="en-US" sz="2000" i="1" dirty="0"/>
              <a:t>all magnets tested vertically at BNL through 1 TC</a:t>
            </a:r>
            <a:r>
              <a:rPr lang="en-US" sz="2000" dirty="0"/>
              <a:t>), cost at BNL will increase. Will follow funding at BNL and act accordingly.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EF5AD-BAA8-954A-89D0-DB0ED92517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E7897B-B773-F64D-91AF-F191FCF145E4}"/>
              </a:ext>
            </a:extLst>
          </p:cNvPr>
          <p:cNvSpPr txBox="1">
            <a:spLocks/>
          </p:cNvSpPr>
          <p:nvPr/>
        </p:nvSpPr>
        <p:spPr>
          <a:xfrm>
            <a:off x="612000" y="44704"/>
            <a:ext cx="7920000" cy="50397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Project Manager Summary Assessment and Funding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1523E38-1527-5D1C-BC7A-04AC24A3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5143136"/>
            <a:ext cx="6984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0F0E73-7D21-2FE7-3D9E-648F0D177CE7}"/>
              </a:ext>
            </a:extLst>
          </p:cNvPr>
          <p:cNvCxnSpPr>
            <a:cxnSpLocks/>
          </p:cNvCxnSpPr>
          <p:nvPr/>
        </p:nvCxnSpPr>
        <p:spPr>
          <a:xfrm>
            <a:off x="8686800" y="4653136"/>
            <a:ext cx="0" cy="163611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D42F4C-9F4E-5914-C6E0-E0533C9EC897}"/>
              </a:ext>
            </a:extLst>
          </p:cNvPr>
          <p:cNvCxnSpPr>
            <a:cxnSpLocks/>
          </p:cNvCxnSpPr>
          <p:nvPr/>
        </p:nvCxnSpPr>
        <p:spPr>
          <a:xfrm>
            <a:off x="7264205" y="6289252"/>
            <a:ext cx="142259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97D6FD-53F7-EA48-4D28-C4F1E96D6F1D}"/>
              </a:ext>
            </a:extLst>
          </p:cNvPr>
          <p:cNvCxnSpPr>
            <a:cxnSpLocks/>
          </p:cNvCxnSpPr>
          <p:nvPr/>
        </p:nvCxnSpPr>
        <p:spPr>
          <a:xfrm flipH="1">
            <a:off x="8532000" y="4653136"/>
            <a:ext cx="154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0963B9-8197-EA18-4527-D605F65BA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0275"/>
              </p:ext>
            </p:extLst>
          </p:nvPr>
        </p:nvGraphicFramePr>
        <p:xfrm>
          <a:off x="1446372" y="5501474"/>
          <a:ext cx="5645908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787">
                  <a:extLst>
                    <a:ext uri="{9D8B030D-6E8A-4147-A177-3AD203B41FA5}">
                      <a16:colId xmlns:a16="http://schemas.microsoft.com/office/drawing/2014/main" val="337872501"/>
                    </a:ext>
                  </a:extLst>
                </a:gridCol>
                <a:gridCol w="1158826">
                  <a:extLst>
                    <a:ext uri="{9D8B030D-6E8A-4147-A177-3AD203B41FA5}">
                      <a16:colId xmlns:a16="http://schemas.microsoft.com/office/drawing/2014/main" val="2170114380"/>
                    </a:ext>
                  </a:extLst>
                </a:gridCol>
                <a:gridCol w="1064503">
                  <a:extLst>
                    <a:ext uri="{9D8B030D-6E8A-4147-A177-3AD203B41FA5}">
                      <a16:colId xmlns:a16="http://schemas.microsoft.com/office/drawing/2014/main" val="2253687629"/>
                    </a:ext>
                  </a:extLst>
                </a:gridCol>
                <a:gridCol w="1428320">
                  <a:extLst>
                    <a:ext uri="{9D8B030D-6E8A-4147-A177-3AD203B41FA5}">
                      <a16:colId xmlns:a16="http://schemas.microsoft.com/office/drawing/2014/main" val="933675456"/>
                    </a:ext>
                  </a:extLst>
                </a:gridCol>
                <a:gridCol w="1347472">
                  <a:extLst>
                    <a:ext uri="{9D8B030D-6E8A-4147-A177-3AD203B41FA5}">
                      <a16:colId xmlns:a16="http://schemas.microsoft.com/office/drawing/2014/main" val="54180381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Funding Received to Date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ACWP+OC to date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Remaining Funds at CD-4 (Based on BAC)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Remaining Funds at CD-4 (Based on EAC)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89547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BNL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45,541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38,982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673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675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8433085"/>
                  </a:ext>
                </a:extLst>
              </a:tr>
              <a:tr h="178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LBNL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46,634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44,539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-993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-1,007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7321531"/>
                  </a:ext>
                </a:extLst>
              </a:tr>
            </a:tbl>
          </a:graphicData>
        </a:graphic>
      </p:graphicFrame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5985F386-EF69-FED5-A101-CA42D1806A18}"/>
              </a:ext>
            </a:extLst>
          </p:cNvPr>
          <p:cNvSpPr/>
          <p:nvPr/>
        </p:nvSpPr>
        <p:spPr>
          <a:xfrm>
            <a:off x="6472117" y="6179157"/>
            <a:ext cx="792088" cy="202171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7C68E9-3313-8682-F5E1-AFD44CA420D4}"/>
              </a:ext>
            </a:extLst>
          </p:cNvPr>
          <p:cNvSpPr txBox="1"/>
          <p:nvPr/>
        </p:nvSpPr>
        <p:spPr>
          <a:xfrm>
            <a:off x="1576948" y="6405074"/>
            <a:ext cx="1122844" cy="2308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dirty="0"/>
              <a:t>Updated </a:t>
            </a:r>
            <a:r>
              <a:rPr lang="en-US" sz="900" i="1" dirty="0" err="1"/>
              <a:t>Dic</a:t>
            </a:r>
            <a:r>
              <a:rPr lang="en-US" sz="900" i="1" dirty="0"/>
              <a:t> 2024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FE9C641-147A-A497-E461-56FBEA03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64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672057-3150-4D42-83CA-1FA9EC0CF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C2EC1-4EC7-B445-B404-ACC8BFCC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-27384"/>
            <a:ext cx="7454904" cy="720000"/>
          </a:xfrm>
        </p:spPr>
        <p:txBody>
          <a:bodyPr/>
          <a:lstStyle/>
          <a:p>
            <a:r>
              <a:rPr lang="en-US" dirty="0"/>
              <a:t>Cost Performance Report (December 2024)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6B81F-32EF-40AA-A588-40A2B68F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7E3F45-3D6C-CEC1-6743-E334B24511A4}"/>
              </a:ext>
            </a:extLst>
          </p:cNvPr>
          <p:cNvSpPr txBox="1">
            <a:spLocks/>
          </p:cNvSpPr>
          <p:nvPr/>
        </p:nvSpPr>
        <p:spPr>
          <a:xfrm>
            <a:off x="546953" y="681338"/>
            <a:ext cx="7986912" cy="303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December 2024 Status: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Total Project Cost (TPC): 			$266.0M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Budget At Completion (BAC): 		$239.5M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Estimate at Completion (EAC): 		$246.1M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ETC</a:t>
            </a:r>
            <a:r>
              <a:rPr lang="en-US" sz="1600" baseline="-25000" dirty="0">
                <a:solidFill>
                  <a:schemeClr val="tx1"/>
                </a:solidFill>
              </a:rPr>
              <a:t>EAC</a:t>
            </a:r>
            <a:r>
              <a:rPr lang="en-US" sz="1600" dirty="0">
                <a:solidFill>
                  <a:schemeClr val="tx1"/>
                </a:solidFill>
              </a:rPr>
              <a:t> (EAC-ACWP): 			$38.1M</a:t>
            </a:r>
          </a:p>
          <a:p>
            <a:pPr>
              <a:spcBef>
                <a:spcPts val="200"/>
              </a:spcBef>
            </a:pPr>
            <a:r>
              <a:rPr lang="en-US" sz="1600" dirty="0" err="1">
                <a:solidFill>
                  <a:schemeClr val="tx1"/>
                </a:solidFill>
              </a:rPr>
              <a:t>Contingency</a:t>
            </a:r>
            <a:r>
              <a:rPr lang="en-US" sz="1600" baseline="-25000" dirty="0" err="1">
                <a:solidFill>
                  <a:schemeClr val="tx1"/>
                </a:solidFill>
              </a:rPr>
              <a:t>EAC</a:t>
            </a:r>
            <a:r>
              <a:rPr lang="en-US" sz="1600" dirty="0">
                <a:solidFill>
                  <a:schemeClr val="tx1"/>
                </a:solidFill>
              </a:rPr>
              <a:t> (TPC – EAC): 		$19.9M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% Spent: 						84.5% </a:t>
            </a:r>
            <a:r>
              <a:rPr lang="en-US" sz="16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Contingency as % work-to-go: 		69.6% (on BAC) – up from 68.9%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							52.2% (on EAC) – up from 50.7%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Risks and Contingency Analysis: </a:t>
            </a:r>
            <a:r>
              <a:rPr lang="en-US" sz="1600" i="1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Risks covered at 88% CL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SPI/CPI 						0.98/0.98 (stable)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3505B4-F068-788C-0513-E5BA8A7C0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3776472"/>
            <a:ext cx="8247888" cy="2459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38FE10D-5B96-4C9C-D1B3-0A6C683D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864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FA27-D70C-63AE-1F63-58B6BD29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48" y="44623"/>
            <a:ext cx="7848872" cy="923571"/>
          </a:xfrm>
        </p:spPr>
        <p:txBody>
          <a:bodyPr/>
          <a:lstStyle/>
          <a:p>
            <a:r>
              <a:rPr lang="en-US" dirty="0"/>
              <a:t>CPI and SPI Historical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3716F-669D-B11C-88C8-A144CD0D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F858E-57CC-E1DD-22B2-3B7AB50A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DF89-AC85-9A96-EE4D-1E26A71A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440" y="3429000"/>
            <a:ext cx="7848872" cy="53204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For several CAs, SPI and CPI performance can be clouded by large portion of effort completed: CPI/SPI from </a:t>
            </a:r>
            <a:r>
              <a:rPr lang="en-US" i="1" dirty="0" err="1"/>
              <a:t>Rebaseline</a:t>
            </a:r>
            <a:r>
              <a:rPr lang="en-US" dirty="0"/>
              <a:t> (Mar. ‘23) is more sensitive to recent trends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90BB57C-6B1F-6171-4246-6C9ACF7C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8ADBBC-8304-7C35-B6B5-452E2A276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68" y="810884"/>
            <a:ext cx="5107942" cy="25181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CFA223-1095-5D8D-CFDD-BCDF9F36B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104" y="4048441"/>
            <a:ext cx="5165600" cy="23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7DC0A-FFCF-4974-334B-B33396FB1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0B19-F669-161C-BB43-0104B89D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704"/>
            <a:ext cx="7920000" cy="720000"/>
          </a:xfrm>
        </p:spPr>
        <p:txBody>
          <a:bodyPr/>
          <a:lstStyle/>
          <a:p>
            <a:r>
              <a:rPr lang="en-US" dirty="0"/>
              <a:t>AUP Recent Major Decisions/Agreement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C3F9-6E2B-888F-93F2-13841F9E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340768"/>
            <a:ext cx="8208472" cy="3514440"/>
          </a:xfrm>
        </p:spPr>
        <p:txBody>
          <a:bodyPr>
            <a:normAutofit/>
          </a:bodyPr>
          <a:lstStyle/>
          <a:p>
            <a:r>
              <a:rPr lang="en-US" sz="2300" dirty="0"/>
              <a:t>Decision: </a:t>
            </a:r>
            <a:r>
              <a:rPr lang="en-US" sz="2300" b="1" i="1" dirty="0">
                <a:highlight>
                  <a:srgbClr val="FFFF00"/>
                </a:highlight>
              </a:rPr>
              <a:t>Test all remaining MQXFA Magnets vertically through only TC1 and reduce number of magnetic measurements at BNL (Oct. PMG)</a:t>
            </a:r>
          </a:p>
          <a:p>
            <a:r>
              <a:rPr lang="en-US" sz="2300" dirty="0"/>
              <a:t>Agreement: </a:t>
            </a:r>
            <a:r>
              <a:rPr lang="en-US" sz="2300" b="1" i="1" dirty="0">
                <a:highlight>
                  <a:srgbClr val="FFFF00"/>
                </a:highlight>
              </a:rPr>
              <a:t>Test of 3 Cryomodules at CERN (Dec. PMG). </a:t>
            </a:r>
          </a:p>
          <a:p>
            <a:r>
              <a:rPr lang="en-US" sz="2300" dirty="0"/>
              <a:t>Agreement: </a:t>
            </a:r>
            <a:r>
              <a:rPr lang="en-US" sz="2300" b="1" i="1" dirty="0">
                <a:highlight>
                  <a:srgbClr val="FFFF00"/>
                </a:highlight>
              </a:rPr>
              <a:t>Production at FNAL of 5 additional MQXFA coils (Dec. PMG)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endParaRPr lang="en-US" sz="2000" b="1" i="1" dirty="0"/>
          </a:p>
          <a:p>
            <a:pPr lvl="1"/>
            <a:r>
              <a:rPr lang="en-US" sz="2000" dirty="0"/>
              <a:t>Coils funded by “debt” in ”</a:t>
            </a:r>
            <a:r>
              <a:rPr lang="en-US" sz="2000" i="1" dirty="0"/>
              <a:t>AUP-CERN Parts Exchange</a:t>
            </a:r>
            <a:r>
              <a:rPr lang="en-US" sz="2000" dirty="0"/>
              <a:t>”. </a:t>
            </a:r>
          </a:p>
          <a:p>
            <a:pPr lvl="1"/>
            <a:r>
              <a:rPr lang="en-US" sz="2000" dirty="0"/>
              <a:t>Coils not used by AUP will be sent to CERN</a:t>
            </a:r>
          </a:p>
          <a:p>
            <a:endParaRPr lang="en-US" sz="2400" b="1" i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D4F0A-8F5B-1FE7-5852-6A461081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91661-C338-87E6-5733-0E15FEBE9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A2D70C4-AD27-D06B-1FE3-965DEECC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412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E7ED-8DF8-76AA-4057-DDC27CD7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32" y="44624"/>
            <a:ext cx="7560400" cy="720000"/>
          </a:xfrm>
        </p:spPr>
        <p:txBody>
          <a:bodyPr/>
          <a:lstStyle/>
          <a:p>
            <a:r>
              <a:rPr lang="en-US" dirty="0"/>
              <a:t>Major Recent BCRs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FD2F4-17C7-4B67-05DF-E839DB175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205E3E-3354-EA53-84F3-E57473CE5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5411"/>
              </p:ext>
            </p:extLst>
          </p:nvPr>
        </p:nvGraphicFramePr>
        <p:xfrm>
          <a:off x="474512" y="949638"/>
          <a:ext cx="836327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10412994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111238403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82960658"/>
                    </a:ext>
                  </a:extLst>
                </a:gridCol>
                <a:gridCol w="1378495">
                  <a:extLst>
                    <a:ext uri="{9D8B030D-6E8A-4147-A177-3AD203B41FA5}">
                      <a16:colId xmlns:a16="http://schemas.microsoft.com/office/drawing/2014/main" val="362755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Schedule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4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BCR0377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LOE for 302.2.07 (Structure/Magnet Assembly)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188k$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39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BCR0376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Test 3 Cryo-Assemblies at 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(730k$)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(21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11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BCR0375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Fabrication 5 Additional Spare Coils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1,310k$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71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BCR0374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FNAL FY25 Rate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(1,090k$)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192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BCR0373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Adjust Strand PO 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215k$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BCR0372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Purchase 2 Coil 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176k$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21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BCR0370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Vertically Test all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(1,034k$)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(124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26006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EF3C81-CCB4-1A88-6690-3C99E8CB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86" y="4881649"/>
            <a:ext cx="8412027" cy="121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* Supported by AUP-CERN Parts Exchange program where AUP had a debt of ~1,200k$ toward CERN. Agreement to send to CERN any unused coil.  </a:t>
            </a:r>
            <a:endParaRPr lang="en-US" sz="2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12DD3E0-939B-F4C0-78EE-F626FF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5BB9FF8-AD76-7515-E9D7-516D8D37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0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1DB6-D159-F7AD-B5A4-3DB9520F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809013"/>
          </a:xfrm>
        </p:spPr>
        <p:txBody>
          <a:bodyPr/>
          <a:lstStyle/>
          <a:p>
            <a:r>
              <a:rPr lang="en-US" dirty="0"/>
              <a:t>Decision on Test of 3 CAs at CERN</a:t>
            </a:r>
            <a:br>
              <a:rPr lang="en-US" dirty="0"/>
            </a:br>
            <a:r>
              <a:rPr lang="en-US" dirty="0"/>
              <a:t>Task Force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965BE-3C3F-D4DA-CE69-EEB970D0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8208472" cy="4906963"/>
          </a:xfrm>
        </p:spPr>
        <p:txBody>
          <a:bodyPr/>
          <a:lstStyle/>
          <a:p>
            <a:r>
              <a:rPr lang="en-US" dirty="0"/>
              <a:t>Request from APS-TD Associate Director:</a:t>
            </a:r>
          </a:p>
          <a:p>
            <a:pPr lvl="1"/>
            <a:r>
              <a:rPr lang="en-US" dirty="0"/>
              <a:t>Is there a way to “retrieve” testing scope back to the US ?</a:t>
            </a:r>
          </a:p>
          <a:p>
            <a:pPr lvl="1"/>
            <a:r>
              <a:rPr lang="en-US" dirty="0"/>
              <a:t>Are we sure the # of CERN tests is limited to 3 ?</a:t>
            </a:r>
          </a:p>
          <a:p>
            <a:r>
              <a:rPr lang="en-US" dirty="0"/>
              <a:t>Preliminary Task Force feedback available</a:t>
            </a:r>
          </a:p>
          <a:p>
            <a:pPr lvl="1"/>
            <a:r>
              <a:rPr lang="en-US" dirty="0"/>
              <a:t>Final touches being applied</a:t>
            </a:r>
          </a:p>
          <a:p>
            <a:pPr lvl="1"/>
            <a:r>
              <a:rPr lang="en-US" dirty="0"/>
              <a:t>To be shared with APS-TD Management prior to initiation of CA03 test.</a:t>
            </a:r>
          </a:p>
          <a:p>
            <a:pPr lvl="2"/>
            <a:r>
              <a:rPr lang="en-US" dirty="0"/>
              <a:t>Preliminary messages: usage of IB1 </a:t>
            </a:r>
            <a:r>
              <a:rPr lang="en-US" dirty="0" err="1"/>
              <a:t>Cryo</a:t>
            </a:r>
            <a:r>
              <a:rPr lang="en-US" dirty="0"/>
              <a:t> facilities for cool-down/warm-up to a ~80% fraction of design limits and priority during CA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AA02D-93B2-C511-EC39-046D27096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1858A2A-3034-BF9A-0728-64B2E761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D97C090-444A-62EB-A6A8-69F609C3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688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3176-713F-19A0-7A7B-3610CE23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Interactions with ZANON &amp;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A3DD-8D42-FB54-AAAE-44A1DF78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73" y="933698"/>
            <a:ext cx="8412027" cy="494357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ZANON production has been stopped by mid-October after AUP realized Nb-SS brazed flanges were not going to be approved without a C-Scan, which is increasingly difficult to perform as the parts progress in the manufacturing.</a:t>
            </a:r>
          </a:p>
          <a:p>
            <a:r>
              <a:rPr lang="en-US" sz="2400" i="1" dirty="0"/>
              <a:t>Company maintains collaborative spirit </a:t>
            </a:r>
            <a:r>
              <a:rPr lang="en-US" sz="2400" b="1" i="1" dirty="0"/>
              <a:t>but submitted REA (Request for Equitable Adjustment) </a:t>
            </a:r>
            <a:r>
              <a:rPr lang="en-US" sz="2400" i="1" dirty="0"/>
              <a:t>and a proposal for tri-partite CERN-AUP-ZANON meetings to ensure no surprises - due to lack of approval(s) - lurk in the future.</a:t>
            </a:r>
          </a:p>
          <a:p>
            <a:pPr lvl="1"/>
            <a:r>
              <a:rPr lang="en-US" sz="2000" dirty="0"/>
              <a:t>REA (under negotiation) added in AUP Risks</a:t>
            </a:r>
          </a:p>
          <a:p>
            <a:r>
              <a:rPr lang="en-US" sz="2400" dirty="0"/>
              <a:t>Continued pressure to restart production from CERN to accommodate TRIUMF involvement (busy with ARIEL in CY26)</a:t>
            </a:r>
          </a:p>
          <a:p>
            <a:pPr lvl="1"/>
            <a:r>
              <a:rPr lang="en-US" sz="2000" dirty="0"/>
              <a:t>Trying to get approval of all documents/NCRs to move forward expeditiously </a:t>
            </a:r>
          </a:p>
          <a:p>
            <a:r>
              <a:rPr lang="en-US" sz="2400" dirty="0"/>
              <a:t>More in Leonardo’s presentation. </a:t>
            </a:r>
            <a:endParaRPr lang="en-US" sz="2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9632E-80F4-51AE-6674-003193F4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F3943-4F93-3F2D-743B-A24800AEDA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1" y="6212900"/>
            <a:ext cx="1907704" cy="64510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7A2F912-F4E3-B940-EC02-4BCA45E8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dirty="0"/>
              <a:t>PMG Meeting </a:t>
            </a:r>
            <a:r>
              <a:rPr lang="en-US" dirty="0"/>
              <a:t>01</a:t>
            </a:r>
            <a:r>
              <a:rPr lang="en-US" noProof="0" dirty="0"/>
              <a:t>/21/2025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64446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93e6c-6e3b-402d-bd50-2724693fb6d8">U56HFXRV3UV3-648-3982</_dlc_DocId>
    <_dlc_DocIdUrl xmlns="3c193e6c-6e3b-402d-bd50-2724693fb6d8">
      <Url>https://fermipoint.fnal.gov/org/ocoo/ippm/POG/_layouts/15/DocIdRedir.aspx?ID=U56HFXRV3UV3-648-3982</Url>
      <Description>U56HFXRV3UV3-648-3982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8E0F19526F440B8E8AAF73A1F5F2F" ma:contentTypeVersion="10" ma:contentTypeDescription="Create a new document." ma:contentTypeScope="" ma:versionID="780572e66b433a30be30c9018918022d">
  <xsd:schema xmlns:xsd="http://www.w3.org/2001/XMLSchema" xmlns:xs="http://www.w3.org/2001/XMLSchema" xmlns:p="http://schemas.microsoft.com/office/2006/metadata/properties" xmlns:ns2="3c193e6c-6e3b-402d-bd50-2724693fb6d8" targetNamespace="http://schemas.microsoft.com/office/2006/metadata/properties" ma:root="true" ma:fieldsID="c64206e3cdc22ca9738adab5d4afcb9e" ns2:_="">
    <xsd:import namespace="3c193e6c-6e3b-402d-bd50-2724693fb6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93e6c-6e3b-402d-bd50-2724693fb6d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3c193e6c-6e3b-402d-bd50-2724693fb6d8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5D0A6F8-E413-42A1-8AE3-22C11AA28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93e6c-6e3b-402d-bd50-2724693fb6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FB0BAA6-3084-4264-99FD-07C45DE8071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157219</TotalTime>
  <Words>1491</Words>
  <Application>Microsoft Macintosh PowerPoint</Application>
  <PresentationFormat>On-screen Show (4:3)</PresentationFormat>
  <Paragraphs>210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CIDFont+F2</vt:lpstr>
      <vt:lpstr>Wingdings</vt:lpstr>
      <vt:lpstr>Thème Office</vt:lpstr>
      <vt:lpstr>Microsoft Excel Worksheet</vt:lpstr>
      <vt:lpstr>HL-LHC Accelerator Upgrade Project  PMG #67</vt:lpstr>
      <vt:lpstr>Plans for Today</vt:lpstr>
      <vt:lpstr>PowerPoint Presentation</vt:lpstr>
      <vt:lpstr>Cost Performance Report (December 2024)</vt:lpstr>
      <vt:lpstr>CPI and SPI Historical Performance</vt:lpstr>
      <vt:lpstr>AUP Recent Major Decisions/Agreement</vt:lpstr>
      <vt:lpstr>Major Recent BCRs</vt:lpstr>
      <vt:lpstr>Decision on Test of 3 CAs at CERN Task Force Report</vt:lpstr>
      <vt:lpstr>Interactions with ZANON &amp; CERN</vt:lpstr>
      <vt:lpstr>302.2 - Strand &amp; Cables</vt:lpstr>
      <vt:lpstr>302.2 Coil Fabrication (w/o 5 additional coils)</vt:lpstr>
      <vt:lpstr>302.2 - MQXFA Structures and Assembly</vt:lpstr>
      <vt:lpstr>MQXFA Test Analysis</vt:lpstr>
      <vt:lpstr>Shipment of LQXFAB-02</vt:lpstr>
      <vt:lpstr>PowerPoint Presentation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giorgioapollina@gmail.com</cp:lastModifiedBy>
  <cp:revision>2153</cp:revision>
  <cp:lastPrinted>2024-05-16T14:21:39Z</cp:lastPrinted>
  <dcterms:created xsi:type="dcterms:W3CDTF">2016-03-23T12:58:39Z</dcterms:created>
  <dcterms:modified xsi:type="dcterms:W3CDTF">2025-01-20T23:01:40Z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0x0101009788E0F19526F440B8E8AAF73A1F5F2F</vt:lpwstr>
  </property>
  <property fmtid="{D5CDD505-2E9C-101B-9397-08002B2CF9AE}" pid="3" name="_dlc_DocIdItemGuid">
    <vt:lpwstr>7e5c799d-dca0-475a-b621-6c07515ef004</vt:lpwstr>
  </property>
</Properties>
</file>