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258" r:id="rId5"/>
    <p:sldId id="4015" r:id="rId6"/>
    <p:sldId id="401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C5D1E9-D77F-4DFC-9BC1-1224AF9D1A53}" v="1" dt="2025-01-28T14:50:02.4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9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mitra V. Pingulkar" userId="1ecde5a7-a904-4d25-89cb-23b86002ace2" providerId="ADAL" clId="{41C5D1E9-D77F-4DFC-9BC1-1224AF9D1A53}"/>
    <pc:docChg chg="custSel addSld modSld">
      <pc:chgData name="Sanmitra V. Pingulkar" userId="1ecde5a7-a904-4d25-89cb-23b86002ace2" providerId="ADAL" clId="{41C5D1E9-D77F-4DFC-9BC1-1224AF9D1A53}" dt="2025-01-28T15:24:03.700" v="1159" actId="1076"/>
      <pc:docMkLst>
        <pc:docMk/>
      </pc:docMkLst>
      <pc:sldChg chg="addSp delSp modSp mod">
        <pc:chgData name="Sanmitra V. Pingulkar" userId="1ecde5a7-a904-4d25-89cb-23b86002ace2" providerId="ADAL" clId="{41C5D1E9-D77F-4DFC-9BC1-1224AF9D1A53}" dt="2025-01-28T15:24:03.700" v="1159" actId="1076"/>
        <pc:sldMkLst>
          <pc:docMk/>
          <pc:sldMk cId="1411134478" sldId="2258"/>
        </pc:sldMkLst>
        <pc:spChg chg="mod">
          <ac:chgData name="Sanmitra V. Pingulkar" userId="1ecde5a7-a904-4d25-89cb-23b86002ace2" providerId="ADAL" clId="{41C5D1E9-D77F-4DFC-9BC1-1224AF9D1A53}" dt="2025-01-28T14:48:23.508" v="6" actId="20577"/>
          <ac:spMkLst>
            <pc:docMk/>
            <pc:sldMk cId="1411134478" sldId="2258"/>
            <ac:spMk id="2" creationId="{00000000-0000-0000-0000-000000000000}"/>
          </ac:spMkLst>
        </pc:spChg>
        <pc:spChg chg="mod">
          <ac:chgData name="Sanmitra V. Pingulkar" userId="1ecde5a7-a904-4d25-89cb-23b86002ace2" providerId="ADAL" clId="{41C5D1E9-D77F-4DFC-9BC1-1224AF9D1A53}" dt="2025-01-28T14:48:18.493" v="3" actId="20577"/>
          <ac:spMkLst>
            <pc:docMk/>
            <pc:sldMk cId="1411134478" sldId="2258"/>
            <ac:spMk id="13" creationId="{7DB1B567-713B-7090-E3DD-BFBC6A849DAA}"/>
          </ac:spMkLst>
        </pc:spChg>
        <pc:spChg chg="mod">
          <ac:chgData name="Sanmitra V. Pingulkar" userId="1ecde5a7-a904-4d25-89cb-23b86002ace2" providerId="ADAL" clId="{41C5D1E9-D77F-4DFC-9BC1-1224AF9D1A53}" dt="2025-01-28T15:20:43.978" v="1047" actId="27636"/>
          <ac:spMkLst>
            <pc:docMk/>
            <pc:sldMk cId="1411134478" sldId="2258"/>
            <ac:spMk id="18" creationId="{7F2AB494-5882-CC83-18F3-A40815668422}"/>
          </ac:spMkLst>
        </pc:spChg>
        <pc:picChg chg="add del mod">
          <ac:chgData name="Sanmitra V. Pingulkar" userId="1ecde5a7-a904-4d25-89cb-23b86002ace2" providerId="ADAL" clId="{41C5D1E9-D77F-4DFC-9BC1-1224AF9D1A53}" dt="2025-01-28T15:12:01.122" v="991" actId="478"/>
          <ac:picMkLst>
            <pc:docMk/>
            <pc:sldMk cId="1411134478" sldId="2258"/>
            <ac:picMk id="3" creationId="{DC22F069-3687-F9A5-9B28-2CA6021EA41D}"/>
          </ac:picMkLst>
        </pc:picChg>
        <pc:picChg chg="add mod">
          <ac:chgData name="Sanmitra V. Pingulkar" userId="1ecde5a7-a904-4d25-89cb-23b86002ace2" providerId="ADAL" clId="{41C5D1E9-D77F-4DFC-9BC1-1224AF9D1A53}" dt="2025-01-28T15:24:03.700" v="1159" actId="1076"/>
          <ac:picMkLst>
            <pc:docMk/>
            <pc:sldMk cId="1411134478" sldId="2258"/>
            <ac:picMk id="7" creationId="{D6F059EB-18C4-BE58-F632-29C6284CB99D}"/>
          </ac:picMkLst>
        </pc:picChg>
        <pc:picChg chg="add mod modCrop">
          <ac:chgData name="Sanmitra V. Pingulkar" userId="1ecde5a7-a904-4d25-89cb-23b86002ace2" providerId="ADAL" clId="{41C5D1E9-D77F-4DFC-9BC1-1224AF9D1A53}" dt="2025-01-28T15:12:26.508" v="999" actId="1076"/>
          <ac:picMkLst>
            <pc:docMk/>
            <pc:sldMk cId="1411134478" sldId="2258"/>
            <ac:picMk id="10" creationId="{18A3A541-76F5-82B6-01C3-C638D40E66B0}"/>
          </ac:picMkLst>
        </pc:picChg>
      </pc:sldChg>
      <pc:sldChg chg="addSp delSp modSp add mod">
        <pc:chgData name="Sanmitra V. Pingulkar" userId="1ecde5a7-a904-4d25-89cb-23b86002ace2" providerId="ADAL" clId="{41C5D1E9-D77F-4DFC-9BC1-1224AF9D1A53}" dt="2025-01-28T15:21:45.110" v="1157" actId="20577"/>
        <pc:sldMkLst>
          <pc:docMk/>
          <pc:sldMk cId="990493955" sldId="4015"/>
        </pc:sldMkLst>
        <pc:spChg chg="mod">
          <ac:chgData name="Sanmitra V. Pingulkar" userId="1ecde5a7-a904-4d25-89cb-23b86002ace2" providerId="ADAL" clId="{41C5D1E9-D77F-4DFC-9BC1-1224AF9D1A53}" dt="2025-01-28T15:21:45.110" v="1157" actId="20577"/>
          <ac:spMkLst>
            <pc:docMk/>
            <pc:sldMk cId="990493955" sldId="4015"/>
            <ac:spMk id="18" creationId="{7F2AB494-5882-CC83-18F3-A40815668422}"/>
          </ac:spMkLst>
        </pc:spChg>
        <pc:picChg chg="add mod">
          <ac:chgData name="Sanmitra V. Pingulkar" userId="1ecde5a7-a904-4d25-89cb-23b86002ace2" providerId="ADAL" clId="{41C5D1E9-D77F-4DFC-9BC1-1224AF9D1A53}" dt="2025-01-28T15:20:56.660" v="1054" actId="1076"/>
          <ac:picMkLst>
            <pc:docMk/>
            <pc:sldMk cId="990493955" sldId="4015"/>
            <ac:picMk id="6" creationId="{471D8CF7-50CA-E72D-C6F2-D178A1EBEDD1}"/>
          </ac:picMkLst>
        </pc:picChg>
        <pc:picChg chg="del">
          <ac:chgData name="Sanmitra V. Pingulkar" userId="1ecde5a7-a904-4d25-89cb-23b86002ace2" providerId="ADAL" clId="{41C5D1E9-D77F-4DFC-9BC1-1224AF9D1A53}" dt="2025-01-28T15:20:51.542" v="1051" actId="478"/>
          <ac:picMkLst>
            <pc:docMk/>
            <pc:sldMk cId="990493955" sldId="4015"/>
            <ac:picMk id="7" creationId="{D6F059EB-18C4-BE58-F632-29C6284CB99D}"/>
          </ac:picMkLst>
        </pc:picChg>
        <pc:picChg chg="del">
          <ac:chgData name="Sanmitra V. Pingulkar" userId="1ecde5a7-a904-4d25-89cb-23b86002ace2" providerId="ADAL" clId="{41C5D1E9-D77F-4DFC-9BC1-1224AF9D1A53}" dt="2025-01-28T15:20:51.110" v="1050" actId="478"/>
          <ac:picMkLst>
            <pc:docMk/>
            <pc:sldMk cId="990493955" sldId="4015"/>
            <ac:picMk id="10" creationId="{18A3A541-76F5-82B6-01C3-C638D40E66B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blipFill dpi="0" rotWithShape="1">
          <a:blip r:embed="rId2">
            <a:lum/>
          </a:blip>
          <a:srcRect/>
          <a:stretch>
            <a:fillRect l="1000" t="1000" r="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ECA82-AD7F-4DC9-B88A-015F607744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122363"/>
            <a:ext cx="9944100" cy="23876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Enter title as shown on the 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10763C-52C6-4795-ABAC-D244C66B7B1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688976"/>
            <a:ext cx="9944100" cy="156882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004C97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 and Title</a:t>
            </a:r>
          </a:p>
          <a:p>
            <a:r>
              <a:rPr lang="en-US" dirty="0"/>
              <a:t>Full name of the review</a:t>
            </a:r>
          </a:p>
          <a:p>
            <a:r>
              <a:rPr lang="en-US" dirty="0"/>
              <a:t>25-28 April 2023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514D9D6-B7A1-4722-AA42-A98134ADCE2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563100" y="5346699"/>
            <a:ext cx="2362200" cy="388937"/>
          </a:xfrm>
        </p:spPr>
        <p:txBody>
          <a:bodyPr lIns="0" rIns="0" bIns="0" anchor="b" anchorCtr="0">
            <a:normAutofit/>
          </a:bodyPr>
          <a:lstStyle>
            <a:lvl1pPr marL="0" indent="0" algn="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Enter Version Info</a:t>
            </a:r>
          </a:p>
        </p:txBody>
      </p:sp>
    </p:spTree>
    <p:extLst>
      <p:ext uri="{BB962C8B-B14F-4D97-AF65-F5344CB8AC3E}">
        <p14:creationId xmlns:p14="http://schemas.microsoft.com/office/powerpoint/2010/main" val="175868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8ACD5-4E42-4219-BD6D-330CC1F89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E6E4A6-9526-4171-A80F-5FF0BBD4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A59077-F042-47DA-B89E-5D5BCECDF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F80D5E-E85A-4958-9303-B74093D41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92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932DD0-193F-4189-A8D3-D47A905AB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3D73D5-E3DE-4FCF-997A-8898D7575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145F8F-D4F1-450B-8244-3CEDC1565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9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76E88-885C-4E35-99E9-48887D401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66EA7-9874-470A-B0B8-FD685BCF2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06762-718C-45A9-B4B9-E7E8B06B9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BB6638-FBA1-4A04-9E2B-C5AE3654D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24622-BD84-412D-9082-9BB5D1E34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DAC68-D5C5-4D6C-A6BA-DCCB5A213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354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B225F-2AFE-4D12-86C5-A1486082B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29F05A-5148-44F2-B06A-0EC7587FCE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C75AE9-CA5D-4050-9B70-DFD20F0F8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461638-996E-49ED-8333-45DDA7352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8BFFE2-F321-4DC4-BD74-30A66C7F0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EF049-E744-451A-87EC-792ED74E1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525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432610"/>
            <a:ext cx="11057467" cy="54878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399885" y="6488431"/>
            <a:ext cx="700617" cy="187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A3EDC-84CE-5D44-955B-22A59AD27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6"/>
          </p:nvPr>
        </p:nvSpPr>
        <p:spPr>
          <a:xfrm>
            <a:off x="609600" y="1238250"/>
            <a:ext cx="5331795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6335272" y="1238250"/>
            <a:ext cx="5331795" cy="4846638"/>
          </a:xfrm>
          <a:prstGeom prst="rect">
            <a:avLst/>
          </a:prstGeom>
        </p:spPr>
        <p:txBody>
          <a:bodyPr lIns="0" rIns="0"/>
          <a:lstStyle>
            <a:lvl1pPr marL="256032" indent="-26517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63666A"/>
                </a:solidFill>
                <a:latin typeface="Helvetica"/>
              </a:defRPr>
            </a:lvl1pPr>
            <a:lvl2pPr marL="320040" indent="256032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63666A"/>
                </a:solidFill>
                <a:latin typeface="Helvetica"/>
              </a:defRPr>
            </a:lvl2pPr>
            <a:lvl3pPr marL="64008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63666A"/>
                </a:solidFill>
                <a:latin typeface="Helvetica"/>
              </a:defRPr>
            </a:lvl3pPr>
            <a:lvl4pPr marL="914400" indent="22860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63666A"/>
                </a:solidFill>
                <a:latin typeface="Helvetica"/>
              </a:defRPr>
            </a:lvl4pPr>
            <a:lvl5pPr marL="1143000" indent="192024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63666A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DAAE906-8AAE-4B53-A6A5-981574B10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05984" y="6488431"/>
            <a:ext cx="1355023" cy="187325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aseline="0" smtClean="0">
                <a:solidFill>
                  <a:srgbClr val="004C97"/>
                </a:solidFill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02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8874-F147-4402-9226-4D5D12DAF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C1EA6-1F04-42CA-B271-85282F9B7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13D2A-E145-466F-AF03-3D3ABF88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6E750-8E3B-4E81-8698-7EDA317F8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B980B-E849-47BE-B045-A03CE7969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481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and Charge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8874-F147-4402-9226-4D5D12DAF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C1EA6-1F04-42CA-B271-85282F9B7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13D2A-E145-466F-AF03-3D3ABF88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6E750-8E3B-4E81-8698-7EDA317F8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B980B-E849-47BE-B045-A03CE7969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41C691D-B78E-4452-A994-DDD1446599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332720" y="36576"/>
            <a:ext cx="1828800" cy="329184"/>
          </a:xfrm>
          <a:solidFill>
            <a:schemeClr val="accent6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40005" dist="22860" dir="5400000" algn="ctr" rotWithShape="0">
              <a:schemeClr val="bg2">
                <a:lumMod val="10000"/>
                <a:alpha val="35000"/>
              </a:schemeClr>
            </a:outerShdw>
          </a:effectLst>
        </p:spPr>
        <p:txBody>
          <a:bodyPr lIns="0" tIns="0" rIns="0" bIns="0" anchor="ctr" anchorCtr="1">
            <a:normAutofit/>
          </a:bodyPr>
          <a:lstStyle>
            <a:lvl1pPr marL="0" indent="0">
              <a:buNone/>
              <a:defRPr sz="1200" b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CHARGE QUESTION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97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075BC-A2D6-44DC-9D6F-0D79398FB7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523845"/>
            <a:ext cx="10515600" cy="1810310"/>
          </a:xfrm>
        </p:spPr>
        <p:txBody>
          <a:bodyPr anchor="ctr" anchorCtr="1"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Enter Section 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E2BFC-BDDE-400D-A973-8DA8D3C2653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406153"/>
            <a:ext cx="10515600" cy="1683497"/>
          </a:xfrm>
        </p:spPr>
        <p:txBody>
          <a:bodyPr anchor="t" anchorCtr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Enter Section sub-header, if needed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2F73-7B90-4C3C-9CD4-8C94C802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6B51F-335C-46FD-AC20-0E9ACBB3F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47743-D367-41E3-899D-01ECCFDAB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48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0BE04-534F-4D40-A6D2-BAE70F5D8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4BA0B-C83F-4313-9C0D-7DCE65AC6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699" y="1068106"/>
            <a:ext cx="5730689" cy="5180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D098A-3DF3-419F-8C10-B4DF8D2DA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4613" y="1068106"/>
            <a:ext cx="5730688" cy="51802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14606-ADDC-4332-92B8-24E57532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721B9-410A-4746-9E94-39C7A872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F6DA6-9DCD-4AE0-B468-627DC9810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06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and Charge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0BE04-534F-4D40-A6D2-BAE70F5D8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4BA0B-C83F-4313-9C0D-7DCE65AC6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699" y="1068106"/>
            <a:ext cx="5730689" cy="5180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D098A-3DF3-419F-8C10-B4DF8D2DA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4613" y="1068106"/>
            <a:ext cx="5730688" cy="51802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14606-ADDC-4332-92B8-24E575328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721B9-410A-4746-9E94-39C7A872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F6DA6-9DCD-4AE0-B468-627DC9810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3449A1B-CA32-4CDE-9D7B-5A113561A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332720" y="36576"/>
            <a:ext cx="1828800" cy="329184"/>
          </a:xfrm>
          <a:solidFill>
            <a:schemeClr val="accent6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40005" dist="22860" dir="5400000" algn="ctr" rotWithShape="0">
              <a:schemeClr val="bg2">
                <a:lumMod val="10000"/>
                <a:alpha val="35000"/>
              </a:schemeClr>
            </a:outerShdw>
          </a:effectLst>
        </p:spPr>
        <p:txBody>
          <a:bodyPr lIns="0" tIns="0" rIns="0" bIns="0" anchor="ctr" anchorCtr="1">
            <a:normAutofit/>
          </a:bodyPr>
          <a:lstStyle>
            <a:lvl1pPr marL="0" indent="0">
              <a:buNone/>
              <a:defRPr sz="1200" b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CHARGE QUESTION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04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6C403-C89C-450D-A436-F7B6D3F8E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889867-0823-40EA-A7A5-E88FDCD1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F6DB3-0553-45E9-8885-BBA0FA2D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2459A-EEEF-4AB1-A20D-5C2D33034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E5849FA-23B8-4364-B074-2DB375C12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699" y="1068106"/>
            <a:ext cx="5730689" cy="5180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D33200-88A0-4E82-9F2B-120E4C4B5B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89662" y="1068012"/>
            <a:ext cx="5730689" cy="518029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1528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 and Charge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6C403-C89C-450D-A436-F7B6D3F8E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889867-0823-40EA-A7A5-E88FDCD1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F6DB3-0553-45E9-8885-BBA0FA2D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2459A-EEEF-4AB1-A20D-5C2D33034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E5849FA-23B8-4364-B074-2DB375C12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699" y="1068106"/>
            <a:ext cx="5730689" cy="5180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D33200-88A0-4E82-9F2B-120E4C4B5B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89662" y="1068012"/>
            <a:ext cx="5730689" cy="518029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DBE56495-495F-4648-A26E-D8C8BFEF0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32720" y="36576"/>
            <a:ext cx="1828800" cy="329184"/>
          </a:xfrm>
          <a:solidFill>
            <a:schemeClr val="accent6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40005" dist="22860" dir="5400000" algn="ctr" rotWithShape="0">
              <a:schemeClr val="bg2">
                <a:lumMod val="10000"/>
                <a:alpha val="35000"/>
              </a:schemeClr>
            </a:outerShdw>
          </a:effectLst>
        </p:spPr>
        <p:txBody>
          <a:bodyPr lIns="0" tIns="0" rIns="0" bIns="0" anchor="ctr" anchorCtr="1">
            <a:normAutofit/>
          </a:bodyPr>
          <a:lstStyle>
            <a:lvl1pPr marL="0" indent="0">
              <a:buNone/>
              <a:defRPr sz="1200" b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CHARGE QUESTION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90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552BE-FE48-45A9-B7E1-732126897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501"/>
            <a:ext cx="10515600" cy="7239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EC27D-B554-49AD-8B87-B38950B1B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" y="1077231"/>
            <a:ext cx="571724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3E6177-AFCA-4652-A663-E0B824087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6700" y="1905064"/>
            <a:ext cx="5717241" cy="43433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CDD57E-933C-4756-AFB3-B000B18325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8059" y="1066800"/>
            <a:ext cx="571724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534DC1-5CBE-47A6-958E-2A9AB177E1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059" y="1901142"/>
            <a:ext cx="5717241" cy="43472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DA5A53-D1B4-4257-BAC1-7AF71FB12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09.20.2023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E8C157-E7AA-4594-9938-12963E420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D2C328-5D58-4CB5-AE56-54397014A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D35C49-7E6B-48D8-B67F-8103B5CEA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500"/>
            <a:ext cx="10515600" cy="72390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83545-BB2E-4574-B71E-E64E6D508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" y="1066799"/>
            <a:ext cx="11658600" cy="5181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0BCCD-1B4D-4AE6-AA77-2A93CCC5B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81100" y="6556248"/>
            <a:ext cx="1104900" cy="18745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rgbClr val="004C97"/>
                </a:solidFill>
                <a:latin typeface="+mn-lt"/>
              </a:defRPr>
            </a:lvl1pPr>
          </a:lstStyle>
          <a:p>
            <a:r>
              <a:rPr lang="en-US"/>
              <a:t>09.20.2023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0786B-1A70-41CC-976B-301C8181A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70048" y="6556248"/>
            <a:ext cx="6893052" cy="18745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rgbClr val="004C97"/>
                </a:solidFill>
                <a:latin typeface="+mn-lt"/>
              </a:defRPr>
            </a:lvl1pPr>
          </a:lstStyle>
          <a:p>
            <a:r>
              <a:rPr lang="en-US"/>
              <a:t>Justin Freitag | FD1 Coldbox Engineering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36DCE-5EA1-4C2F-BC29-5732E8C54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3455" y="6556248"/>
            <a:ext cx="454745" cy="18745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rgbClr val="004C97"/>
                </a:solidFill>
                <a:latin typeface="+mn-lt"/>
              </a:defRPr>
            </a:lvl1pPr>
          </a:lstStyle>
          <a:p>
            <a:fld id="{EFEA031F-3946-4BBC-949C-5EB2BB7BA03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6F5AB0-A7FF-4A8B-A755-8206E37B5E64}"/>
              </a:ext>
            </a:extLst>
          </p:cNvPr>
          <p:cNvCxnSpPr>
            <a:cxnSpLocks/>
          </p:cNvCxnSpPr>
          <p:nvPr/>
        </p:nvCxnSpPr>
        <p:spPr>
          <a:xfrm>
            <a:off x="266700" y="6416393"/>
            <a:ext cx="11658600" cy="0"/>
          </a:xfrm>
          <a:prstGeom prst="line">
            <a:avLst/>
          </a:prstGeom>
          <a:ln w="25400">
            <a:solidFill>
              <a:srgbClr val="004C9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E1C8D2DD-51B6-423E-89D4-0224D76EB4D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290509" y="6476587"/>
            <a:ext cx="1518036" cy="31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34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1" kern="1200">
          <a:solidFill>
            <a:srgbClr val="004C9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HGGothicE" panose="020B0909000000000000" pitchFamily="49" charset="-128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4263" indent="-169863" algn="l" defTabSz="914400" rtl="0" eaLnBrk="1" latinLnBrk="0" hangingPunct="1">
        <a:lnSpc>
          <a:spcPct val="90000"/>
        </a:lnSpc>
        <a:spcBef>
          <a:spcPts val="500"/>
        </a:spcBef>
        <a:buSzPct val="88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541463" indent="-169863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HGGothicE" panose="020B0909000000000000" pitchFamily="49" charset="-128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998663" indent="-169863" algn="l" defTabSz="914400" rtl="0" eaLnBrk="1" latinLnBrk="0" hangingPunct="1">
        <a:lnSpc>
          <a:spcPct val="90000"/>
        </a:lnSpc>
        <a:spcBef>
          <a:spcPts val="5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2">
          <p15:clr>
            <a:srgbClr val="F26B43"/>
          </p15:clr>
        </p15:guide>
        <p15:guide id="2" pos="72">
          <p15:clr>
            <a:srgbClr val="F26B43"/>
          </p15:clr>
        </p15:guide>
        <p15:guide id="3" orient="horz" pos="4248">
          <p15:clr>
            <a:srgbClr val="F26B43"/>
          </p15:clr>
        </p15:guide>
        <p15:guide id="4" pos="7608">
          <p15:clr>
            <a:srgbClr val="F26B43"/>
          </p15:clr>
        </p15:guide>
        <p15:guide id="5" orient="horz" pos="120">
          <p15:clr>
            <a:srgbClr val="F26B43"/>
          </p15:clr>
        </p15:guide>
        <p15:guide id="6" orient="horz" pos="576">
          <p15:clr>
            <a:srgbClr val="F26B43"/>
          </p15:clr>
        </p15:guide>
        <p15:guide id="7" pos="168">
          <p15:clr>
            <a:srgbClr val="F26B43"/>
          </p15:clr>
        </p15:guide>
        <p15:guide id="8" pos="6792">
          <p15:clr>
            <a:srgbClr val="F26B43"/>
          </p15:clr>
        </p15:guide>
        <p15:guide id="9" orient="horz" pos="672">
          <p15:clr>
            <a:srgbClr val="F26B43"/>
          </p15:clr>
        </p15:guide>
        <p15:guide id="10" orient="horz" pos="3936">
          <p15:clr>
            <a:srgbClr val="F26B43"/>
          </p15:clr>
        </p15:guide>
        <p15:guide id="11" pos="7512">
          <p15:clr>
            <a:srgbClr val="F26B43"/>
          </p15:clr>
        </p15:guide>
        <p15:guide id="12" orient="horz" pos="4128">
          <p15:clr>
            <a:srgbClr val="F26B43"/>
          </p15:clr>
        </p15:guide>
        <p15:guide id="13" orient="horz" pos="4032">
          <p15:clr>
            <a:srgbClr val="F26B43"/>
          </p15:clr>
        </p15:guide>
        <p15:guide id="14" pos="240">
          <p15:clr>
            <a:srgbClr val="F26B43"/>
          </p15:clr>
        </p15:guide>
        <p15:guide id="15" pos="528">
          <p15:clr>
            <a:srgbClr val="F26B43"/>
          </p15:clr>
        </p15:guide>
        <p15:guide id="16" pos="744">
          <p15:clr>
            <a:srgbClr val="F26B43"/>
          </p15:clr>
        </p15:guide>
        <p15:guide id="17" pos="1680">
          <p15:clr>
            <a:srgbClr val="F26B43"/>
          </p15:clr>
        </p15:guide>
        <p15:guide id="18" pos="1440">
          <p15:clr>
            <a:srgbClr val="F26B43"/>
          </p15:clr>
        </p15:guide>
        <p15:guide id="19" pos="60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dms.cern.ch/project/CERN-0000234790" TargetMode="External"/><Relationship Id="rId7" Type="http://schemas.openxmlformats.org/officeDocument/2006/relationships/hyperlink" Target="https://edms.cern.ch/project/CERN-0000252429" TargetMode="External"/><Relationship Id="rId2" Type="http://schemas.openxmlformats.org/officeDocument/2006/relationships/hyperlink" Target="https://edms.cern.ch/project/CERN-000023480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ms.cern.ch/project/CERN-0000252399" TargetMode="External"/><Relationship Id="rId5" Type="http://schemas.openxmlformats.org/officeDocument/2006/relationships/hyperlink" Target="https://edms.cern.ch/project/CERN-0000252309" TargetMode="External"/><Relationship Id="rId4" Type="http://schemas.openxmlformats.org/officeDocument/2006/relationships/hyperlink" Target="https://edms.cern.ch/document/2822247/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Week of 1/28/2025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7F2AB494-5882-CC83-18F3-A40815668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14086" y="1056371"/>
            <a:ext cx="6462040" cy="4551949"/>
          </a:xfrm>
        </p:spPr>
        <p:txBody>
          <a:bodyPr>
            <a:normAutofit/>
          </a:bodyPr>
          <a:lstStyle/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Condensation prevention duct.</a:t>
            </a:r>
          </a:p>
          <a:p>
            <a:pPr lvl="3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draft of bill of planning, (Work activity plan) is ready.</a:t>
            </a:r>
          </a:p>
          <a:p>
            <a:pPr lvl="3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Duct will be pre-cut to length and will also include intake slots. Minor adjustment in length will still be needed during installation. Meeting with ESH to understand fiberglass machining requirements and constraints.</a:t>
            </a:r>
          </a:p>
          <a:p>
            <a:pPr lvl="3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Meeting with Steve to review the web req.</a:t>
            </a:r>
          </a:p>
          <a:p>
            <a:pPr lvl="3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Detector Mezzanine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through compliance office comments on the engineering note.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Sanmitra Pingulkar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39C72E-2A13-EB4D-AD45-6D4E6ACAED8D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/>
              <a:ea typeface="+mn-ea"/>
              <a:cs typeface="+mn-cs"/>
            </a:endParaRPr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7DB1B567-713B-7090-E3DD-BFBC6A84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81100" y="6556248"/>
            <a:ext cx="1104900" cy="187452"/>
          </a:xfr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01/28/2025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DC12424-0F71-105B-BCC5-55A0F01AA947}"/>
              </a:ext>
            </a:extLst>
          </p:cNvPr>
          <p:cNvSpPr/>
          <p:nvPr/>
        </p:nvSpPr>
        <p:spPr>
          <a:xfrm>
            <a:off x="9563100" y="2814331"/>
            <a:ext cx="358567" cy="332735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B77C45E-3E82-9DBA-ED81-557168536EB9}"/>
              </a:ext>
            </a:extLst>
          </p:cNvPr>
          <p:cNvSpPr/>
          <p:nvPr/>
        </p:nvSpPr>
        <p:spPr>
          <a:xfrm>
            <a:off x="11449978" y="2474475"/>
            <a:ext cx="358567" cy="332735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F059EB-18C4-BE58-F632-29C6284CB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1855" y="3691260"/>
            <a:ext cx="6140145" cy="20317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8A3A541-76F5-82B6-01C3-C638D40E66B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2020" b="984"/>
          <a:stretch/>
        </p:blipFill>
        <p:spPr>
          <a:xfrm>
            <a:off x="6005033" y="358522"/>
            <a:ext cx="5904239" cy="308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13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Week of 1/28/2025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7F2AB494-5882-CC83-18F3-A40815668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14086" y="1056371"/>
            <a:ext cx="6462040" cy="4551949"/>
          </a:xfrm>
        </p:spPr>
        <p:txBody>
          <a:bodyPr>
            <a:normAutofit/>
          </a:bodyPr>
          <a:lstStyle/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L-beam sled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 models for the sled and floor plates have been updated as per the lessons learned during the test.</a:t>
            </a:r>
          </a:p>
          <a:p>
            <a:pPr lvl="3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Draft for procurement specification for the production sled is ready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Sanmitra Pingulkar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39C72E-2A13-EB4D-AD45-6D4E6ACAED8D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Helvetica"/>
              <a:ea typeface="+mn-ea"/>
              <a:cs typeface="+mn-cs"/>
            </a:endParaRPr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7DB1B567-713B-7090-E3DD-BFBC6A84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81100" y="6556248"/>
            <a:ext cx="1104900" cy="187452"/>
          </a:xfrm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Helvetica"/>
                <a:ea typeface="+mn-ea"/>
                <a:cs typeface="+mn-cs"/>
              </a:rPr>
              <a:t>01/28/2025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DC12424-0F71-105B-BCC5-55A0F01AA947}"/>
              </a:ext>
            </a:extLst>
          </p:cNvPr>
          <p:cNvSpPr/>
          <p:nvPr/>
        </p:nvSpPr>
        <p:spPr>
          <a:xfrm>
            <a:off x="9563100" y="2814331"/>
            <a:ext cx="358567" cy="332735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B77C45E-3E82-9DBA-ED81-557168536EB9}"/>
              </a:ext>
            </a:extLst>
          </p:cNvPr>
          <p:cNvSpPr/>
          <p:nvPr/>
        </p:nvSpPr>
        <p:spPr>
          <a:xfrm>
            <a:off x="11449978" y="2474475"/>
            <a:ext cx="358567" cy="332735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1D8CF7-50CA-E72D-C6F2-D178A1EBED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0" y="2254132"/>
            <a:ext cx="5986701" cy="359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49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C3498-30F9-711C-B7BD-0D7E92F13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501"/>
            <a:ext cx="5382986" cy="508134"/>
          </a:xfrm>
        </p:spPr>
        <p:txBody>
          <a:bodyPr>
            <a:noAutofit/>
          </a:bodyPr>
          <a:lstStyle/>
          <a:p>
            <a:r>
              <a:rPr lang="en-US" sz="2800" dirty="0"/>
              <a:t>HD/VD Detector Mezzanine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51915-5BF1-8ECF-7609-C8E1E02CE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EA031F-3946-4BBC-949C-5EB2BB7BA03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6C505897-4F27-DC61-C388-8BFAB426F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698" y="656285"/>
            <a:ext cx="6608233" cy="137475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Status</a:t>
            </a:r>
          </a:p>
          <a:p>
            <a:pPr lvl="1">
              <a:spcBef>
                <a:spcPts val="0"/>
              </a:spcBef>
            </a:pPr>
            <a:r>
              <a:rPr lang="en-US" dirty="0"/>
              <a:t>Working on engineering analysis and note on updated model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9AEC8EEF-6D2A-F896-787D-F3C070BDB311}"/>
              </a:ext>
            </a:extLst>
          </p:cNvPr>
          <p:cNvSpPr txBox="1">
            <a:spLocks/>
          </p:cNvSpPr>
          <p:nvPr/>
        </p:nvSpPr>
        <p:spPr>
          <a:xfrm>
            <a:off x="6130170" y="3893185"/>
            <a:ext cx="5938953" cy="2582899"/>
          </a:xfrm>
          <a:prstGeom prst="rect">
            <a:avLst/>
          </a:prstGeom>
        </p:spPr>
        <p:txBody>
          <a:bodyPr lIns="91440" rIns="91440"/>
          <a:lstStyle>
            <a:lvl1pPr marL="256032" indent="-265176" algn="l" defTabSz="457200" rtl="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200" b="0" i="0" kern="1200">
                <a:solidFill>
                  <a:srgbClr val="63666A"/>
                </a:solidFill>
                <a:latin typeface="Helvetica"/>
                <a:ea typeface="Geneva" charset="0"/>
                <a:cs typeface="Geneva" charset="0"/>
              </a:defRPr>
            </a:lvl1pPr>
            <a:lvl2pPr marL="320040" indent="256032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20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2pPr>
            <a:lvl3pPr marL="64008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8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3pPr>
            <a:lvl4pPr marL="914400" indent="228600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90000"/>
              <a:buFont typeface="Lucida Grande"/>
              <a:buChar char="-"/>
              <a:defRPr sz="16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4pPr>
            <a:lvl5pPr marL="1143000" indent="192024" algn="l" defTabSz="457200" rtl="0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8000"/>
              <a:buFont typeface="Arial"/>
              <a:buChar char="•"/>
              <a:defRPr sz="1400" b="0" i="0" kern="1200">
                <a:solidFill>
                  <a:srgbClr val="63666A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marR="0" lvl="0" indent="-230188" algn="l" defTabSz="4572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63666A"/>
              </a:solidFill>
              <a:effectLst/>
              <a:uLnTx/>
              <a:uFillTx/>
              <a:latin typeface="Helvetica"/>
            </a:endParaRPr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8136D936-0596-137B-9936-2F6171522D0B}"/>
              </a:ext>
            </a:extLst>
          </p:cNvPr>
          <p:cNvSpPr txBox="1">
            <a:spLocks/>
          </p:cNvSpPr>
          <p:nvPr/>
        </p:nvSpPr>
        <p:spPr>
          <a:xfrm>
            <a:off x="204884" y="4670861"/>
            <a:ext cx="6608233" cy="172726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90000"/>
              <a:buFont typeface="HGGothicE" panose="020B0909000000000000" pitchFamily="49" charset="-128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4263" indent="-1698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88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84313" indent="-1698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 typeface="HGGothicE" panose="020B0909000000000000" pitchFamily="49" charset="-128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89125" indent="-1698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Procurement plan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Railing and flooring off-the-shelf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Stairs off-the-shelf with supports built into mezzanine structure.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Installed by contractor.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CEDC4E2A-313D-125F-E6BC-407D284B0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633552"/>
              </p:ext>
            </p:extLst>
          </p:nvPr>
        </p:nvGraphicFramePr>
        <p:xfrm>
          <a:off x="382450" y="1903271"/>
          <a:ext cx="6608231" cy="27275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597">
                  <a:extLst>
                    <a:ext uri="{9D8B030D-6E8A-4147-A177-3AD203B41FA5}">
                      <a16:colId xmlns:a16="http://schemas.microsoft.com/office/drawing/2014/main" val="3117290910"/>
                    </a:ext>
                  </a:extLst>
                </a:gridCol>
                <a:gridCol w="1449518">
                  <a:extLst>
                    <a:ext uri="{9D8B030D-6E8A-4147-A177-3AD203B41FA5}">
                      <a16:colId xmlns:a16="http://schemas.microsoft.com/office/drawing/2014/main" val="2766552089"/>
                    </a:ext>
                  </a:extLst>
                </a:gridCol>
                <a:gridCol w="1652058">
                  <a:extLst>
                    <a:ext uri="{9D8B030D-6E8A-4147-A177-3AD203B41FA5}">
                      <a16:colId xmlns:a16="http://schemas.microsoft.com/office/drawing/2014/main" val="2638997240"/>
                    </a:ext>
                  </a:extLst>
                </a:gridCol>
                <a:gridCol w="1652058">
                  <a:extLst>
                    <a:ext uri="{9D8B030D-6E8A-4147-A177-3AD203B41FA5}">
                      <a16:colId xmlns:a16="http://schemas.microsoft.com/office/drawing/2014/main" val="4134486096"/>
                    </a:ext>
                  </a:extLst>
                </a:gridCol>
              </a:tblGrid>
              <a:tr h="344699">
                <a:tc>
                  <a:txBody>
                    <a:bodyPr/>
                    <a:lstStyle/>
                    <a:p>
                      <a:r>
                        <a:rPr lang="en-US" sz="1400" dirty="0"/>
                        <a:t>Tech Spec.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2"/>
                        </a:rPr>
                        <a:t>234809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281335"/>
                  </a:ext>
                </a:extLst>
              </a:tr>
              <a:tr h="344699">
                <a:tc>
                  <a:txBody>
                    <a:bodyPr/>
                    <a:lstStyle/>
                    <a:p>
                      <a:r>
                        <a:rPr lang="en-US" sz="1400" dirty="0"/>
                        <a:t>3D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3"/>
                        </a:rPr>
                        <a:t>234790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Submitted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580887"/>
                  </a:ext>
                </a:extLst>
              </a:tr>
              <a:tr h="344699">
                <a:tc>
                  <a:txBody>
                    <a:bodyPr/>
                    <a:lstStyle/>
                    <a:p>
                      <a:r>
                        <a:rPr lang="en-US" sz="1600" dirty="0"/>
                        <a:t>Eng.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4"/>
                        </a:rPr>
                        <a:t>2822247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Submitted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80953"/>
                  </a:ext>
                </a:extLst>
              </a:tr>
              <a:tr h="344699">
                <a:tc>
                  <a:txBody>
                    <a:bodyPr/>
                    <a:lstStyle/>
                    <a:p>
                      <a:r>
                        <a:rPr lang="en-US" sz="1600" dirty="0"/>
                        <a:t>CO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5"/>
                        </a:rPr>
                        <a:t>252309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Empty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446214"/>
                  </a:ext>
                </a:extLst>
              </a:tr>
              <a:tr h="344699">
                <a:tc>
                  <a:txBody>
                    <a:bodyPr/>
                    <a:lstStyle/>
                    <a:p>
                      <a:r>
                        <a:rPr lang="en-US" sz="1600" dirty="0"/>
                        <a:t>2D Drawings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3"/>
                        </a:rPr>
                        <a:t>234790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Empty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349638"/>
                  </a:ext>
                </a:extLst>
              </a:tr>
              <a:tr h="400789">
                <a:tc>
                  <a:txBody>
                    <a:bodyPr/>
                    <a:lstStyle/>
                    <a:p>
                      <a:r>
                        <a:rPr lang="en-US" sz="1600" dirty="0"/>
                        <a:t>Schedule 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6"/>
                        </a:rPr>
                        <a:t>252399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Empty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613310"/>
                  </a:ext>
                </a:extLst>
              </a:tr>
              <a:tr h="603223">
                <a:tc>
                  <a:txBody>
                    <a:bodyPr/>
                    <a:lstStyle/>
                    <a:p>
                      <a:r>
                        <a:rPr lang="en-US" sz="1600" dirty="0"/>
                        <a:t>Install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linkClick r:id="rId7"/>
                        </a:rPr>
                        <a:t>252429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Empty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459022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4AAFE433-A34A-77CF-D13F-89482C111BF8}"/>
              </a:ext>
            </a:extLst>
          </p:cNvPr>
          <p:cNvGrpSpPr/>
          <p:nvPr/>
        </p:nvGrpSpPr>
        <p:grpSpPr>
          <a:xfrm>
            <a:off x="8610600" y="1536149"/>
            <a:ext cx="3414557" cy="4822563"/>
            <a:chOff x="8415311" y="1673038"/>
            <a:chExt cx="3414557" cy="4822563"/>
          </a:xfrm>
          <a:solidFill>
            <a:schemeClr val="bg1"/>
          </a:solidFill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D3658A4-89F2-DDF8-B392-57CC39BACB07}"/>
                </a:ext>
              </a:extLst>
            </p:cNvPr>
            <p:cNvSpPr txBox="1"/>
            <p:nvPr/>
          </p:nvSpPr>
          <p:spPr>
            <a:xfrm>
              <a:off x="8703793" y="1673038"/>
              <a:ext cx="2910468" cy="1200329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Install Activity: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Installed one portal at a time.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06-June-26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12BA38F-C1FE-7D31-5255-FE09DD354679}"/>
                </a:ext>
              </a:extLst>
            </p:cNvPr>
            <p:cNvSpPr txBox="1"/>
            <p:nvPr/>
          </p:nvSpPr>
          <p:spPr>
            <a:xfrm>
              <a:off x="8873314" y="3625361"/>
              <a:ext cx="2544286" cy="36933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Store/Move 120d - 4mo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B2B69EB-3B74-94AE-0919-ED2FE2FAAFF8}"/>
                </a:ext>
              </a:extLst>
            </p:cNvPr>
            <p:cNvSpPr txBox="1"/>
            <p:nvPr/>
          </p:nvSpPr>
          <p:spPr>
            <a:xfrm>
              <a:off x="9143116" y="4150786"/>
              <a:ext cx="2031821" cy="646331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Fabrication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60d – 3mo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BC7E5A0-B06D-6F9F-5435-C43CAA70656C}"/>
                </a:ext>
              </a:extLst>
            </p:cNvPr>
            <p:cNvSpPr txBox="1"/>
            <p:nvPr/>
          </p:nvSpPr>
          <p:spPr>
            <a:xfrm>
              <a:off x="9406257" y="4953210"/>
              <a:ext cx="1505540" cy="646331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Procurement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180d – 6mo 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CB4AF47-7050-56B4-EAA2-BD9DBCE80129}"/>
                </a:ext>
              </a:extLst>
            </p:cNvPr>
            <p:cNvSpPr txBox="1"/>
            <p:nvPr/>
          </p:nvSpPr>
          <p:spPr>
            <a:xfrm>
              <a:off x="8415311" y="5849270"/>
              <a:ext cx="3414557" cy="64633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Latest “Submit to Procurement”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rPr>
                <a:t>06-May-25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681F911-2A4A-AA71-BA63-2E4A66C8E7A5}"/>
                </a:ext>
              </a:extLst>
            </p:cNvPr>
            <p:cNvCxnSpPr>
              <a:cxnSpLocks/>
              <a:stCxn id="26" idx="2"/>
              <a:endCxn id="27" idx="0"/>
            </p:cNvCxnSpPr>
            <p:nvPr/>
          </p:nvCxnSpPr>
          <p:spPr>
            <a:xfrm flipH="1">
              <a:off x="10145457" y="2873367"/>
              <a:ext cx="13570" cy="751994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2C0263E-9F35-967C-4851-F7334A7F5250}"/>
                </a:ext>
              </a:extLst>
            </p:cNvPr>
            <p:cNvCxnSpPr>
              <a:cxnSpLocks/>
              <a:stCxn id="27" idx="2"/>
              <a:endCxn id="28" idx="0"/>
            </p:cNvCxnSpPr>
            <p:nvPr/>
          </p:nvCxnSpPr>
          <p:spPr>
            <a:xfrm>
              <a:off x="10145457" y="3994693"/>
              <a:ext cx="13570" cy="156093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C2FABCF-C74F-5E6B-05AB-4D767B0AC682}"/>
                </a:ext>
              </a:extLst>
            </p:cNvPr>
            <p:cNvCxnSpPr>
              <a:cxnSpLocks/>
              <a:stCxn id="29" idx="0"/>
              <a:endCxn id="28" idx="2"/>
            </p:cNvCxnSpPr>
            <p:nvPr/>
          </p:nvCxnSpPr>
          <p:spPr>
            <a:xfrm flipV="1">
              <a:off x="10159027" y="4797117"/>
              <a:ext cx="0" cy="156093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530CF3D1-6457-02EC-A8CD-EFCB95435553}"/>
                </a:ext>
              </a:extLst>
            </p:cNvPr>
            <p:cNvCxnSpPr>
              <a:cxnSpLocks/>
              <a:stCxn id="29" idx="2"/>
              <a:endCxn id="30" idx="0"/>
            </p:cNvCxnSpPr>
            <p:nvPr/>
          </p:nvCxnSpPr>
          <p:spPr>
            <a:xfrm flipH="1">
              <a:off x="10122590" y="5599541"/>
              <a:ext cx="36437" cy="249729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DD5B318A-18B9-36B5-5661-E5AC31717410}"/>
              </a:ext>
            </a:extLst>
          </p:cNvPr>
          <p:cNvSpPr txBox="1"/>
          <p:nvPr/>
        </p:nvSpPr>
        <p:spPr>
          <a:xfrm>
            <a:off x="8273041" y="6368728"/>
            <a:ext cx="2942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PRR Target: December 2024</a:t>
            </a:r>
          </a:p>
        </p:txBody>
      </p:sp>
    </p:spTree>
    <p:extLst>
      <p:ext uri="{BB962C8B-B14F-4D97-AF65-F5344CB8AC3E}">
        <p14:creationId xmlns:p14="http://schemas.microsoft.com/office/powerpoint/2010/main" val="4025046123"/>
      </p:ext>
    </p:extLst>
  </p:cSld>
  <p:clrMapOvr>
    <a:masterClrMapping/>
  </p:clrMapOvr>
</p:sld>
</file>

<file path=ppt/theme/theme1.xml><?xml version="1.0" encoding="utf-8"?>
<a:theme xmlns:a="http://schemas.openxmlformats.org/drawingml/2006/main" name="LBNFDUNEUS">
  <a:themeElements>
    <a:clrScheme name="LBNFDUNE-US 2022">
      <a:dk1>
        <a:srgbClr val="63666A"/>
      </a:dk1>
      <a:lt1>
        <a:sysClr val="window" lastClr="FFFFFF"/>
      </a:lt1>
      <a:dk2>
        <a:srgbClr val="44546A"/>
      </a:dk2>
      <a:lt2>
        <a:srgbClr val="E7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954F72"/>
      </a:folHlink>
    </a:clrScheme>
    <a:fontScheme name="Custom 1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BNFDUNEUS" id="{4BD50D31-83BC-4A71-9BED-86D343DA69F9}" vid="{EF87A86F-99AB-449F-A527-0F10512AC2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0A8AD25A9EE4C84A591B0E2833860" ma:contentTypeVersion="16" ma:contentTypeDescription="Create a new document." ma:contentTypeScope="" ma:versionID="56d48a6278f6ea74ccd9dde2a9aa2380">
  <xsd:schema xmlns:xsd="http://www.w3.org/2001/XMLSchema" xmlns:xs="http://www.w3.org/2001/XMLSchema" xmlns:p="http://schemas.microsoft.com/office/2006/metadata/properties" xmlns:ns3="c83cc827-3d61-4001-b190-29bcf00ffd78" xmlns:ns4="d6341c1a-4905-4ef3-aae7-613edb543070" targetNamespace="http://schemas.microsoft.com/office/2006/metadata/properties" ma:root="true" ma:fieldsID="83f470a4fd4575c8e86d300d00ee84f5" ns3:_="" ns4:_="">
    <xsd:import namespace="c83cc827-3d61-4001-b190-29bcf00ffd78"/>
    <xsd:import namespace="d6341c1a-4905-4ef3-aae7-613edb543070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SystemTags" minOccurs="0"/>
                <xsd:element ref="ns3:MediaServiceSearchProperties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3cc827-3d61-4001-b190-29bcf00ffd78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41c1a-4905-4ef3-aae7-613edb54307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83cc827-3d61-4001-b190-29bcf00ffd7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45AE34-7C52-494A-BFA9-4843E89825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3cc827-3d61-4001-b190-29bcf00ffd78"/>
    <ds:schemaRef ds:uri="d6341c1a-4905-4ef3-aae7-613edb5430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E35577-FC58-4913-B2AA-0DE60F5DAF2F}">
  <ds:schemaRefs>
    <ds:schemaRef ds:uri="c83cc827-3d61-4001-b190-29bcf00ffd7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6341c1a-4905-4ef3-aae7-613edb543070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3BC9FA2-522A-4618-B0C1-9253D1A178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224</Words>
  <Application>Microsoft Office PowerPoint</Application>
  <PresentationFormat>Widescreen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HGGothicE</vt:lpstr>
      <vt:lpstr>Aptos</vt:lpstr>
      <vt:lpstr>Arial</vt:lpstr>
      <vt:lpstr>Calibri</vt:lpstr>
      <vt:lpstr>Helvetica</vt:lpstr>
      <vt:lpstr>Lucida Grande</vt:lpstr>
      <vt:lpstr>Times New Roman</vt:lpstr>
      <vt:lpstr>LBNFDUNEUS</vt:lpstr>
      <vt:lpstr>Week of 1/28/2025</vt:lpstr>
      <vt:lpstr>Week of 1/28/2025</vt:lpstr>
      <vt:lpstr>HD/VD Detector Mezzanine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2-0</dc:title>
  <dc:creator>Sanmitra V. Pingulkar</dc:creator>
  <cp:lastModifiedBy>Sanmitra V. Pingulkar</cp:lastModifiedBy>
  <cp:revision>9</cp:revision>
  <dcterms:created xsi:type="dcterms:W3CDTF">2024-04-29T21:21:49Z</dcterms:created>
  <dcterms:modified xsi:type="dcterms:W3CDTF">2025-01-28T15:24:13Z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0x0101008230A8AD25A9EE4C84A591B0E2833860</vt:lpwstr>
  </property>
</Properties>
</file>