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8"/>
  </p:notesMasterIdLst>
  <p:handoutMasterIdLst>
    <p:handoutMasterId r:id="rId9"/>
  </p:handoutMasterIdLst>
  <p:sldIdLst>
    <p:sldId id="295" r:id="rId2"/>
    <p:sldId id="297" r:id="rId3"/>
    <p:sldId id="298" r:id="rId4"/>
    <p:sldId id="300" r:id="rId5"/>
    <p:sldId id="299" r:id="rId6"/>
    <p:sldId id="275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40FF"/>
    <a:srgbClr val="00FA00"/>
    <a:srgbClr val="00FDFF"/>
    <a:srgbClr val="FF9300"/>
    <a:srgbClr val="50504E"/>
    <a:srgbClr val="4E4E4E"/>
    <a:srgbClr val="404040"/>
    <a:srgbClr val="004C97"/>
    <a:srgbClr val="63666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626" autoAdjust="0"/>
    <p:restoredTop sz="94660"/>
  </p:normalViewPr>
  <p:slideViewPr>
    <p:cSldViewPr snapToGrid="0" snapToObjects="1" showGuides="1">
      <p:cViewPr varScale="1">
        <p:scale>
          <a:sx n="94" d="100"/>
          <a:sy n="94" d="100"/>
        </p:scale>
        <p:origin x="208" y="80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1/31/25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1/31/25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8A9BB6B-F168-5044-9FBA-0D94B7BE5D1F}" type="datetime1">
              <a:rPr lang="en-US" smtClean="0"/>
              <a:t>1/31/25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A35BC5CC-12E4-E848-9A3C-54A77FD63153}" type="datetime1">
              <a:rPr lang="en-US" smtClean="0"/>
              <a:t>1/31/25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5BD34CFB-30C2-2A49-837E-FDE0BB97508C}" type="datetime1">
              <a:rPr lang="en-US" smtClean="0"/>
              <a:t>1/31/25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67E87FDB-3EA1-074B-A9AC-9D64DFE0A70A}" type="datetime1">
              <a:rPr lang="en-US" smtClean="0"/>
              <a:t>1/31/25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71EA47D7-37DE-C04C-9738-74B43F6A7336}" type="datetime1">
              <a:rPr lang="en-US" smtClean="0"/>
              <a:t>1/31/25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5C4F1D-FE1B-A642-B2CB-01C1B2564893}" type="datetime1">
              <a:rPr lang="en-US" smtClean="0"/>
              <a:t>1/31/25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7488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7D8B7781-E495-A94F-A606-9BEE8309705A}" type="datetime1">
              <a:rPr lang="en-US" smtClean="0"/>
              <a:t>1/31/25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AEC57-83AF-2D48-8493-02ACAE6C8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Linac Weekly Report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B2894-5591-9A44-960D-66DBF21373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R. Sharankova</a:t>
            </a:r>
          </a:p>
          <a:p>
            <a:endParaRPr lang="en-US" dirty="0"/>
          </a:p>
          <a:p>
            <a:r>
              <a:rPr lang="en-US" dirty="0"/>
              <a:t>AD Operations meeting</a:t>
            </a:r>
          </a:p>
          <a:p>
            <a:r>
              <a:rPr lang="en-US" dirty="0"/>
              <a:t>31 Jan 2024</a:t>
            </a:r>
          </a:p>
        </p:txBody>
      </p:sp>
    </p:spTree>
    <p:extLst>
      <p:ext uri="{BB962C8B-B14F-4D97-AF65-F5344CB8AC3E}">
        <p14:creationId xmlns:p14="http://schemas.microsoft.com/office/powerpoint/2010/main" val="3705860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Graphical user interface&#10;&#10;Description automatically generated">
            <a:extLst>
              <a:ext uri="{FF2B5EF4-FFF2-40B4-BE49-F238E27FC236}">
                <a16:creationId xmlns:a16="http://schemas.microsoft.com/office/drawing/2014/main" id="{D3E62C43-358B-865F-794C-96ABFE18E9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19970"/>
            <a:ext cx="5651500" cy="4151676"/>
          </a:xfrm>
          <a:prstGeom prst="rect">
            <a:avLst/>
          </a:prstGeom>
          <a:noFill/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6647819-BE42-0B42-FA2F-EFC08BC08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 anchor="b">
            <a:normAutofit/>
          </a:bodyPr>
          <a:lstStyle/>
          <a:p>
            <a:r>
              <a:rPr lang="en-US" dirty="0" err="1"/>
              <a:t>Preacc</a:t>
            </a:r>
            <a:r>
              <a:rPr lang="en-US" dirty="0"/>
              <a:t> &amp; Linac Weekly Performance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1362B-2B55-34C6-CAD3-AE5470EDA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67E87FDB-3EA1-074B-A9AC-9D64DFE0A70A}" type="datetime1">
              <a:rPr lang="en-US" smtClean="0"/>
              <a:pPr>
                <a:spcAft>
                  <a:spcPts val="600"/>
                </a:spcAft>
                <a:defRPr/>
              </a:pPr>
              <a:t>1/31/25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BF8B6-4C43-3EAF-7FD8-58F47FEB74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Linac Machine Coordinator | 9 am Scheduling Meeting 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C2D14-DC6C-4D32-0F5A-2D90FD79F1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148C009B-CB69-E04A-B9B3-34B26D69E9CF}" type="slidenum">
              <a:rPr lang="en-US" smtClean="0"/>
              <a:pPr>
                <a:spcAft>
                  <a:spcPts val="600"/>
                </a:spcAft>
                <a:defRPr/>
              </a:pPr>
              <a:t>2</a:t>
            </a:fld>
            <a:endParaRPr lang="en-US"/>
          </a:p>
        </p:txBody>
      </p:sp>
      <p:pic>
        <p:nvPicPr>
          <p:cNvPr id="11" name="Picture 10" descr="Chart, bubble chart&#10;&#10;Description automatically generated">
            <a:extLst>
              <a:ext uri="{FF2B5EF4-FFF2-40B4-BE49-F238E27FC236}">
                <a16:creationId xmlns:a16="http://schemas.microsoft.com/office/drawing/2014/main" id="{362D5D15-D69E-925C-C4AD-EBB1EC407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0" y="598947"/>
            <a:ext cx="3492500" cy="2540000"/>
          </a:xfrm>
          <a:prstGeom prst="rect">
            <a:avLst/>
          </a:prstGeom>
        </p:spPr>
      </p:pic>
      <p:pic>
        <p:nvPicPr>
          <p:cNvPr id="13" name="Picture 12" descr="Chart, pie chart&#10;&#10;Description automatically generated">
            <a:extLst>
              <a:ext uri="{FF2B5EF4-FFF2-40B4-BE49-F238E27FC236}">
                <a16:creationId xmlns:a16="http://schemas.microsoft.com/office/drawing/2014/main" id="{3E80E80A-74C3-4214-A2B3-1410B2B9E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500" y="3060727"/>
            <a:ext cx="3492500" cy="2540000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E619ADE-FC2C-75BC-D8D2-5F2E22A130A1}"/>
              </a:ext>
            </a:extLst>
          </p:cNvPr>
          <p:cNvSpPr txBox="1">
            <a:spLocks/>
          </p:cNvSpPr>
          <p:nvPr/>
        </p:nvSpPr>
        <p:spPr>
          <a:xfrm>
            <a:off x="145888" y="4804816"/>
            <a:ext cx="5359725" cy="146343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Fri: KRFD PFN trip</a:t>
            </a:r>
          </a:p>
          <a:p>
            <a:r>
              <a:rPr lang="en-US" sz="1100" dirty="0"/>
              <a:t>Sun: lost LCW, recovery of systems during the day</a:t>
            </a:r>
            <a:endParaRPr lang="en-US" sz="1100" u="sng" dirty="0">
              <a:solidFill>
                <a:schemeClr val="tx1"/>
              </a:solidFill>
            </a:endParaRPr>
          </a:p>
          <a:p>
            <a:r>
              <a:rPr lang="en-US" sz="1100" dirty="0"/>
              <a:t>Mon: recovery of systems, </a:t>
            </a:r>
            <a:r>
              <a:rPr lang="en-US" sz="1100" dirty="0" err="1"/>
              <a:t>Src</a:t>
            </a:r>
            <a:r>
              <a:rPr lang="en-US" sz="1100" dirty="0"/>
              <a:t> A arc modulator failure</a:t>
            </a:r>
          </a:p>
          <a:p>
            <a:r>
              <a:rPr lang="en-US" sz="1100" dirty="0"/>
              <a:t>Tue: controlled access for </a:t>
            </a:r>
            <a:r>
              <a:rPr lang="en-US" sz="1100" dirty="0" err="1"/>
              <a:t>klixon</a:t>
            </a:r>
            <a:r>
              <a:rPr lang="en-US" sz="1100" dirty="0"/>
              <a:t> validation &amp; other jobs</a:t>
            </a:r>
          </a:p>
          <a:p>
            <a:r>
              <a:rPr lang="en-US" sz="1100" dirty="0"/>
              <a:t>Thu: controlled access morning, KRF2 bad relay replacement</a:t>
            </a:r>
          </a:p>
          <a:p>
            <a:endParaRPr lang="en-US" sz="1400" dirty="0"/>
          </a:p>
          <a:p>
            <a:r>
              <a:rPr lang="en-US" sz="1400" dirty="0"/>
              <a:t>			</a:t>
            </a:r>
          </a:p>
          <a:p>
            <a:endParaRPr lang="en-US" sz="1400" dirty="0"/>
          </a:p>
          <a:p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CBFE2BC-8A50-DD70-1381-4D3B9D4DB87D}"/>
              </a:ext>
            </a:extLst>
          </p:cNvPr>
          <p:cNvSpPr txBox="1">
            <a:spLocks/>
          </p:cNvSpPr>
          <p:nvPr/>
        </p:nvSpPr>
        <p:spPr>
          <a:xfrm>
            <a:off x="5863385" y="5529298"/>
            <a:ext cx="2552097" cy="7389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All week:</a:t>
            </a:r>
          </a:p>
          <a:p>
            <a:r>
              <a:rPr lang="en-US" sz="1400" dirty="0"/>
              <a:t>			</a:t>
            </a:r>
          </a:p>
          <a:p>
            <a:endParaRPr lang="en-US" sz="1400" dirty="0"/>
          </a:p>
          <a:p>
            <a:endParaRPr lang="en-US" dirty="0"/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09D6456-0381-D3DF-574C-B886F5F578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19970"/>
            <a:ext cx="5651500" cy="4051544"/>
          </a:xfrm>
          <a:prstGeom prst="rect">
            <a:avLst/>
          </a:prstGeom>
        </p:spPr>
      </p:pic>
      <p:pic>
        <p:nvPicPr>
          <p:cNvPr id="10" name="Picture 9" descr="Chart&#10;&#10;AI-generated content may be incorrect.">
            <a:extLst>
              <a:ext uri="{FF2B5EF4-FFF2-40B4-BE49-F238E27FC236}">
                <a16:creationId xmlns:a16="http://schemas.microsoft.com/office/drawing/2014/main" id="{54FD911A-1934-DE53-3EFB-ABD14D08BD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1500" y="3060727"/>
            <a:ext cx="3492500" cy="248893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9385D14-E750-54A4-4C7F-474292361EA2}"/>
              </a:ext>
            </a:extLst>
          </p:cNvPr>
          <p:cNvSpPr/>
          <p:nvPr/>
        </p:nvSpPr>
        <p:spPr>
          <a:xfrm>
            <a:off x="5651500" y="650008"/>
            <a:ext cx="3492500" cy="241997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0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7AC9CC-6BD3-03A9-E7D5-6853BEAF7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Validation of 400 MeV line &amp; MTA magnet </a:t>
            </a:r>
            <a:r>
              <a:rPr lang="en-US" dirty="0" err="1"/>
              <a:t>klixons</a:t>
            </a:r>
            <a:endParaRPr lang="en-US" dirty="0"/>
          </a:p>
          <a:p>
            <a:pPr lvl="1"/>
            <a:r>
              <a:rPr lang="en-US" dirty="0"/>
              <a:t>Booster &amp; External Beams</a:t>
            </a:r>
          </a:p>
          <a:p>
            <a:r>
              <a:rPr lang="en-US" dirty="0"/>
              <a:t>Installation of portable TLM (testing for PIP-II)</a:t>
            </a:r>
          </a:p>
          <a:p>
            <a:pPr lvl="1"/>
            <a:r>
              <a:rPr lang="en-US" dirty="0"/>
              <a:t>Interlocks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862E6A-9338-82AF-8E77-0C27D026A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done during access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86392-86A7-D171-1D40-09FA22741AC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8A9BB6B-F168-5044-9FBA-0D94B7BE5D1F}" type="datetime1">
              <a:rPr lang="en-US" smtClean="0"/>
              <a:t>1/31/25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F1D3E-F02E-4DFD-7E65-E84F9DFA6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4DB30-F05F-6D4D-EEB6-FDA7DE15F7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8" name="Picture 7" descr="Men standing in a factory&#10;&#10;AI-generated content may be incorrect.">
            <a:extLst>
              <a:ext uri="{FF2B5EF4-FFF2-40B4-BE49-F238E27FC236}">
                <a16:creationId xmlns:a16="http://schemas.microsoft.com/office/drawing/2014/main" id="{2796F048-5C19-8581-FBDA-097DCCBDD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556" y="2512705"/>
            <a:ext cx="4690944" cy="351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21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B573E-92DE-9AFD-73E5-70F5C2816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699CFB-320C-373D-88DF-C1D4A8FDE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Measurements of Griffin detector positions &amp; TDR of cables</a:t>
            </a:r>
          </a:p>
          <a:p>
            <a:pPr lvl="1"/>
            <a:r>
              <a:rPr lang="en-US" dirty="0"/>
              <a:t>Chandra, Salah, Ops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CB1C81-1009-A99E-81E2-649644C1C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done during access (2)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2EDE3-8080-A016-A393-48F358F082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8A9BB6B-F168-5044-9FBA-0D94B7BE5D1F}" type="datetime1">
              <a:rPr lang="en-US" smtClean="0"/>
              <a:t>1/31/25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35E55-74ED-E4B0-C107-17D8F1493C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60EF4-C800-C8CE-CC9D-D8718C015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9" name="Picture 8" descr="Diagram&#10;&#10;AI-generated content may be incorrect.">
            <a:extLst>
              <a:ext uri="{FF2B5EF4-FFF2-40B4-BE49-F238E27FC236}">
                <a16:creationId xmlns:a16="http://schemas.microsoft.com/office/drawing/2014/main" id="{1CBF7AA5-422F-F17D-1678-4384211D5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19" y="2038404"/>
            <a:ext cx="7772400" cy="399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28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FC6A0-779C-E6D3-8727-5AED3B2D2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8E7E7B-E262-3D96-5511-0FEAFB10B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Installation of translation mechanism for DTL1 BLM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02D34A-33EC-CC5E-359C-B548C941C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done during access (3)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B4E62-C7C2-A3F8-3585-EA097272BF8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8A9BB6B-F168-5044-9FBA-0D94B7BE5D1F}" type="datetime1">
              <a:rPr lang="en-US" smtClean="0"/>
              <a:t>1/31/25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A1EC1-9877-9C05-E5E7-43289A1C1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CFEB7-6924-91A6-782A-1047DCD9D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9" name="Picture 8" descr="A picture containing indoor, chair&#10;&#10;AI-generated content may be incorrect.">
            <a:extLst>
              <a:ext uri="{FF2B5EF4-FFF2-40B4-BE49-F238E27FC236}">
                <a16:creationId xmlns:a16="http://schemas.microsoft.com/office/drawing/2014/main" id="{18C01C5B-6173-16FF-E730-84358CF3E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12" y="1543630"/>
            <a:ext cx="4448688" cy="3350146"/>
          </a:xfrm>
          <a:prstGeom prst="rect">
            <a:avLst/>
          </a:prstGeom>
        </p:spPr>
      </p:pic>
      <p:pic>
        <p:nvPicPr>
          <p:cNvPr id="11" name="Picture 10" descr="A picture containing control panel&#10;&#10;AI-generated content may be incorrect.">
            <a:extLst>
              <a:ext uri="{FF2B5EF4-FFF2-40B4-BE49-F238E27FC236}">
                <a16:creationId xmlns:a16="http://schemas.microsoft.com/office/drawing/2014/main" id="{CEFEDE09-5EA8-8815-4AB8-8E85A76F9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829" y="2352361"/>
            <a:ext cx="2947917" cy="3915202"/>
          </a:xfrm>
          <a:prstGeom prst="rect">
            <a:avLst/>
          </a:prstGeom>
        </p:spPr>
      </p:pic>
      <p:pic>
        <p:nvPicPr>
          <p:cNvPr id="13" name="Picture 12" descr="A close-up of a machine&#10;&#10;AI-generated content may be incorrect.">
            <a:extLst>
              <a:ext uri="{FF2B5EF4-FFF2-40B4-BE49-F238E27FC236}">
                <a16:creationId xmlns:a16="http://schemas.microsoft.com/office/drawing/2014/main" id="{70D1A5BF-C832-032C-3DE7-0B822F072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542" y="1543630"/>
            <a:ext cx="2839146" cy="377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50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4314" y="971550"/>
            <a:ext cx="8686800" cy="52585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Source A – N/A</a:t>
            </a:r>
          </a:p>
          <a:p>
            <a:pPr marL="0" indent="0">
              <a:buNone/>
            </a:pPr>
            <a:r>
              <a:rPr lang="en-US" sz="2000" dirty="0"/>
              <a:t>Linac input – N/A</a:t>
            </a:r>
          </a:p>
          <a:p>
            <a:pPr marL="0" indent="0">
              <a:buNone/>
            </a:pPr>
            <a:r>
              <a:rPr lang="en-US" sz="2000" dirty="0"/>
              <a:t>Linac output  - N/A to Booster</a:t>
            </a:r>
          </a:p>
          <a:p>
            <a:pPr marL="0" indent="0">
              <a:buNone/>
            </a:pPr>
            <a:r>
              <a:rPr lang="en-US" sz="2000" dirty="0"/>
              <a:t>Linac efficiency – N/A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Remaining tasks:</a:t>
            </a:r>
          </a:p>
          <a:p>
            <a:r>
              <a:rPr lang="en-US" sz="2000" dirty="0"/>
              <a:t>Source </a:t>
            </a:r>
            <a:r>
              <a:rPr lang="en-US" sz="2000"/>
              <a:t>experts conditioning </a:t>
            </a:r>
            <a:r>
              <a:rPr lang="en-US" sz="2000" dirty="0" err="1"/>
              <a:t>Src</a:t>
            </a:r>
            <a:r>
              <a:rPr lang="en-US" sz="2000" dirty="0"/>
              <a:t> A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Opportunistic downtime requests:</a:t>
            </a:r>
          </a:p>
          <a:p>
            <a:r>
              <a:rPr lang="en-US" sz="2000" dirty="0"/>
              <a:t>None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Conditions/Plans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636588" y="6504213"/>
            <a:ext cx="793776" cy="242873"/>
          </a:xfrm>
        </p:spPr>
        <p:txBody>
          <a:bodyPr/>
          <a:lstStyle/>
          <a:p>
            <a:pPr>
              <a:defRPr/>
            </a:pPr>
            <a:fld id="{4D35E2E3-CA37-5246-BF71-3CC9886BA563}" type="datetime1">
              <a:rPr lang="en-US" smtClean="0"/>
              <a:t>1/31/25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Linac</a:t>
            </a:r>
            <a:r>
              <a:rPr lang="en-US" dirty="0"/>
              <a:t> Machine Coordinator | 9 am Scheduling Meeting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inac9am" id="{249E4A0C-C588-F849-ADE6-51F4B93EDAB7}" vid="{AB438E77-B00C-1B42-9649-F0AD485E2D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98</TotalTime>
  <Words>228</Words>
  <Application>Microsoft Macintosh PowerPoint</Application>
  <PresentationFormat>On-screen Show (4:3)</PresentationFormat>
  <Paragraphs>51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Helvetica</vt:lpstr>
      <vt:lpstr>Fermilab_PPT_090815</vt:lpstr>
      <vt:lpstr>Linac Weekly Report</vt:lpstr>
      <vt:lpstr>Preacc &amp; Linac Weekly Performance</vt:lpstr>
      <vt:lpstr>Work done during access</vt:lpstr>
      <vt:lpstr>Work done during access (2)</vt:lpstr>
      <vt:lpstr>Work done during access (3)</vt:lpstr>
      <vt:lpstr>Current Conditions/Plans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Ralitsa V. Sharankova</dc:creator>
  <cp:lastModifiedBy>Ralitsa V. Sharankova</cp:lastModifiedBy>
  <cp:revision>12</cp:revision>
  <cp:lastPrinted>2014-01-20T19:40:21Z</cp:lastPrinted>
  <dcterms:created xsi:type="dcterms:W3CDTF">2025-01-03T14:04:24Z</dcterms:created>
  <dcterms:modified xsi:type="dcterms:W3CDTF">2025-01-31T13:27:47Z</dcterms:modified>
</cp:coreProperties>
</file>