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6"/>
  </p:notesMasterIdLst>
  <p:handoutMasterIdLst>
    <p:handoutMasterId r:id="rId7"/>
  </p:handoutMasterIdLst>
  <p:sldIdLst>
    <p:sldId id="294" r:id="rId2"/>
    <p:sldId id="2817" r:id="rId3"/>
    <p:sldId id="3119" r:id="rId4"/>
    <p:sldId id="2984" r:id="rId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004C97"/>
    <a:srgbClr val="97D7EB"/>
    <a:srgbClr val="98D7EA"/>
    <a:srgbClr val="98D7EB"/>
    <a:srgbClr val="50504E"/>
    <a:srgbClr val="4E4E4E"/>
    <a:srgbClr val="404040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4" autoAdjust="0"/>
    <p:restoredTop sz="94521"/>
  </p:normalViewPr>
  <p:slideViewPr>
    <p:cSldViewPr snapToGrid="0" snapToObjects="1" showGuides="1">
      <p:cViewPr varScale="1">
        <p:scale>
          <a:sx n="160" d="100"/>
          <a:sy n="160" d="100"/>
        </p:scale>
        <p:origin x="1136" y="17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1/31/25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83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3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 Nov 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MSD Project Updates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1 Nov 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b="1"/>
              <a:t>MSD Project Updates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Nov 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b="1"/>
              <a:t>MSD Project Updates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 Nov 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MSD Project Updates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 Nov 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MSD Project Updates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 Nov 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 b="1"/>
              <a:t>MSD Project Updates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 Nov 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MSD Project Updates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7" r:id="rId2"/>
    <p:sldLayoutId id="2147484125" r:id="rId3"/>
    <p:sldLayoutId id="2147484132" r:id="rId4"/>
    <p:sldLayoutId id="2147484131" r:id="rId5"/>
    <p:sldLayoutId id="2147484129" r:id="rId6"/>
    <p:sldLayoutId id="2147484104" r:id="rId7"/>
    <p:sldLayoutId id="2147484105" r:id="rId8"/>
    <p:sldLayoutId id="2147484120" r:id="rId9"/>
    <p:sldLayoutId id="2147484103" r:id="rId10"/>
    <p:sldLayoutId id="2147484122" r:id="rId11"/>
    <p:sldLayoutId id="2147484116" r:id="rId12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Project Activities for MSD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 err="1"/>
              <a:t>Mayling</a:t>
            </a:r>
            <a:r>
              <a:rPr lang="en-US" sz="1400" dirty="0"/>
              <a:t> Wong-Squires		</a:t>
            </a:r>
          </a:p>
          <a:p>
            <a:r>
              <a:rPr lang="en-US" dirty="0"/>
              <a:t>AD Operations Friday 9am Meeting</a:t>
            </a:r>
            <a:endParaRPr lang="en-US" sz="1400" dirty="0"/>
          </a:p>
          <a:p>
            <a:r>
              <a:rPr lang="en-US" dirty="0"/>
              <a:t>31 January 2025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39D866-C9A9-C9F7-CD64-3213CF219D5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92455" y="987552"/>
            <a:ext cx="4222945" cy="3535634"/>
          </a:xfrm>
        </p:spPr>
        <p:txBody>
          <a:bodyPr/>
          <a:lstStyle/>
          <a:p>
            <a:r>
              <a:rPr lang="en-US" dirty="0"/>
              <a:t>Primary Vacuum</a:t>
            </a:r>
          </a:p>
          <a:p>
            <a:pPr lvl="1"/>
            <a:r>
              <a:rPr lang="en-US" dirty="0"/>
              <a:t>Kicker ceramic beam tube titanium nitride (</a:t>
            </a:r>
            <a:r>
              <a:rPr lang="en-US" dirty="0" err="1"/>
              <a:t>TiN</a:t>
            </a:r>
            <a:r>
              <a:rPr lang="en-US" dirty="0"/>
              <a:t>) coating</a:t>
            </a:r>
          </a:p>
          <a:p>
            <a:pPr lvl="2"/>
            <a:r>
              <a:rPr lang="en-US" dirty="0"/>
              <a:t>Vendor working out some equipment issues before applying to 12” beam tube samples</a:t>
            </a:r>
          </a:p>
          <a:p>
            <a:pPr lvl="1"/>
            <a:r>
              <a:rPr lang="en-US" sz="1400" dirty="0"/>
              <a:t>Work on drawings and models for relocation of MI/RR components continues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1C44B-59C6-F7D6-9B70-253EAA63DB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22250" y="985077"/>
            <a:ext cx="4335838" cy="3535634"/>
          </a:xfrm>
        </p:spPr>
        <p:txBody>
          <a:bodyPr/>
          <a:lstStyle/>
          <a:p>
            <a:r>
              <a:rPr lang="en-US" sz="1800" dirty="0"/>
              <a:t>Magnet Installation</a:t>
            </a:r>
          </a:p>
          <a:p>
            <a:pPr lvl="1"/>
            <a:r>
              <a:rPr lang="en-US" dirty="0"/>
              <a:t>PO issued for corrector magnet stand prototype fabrication with estimated delivery in March</a:t>
            </a:r>
          </a:p>
          <a:p>
            <a:pPr lvl="1"/>
            <a:r>
              <a:rPr lang="en-US" dirty="0"/>
              <a:t>Spare stand parts sent out for plating for testing low friction tungsten disulfide coating</a:t>
            </a:r>
          </a:p>
          <a:p>
            <a:pPr lvl="1"/>
            <a:r>
              <a:rPr lang="en-US" dirty="0"/>
              <a:t>Primary Beam Enclosure dipole stand design continues with modeling and drawings, structural engineering note under review</a:t>
            </a:r>
          </a:p>
          <a:p>
            <a:pPr lvl="2"/>
            <a:r>
              <a:rPr lang="en-US" dirty="0"/>
              <a:t>Prototype screw jacks arrived and </a:t>
            </a:r>
            <a:r>
              <a:rPr lang="en-US" dirty="0" err="1"/>
              <a:t>QC’d</a:t>
            </a:r>
            <a:endParaRPr lang="en-US" dirty="0"/>
          </a:p>
          <a:p>
            <a:pPr lvl="2"/>
            <a:r>
              <a:rPr lang="en-US" dirty="0"/>
              <a:t>Working out plans for testing under load</a:t>
            </a:r>
          </a:p>
          <a:p>
            <a:pPr lvl="1"/>
            <a:r>
              <a:rPr lang="en-US" dirty="0"/>
              <a:t>Toroid, RWCM and BPM instrumentation stand design continues</a:t>
            </a:r>
            <a:endParaRPr lang="en-US" sz="1600" dirty="0"/>
          </a:p>
          <a:p>
            <a:endParaRPr lang="en-US" sz="18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D2AF97-98FC-2BC4-76A5-EB0F3DE6F8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01/31/25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AC6787-B7AD-26EE-F65C-7B943C43A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Wong-Squires | MSD Project Update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610325A-727B-BDD5-DAF5-8BDB7FEF5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1E8CF58-7DD0-6FC1-4510-53DD06D21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734730"/>
          </a:xfrm>
        </p:spPr>
        <p:txBody>
          <a:bodyPr/>
          <a:lstStyle/>
          <a:p>
            <a:r>
              <a:rPr lang="en-US" dirty="0"/>
              <a:t>LBNF Primary Vacuum and Magnet Installation</a:t>
            </a:r>
            <a:br>
              <a:rPr lang="en-US" dirty="0"/>
            </a:br>
            <a:r>
              <a:rPr lang="en-US" sz="1600" dirty="0"/>
              <a:t>Kevin Duel, Ty Funk, Scott Oplt, Will </a:t>
            </a:r>
            <a:r>
              <a:rPr lang="en-US" sz="1600" dirty="0" err="1"/>
              <a:t>Derylo</a:t>
            </a:r>
            <a:r>
              <a:rPr lang="en-US" sz="1600" dirty="0"/>
              <a:t>, Dan Vrbos, Jason Kubinski, Dirk Hurd, Parth Gandhi</a:t>
            </a:r>
            <a:endParaRPr lang="en-US" dirty="0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63297838-EA9D-744E-6D95-0E1F7EF8AE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645" t="6314" r="14808" b="1699"/>
          <a:stretch/>
        </p:blipFill>
        <p:spPr>
          <a:xfrm>
            <a:off x="4572000" y="3153922"/>
            <a:ext cx="1179759" cy="1344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1A3C72-854E-2F61-0629-025C2224D01C}"/>
              </a:ext>
            </a:extLst>
          </p:cNvPr>
          <p:cNvSpPr txBox="1"/>
          <p:nvPr/>
        </p:nvSpPr>
        <p:spPr>
          <a:xfrm>
            <a:off x="4490540" y="4498206"/>
            <a:ext cx="14670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Dipole Stand Screw Jack</a:t>
            </a:r>
          </a:p>
        </p:txBody>
      </p:sp>
    </p:spTree>
    <p:extLst>
      <p:ext uri="{BB962C8B-B14F-4D97-AF65-F5344CB8AC3E}">
        <p14:creationId xmlns:p14="http://schemas.microsoft.com/office/powerpoint/2010/main" val="1967427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9CD959-38F1-7343-A795-876D65DA3F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A3B75C0-2D58-4DF6-B9C7-1462B2532418}" type="datetime1">
              <a:rPr lang="en-US" smtClean="0"/>
              <a:t>1/31/25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BB06C5-4DA8-D505-22D9-36195061B7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MSD Project Updates</a:t>
            </a:r>
            <a:endParaRPr lang="en-US" b="1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6B13D956-797C-03BC-020B-D5A2C24895D2}"/>
              </a:ext>
            </a:extLst>
          </p:cNvPr>
          <p:cNvSpPr txBox="1">
            <a:spLocks/>
          </p:cNvSpPr>
          <p:nvPr/>
        </p:nvSpPr>
        <p:spPr>
          <a:xfrm>
            <a:off x="177516" y="669112"/>
            <a:ext cx="3894166" cy="4222256"/>
          </a:xfrm>
          <a:prstGeom prst="rect">
            <a:avLst/>
          </a:prstGeom>
        </p:spPr>
        <p:txBody>
          <a:bodyPr lIns="0" tIns="0" rIns="0" bIns="0" anchor="t">
            <a:normAutofit fontScale="2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029" indent="-230029"/>
            <a:r>
              <a:rPr lang="en-US" sz="5400" dirty="0">
                <a:solidFill>
                  <a:srgbClr val="505050"/>
                </a:solidFill>
              </a:rPr>
              <a:t>Process Clean Water(PCW) Piping System Installation</a:t>
            </a:r>
          </a:p>
          <a:p>
            <a:pPr marL="512445" lvl="1" indent="-230029"/>
            <a:r>
              <a:rPr lang="en-US" sz="4800" dirty="0">
                <a:solidFill>
                  <a:srgbClr val="505050"/>
                </a:solidFill>
                <a:ea typeface="ＭＳ Ｐゴシック"/>
                <a:cs typeface="Helvetica"/>
              </a:rPr>
              <a:t>Contract deliveries continue/stored onsite</a:t>
            </a:r>
          </a:p>
          <a:p>
            <a:pPr marL="802958" lvl="2" indent="-230029"/>
            <a:r>
              <a:rPr lang="en-US" sz="4800" dirty="0">
                <a:solidFill>
                  <a:srgbClr val="505050"/>
                </a:solidFill>
                <a:ea typeface="ＭＳ Ｐゴシック"/>
                <a:cs typeface="Helvetica"/>
              </a:rPr>
              <a:t>PCW Heat Exchanger arrived on flat bed lowboy trailer (plate/frame)</a:t>
            </a:r>
          </a:p>
          <a:p>
            <a:pPr marL="802958" lvl="2" indent="-230029"/>
            <a:r>
              <a:rPr lang="en-US" sz="4800" dirty="0">
                <a:solidFill>
                  <a:srgbClr val="505050"/>
                </a:solidFill>
                <a:ea typeface="ＭＳ Ｐゴシック"/>
                <a:cs typeface="Helvetica"/>
              </a:rPr>
              <a:t>Dissolved Oxygen Skid</a:t>
            </a:r>
          </a:p>
          <a:p>
            <a:pPr marL="802958" lvl="2" indent="-230029"/>
            <a:r>
              <a:rPr lang="en-US" sz="4800" dirty="0">
                <a:solidFill>
                  <a:srgbClr val="505050"/>
                </a:solidFill>
                <a:ea typeface="ＭＳ Ｐゴシック"/>
                <a:cs typeface="Helvetica"/>
              </a:rPr>
              <a:t>Particulate filter</a:t>
            </a:r>
          </a:p>
          <a:p>
            <a:pPr marL="512445" lvl="1" indent="-230029"/>
            <a:r>
              <a:rPr lang="en-US" sz="4800" dirty="0">
                <a:solidFill>
                  <a:srgbClr val="505050"/>
                </a:solidFill>
                <a:ea typeface="ＭＳ Ｐゴシック"/>
                <a:cs typeface="Helvetica"/>
              </a:rPr>
              <a:t>Strategy meetings held with contractor/procurement to plan rigging and transport of heat exchanger to Utility Plant (UP)</a:t>
            </a:r>
          </a:p>
          <a:p>
            <a:pPr marL="512445" lvl="1" indent="-230029"/>
            <a:r>
              <a:rPr lang="en-US" sz="4800" dirty="0">
                <a:solidFill>
                  <a:srgbClr val="505050"/>
                </a:solidFill>
                <a:ea typeface="ＭＳ Ｐゴシック"/>
                <a:cs typeface="Helvetica"/>
              </a:rPr>
              <a:t>Installation activity in UP scheduled to begin in Spring</a:t>
            </a:r>
          </a:p>
          <a:p>
            <a:pPr marL="229877" indent="-230029"/>
            <a:r>
              <a:rPr lang="en-US" sz="5400" dirty="0">
                <a:solidFill>
                  <a:srgbClr val="505050"/>
                </a:solidFill>
                <a:ea typeface="ＭＳ Ｐゴシック"/>
                <a:cs typeface="Helvetica"/>
              </a:rPr>
              <a:t>“Goldilocks” and compressed air manifold assemblies underway by MSD techs</a:t>
            </a:r>
            <a:endParaRPr lang="en-US" sz="5400" dirty="0">
              <a:solidFill>
                <a:srgbClr val="505050"/>
              </a:solidFill>
            </a:endParaRPr>
          </a:p>
          <a:p>
            <a:pPr marL="229877" indent="-230029"/>
            <a:r>
              <a:rPr lang="en-US" sz="5400" dirty="0">
                <a:solidFill>
                  <a:srgbClr val="505050"/>
                </a:solidFill>
                <a:ea typeface="ＭＳ Ｐゴシック"/>
                <a:cs typeface="Helvetica"/>
              </a:rPr>
              <a:t>Procurement for HBB/WFE systems continue </a:t>
            </a:r>
          </a:p>
          <a:p>
            <a:pPr marL="512453" lvl="1" indent="-230029"/>
            <a:r>
              <a:rPr lang="en-US" sz="4800" dirty="0">
                <a:solidFill>
                  <a:srgbClr val="505050"/>
                </a:solidFill>
                <a:ea typeface="ＭＳ Ｐゴシック"/>
                <a:cs typeface="Helvetica"/>
              </a:rPr>
              <a:t>Ion Source, LEBT, MEBT manifold bid procurement underway</a:t>
            </a:r>
          </a:p>
          <a:p>
            <a:pPr marL="512453" lvl="1" indent="-230029"/>
            <a:r>
              <a:rPr lang="en-US" sz="4800" dirty="0">
                <a:solidFill>
                  <a:srgbClr val="505050"/>
                </a:solidFill>
                <a:ea typeface="ＭＳ Ｐゴシック"/>
                <a:cs typeface="Helvetica"/>
              </a:rPr>
              <a:t>RFQ intermediate skid bids under review</a:t>
            </a:r>
          </a:p>
          <a:p>
            <a:pPr marL="229885" indent="-230029"/>
            <a:r>
              <a:rPr lang="en-US" sz="5400" dirty="0">
                <a:solidFill>
                  <a:srgbClr val="505050"/>
                </a:solidFill>
                <a:ea typeface="ＭＳ Ｐゴシック"/>
                <a:cs typeface="Helvetica"/>
              </a:rPr>
              <a:t>Absorber Cooling Skid Bid Procurement</a:t>
            </a:r>
          </a:p>
          <a:p>
            <a:pPr marL="512453" lvl="1" indent="-230029"/>
            <a:r>
              <a:rPr lang="en-US" sz="4800" dirty="0">
                <a:solidFill>
                  <a:srgbClr val="505050"/>
                </a:solidFill>
                <a:ea typeface="ＭＳ Ｐゴシック"/>
                <a:cs typeface="Helvetica"/>
              </a:rPr>
              <a:t>25 KW RAW skid – out for bid</a:t>
            </a:r>
          </a:p>
          <a:p>
            <a:pPr marL="512453" lvl="1" indent="-230029"/>
            <a:r>
              <a:rPr lang="en-US" sz="4800" dirty="0">
                <a:solidFill>
                  <a:srgbClr val="505050"/>
                </a:solidFill>
                <a:ea typeface="ＭＳ Ｐゴシック"/>
                <a:cs typeface="Helvetica"/>
              </a:rPr>
              <a:t>25 KW and 2 KW air cooling skids preparing bid packages</a:t>
            </a:r>
          </a:p>
          <a:p>
            <a:pPr marL="0" indent="0">
              <a:buFont typeface="Arial" charset="0"/>
              <a:buNone/>
            </a:pPr>
            <a:endParaRPr lang="en-US" sz="1725" dirty="0">
              <a:solidFill>
                <a:srgbClr val="282828"/>
              </a:solidFill>
              <a:ea typeface="ＭＳ Ｐゴシック"/>
              <a:cs typeface="Helvetica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B838134-95D5-E773-6BCD-B04D4C8C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>
            <a:normAutofit fontScale="90000"/>
          </a:bodyPr>
          <a:lstStyle/>
          <a:p>
            <a:r>
              <a:rPr lang="en-US" sz="1650" dirty="0"/>
              <a:t>PIP-II Fluid Systems Update</a:t>
            </a:r>
            <a:br>
              <a:rPr lang="en-US" sz="1463" dirty="0"/>
            </a:br>
            <a:r>
              <a:rPr lang="en-US" sz="1200" dirty="0"/>
              <a:t>Maurice Ball, Michael Geelhoed, Michael Hanson, Jason Grischkat, Monika Sadowski, Frank Rios, Amos Horton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CD811AEF-A68F-70FE-130E-1F9A6093D092}"/>
              </a:ext>
            </a:extLst>
          </p:cNvPr>
          <p:cNvSpPr txBox="1"/>
          <p:nvPr/>
        </p:nvSpPr>
        <p:spPr>
          <a:xfrm>
            <a:off x="4047565" y="4095523"/>
            <a:ext cx="5146862" cy="62324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i="1" dirty="0">
                <a:latin typeface="Calibri"/>
                <a:cs typeface="Calibri"/>
              </a:rPr>
              <a:t>PCW Heat Exchanger arrived from </a:t>
            </a:r>
            <a:r>
              <a:rPr lang="en-US" sz="900" i="1" dirty="0" err="1">
                <a:latin typeface="Calibri"/>
                <a:cs typeface="Calibri"/>
              </a:rPr>
              <a:t>Mfr</a:t>
            </a:r>
            <a:r>
              <a:rPr lang="en-US" sz="900" i="1" dirty="0">
                <a:latin typeface="Calibri"/>
                <a:cs typeface="Calibri"/>
              </a:rPr>
              <a:t> on semi-truck flatbed (Top image) </a:t>
            </a:r>
            <a:endParaRPr lang="en-US" sz="900" i="1" dirty="0">
              <a:cs typeface="Calibri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i="1" dirty="0">
                <a:latin typeface="Calibri"/>
                <a:cs typeface="Calibri"/>
              </a:rPr>
              <a:t>Dissolved Oxygen skid for PCW system in MDB (Bottom left image)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i="1" dirty="0">
                <a:latin typeface="Calibri"/>
                <a:cs typeface="Calibri"/>
              </a:rPr>
              <a:t>Particulate filter for PCW system (Bottom center image)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i="1" dirty="0">
                <a:latin typeface="Calibri"/>
                <a:cs typeface="Calibri"/>
              </a:rPr>
              <a:t>“Goldilocks” LCW valve manifold assemblies, Courtesy MSD techs (Bottom right image)</a:t>
            </a:r>
          </a:p>
        </p:txBody>
      </p:sp>
      <p:pic>
        <p:nvPicPr>
          <p:cNvPr id="17" name="Picture 16" descr="A picture containing outdoor, sky, truck, trailer&#10;&#10;Description automatically generated">
            <a:extLst>
              <a:ext uri="{FF2B5EF4-FFF2-40B4-BE49-F238E27FC236}">
                <a16:creationId xmlns:a16="http://schemas.microsoft.com/office/drawing/2014/main" id="{CB4CB68E-FF9A-50F3-1D22-6A9BAA4E0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438" y="606381"/>
            <a:ext cx="4407417" cy="2059498"/>
          </a:xfrm>
          <a:prstGeom prst="rect">
            <a:avLst/>
          </a:prstGeom>
        </p:spPr>
      </p:pic>
      <p:pic>
        <p:nvPicPr>
          <p:cNvPr id="18" name="Picture 17" descr="A picture containing indoor, old, wood, dirty&#10;&#10;Description automatically generated">
            <a:extLst>
              <a:ext uri="{FF2B5EF4-FFF2-40B4-BE49-F238E27FC236}">
                <a16:creationId xmlns:a16="http://schemas.microsoft.com/office/drawing/2014/main" id="{E3FFD58B-C3D8-6E6B-A588-0FBE9F1BE0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744" r="22217"/>
          <a:stretch/>
        </p:blipFill>
        <p:spPr>
          <a:xfrm>
            <a:off x="4132233" y="2793673"/>
            <a:ext cx="1671490" cy="1322925"/>
          </a:xfrm>
          <a:prstGeom prst="rect">
            <a:avLst/>
          </a:prstGeom>
        </p:spPr>
      </p:pic>
      <p:pic>
        <p:nvPicPr>
          <p:cNvPr id="19" name="Picture 18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5C8FF133-3F57-390C-6382-A947CC82F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7" t="599" r="18834" b="18958"/>
          <a:stretch/>
        </p:blipFill>
        <p:spPr>
          <a:xfrm>
            <a:off x="5979661" y="2798101"/>
            <a:ext cx="1483609" cy="1322925"/>
          </a:xfrm>
          <a:prstGeom prst="rect">
            <a:avLst/>
          </a:prstGeom>
        </p:spPr>
      </p:pic>
      <p:pic>
        <p:nvPicPr>
          <p:cNvPr id="20" name="Picture 19" descr="A picture containing ground, outdoor, military vehicle&#10;&#10;Description automatically generated">
            <a:extLst>
              <a:ext uri="{FF2B5EF4-FFF2-40B4-BE49-F238E27FC236}">
                <a16:creationId xmlns:a16="http://schemas.microsoft.com/office/drawing/2014/main" id="{2E0A49D9-4B61-F985-808A-192066ADC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69"/>
          <a:stretch/>
        </p:blipFill>
        <p:spPr>
          <a:xfrm>
            <a:off x="7750025" y="2810382"/>
            <a:ext cx="1213097" cy="131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96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D63387-D437-4FE0-3D7B-921C63B90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267" y="2412943"/>
            <a:ext cx="1534508" cy="190224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346BCE-437D-823C-FC73-E4F97189A2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31 Jan 2025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18E24AD-2B3E-1A79-1E88-4F5E4C968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61965"/>
            <a:ext cx="8686800" cy="539849"/>
          </a:xfrm>
        </p:spPr>
        <p:txBody>
          <a:bodyPr/>
          <a:lstStyle/>
          <a:p>
            <a:r>
              <a:rPr lang="en-US" dirty="0"/>
              <a:t>PIP-II Instrumentation Update</a:t>
            </a:r>
            <a:br>
              <a:rPr lang="en-US" dirty="0"/>
            </a:br>
            <a:r>
              <a:rPr lang="en-US" sz="1400" dirty="0"/>
              <a:t>Dakota Krokosz, Amadon Faul, Eric Pirtle</a:t>
            </a:r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09484997-EAD3-0A63-23E9-15A3555B1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MSD Project Updates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2736824-2FCB-CBD8-3495-73637C59058B}"/>
              </a:ext>
            </a:extLst>
          </p:cNvPr>
          <p:cNvSpPr txBox="1">
            <a:spLocks/>
          </p:cNvSpPr>
          <p:nvPr/>
        </p:nvSpPr>
        <p:spPr>
          <a:xfrm>
            <a:off x="228601" y="801814"/>
            <a:ext cx="5942503" cy="4022599"/>
          </a:xfrm>
        </p:spPr>
        <p:txBody>
          <a:bodyPr lIns="0" tIns="0" rIns="0" bIns="0" anchor="t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456565" indent="-456565"/>
            <a:r>
              <a:rPr lang="en-US" sz="1400" b="1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Wirescanners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BTL and diagnostic cart linear actuators bid awarded to Thermionics.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Established polishing process of poor-quality frames from </a:t>
            </a:r>
            <a:r>
              <a:rPr lang="en-US" sz="1100" dirty="0" err="1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CERcuits</a:t>
            </a:r>
            <a:r>
              <a:rPr lang="en-US" sz="1100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 on-site with glass shot.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Reverse electroplating / Chemical stripping of wirescanner gold plating to begin, pending ES&amp;H review.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Still waiting on a few machined components.</a:t>
            </a:r>
          </a:p>
          <a:p>
            <a:pPr marL="456565" indent="-456565"/>
            <a:r>
              <a:rPr lang="en-US" sz="1400" b="1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Emittance Scanners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LEBT construction delayed due to machined parts being late.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Assembly girder and vacuum chamber at NWA. Chamber is being cleaned.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Dry assembly of the MEBT AES is in progress. Waiting on new faraday cup as braze material leaked into the cavity.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Test station estimated to be ready by end of February.</a:t>
            </a:r>
          </a:p>
          <a:p>
            <a:pPr marL="456565" indent="-456565"/>
            <a:r>
              <a:rPr lang="en-US" sz="1400" b="1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Diagnostic Cart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85% of orders are currently placed. 35% or parts have been received.</a:t>
            </a:r>
          </a:p>
          <a:p>
            <a:pPr marL="456565" indent="-456565"/>
            <a:r>
              <a:rPr lang="en-US" sz="1400" b="1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BPM’s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Mechanical development  of the model / concept for the elliptical shoebox split plane BPM is in progress. Plate shape pending final beam tube size selection.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2” BPM testing ongoing.</a:t>
            </a:r>
          </a:p>
          <a:p>
            <a:pPr marL="456565" indent="-456565"/>
            <a:r>
              <a:rPr lang="en-US" sz="1400" b="1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Laserwire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Faraday cup design complete.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282828"/>
                </a:solidFill>
                <a:latin typeface="Helvetica" pitchFamily="2" charset="0"/>
                <a:ea typeface="ＭＳ Ｐゴシック"/>
                <a:cs typeface="Times New Roman" panose="02020603050405020304" pitchFamily="18" charset="0"/>
              </a:rPr>
              <a:t>Updating magnet drawings and will send out for bid again by March.</a:t>
            </a:r>
          </a:p>
          <a:p>
            <a:pPr lvl="1"/>
            <a:endParaRPr lang="en-US" sz="1100" dirty="0">
              <a:solidFill>
                <a:srgbClr val="282828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282828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959F3F-9E03-C85A-CF5B-F38C756A8440}"/>
              </a:ext>
            </a:extLst>
          </p:cNvPr>
          <p:cNvSpPr txBox="1"/>
          <p:nvPr/>
        </p:nvSpPr>
        <p:spPr>
          <a:xfrm>
            <a:off x="6617521" y="3298293"/>
            <a:ext cx="645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Faraday Cup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73790A-588C-3AEF-DEE4-534CF6C4A8D8}"/>
              </a:ext>
            </a:extLst>
          </p:cNvPr>
          <p:cNvCxnSpPr>
            <a:cxnSpLocks/>
          </p:cNvCxnSpPr>
          <p:nvPr/>
        </p:nvCxnSpPr>
        <p:spPr>
          <a:xfrm>
            <a:off x="7022086" y="3690372"/>
            <a:ext cx="291145" cy="422718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6A7415B-2ED7-6301-BF7C-0478421EA2A8}"/>
              </a:ext>
            </a:extLst>
          </p:cNvPr>
          <p:cNvSpPr txBox="1"/>
          <p:nvPr/>
        </p:nvSpPr>
        <p:spPr>
          <a:xfrm>
            <a:off x="6224912" y="2169421"/>
            <a:ext cx="9978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Type-N Feedthrough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A73777-4FA0-7381-A389-8B96402C6403}"/>
              </a:ext>
            </a:extLst>
          </p:cNvPr>
          <p:cNvCxnSpPr>
            <a:cxnSpLocks/>
          </p:cNvCxnSpPr>
          <p:nvPr/>
        </p:nvCxnSpPr>
        <p:spPr>
          <a:xfrm flipH="1">
            <a:off x="8240731" y="2351253"/>
            <a:ext cx="189173" cy="298417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0CD8464-EB01-3D57-1FDF-56A23D2AC111}"/>
              </a:ext>
            </a:extLst>
          </p:cNvPr>
          <p:cNvSpPr txBox="1"/>
          <p:nvPr/>
        </p:nvSpPr>
        <p:spPr>
          <a:xfrm>
            <a:off x="6774393" y="4368144"/>
            <a:ext cx="18721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PIP-II Laserwire Faraday Cup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40F5D6-A303-5739-6F70-A90433A7FC6A}"/>
              </a:ext>
            </a:extLst>
          </p:cNvPr>
          <p:cNvSpPr txBox="1"/>
          <p:nvPr/>
        </p:nvSpPr>
        <p:spPr>
          <a:xfrm>
            <a:off x="8025871" y="2123255"/>
            <a:ext cx="8874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CF Flange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F4796D-521C-7D8E-8D78-1B8414CF9E2F}"/>
              </a:ext>
            </a:extLst>
          </p:cNvPr>
          <p:cNvCxnSpPr>
            <a:cxnSpLocks/>
          </p:cNvCxnSpPr>
          <p:nvPr/>
        </p:nvCxnSpPr>
        <p:spPr>
          <a:xfrm>
            <a:off x="7106278" y="2452688"/>
            <a:ext cx="551521" cy="52541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94598A8-1772-C286-98A8-CCA972886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51" y="123235"/>
            <a:ext cx="2500776" cy="691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E586F-F9D9-C158-0540-6BD9717BF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651" y="866592"/>
            <a:ext cx="2500776" cy="8419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55E2CB-208E-F568-DA1B-CA9DFECE2395}"/>
              </a:ext>
            </a:extLst>
          </p:cNvPr>
          <p:cNvSpPr txBox="1"/>
          <p:nvPr/>
        </p:nvSpPr>
        <p:spPr>
          <a:xfrm>
            <a:off x="6171104" y="1725347"/>
            <a:ext cx="30674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Glass shot polish (Top) Provided finish (Bottom)</a:t>
            </a:r>
          </a:p>
        </p:txBody>
      </p:sp>
    </p:spTree>
    <p:extLst>
      <p:ext uri="{BB962C8B-B14F-4D97-AF65-F5344CB8AC3E}">
        <p14:creationId xmlns:p14="http://schemas.microsoft.com/office/powerpoint/2010/main" val="3173976540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_Powerpoint_16x9_103023" id="{E1BB9EEB-EE7F-6A45-902D-2FAAA9CEF802}" vid="{7D1E3761-D559-8944-983C-6FB4DBA43E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3749</TotalTime>
  <Words>592</Words>
  <Application>Microsoft Macintosh PowerPoint</Application>
  <PresentationFormat>On-screen Show (16:9)</PresentationFormat>
  <Paragraphs>69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ＭＳ Ｐゴシック</vt:lpstr>
      <vt:lpstr>Arial</vt:lpstr>
      <vt:lpstr>Calibri</vt:lpstr>
      <vt:lpstr>Helvetica</vt:lpstr>
      <vt:lpstr>Times New Roman</vt:lpstr>
      <vt:lpstr>Fermilab_PPT_090915</vt:lpstr>
      <vt:lpstr>PowerPoint Presentation</vt:lpstr>
      <vt:lpstr>LBNF Primary Vacuum and Magnet Installation Kevin Duel, Ty Funk, Scott Oplt, Will Derylo, Dan Vrbos, Jason Kubinski, Dirk Hurd, Parth Gandhi</vt:lpstr>
      <vt:lpstr>PIP-II Fluid Systems Update Maurice Ball, Michael Geelhoed, Michael Hanson, Jason Grischkat, Monika Sadowski, Frank Rios, Amos Horton</vt:lpstr>
      <vt:lpstr>PIP-II Instrumentation Update Dakota Krokosz, Amadon Faul, Eric Pirtle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Mayling L Wong-Squires</dc:creator>
  <cp:lastModifiedBy>Mayling L Wong-Squires</cp:lastModifiedBy>
  <cp:revision>66</cp:revision>
  <cp:lastPrinted>2014-01-20T19:40:21Z</cp:lastPrinted>
  <dcterms:created xsi:type="dcterms:W3CDTF">2023-11-30T22:05:45Z</dcterms:created>
  <dcterms:modified xsi:type="dcterms:W3CDTF">2025-01-31T14:38:50Z</dcterms:modified>
</cp:coreProperties>
</file>