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5"/>
  </p:notesMasterIdLst>
  <p:handoutMasterIdLst>
    <p:handoutMasterId r:id="rId16"/>
  </p:handoutMasterIdLst>
  <p:sldIdLst>
    <p:sldId id="265" r:id="rId4"/>
    <p:sldId id="286" r:id="rId5"/>
    <p:sldId id="346" r:id="rId6"/>
    <p:sldId id="353" r:id="rId7"/>
    <p:sldId id="354" r:id="rId8"/>
    <p:sldId id="348" r:id="rId9"/>
    <p:sldId id="350" r:id="rId10"/>
    <p:sldId id="351" r:id="rId11"/>
    <p:sldId id="352" r:id="rId12"/>
    <p:sldId id="349" r:id="rId13"/>
    <p:sldId id="311" r:id="rId14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46"/>
            <p14:sldId id="353"/>
            <p14:sldId id="354"/>
            <p14:sldId id="348"/>
            <p14:sldId id="350"/>
            <p14:sldId id="351"/>
            <p14:sldId id="352"/>
            <p14:sldId id="349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DEE8"/>
    <a:srgbClr val="CCCC00"/>
    <a:srgbClr val="33CCFF"/>
    <a:srgbClr val="7BD5E1"/>
    <a:srgbClr val="79CAE3"/>
    <a:srgbClr val="6600FF"/>
    <a:srgbClr val="66FF66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1/31/2025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1/31/2025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January 31,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A3B6-973B-51C9-87F7-6BDEC578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89CB-CEB3-2EC8-8F6B-89F1E5F9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 MDC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D93E2-7852-E8FE-2967-11EE8CF5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82C9-B2A3-DA69-9F23-8043BB71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5D9CD-67D7-F9D8-6496-72E44FAA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04206-3870-8646-57BD-F25BA424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7" b="-1"/>
          <a:stretch/>
        </p:blipFill>
        <p:spPr>
          <a:xfrm>
            <a:off x="806449" y="851841"/>
            <a:ext cx="7354325" cy="5352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2CD37-0304-76D7-D7D7-CD04A8731959}"/>
              </a:ext>
            </a:extLst>
          </p:cNvPr>
          <p:cNvSpPr txBox="1"/>
          <p:nvPr/>
        </p:nvSpPr>
        <p:spPr>
          <a:xfrm>
            <a:off x="-54864" y="519114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M4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CD0EC-F8C2-59C2-C7D4-F6EFB361CE6D}"/>
              </a:ext>
            </a:extLst>
          </p:cNvPr>
          <p:cNvSpPr txBox="1"/>
          <p:nvPr/>
        </p:nvSpPr>
        <p:spPr>
          <a:xfrm>
            <a:off x="-54865" y="133102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M5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54C32-EC12-7CFD-A231-D7668C7DEE15}"/>
              </a:ext>
            </a:extLst>
          </p:cNvPr>
          <p:cNvSpPr txBox="1"/>
          <p:nvPr/>
        </p:nvSpPr>
        <p:spPr>
          <a:xfrm>
            <a:off x="8337551" y="30897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H005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188F75-E827-E5B1-39B0-54B8E957C0CF}"/>
              </a:ext>
            </a:extLst>
          </p:cNvPr>
          <p:cNvCxnSpPr>
            <a:cxnSpLocks/>
          </p:cNvCxnSpPr>
          <p:nvPr/>
        </p:nvCxnSpPr>
        <p:spPr>
          <a:xfrm flipH="1" flipV="1">
            <a:off x="6450013" y="2576052"/>
            <a:ext cx="1887538" cy="6983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0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Klixons and magnet coil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Klixons open at 80C, TD experts think placement on magnet is correct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coils are wrapped with fiberglass tape, impregnated with epoxy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 experts say that epoxy will blacken above 250C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 experts also said that epoxy must be above 650C to burn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my opinion, there is no evidence that there was a fire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lots of smoke and heat however, </a:t>
            </a:r>
            <a:r>
              <a:rPr lang="en-US" sz="1800" dirty="0" err="1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Protectowire</a:t>
            </a: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generates alarm at 88C</a:t>
            </a:r>
          </a:p>
          <a:p>
            <a:pPr indent="-34747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(technical) path ahead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replace three failed dipoles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one true spare, but four suitable MDC dipoles in M5 Line since g-2 has finished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M5 Left Bend dipoles H005, H008 and H011 will replace damaged magnets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M5 dipoles have special vacuum pipes, MSD has located three standard pipes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V906 magnet hanger may need new parts due to the difference in MDC types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magnet thermal protection, especially ones with newer power supplies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get beam sign-offs completed prior to Sunday’s incident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PIP-II 6-week pause began earlier this week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address warm power supply circuit breakers during 6-week pause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circuit breakers identified as running warm (especially V907)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wire size on a few circuits to improve margin</a:t>
            </a:r>
            <a:endParaRPr lang="en-US" sz="18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1/31/2025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loss of cooling water while powered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1/31/2025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Loss of LCW flow from CUB early Sunday morning led to magnet damage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CUB lost power at 02:26, Muon Campus remained powered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MC-1 fire alarm at 02:42, probably from “</a:t>
            </a:r>
            <a:r>
              <a:rPr lang="en-US" sz="1800" dirty="0" err="1"/>
              <a:t>Protectowire</a:t>
            </a:r>
            <a:r>
              <a:rPr lang="en-US" sz="1800" dirty="0"/>
              <a:t>” in Extraction Enclosure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Many power supplies continued to run after loss of LCW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power supplies continued to run until tunnel access into DR &amp; Extraction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Three power supplies in Transport ran 88 min. until turn-off commands were 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Many power supplies tripped off, due to magnet temperature or other trip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Not all power supplies were running, P1, P2, M1, M2 &amp; M5 were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magnets more vulnerable depending on type and dissipated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Three MDC dipoles badly damaged from heat, V742, V743 &amp; V906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Magnet thermal protection (</a:t>
            </a:r>
            <a:r>
              <a:rPr lang="en-US" sz="1800" dirty="0" err="1"/>
              <a:t>klixons</a:t>
            </a:r>
            <a:r>
              <a:rPr lang="en-US" sz="1800" dirty="0"/>
              <a:t>) and wiring checked out okay after incident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D:V742 and D:V906 power supplies are both Spang supplies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MDC dipoles have relatively high heat dissipation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Remaining concern over the health of other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Beginning to test </a:t>
            </a:r>
            <a:r>
              <a:rPr lang="en-US" sz="1800"/>
              <a:t>approximately 30 </a:t>
            </a:r>
            <a:r>
              <a:rPr lang="en-US" sz="1800" dirty="0"/>
              <a:t>magnets that had high dissipated power and/or a long period without </a:t>
            </a:r>
            <a:r>
              <a:rPr lang="en-US" sz="1800"/>
              <a:t>cooling water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Have performed visual inspection of all magnets that were powered on Sunday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No obvious signs of heat damage on other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Smell from damaged coils remains in tunnel, sticky layer on nearby objects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8BB9-A66B-8FDF-B201-38CCBDEE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1164-6753-FF11-8EDA-4BE13984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septa conditioning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F8F5-266A-DE9E-E7F9-3A8F4A4D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79AA-B981-9524-9FAC-EB8A1A94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A6F-1DF4-42AD-4C45-58476720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ED0CF-2EA0-1D50-C4B4-EBBF907A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7" b="1522"/>
          <a:stretch/>
        </p:blipFill>
        <p:spPr>
          <a:xfrm>
            <a:off x="1209368" y="824061"/>
            <a:ext cx="6420464" cy="54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63027-0BE2-5B2A-49ED-A7FA47C2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03CA-D3A2-9716-36E1-9D8C97A2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events and magnet dissipated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4D01-301F-11B1-499C-796D7B6D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90EAD-E49D-9E98-427B-12B308F4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6FD1-03FE-4072-1B64-AB250E00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EE279-0A34-C234-FF8D-A08634ED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0180"/>
            <a:ext cx="4479705" cy="5422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C3662-5BD4-B9E9-B1E4-1F8B37DD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48" y="886822"/>
            <a:ext cx="4420952" cy="5349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6615A9-D910-2EB3-EF81-D7CF473DB2EC}"/>
              </a:ext>
            </a:extLst>
          </p:cNvPr>
          <p:cNvSpPr txBox="1"/>
          <p:nvPr/>
        </p:nvSpPr>
        <p:spPr>
          <a:xfrm>
            <a:off x="8355323" y="850180"/>
            <a:ext cx="78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61AE2-707B-1DDF-0CC6-C91708DF30E2}"/>
              </a:ext>
            </a:extLst>
          </p:cNvPr>
          <p:cNvSpPr txBox="1"/>
          <p:nvPr/>
        </p:nvSpPr>
        <p:spPr>
          <a:xfrm>
            <a:off x="7671981" y="83433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329AB-5D11-3386-B1FF-F76B4615F52B}"/>
              </a:ext>
            </a:extLst>
          </p:cNvPr>
          <p:cNvSpPr txBox="1"/>
          <p:nvPr/>
        </p:nvSpPr>
        <p:spPr>
          <a:xfrm>
            <a:off x="6933524" y="841525"/>
            <a:ext cx="6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82834-9565-6CFB-249A-CCBD5C55243A}"/>
              </a:ext>
            </a:extLst>
          </p:cNvPr>
          <p:cNvSpPr txBox="1"/>
          <p:nvPr/>
        </p:nvSpPr>
        <p:spPr>
          <a:xfrm>
            <a:off x="6055449" y="841524"/>
            <a:ext cx="741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12936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8685-AAB0-1BF6-E01E-CA212199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damaged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B9B8-349C-6EC8-ACE9-BF4149A1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675A-CF81-423E-68F0-801858E2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71E67-A0D7-724F-486D-BA2EDB01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C116309-A514-08A9-5C09-3DCFB1DA1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/>
          <a:stretch/>
        </p:blipFill>
        <p:spPr bwMode="auto">
          <a:xfrm>
            <a:off x="806450" y="938841"/>
            <a:ext cx="7526338" cy="52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2F592-ACD4-4BB4-9330-DB6E826F0422}"/>
              </a:ext>
            </a:extLst>
          </p:cNvPr>
          <p:cNvCxnSpPr>
            <a:cxnSpLocks/>
          </p:cNvCxnSpPr>
          <p:nvPr/>
        </p:nvCxnSpPr>
        <p:spPr>
          <a:xfrm flipH="1">
            <a:off x="7755683" y="4090219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7CFFA9-3364-0F72-BB7D-BB72E80977F1}"/>
              </a:ext>
            </a:extLst>
          </p:cNvPr>
          <p:cNvSpPr txBox="1"/>
          <p:nvPr/>
        </p:nvSpPr>
        <p:spPr>
          <a:xfrm>
            <a:off x="7634282" y="378244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V742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2B94C6-F0A3-ADE5-116F-ACC8345D67B6}"/>
              </a:ext>
            </a:extLst>
          </p:cNvPr>
          <p:cNvCxnSpPr>
            <a:cxnSpLocks/>
          </p:cNvCxnSpPr>
          <p:nvPr/>
        </p:nvCxnSpPr>
        <p:spPr>
          <a:xfrm flipH="1">
            <a:off x="7318404" y="3934842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3FF1B4-EAEB-548E-E4FC-02F4EEB8B38D}"/>
              </a:ext>
            </a:extLst>
          </p:cNvPr>
          <p:cNvSpPr txBox="1"/>
          <p:nvPr/>
        </p:nvSpPr>
        <p:spPr>
          <a:xfrm>
            <a:off x="7197003" y="3627065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V743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8BBBF7-1513-D4EB-8D53-EFC7FEE5DE4A}"/>
              </a:ext>
            </a:extLst>
          </p:cNvPr>
          <p:cNvCxnSpPr>
            <a:cxnSpLocks/>
          </p:cNvCxnSpPr>
          <p:nvPr/>
        </p:nvCxnSpPr>
        <p:spPr>
          <a:xfrm flipH="1">
            <a:off x="4412715" y="2109019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45964C-3E56-F6CE-17FD-946AF8C87FBB}"/>
              </a:ext>
            </a:extLst>
          </p:cNvPr>
          <p:cNvSpPr txBox="1"/>
          <p:nvPr/>
        </p:nvSpPr>
        <p:spPr>
          <a:xfrm>
            <a:off x="4291314" y="180124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V906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6CFD4-1055-6715-EF70-50EF1092FD9F}"/>
              </a:ext>
            </a:extLst>
          </p:cNvPr>
          <p:cNvSpPr txBox="1"/>
          <p:nvPr/>
        </p:nvSpPr>
        <p:spPr>
          <a:xfrm>
            <a:off x="1731848" y="3269511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Delivery Ring Enclosure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D54AA-A120-3D7D-031C-1C5DB1E3A659}"/>
              </a:ext>
            </a:extLst>
          </p:cNvPr>
          <p:cNvSpPr txBox="1"/>
          <p:nvPr/>
        </p:nvSpPr>
        <p:spPr>
          <a:xfrm rot="1953445">
            <a:off x="4942606" y="3369576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D30 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93983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B3D4-2AF7-C6C9-7F45-B27EC879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MC-1 fire protection </a:t>
            </a:r>
            <a:r>
              <a:rPr lang="en-US" dirty="0" err="1"/>
              <a:t>Protectowire</a:t>
            </a:r>
            <a:r>
              <a:rPr lang="en-US" dirty="0"/>
              <a:t> in Extraction Enclosure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838E-76C1-829A-D7C7-78CE7BE1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1DDF-512E-0F42-3713-B867A659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A57C-832F-A996-5330-1F398ED9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51FE9-D01C-F1DC-F7BC-90232C49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44"/>
          <a:stretch/>
        </p:blipFill>
        <p:spPr>
          <a:xfrm>
            <a:off x="0" y="1587609"/>
            <a:ext cx="9144000" cy="3603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50A5D-A621-C2CB-B22E-04849F9F4FC0}"/>
              </a:ext>
            </a:extLst>
          </p:cNvPr>
          <p:cNvSpPr/>
          <p:nvPr/>
        </p:nvSpPr>
        <p:spPr>
          <a:xfrm>
            <a:off x="1681316" y="1258529"/>
            <a:ext cx="3156155" cy="109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5FBBEE-6DCB-E50B-AEB6-FBD363E49705}"/>
              </a:ext>
            </a:extLst>
          </p:cNvPr>
          <p:cNvSpPr/>
          <p:nvPr/>
        </p:nvSpPr>
        <p:spPr>
          <a:xfrm>
            <a:off x="0" y="4060722"/>
            <a:ext cx="4385187" cy="63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7198F7-08D6-0353-CE20-5327C8337F22}"/>
              </a:ext>
            </a:extLst>
          </p:cNvPr>
          <p:cNvCxnSpPr>
            <a:cxnSpLocks/>
          </p:cNvCxnSpPr>
          <p:nvPr/>
        </p:nvCxnSpPr>
        <p:spPr>
          <a:xfrm>
            <a:off x="4758815" y="3598606"/>
            <a:ext cx="4324350" cy="21497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51C127-3C8C-E50D-AEB7-5559A46276FE}"/>
              </a:ext>
            </a:extLst>
          </p:cNvPr>
          <p:cNvCxnSpPr>
            <a:cxnSpLocks/>
          </p:cNvCxnSpPr>
          <p:nvPr/>
        </p:nvCxnSpPr>
        <p:spPr>
          <a:xfrm>
            <a:off x="3805084" y="3259394"/>
            <a:ext cx="953731" cy="33921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793196-24F9-E9A0-1FEC-3E4B0F3C2BC7}"/>
              </a:ext>
            </a:extLst>
          </p:cNvPr>
          <p:cNvCxnSpPr>
            <a:cxnSpLocks/>
          </p:cNvCxnSpPr>
          <p:nvPr/>
        </p:nvCxnSpPr>
        <p:spPr>
          <a:xfrm>
            <a:off x="2851353" y="3035710"/>
            <a:ext cx="953731" cy="2330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1FD004-352B-366C-7B31-6E3EE551751E}"/>
              </a:ext>
            </a:extLst>
          </p:cNvPr>
          <p:cNvCxnSpPr>
            <a:cxnSpLocks/>
          </p:cNvCxnSpPr>
          <p:nvPr/>
        </p:nvCxnSpPr>
        <p:spPr>
          <a:xfrm>
            <a:off x="1514168" y="2863036"/>
            <a:ext cx="1356848" cy="1883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2FCF0-9EEF-FE15-8D38-245FC201C7FC}"/>
              </a:ext>
            </a:extLst>
          </p:cNvPr>
          <p:cNvCxnSpPr>
            <a:cxnSpLocks/>
          </p:cNvCxnSpPr>
          <p:nvPr/>
        </p:nvCxnSpPr>
        <p:spPr>
          <a:xfrm>
            <a:off x="0" y="2863036"/>
            <a:ext cx="151416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52E408-51F1-3E74-4F0B-E9386C1D0B16}"/>
              </a:ext>
            </a:extLst>
          </p:cNvPr>
          <p:cNvCxnSpPr>
            <a:cxnSpLocks/>
          </p:cNvCxnSpPr>
          <p:nvPr/>
        </p:nvCxnSpPr>
        <p:spPr>
          <a:xfrm>
            <a:off x="5761163" y="3465576"/>
            <a:ext cx="793496" cy="4048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F82CEB-D0DA-C9BD-2953-71AE718A13CA}"/>
              </a:ext>
            </a:extLst>
          </p:cNvPr>
          <p:cNvCxnSpPr>
            <a:cxnSpLocks/>
          </p:cNvCxnSpPr>
          <p:nvPr/>
        </p:nvCxnSpPr>
        <p:spPr>
          <a:xfrm>
            <a:off x="4324350" y="3109913"/>
            <a:ext cx="1332387" cy="5636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142D01-AF89-D730-E302-81FEF3114A93}"/>
              </a:ext>
            </a:extLst>
          </p:cNvPr>
          <p:cNvCxnSpPr>
            <a:cxnSpLocks/>
          </p:cNvCxnSpPr>
          <p:nvPr/>
        </p:nvCxnSpPr>
        <p:spPr>
          <a:xfrm flipH="1">
            <a:off x="5656737" y="3465576"/>
            <a:ext cx="104426" cy="2024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4C4DD5-947D-33E2-DC33-9D86CCE1D517}"/>
              </a:ext>
            </a:extLst>
          </p:cNvPr>
          <p:cNvCxnSpPr>
            <a:cxnSpLocks/>
          </p:cNvCxnSpPr>
          <p:nvPr/>
        </p:nvCxnSpPr>
        <p:spPr>
          <a:xfrm>
            <a:off x="3214688" y="2812026"/>
            <a:ext cx="1109662" cy="29788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2552A0-9F62-0964-2B7A-7E1DADF66443}"/>
              </a:ext>
            </a:extLst>
          </p:cNvPr>
          <p:cNvCxnSpPr>
            <a:cxnSpLocks/>
          </p:cNvCxnSpPr>
          <p:nvPr/>
        </p:nvCxnSpPr>
        <p:spPr>
          <a:xfrm>
            <a:off x="1337187" y="2550246"/>
            <a:ext cx="1533829" cy="1868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CA2178-4605-0C02-E337-DC5F12D4D0CF}"/>
              </a:ext>
            </a:extLst>
          </p:cNvPr>
          <p:cNvCxnSpPr>
            <a:cxnSpLocks/>
          </p:cNvCxnSpPr>
          <p:nvPr/>
        </p:nvCxnSpPr>
        <p:spPr>
          <a:xfrm>
            <a:off x="2888872" y="2790599"/>
            <a:ext cx="292419" cy="724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E26070-2316-16B8-BB51-3B040A62D854}"/>
              </a:ext>
            </a:extLst>
          </p:cNvPr>
          <p:cNvCxnSpPr>
            <a:cxnSpLocks/>
          </p:cNvCxnSpPr>
          <p:nvPr/>
        </p:nvCxnSpPr>
        <p:spPr>
          <a:xfrm flipV="1">
            <a:off x="3181291" y="2805918"/>
            <a:ext cx="78102" cy="499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E581D00-AF62-E8D3-FC14-9C6C65A62523}"/>
              </a:ext>
            </a:extLst>
          </p:cNvPr>
          <p:cNvCxnSpPr>
            <a:cxnSpLocks/>
          </p:cNvCxnSpPr>
          <p:nvPr/>
        </p:nvCxnSpPr>
        <p:spPr>
          <a:xfrm>
            <a:off x="2851353" y="2737948"/>
            <a:ext cx="53060" cy="679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078723-61B2-6998-CC51-629EDCC7D128}"/>
              </a:ext>
            </a:extLst>
          </p:cNvPr>
          <p:cNvCxnSpPr>
            <a:cxnSpLocks/>
          </p:cNvCxnSpPr>
          <p:nvPr/>
        </p:nvCxnSpPr>
        <p:spPr>
          <a:xfrm flipV="1">
            <a:off x="0" y="2549356"/>
            <a:ext cx="1337187" cy="584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63EDD06-3E24-8EE0-420B-70C78A74BEA0}"/>
              </a:ext>
            </a:extLst>
          </p:cNvPr>
          <p:cNvSpPr txBox="1"/>
          <p:nvPr/>
        </p:nvSpPr>
        <p:spPr>
          <a:xfrm rot="1355103">
            <a:off x="4459873" y="3332897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Protectowire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217777-78F1-C1AE-5126-1185BD03EC32}"/>
              </a:ext>
            </a:extLst>
          </p:cNvPr>
          <p:cNvSpPr txBox="1"/>
          <p:nvPr/>
        </p:nvSpPr>
        <p:spPr>
          <a:xfrm rot="1535649">
            <a:off x="5575980" y="389979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M4 Line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07D706-2A34-BD8B-777D-A5D9980BA931}"/>
              </a:ext>
            </a:extLst>
          </p:cNvPr>
          <p:cNvSpPr/>
          <p:nvPr/>
        </p:nvSpPr>
        <p:spPr>
          <a:xfrm rot="1563284">
            <a:off x="8190274" y="5369256"/>
            <a:ext cx="530942" cy="1526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7386EF-45DF-5083-6757-0AF22FA9C977}"/>
              </a:ext>
            </a:extLst>
          </p:cNvPr>
          <p:cNvSpPr txBox="1"/>
          <p:nvPr/>
        </p:nvSpPr>
        <p:spPr>
          <a:xfrm rot="1535649">
            <a:off x="8086172" y="547691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V906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935E5B-8B24-D2CB-8433-DB8BAC3856DE}"/>
              </a:ext>
            </a:extLst>
          </p:cNvPr>
          <p:cNvCxnSpPr>
            <a:cxnSpLocks/>
          </p:cNvCxnSpPr>
          <p:nvPr/>
        </p:nvCxnSpPr>
        <p:spPr>
          <a:xfrm>
            <a:off x="7164510" y="3797491"/>
            <a:ext cx="109392" cy="5803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6877358-C0AA-98FE-2FF3-F782C538B3B8}"/>
              </a:ext>
            </a:extLst>
          </p:cNvPr>
          <p:cNvSpPr txBox="1"/>
          <p:nvPr/>
        </p:nvSpPr>
        <p:spPr>
          <a:xfrm>
            <a:off x="6470577" y="3225060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Intake for exhaust fan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on berm north of AP-30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F2D859-19EC-B4DE-E56C-301806316FBE}"/>
              </a:ext>
            </a:extLst>
          </p:cNvPr>
          <p:cNvSpPr txBox="1"/>
          <p:nvPr/>
        </p:nvSpPr>
        <p:spPr>
          <a:xfrm>
            <a:off x="5142114" y="5315413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Delivery Ring Enclosure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AB6CAE-BECB-787E-485D-2A161BA7977F}"/>
              </a:ext>
            </a:extLst>
          </p:cNvPr>
          <p:cNvSpPr txBox="1"/>
          <p:nvPr/>
        </p:nvSpPr>
        <p:spPr>
          <a:xfrm>
            <a:off x="1967822" y="3638389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Extraction Enclosure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01253E2-CEE7-C666-0D51-294CFD8E1E57}"/>
              </a:ext>
            </a:extLst>
          </p:cNvPr>
          <p:cNvCxnSpPr/>
          <p:nvPr/>
        </p:nvCxnSpPr>
        <p:spPr>
          <a:xfrm flipH="1">
            <a:off x="3490452" y="4866968"/>
            <a:ext cx="1524000" cy="5037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168B8E8-36A9-D736-212D-A44C64DAB64A}"/>
              </a:ext>
            </a:extLst>
          </p:cNvPr>
          <p:cNvCxnSpPr>
            <a:cxnSpLocks/>
          </p:cNvCxnSpPr>
          <p:nvPr/>
        </p:nvCxnSpPr>
        <p:spPr>
          <a:xfrm flipH="1">
            <a:off x="1967822" y="5363501"/>
            <a:ext cx="1530083" cy="97227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9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C906-E716-788E-3409-FADF573E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84FE-AF2D-8BDA-2244-EBFA7036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V742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510B9-40A6-997B-57C5-7BF7816C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1AB3-898A-6C91-6F6A-F07288A9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41619-6E94-D27B-93B0-DDD1D8B5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6A865-0C72-6716-7F90-A3AB2007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381"/>
            <a:ext cx="3846945" cy="3413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BA82A-C6EA-90E7-184D-DD7426B18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947" y="1032381"/>
            <a:ext cx="5297055" cy="4094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14551-2749-3D7B-8593-702598080720}"/>
              </a:ext>
            </a:extLst>
          </p:cNvPr>
          <p:cNvSpPr txBox="1"/>
          <p:nvPr/>
        </p:nvSpPr>
        <p:spPr>
          <a:xfrm>
            <a:off x="5687148" y="5160611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Coil damage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635B8-33A3-B3CC-00FF-F2A86EFF3BA9}"/>
              </a:ext>
            </a:extLst>
          </p:cNvPr>
          <p:cNvSpPr txBox="1"/>
          <p:nvPr/>
        </p:nvSpPr>
        <p:spPr>
          <a:xfrm>
            <a:off x="1728399" y="382771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Before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C44B26-0AD5-DB23-A38F-1D0F5E5E0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982" y="4445711"/>
            <a:ext cx="1255915" cy="18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D72C7-5EDB-0DA4-A380-BAB8B61AF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0058-00A1-9B7A-6ADD-0DB7A14B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V743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0963-08F7-C010-F91E-B64D00FA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4699-4ABA-0EA0-E7B9-9B07C38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06CA-8BFA-42B4-BB7F-E034439A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B6F1D-B5B9-20A9-B41B-5104FF9858B1}"/>
              </a:ext>
            </a:extLst>
          </p:cNvPr>
          <p:cNvSpPr txBox="1"/>
          <p:nvPr/>
        </p:nvSpPr>
        <p:spPr>
          <a:xfrm>
            <a:off x="5735299" y="5330825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Coil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68B95-1AE7-68CD-F0FF-2C3A8E26C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485" y="1049271"/>
            <a:ext cx="5297055" cy="4281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D624CE-4672-8E85-2BC0-89D01790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61" y="1049271"/>
            <a:ext cx="3846945" cy="3018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E0D8A-BB2E-A3E7-7CAB-949127E07D28}"/>
              </a:ext>
            </a:extLst>
          </p:cNvPr>
          <p:cNvSpPr txBox="1"/>
          <p:nvPr/>
        </p:nvSpPr>
        <p:spPr>
          <a:xfrm>
            <a:off x="-115428" y="300538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Before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B51F9A-90DA-B7C5-779F-DB80C1460A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58"/>
          <a:stretch/>
        </p:blipFill>
        <p:spPr>
          <a:xfrm>
            <a:off x="2300748" y="4137943"/>
            <a:ext cx="1500737" cy="21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1EF2-0CAF-2E6A-507D-031DF90D7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A7F1-D2CA-300F-9441-5512DDE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V906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EB05D-C509-879D-7841-53ED0D61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1/31/2025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74A1-9F70-A617-CCD8-775D22A2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BA313-A74F-CE48-783B-FB96D9A1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8B5DA-AADA-C954-3B5D-8A8892432BED}"/>
              </a:ext>
            </a:extLst>
          </p:cNvPr>
          <p:cNvSpPr txBox="1"/>
          <p:nvPr/>
        </p:nvSpPr>
        <p:spPr>
          <a:xfrm>
            <a:off x="5687146" y="5751581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Coil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6A57C-5CE9-3227-B1F5-E3BD605674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28" y="1139590"/>
            <a:ext cx="5100672" cy="4587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3D9C4-2AA4-264B-CE9A-A8E807986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917" r="3948" b="10230"/>
          <a:stretch/>
        </p:blipFill>
        <p:spPr>
          <a:xfrm>
            <a:off x="0" y="1140154"/>
            <a:ext cx="4043328" cy="306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C8287-3C2C-6547-D290-8D93D74E2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699" y="4487505"/>
            <a:ext cx="1845630" cy="1830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1F5660-4F4E-393B-95F0-32AA13B64271}"/>
              </a:ext>
            </a:extLst>
          </p:cNvPr>
          <p:cNvSpPr txBox="1"/>
          <p:nvPr/>
        </p:nvSpPr>
        <p:spPr>
          <a:xfrm>
            <a:off x="1413634" y="3723986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6473333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764501</TotalTime>
  <Words>623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loss of cooling water while powered</vt:lpstr>
      <vt:lpstr>Electrostatic septa conditioning</vt:lpstr>
      <vt:lpstr>Timeline of events and magnet dissipated power</vt:lpstr>
      <vt:lpstr>Location of damaged dipoles</vt:lpstr>
      <vt:lpstr>MC-1 fire protection Protectowire in Extraction Enclosure</vt:lpstr>
      <vt:lpstr>V742 Dipole</vt:lpstr>
      <vt:lpstr>V743 Dipole</vt:lpstr>
      <vt:lpstr>V906 Dipole</vt:lpstr>
      <vt:lpstr>M5 MDC dipoles</vt:lpstr>
      <vt:lpstr>Moving forward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1323</cp:revision>
  <cp:lastPrinted>2016-10-17T16:36:40Z</cp:lastPrinted>
  <dcterms:created xsi:type="dcterms:W3CDTF">2014-12-17T13:45:40Z</dcterms:created>
  <dcterms:modified xsi:type="dcterms:W3CDTF">2025-01-31T14:16:31Z</dcterms:modified>
</cp:coreProperties>
</file>