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1"/>
  </p:notesMasterIdLst>
  <p:handoutMasterIdLst>
    <p:handoutMasterId r:id="rId22"/>
  </p:handoutMasterIdLst>
  <p:sldIdLst>
    <p:sldId id="294" r:id="rId2"/>
    <p:sldId id="676" r:id="rId3"/>
    <p:sldId id="677" r:id="rId4"/>
    <p:sldId id="678" r:id="rId5"/>
    <p:sldId id="679" r:id="rId6"/>
    <p:sldId id="691" r:id="rId7"/>
    <p:sldId id="680" r:id="rId8"/>
    <p:sldId id="684" r:id="rId9"/>
    <p:sldId id="681" r:id="rId10"/>
    <p:sldId id="682" r:id="rId11"/>
    <p:sldId id="683" r:id="rId12"/>
    <p:sldId id="687" r:id="rId13"/>
    <p:sldId id="685" r:id="rId14"/>
    <p:sldId id="686" r:id="rId15"/>
    <p:sldId id="689" r:id="rId16"/>
    <p:sldId id="673" r:id="rId17"/>
    <p:sldId id="690" r:id="rId18"/>
    <p:sldId id="688" r:id="rId19"/>
    <p:sldId id="672" r:id="rId20"/>
  </p:sldIdLst>
  <p:sldSz cx="9144000" cy="6858000" type="screen4x3"/>
  <p:notesSz cx="6946900" cy="9220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solato Gattuso" initials="CG" lastIdx="1" clrIdx="0">
    <p:extLst>
      <p:ext uri="{19B8F6BF-5375-455C-9EA6-DF929625EA0E}">
        <p15:presenceInfo xmlns:p15="http://schemas.microsoft.com/office/powerpoint/2012/main" userId="S::gattuso@services.fnal.gov::e16b36fd-af99-4a23-a2b7-c93a9c63dd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A25E20"/>
    <a:srgbClr val="C7C7C7"/>
    <a:srgbClr val="CC9900"/>
    <a:srgbClr val="4E4E4E"/>
    <a:srgbClr val="FB8B18"/>
    <a:srgbClr val="A7A8AA"/>
    <a:srgbClr val="5050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94E8DF-5A87-4D49-B9E6-462FFEA4D94A}" v="3" dt="2024-01-31T03:34:49.75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55" autoAdjust="0"/>
    <p:restoredTop sz="94660"/>
  </p:normalViewPr>
  <p:slideViewPr>
    <p:cSldViewPr snapToGrid="0" snapToObjects="1" showGuides="1">
      <p:cViewPr varScale="1">
        <p:scale>
          <a:sx n="121" d="100"/>
          <a:sy n="121" d="100"/>
        </p:scale>
        <p:origin x="864" y="10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solato Gattuso" userId="e16b36fd-af99-4a23-a2b7-c93a9c63ddf6" providerId="ADAL" clId="{3194E8DF-5A87-4D49-B9E6-462FFEA4D94A}"/>
    <pc:docChg chg="undo custSel addSld delSld modSld">
      <pc:chgData name="Consolato Gattuso" userId="e16b36fd-af99-4a23-a2b7-c93a9c63ddf6" providerId="ADAL" clId="{3194E8DF-5A87-4D49-B9E6-462FFEA4D94A}" dt="2024-01-31T03:39:55.761" v="1304" actId="207"/>
      <pc:docMkLst>
        <pc:docMk/>
      </pc:docMkLst>
      <pc:sldChg chg="modSp mod">
        <pc:chgData name="Consolato Gattuso" userId="e16b36fd-af99-4a23-a2b7-c93a9c63ddf6" providerId="ADAL" clId="{3194E8DF-5A87-4D49-B9E6-462FFEA4D94A}" dt="2024-01-31T03:39:12.031" v="1255" actId="20577"/>
        <pc:sldMkLst>
          <pc:docMk/>
          <pc:sldMk cId="1989597527" sldId="294"/>
        </pc:sldMkLst>
        <pc:spChg chg="mod">
          <ac:chgData name="Consolato Gattuso" userId="e16b36fd-af99-4a23-a2b7-c93a9c63ddf6" providerId="ADAL" clId="{3194E8DF-5A87-4D49-B9E6-462FFEA4D94A}" dt="2024-01-31T03:39:12.031" v="1255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del">
        <pc:chgData name="Consolato Gattuso" userId="e16b36fd-af99-4a23-a2b7-c93a9c63ddf6" providerId="ADAL" clId="{3194E8DF-5A87-4D49-B9E6-462FFEA4D94A}" dt="2024-01-31T03:20:25.564" v="16" actId="47"/>
        <pc:sldMkLst>
          <pc:docMk/>
          <pc:sldMk cId="3079295408" sldId="408"/>
        </pc:sldMkLst>
      </pc:sldChg>
      <pc:sldChg chg="del">
        <pc:chgData name="Consolato Gattuso" userId="e16b36fd-af99-4a23-a2b7-c93a9c63ddf6" providerId="ADAL" clId="{3194E8DF-5A87-4D49-B9E6-462FFEA4D94A}" dt="2024-01-31T03:37:46.878" v="1235" actId="47"/>
        <pc:sldMkLst>
          <pc:docMk/>
          <pc:sldMk cId="3981954399" sldId="573"/>
        </pc:sldMkLst>
      </pc:sldChg>
      <pc:sldChg chg="del">
        <pc:chgData name="Consolato Gattuso" userId="e16b36fd-af99-4a23-a2b7-c93a9c63ddf6" providerId="ADAL" clId="{3194E8DF-5A87-4D49-B9E6-462FFEA4D94A}" dt="2024-01-31T03:37:48.887" v="1238" actId="47"/>
        <pc:sldMkLst>
          <pc:docMk/>
          <pc:sldMk cId="2961145709" sldId="576"/>
        </pc:sldMkLst>
      </pc:sldChg>
      <pc:sldChg chg="del">
        <pc:chgData name="Consolato Gattuso" userId="e16b36fd-af99-4a23-a2b7-c93a9c63ddf6" providerId="ADAL" clId="{3194E8DF-5A87-4D49-B9E6-462FFEA4D94A}" dt="2024-01-31T03:37:47.707" v="1236" actId="47"/>
        <pc:sldMkLst>
          <pc:docMk/>
          <pc:sldMk cId="3463275573" sldId="661"/>
        </pc:sldMkLst>
      </pc:sldChg>
      <pc:sldChg chg="del">
        <pc:chgData name="Consolato Gattuso" userId="e16b36fd-af99-4a23-a2b7-c93a9c63ddf6" providerId="ADAL" clId="{3194E8DF-5A87-4D49-B9E6-462FFEA4D94A}" dt="2024-01-31T03:37:45.969" v="1234" actId="47"/>
        <pc:sldMkLst>
          <pc:docMk/>
          <pc:sldMk cId="3055085921" sldId="664"/>
        </pc:sldMkLst>
      </pc:sldChg>
      <pc:sldChg chg="del">
        <pc:chgData name="Consolato Gattuso" userId="e16b36fd-af99-4a23-a2b7-c93a9c63ddf6" providerId="ADAL" clId="{3194E8DF-5A87-4D49-B9E6-462FFEA4D94A}" dt="2024-01-31T03:37:41.559" v="1233" actId="47"/>
        <pc:sldMkLst>
          <pc:docMk/>
          <pc:sldMk cId="3973932498" sldId="666"/>
        </pc:sldMkLst>
      </pc:sldChg>
      <pc:sldChg chg="del">
        <pc:chgData name="Consolato Gattuso" userId="e16b36fd-af99-4a23-a2b7-c93a9c63ddf6" providerId="ADAL" clId="{3194E8DF-5A87-4D49-B9E6-462FFEA4D94A}" dt="2024-01-31T03:37:48.347" v="1237" actId="47"/>
        <pc:sldMkLst>
          <pc:docMk/>
          <pc:sldMk cId="848284120" sldId="667"/>
        </pc:sldMkLst>
      </pc:sldChg>
      <pc:sldChg chg="del">
        <pc:chgData name="Consolato Gattuso" userId="e16b36fd-af99-4a23-a2b7-c93a9c63ddf6" providerId="ADAL" clId="{3194E8DF-5A87-4D49-B9E6-462FFEA4D94A}" dt="2024-01-31T03:20:15.242" v="11" actId="47"/>
        <pc:sldMkLst>
          <pc:docMk/>
          <pc:sldMk cId="3170346346" sldId="668"/>
        </pc:sldMkLst>
      </pc:sldChg>
      <pc:sldChg chg="modSp new mod">
        <pc:chgData name="Consolato Gattuso" userId="e16b36fd-af99-4a23-a2b7-c93a9c63ddf6" providerId="ADAL" clId="{3194E8DF-5A87-4D49-B9E6-462FFEA4D94A}" dt="2024-01-31T03:39:55.761" v="1304" actId="207"/>
        <pc:sldMkLst>
          <pc:docMk/>
          <pc:sldMk cId="3284029911" sldId="668"/>
        </pc:sldMkLst>
        <pc:spChg chg="mod">
          <ac:chgData name="Consolato Gattuso" userId="e16b36fd-af99-4a23-a2b7-c93a9c63ddf6" providerId="ADAL" clId="{3194E8DF-5A87-4D49-B9E6-462FFEA4D94A}" dt="2024-01-31T03:39:55.761" v="1304" actId="207"/>
          <ac:spMkLst>
            <pc:docMk/>
            <pc:sldMk cId="3284029911" sldId="668"/>
            <ac:spMk id="2" creationId="{947D68EE-7B2C-59CB-2E90-0E29DFB8C1D3}"/>
          </ac:spMkLst>
        </pc:spChg>
        <pc:spChg chg="mod">
          <ac:chgData name="Consolato Gattuso" userId="e16b36fd-af99-4a23-a2b7-c93a9c63ddf6" providerId="ADAL" clId="{3194E8DF-5A87-4D49-B9E6-462FFEA4D94A}" dt="2024-01-31T03:20:44.356" v="42" actId="20577"/>
          <ac:spMkLst>
            <pc:docMk/>
            <pc:sldMk cId="3284029911" sldId="668"/>
            <ac:spMk id="3" creationId="{CDC015C9-FF4D-159A-8082-3ED76B349887}"/>
          </ac:spMkLst>
        </pc:spChg>
      </pc:sldChg>
      <pc:sldChg chg="del">
        <pc:chgData name="Consolato Gattuso" userId="e16b36fd-af99-4a23-a2b7-c93a9c63ddf6" providerId="ADAL" clId="{3194E8DF-5A87-4D49-B9E6-462FFEA4D94A}" dt="2024-01-31T03:20:17.238" v="12" actId="47"/>
        <pc:sldMkLst>
          <pc:docMk/>
          <pc:sldMk cId="754559690" sldId="669"/>
        </pc:sldMkLst>
      </pc:sldChg>
      <pc:sldChg chg="addSp modSp new mod">
        <pc:chgData name="Consolato Gattuso" userId="e16b36fd-af99-4a23-a2b7-c93a9c63ddf6" providerId="ADAL" clId="{3194E8DF-5A87-4D49-B9E6-462FFEA4D94A}" dt="2024-01-31T03:37:36.644" v="1232" actId="14100"/>
        <pc:sldMkLst>
          <pc:docMk/>
          <pc:sldMk cId="1948976487" sldId="669"/>
        </pc:sldMkLst>
        <pc:spChg chg="mod">
          <ac:chgData name="Consolato Gattuso" userId="e16b36fd-af99-4a23-a2b7-c93a9c63ddf6" providerId="ADAL" clId="{3194E8DF-5A87-4D49-B9E6-462FFEA4D94A}" dt="2024-01-31T03:34:35.584" v="1060" actId="1076"/>
          <ac:spMkLst>
            <pc:docMk/>
            <pc:sldMk cId="1948976487" sldId="669"/>
            <ac:spMk id="2" creationId="{4E97DA74-F476-4EF0-6123-B6C3D85994C1}"/>
          </ac:spMkLst>
        </pc:spChg>
        <pc:spChg chg="mod">
          <ac:chgData name="Consolato Gattuso" userId="e16b36fd-af99-4a23-a2b7-c93a9c63ddf6" providerId="ADAL" clId="{3194E8DF-5A87-4D49-B9E6-462FFEA4D94A}" dt="2024-01-31T03:31:52.590" v="996" actId="14100"/>
          <ac:spMkLst>
            <pc:docMk/>
            <pc:sldMk cId="1948976487" sldId="669"/>
            <ac:spMk id="3" creationId="{8657B3D1-5198-4584-9260-66679E7C668C}"/>
          </ac:spMkLst>
        </pc:spChg>
        <pc:spChg chg="add mod">
          <ac:chgData name="Consolato Gattuso" userId="e16b36fd-af99-4a23-a2b7-c93a9c63ddf6" providerId="ADAL" clId="{3194E8DF-5A87-4D49-B9E6-462FFEA4D94A}" dt="2024-01-31T03:35:15.797" v="1070" actId="1076"/>
          <ac:spMkLst>
            <pc:docMk/>
            <pc:sldMk cId="1948976487" sldId="669"/>
            <ac:spMk id="7" creationId="{D1446A3D-0E57-5FE2-F78F-6E88EF687A49}"/>
          </ac:spMkLst>
        </pc:spChg>
        <pc:spChg chg="add mod">
          <ac:chgData name="Consolato Gattuso" userId="e16b36fd-af99-4a23-a2b7-c93a9c63ddf6" providerId="ADAL" clId="{3194E8DF-5A87-4D49-B9E6-462FFEA4D94A}" dt="2024-01-31T03:34:26.942" v="1058" actId="14100"/>
          <ac:spMkLst>
            <pc:docMk/>
            <pc:sldMk cId="1948976487" sldId="669"/>
            <ac:spMk id="8" creationId="{2F4C1B8D-94CC-D010-E91F-4FE5875AD7FA}"/>
          </ac:spMkLst>
        </pc:spChg>
        <pc:spChg chg="add mod">
          <ac:chgData name="Consolato Gattuso" userId="e16b36fd-af99-4a23-a2b7-c93a9c63ddf6" providerId="ADAL" clId="{3194E8DF-5A87-4D49-B9E6-462FFEA4D94A}" dt="2024-01-31T03:34:42.734" v="1062" actId="14100"/>
          <ac:spMkLst>
            <pc:docMk/>
            <pc:sldMk cId="1948976487" sldId="669"/>
            <ac:spMk id="9" creationId="{5C0364B4-FC55-F7BC-612A-AA0963DEA5B6}"/>
          </ac:spMkLst>
        </pc:spChg>
        <pc:spChg chg="add mod">
          <ac:chgData name="Consolato Gattuso" userId="e16b36fd-af99-4a23-a2b7-c93a9c63ddf6" providerId="ADAL" clId="{3194E8DF-5A87-4D49-B9E6-462FFEA4D94A}" dt="2024-01-31T03:37:36.644" v="1232" actId="14100"/>
          <ac:spMkLst>
            <pc:docMk/>
            <pc:sldMk cId="1948976487" sldId="669"/>
            <ac:spMk id="10" creationId="{CA8B32A3-41B5-8942-E980-951F41E0836A}"/>
          </ac:spMkLst>
        </pc:spChg>
      </pc:sldChg>
      <pc:sldChg chg="del">
        <pc:chgData name="Consolato Gattuso" userId="e16b36fd-af99-4a23-a2b7-c93a9c63ddf6" providerId="ADAL" clId="{3194E8DF-5A87-4D49-B9E6-462FFEA4D94A}" dt="2024-01-31T03:20:18.412" v="13" actId="47"/>
        <pc:sldMkLst>
          <pc:docMk/>
          <pc:sldMk cId="2948902719" sldId="670"/>
        </pc:sldMkLst>
      </pc:sldChg>
      <pc:sldChg chg="modSp new mod">
        <pc:chgData name="Consolato Gattuso" userId="e16b36fd-af99-4a23-a2b7-c93a9c63ddf6" providerId="ADAL" clId="{3194E8DF-5A87-4D49-B9E6-462FFEA4D94A}" dt="2024-01-31T03:31:04.815" v="991" actId="20577"/>
        <pc:sldMkLst>
          <pc:docMk/>
          <pc:sldMk cId="3954066341" sldId="670"/>
        </pc:sldMkLst>
        <pc:spChg chg="mod">
          <ac:chgData name="Consolato Gattuso" userId="e16b36fd-af99-4a23-a2b7-c93a9c63ddf6" providerId="ADAL" clId="{3194E8DF-5A87-4D49-B9E6-462FFEA4D94A}" dt="2024-01-31T03:31:04.815" v="991" actId="20577"/>
          <ac:spMkLst>
            <pc:docMk/>
            <pc:sldMk cId="3954066341" sldId="670"/>
            <ac:spMk id="3" creationId="{66DBB4F5-2C11-3DEE-18E9-E53423C5C8E2}"/>
          </ac:spMkLst>
        </pc:spChg>
      </pc:sldChg>
      <pc:sldChg chg="del">
        <pc:chgData name="Consolato Gattuso" userId="e16b36fd-af99-4a23-a2b7-c93a9c63ddf6" providerId="ADAL" clId="{3194E8DF-5A87-4D49-B9E6-462FFEA4D94A}" dt="2024-01-31T03:20:21.631" v="14" actId="47"/>
        <pc:sldMkLst>
          <pc:docMk/>
          <pc:sldMk cId="4066081010" sldId="671"/>
        </pc:sldMkLst>
      </pc:sldChg>
      <pc:sldChg chg="del">
        <pc:chgData name="Consolato Gattuso" userId="e16b36fd-af99-4a23-a2b7-c93a9c63ddf6" providerId="ADAL" clId="{3194E8DF-5A87-4D49-B9E6-462FFEA4D94A}" dt="2024-01-31T03:20:23.094" v="15" actId="47"/>
        <pc:sldMkLst>
          <pc:docMk/>
          <pc:sldMk cId="2772323822" sldId="67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6193" y="5020123"/>
            <a:ext cx="3983637" cy="429489"/>
          </a:xfrm>
        </p:spPr>
        <p:txBody>
          <a:bodyPr/>
          <a:lstStyle/>
          <a:p>
            <a:r>
              <a:rPr lang="en-US" dirty="0"/>
              <a:t>Jason Crnkovic &amp; George </a:t>
            </a:r>
            <a:r>
              <a:rPr lang="en-US" dirty="0" err="1"/>
              <a:t>Deinlein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6193" y="3804340"/>
            <a:ext cx="8971613" cy="768128"/>
          </a:xfrm>
        </p:spPr>
        <p:txBody>
          <a:bodyPr>
            <a:noAutofit/>
          </a:bodyPr>
          <a:lstStyle/>
          <a:p>
            <a:r>
              <a:rPr lang="en-US" sz="3600" dirty="0"/>
              <a:t>Accelerator Status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08E4483-0422-848C-EB1E-CA0C3184D6DD}"/>
              </a:ext>
            </a:extLst>
          </p:cNvPr>
          <p:cNvSpPr txBox="1">
            <a:spLocks/>
          </p:cNvSpPr>
          <p:nvPr/>
        </p:nvSpPr>
        <p:spPr>
          <a:xfrm>
            <a:off x="6693107" y="5020123"/>
            <a:ext cx="2121109" cy="768127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Proton PMG/AEM:</a:t>
            </a:r>
          </a:p>
          <a:p>
            <a:r>
              <a:rPr lang="en-US" dirty="0"/>
              <a:t>February 6, 2024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3 MC magnets got hot enough to produce smoke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1BEF85-6FC1-243B-318B-21BBE4C7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09481" y="590597"/>
            <a:ext cx="7125038" cy="5676805"/>
          </a:xfrm>
        </p:spPr>
      </p:pic>
    </p:spTree>
    <p:extLst>
      <p:ext uri="{BB962C8B-B14F-4D97-AF65-F5344CB8AC3E}">
        <p14:creationId xmlns:p14="http://schemas.microsoft.com/office/powerpoint/2010/main" val="53769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 err="1"/>
              <a:t>Klixon</a:t>
            </a:r>
            <a:r>
              <a:rPr lang="en-US" dirty="0"/>
              <a:t> sensors are used to monitor heat on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1BEF85-6FC1-243B-318B-21BBE4C7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09481" y="590597"/>
            <a:ext cx="7125038" cy="5676805"/>
          </a:xfrm>
        </p:spPr>
      </p:pic>
    </p:spTree>
    <p:extLst>
      <p:ext uri="{BB962C8B-B14F-4D97-AF65-F5344CB8AC3E}">
        <p14:creationId xmlns:p14="http://schemas.microsoft.com/office/powerpoint/2010/main" val="171063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 err="1"/>
              <a:t>Klixon</a:t>
            </a:r>
            <a:r>
              <a:rPr lang="en-US" dirty="0"/>
              <a:t> sensors were tested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1BEF85-6FC1-243B-318B-21BBE4C7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09481" y="590597"/>
            <a:ext cx="7125038" cy="5676805"/>
          </a:xfrm>
        </p:spPr>
      </p:pic>
    </p:spTree>
    <p:extLst>
      <p:ext uri="{BB962C8B-B14F-4D97-AF65-F5344CB8AC3E}">
        <p14:creationId xmlns:p14="http://schemas.microsoft.com/office/powerpoint/2010/main" val="2544729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Current generates heat in the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1BEF85-6FC1-243B-318B-21BBE4C7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09481" y="590597"/>
            <a:ext cx="7125038" cy="5676805"/>
          </a:xfrm>
        </p:spPr>
      </p:pic>
    </p:spTree>
    <p:extLst>
      <p:ext uri="{BB962C8B-B14F-4D97-AF65-F5344CB8AC3E}">
        <p14:creationId xmlns:p14="http://schemas.microsoft.com/office/powerpoint/2010/main" val="3163692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8"/>
            <a:ext cx="9009088" cy="794547"/>
          </a:xfrm>
        </p:spPr>
        <p:txBody>
          <a:bodyPr/>
          <a:lstStyle/>
          <a:p>
            <a:r>
              <a:rPr lang="en-US" dirty="0"/>
              <a:t>Vacuum degraded but is not believed to have developed a leak.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1BEF85-6FC1-243B-318B-21BBE4C7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84168" y="864065"/>
            <a:ext cx="6783891" cy="5404999"/>
          </a:xfrm>
        </p:spPr>
      </p:pic>
    </p:spTree>
    <p:extLst>
      <p:ext uri="{BB962C8B-B14F-4D97-AF65-F5344CB8AC3E}">
        <p14:creationId xmlns:p14="http://schemas.microsoft.com/office/powerpoint/2010/main" val="2018968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Other magnets are also being checked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1BEF85-6FC1-243B-318B-21BBE4C7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65088" y="537733"/>
            <a:ext cx="7125038" cy="5676805"/>
          </a:xfr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59A35AD-31A8-00C7-ECEF-4D3AAB45AFB3}"/>
              </a:ext>
            </a:extLst>
          </p:cNvPr>
          <p:cNvSpPr txBox="1">
            <a:spLocks/>
          </p:cNvSpPr>
          <p:nvPr/>
        </p:nvSpPr>
        <p:spPr>
          <a:xfrm>
            <a:off x="153874" y="1148383"/>
            <a:ext cx="3667012" cy="10804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Top 29 magnets were checked and no additional problems found?</a:t>
            </a:r>
          </a:p>
        </p:txBody>
      </p:sp>
    </p:spTree>
    <p:extLst>
      <p:ext uri="{BB962C8B-B14F-4D97-AF65-F5344CB8AC3E}">
        <p14:creationId xmlns:p14="http://schemas.microsoft.com/office/powerpoint/2010/main" val="1730926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D68EE-7B2C-59CB-2E90-0E29DFB8C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D0C004A-F9CA-E5D7-FB25-4A01816F7F27}"/>
              </a:ext>
            </a:extLst>
          </p:cNvPr>
          <p:cNvSpPr txBox="1">
            <a:spLocks/>
          </p:cNvSpPr>
          <p:nvPr/>
        </p:nvSpPr>
        <p:spPr>
          <a:xfrm>
            <a:off x="2576313" y="3064495"/>
            <a:ext cx="3977085" cy="72901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Any Questions?</a:t>
            </a:r>
          </a:p>
          <a:p>
            <a:pPr lvl="1"/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29688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D68EE-7B2C-59CB-2E90-0E29DFB8C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63" y="797318"/>
            <a:ext cx="8930643" cy="5325895"/>
          </a:xfrm>
        </p:spPr>
        <p:txBody>
          <a:bodyPr/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Many were surprised that the first indication of smoke was seen on the MC-1 smoke detector FIRM 209.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It appears that smoke from the DR entered the Extraction enclosure and migrated to the cable penetrations under the M5 shield wall and then entered the MC-1 experimental hall.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Jerry and Jim did a quick small paper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chad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test and the air flow seems to be pulled from the Delivery Ring into the M4 beamline at the extraction enclosure gate.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Incident 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741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Current generates heat in the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1BEF85-6FC1-243B-318B-21BBE4C7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09481" y="590597"/>
            <a:ext cx="7125038" cy="5676805"/>
          </a:xfrm>
        </p:spPr>
      </p:pic>
    </p:spTree>
    <p:extLst>
      <p:ext uri="{BB962C8B-B14F-4D97-AF65-F5344CB8AC3E}">
        <p14:creationId xmlns:p14="http://schemas.microsoft.com/office/powerpoint/2010/main" val="416961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D68EE-7B2C-59CB-2E90-0E29DFB8C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571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D68EE-7B2C-59CB-2E90-0E29DFB8C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6" y="993682"/>
            <a:ext cx="3929500" cy="182205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err="1"/>
              <a:t>Linac</a:t>
            </a:r>
            <a:r>
              <a:rPr lang="en-US" sz="1600" b="1" dirty="0"/>
              <a:t>:</a:t>
            </a:r>
          </a:p>
          <a:p>
            <a:r>
              <a:rPr lang="en-US" sz="1600" dirty="0"/>
              <a:t>Running: 23.5 mA (I:D7TOR).</a:t>
            </a:r>
          </a:p>
          <a:p>
            <a:pPr marL="0" indent="0">
              <a:buNone/>
            </a:pPr>
            <a:r>
              <a:rPr lang="en-US" sz="1600" b="1" dirty="0"/>
              <a:t>MTA:</a:t>
            </a:r>
          </a:p>
          <a:p>
            <a:r>
              <a:rPr lang="en-US" sz="1600" dirty="0"/>
              <a:t>Operational: Expecting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users end of February.</a:t>
            </a:r>
          </a:p>
          <a:p>
            <a:pPr marL="0" indent="0">
              <a:buNone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Recent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8C0BF5C-C2E2-EAB4-EC77-D1678028411B}"/>
              </a:ext>
            </a:extLst>
          </p:cNvPr>
          <p:cNvSpPr txBox="1">
            <a:spLocks/>
          </p:cNvSpPr>
          <p:nvPr/>
        </p:nvSpPr>
        <p:spPr>
          <a:xfrm>
            <a:off x="4335517" y="378387"/>
            <a:ext cx="4613750" cy="322167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b="1" dirty="0"/>
              <a:t>Booster:</a:t>
            </a:r>
          </a:p>
          <a:p>
            <a:r>
              <a:rPr lang="en-US" sz="1600" dirty="0"/>
              <a:t>Running: 4.8E12 p/pulse (B:CHGB).</a:t>
            </a:r>
            <a:endParaRPr lang="en-US" sz="1600" b="1" dirty="0"/>
          </a:p>
          <a:p>
            <a:pPr marL="0" indent="0">
              <a:buFont typeface="Arial" charset="0"/>
              <a:buNone/>
            </a:pPr>
            <a:r>
              <a:rPr lang="en-US" sz="1600" b="1" dirty="0"/>
              <a:t>BNB: </a:t>
            </a:r>
          </a:p>
          <a:p>
            <a:r>
              <a:rPr lang="en-US" sz="1600" dirty="0"/>
              <a:t>Running: 8.8E16 p/</a:t>
            </a:r>
            <a:r>
              <a:rPr lang="en-US" sz="1600" dirty="0" err="1"/>
              <a:t>hr</a:t>
            </a:r>
            <a:r>
              <a:rPr lang="en-US" sz="1600" dirty="0"/>
              <a:t> @ 5 Hz (E:MBRATE @ E:MBPRTE).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MC/RR: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Working to get beam to and commissioning MC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PIP-II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ductbank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work limits RR power during the day until March 6, 2025.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BF61CF-7E65-EE6D-9C63-D5CC2839CB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424" y="3241651"/>
            <a:ext cx="4524083" cy="3016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83E9C-F564-6BA0-DF1B-27007C09CC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85494" y="3241651"/>
            <a:ext cx="4524083" cy="3016055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526A3DF-6BD7-9DFF-01F7-838C5AD4A2D9}"/>
              </a:ext>
            </a:extLst>
          </p:cNvPr>
          <p:cNvSpPr txBox="1">
            <a:spLocks/>
          </p:cNvSpPr>
          <p:nvPr/>
        </p:nvSpPr>
        <p:spPr>
          <a:xfrm>
            <a:off x="5103461" y="3600058"/>
            <a:ext cx="2995509" cy="51520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b="1" dirty="0">
                <a:solidFill>
                  <a:srgbClr val="FF00FF"/>
                </a:solidFill>
              </a:rPr>
              <a:t>BNB Integral: 7.999E+19 protons @ February 5, 2025 @ 12:00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5313748-92DD-EFBB-677E-0E5A14E95A86}"/>
              </a:ext>
            </a:extLst>
          </p:cNvPr>
          <p:cNvSpPr txBox="1">
            <a:spLocks/>
          </p:cNvSpPr>
          <p:nvPr/>
        </p:nvSpPr>
        <p:spPr>
          <a:xfrm>
            <a:off x="5148286" y="4159929"/>
            <a:ext cx="1413879" cy="23293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b="1" dirty="0">
                <a:solidFill>
                  <a:srgbClr val="FF0000"/>
                </a:solidFill>
              </a:rPr>
              <a:t>Design Estimate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EF59567-3797-5C8A-85CC-5C77BB0EBC71}"/>
              </a:ext>
            </a:extLst>
          </p:cNvPr>
          <p:cNvSpPr txBox="1">
            <a:spLocks/>
          </p:cNvSpPr>
          <p:nvPr/>
        </p:nvSpPr>
        <p:spPr>
          <a:xfrm>
            <a:off x="7410382" y="4163448"/>
            <a:ext cx="1213666" cy="23293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Base Estimate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1BD20D-E94E-366E-9643-35F6D3B61A06}"/>
              </a:ext>
            </a:extLst>
          </p:cNvPr>
          <p:cNvCxnSpPr>
            <a:cxnSpLocks/>
          </p:cNvCxnSpPr>
          <p:nvPr/>
        </p:nvCxnSpPr>
        <p:spPr>
          <a:xfrm>
            <a:off x="5855225" y="4407477"/>
            <a:ext cx="706940" cy="9027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0BBE4F-B8DC-03C3-FF8B-FFC0632AAC71}"/>
              </a:ext>
            </a:extLst>
          </p:cNvPr>
          <p:cNvCxnSpPr>
            <a:cxnSpLocks/>
          </p:cNvCxnSpPr>
          <p:nvPr/>
        </p:nvCxnSpPr>
        <p:spPr>
          <a:xfrm flipH="1">
            <a:off x="7608815" y="4392859"/>
            <a:ext cx="408400" cy="623758"/>
          </a:xfrm>
          <a:prstGeom prst="straightConnector1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9AA22A98-A86E-7D21-8282-6FB2CC07C9B2}"/>
              </a:ext>
            </a:extLst>
          </p:cNvPr>
          <p:cNvSpPr txBox="1">
            <a:spLocks/>
          </p:cNvSpPr>
          <p:nvPr/>
        </p:nvSpPr>
        <p:spPr>
          <a:xfrm>
            <a:off x="8007744" y="5307284"/>
            <a:ext cx="941523" cy="48267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b="1" dirty="0">
                <a:solidFill>
                  <a:srgbClr val="FF00FF"/>
                </a:solidFill>
              </a:rPr>
              <a:t>What we have done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505CD3-609A-9F0C-A294-72903E61A3CA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8229600" y="5016617"/>
            <a:ext cx="248906" cy="290667"/>
          </a:xfrm>
          <a:prstGeom prst="straightConnector1">
            <a:avLst/>
          </a:prstGeom>
          <a:ln w="25400">
            <a:solidFill>
              <a:srgbClr val="FF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83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D68EE-7B2C-59CB-2E90-0E29DFB8C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63" y="1136277"/>
            <a:ext cx="8930643" cy="1244315"/>
          </a:xfrm>
        </p:spPr>
        <p:txBody>
          <a:bodyPr/>
          <a:lstStyle/>
          <a:p>
            <a:r>
              <a:rPr lang="en-US" sz="2000" dirty="0"/>
              <a:t>Dean Still, Jim Morgan, &amp; Jerry </a:t>
            </a:r>
            <a:r>
              <a:rPr lang="en-US" sz="2000" dirty="0" err="1"/>
              <a:t>Annala</a:t>
            </a:r>
            <a:r>
              <a:rPr lang="en-US" sz="2000" dirty="0"/>
              <a:t> are writing a report to document the incident when MC magnets were damaged due to a Feeder 35 fault.</a:t>
            </a:r>
          </a:p>
          <a:p>
            <a:r>
              <a:rPr lang="en-US" sz="2000" dirty="0"/>
              <a:t>Following slides are based on the current combined AD understanding.</a:t>
            </a:r>
          </a:p>
          <a:p>
            <a:pPr marL="0" indent="0">
              <a:buNone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813350"/>
          </a:xfrm>
        </p:spPr>
        <p:txBody>
          <a:bodyPr/>
          <a:lstStyle/>
          <a:p>
            <a:r>
              <a:rPr lang="en-US" dirty="0"/>
              <a:t>A few comments about the Muon Campus (MC)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05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D68EE-7B2C-59CB-2E90-0E29DFB8C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6" y="567769"/>
            <a:ext cx="8930643" cy="5325895"/>
          </a:xfrm>
        </p:spPr>
        <p:txBody>
          <a:bodyPr/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Central Utility Building (CUB) suffered a power outage on Sunday January 26, 2025 at 02:26 AM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Feeder 35 faulted that then glitched CUB Feeder 42 and Booster Feeder 41.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All water-cooling pumping provided by CUB ceased.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MC was preparing to potentially receive beam on Monday January 27 and had turned on all magnet power supplies.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3 MDC magnets in the Delivery Ring (DR) were damaged due to excessive magnet heat.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Magnet fiberglass wrapping coated in epoxy materials melted causing large amounts of smoke to fill the tunnel.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Smoke reached the MC-1 service building pulling the fire alarm.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Fermilab fire department and accelerator operations were dispatched to MC-1 for an investigation.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Realization that smoke was originating from the DR prompted an immediate access into the DR and Extraction tunnel enclosures.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 key in the MCR was pulled at 03:05:30 AM to disable the electrical safety system (ESS) that in turn disabled the DR and Extraction power supplies.</a:t>
            </a:r>
          </a:p>
          <a:p>
            <a:pPr marL="0" indent="0">
              <a:buNone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Incident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11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D68EE-7B2C-59CB-2E90-0E29DFB8C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63" y="797318"/>
            <a:ext cx="8930643" cy="5325895"/>
          </a:xfrm>
        </p:spPr>
        <p:txBody>
          <a:bodyPr/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Root cause for magnet damage is power supplies not tripping off when there was excessive heating on the magnet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Klixon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temperature sensors. </a:t>
            </a:r>
          </a:p>
          <a:p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Klixons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sensors appear to have functioned properly, but power supply PLC code did not make use of input signals.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There is an error in the programmable logic controller (PLC) programming for the MC Spang power supplies; PLC code fails to tell a power supply to turn off.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This PLC function was tested in 2017 by opening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Klixon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signals at magnets, which was propagated to power supplies.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Since the test involved people being in the tunnel to open the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Klixon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circuit, the power supplies could not be on, so only the signal at the input to the PLC was verified.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Some signals were also sent to another oversight PLC (PSRAC) for further coordination, but magnet over-temperature signals were not.</a:t>
            </a:r>
          </a:p>
          <a:p>
            <a:pPr marL="0" indent="0">
              <a:buNone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Incident 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5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D68EE-7B2C-59CB-2E90-0E29DFB8C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63" y="797318"/>
            <a:ext cx="8930643" cy="5325895"/>
          </a:xfrm>
        </p:spPr>
        <p:txBody>
          <a:bodyPr/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Near-term (before accelerator startup):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Identify all accelerator power supply systems using PLC control and perform a complete check of one of each type of such systems: demonstrate and document operation of the device protection system by showing that when the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Klixon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switch input is interrupted, the power supply turns off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Done for all systems needed for beam to BNB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Identified supplies in other beamlines will be tested before resuming beam in those areas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Mid-term: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Develop a testing procedure that ensures a comprehensive check of power supplies that are new or have PLC code modified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Long term: 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Additional corrective actions to be determined by Event Response Team</a:t>
            </a:r>
          </a:p>
          <a:p>
            <a:pPr marL="0" indent="0">
              <a:buNone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Corrective 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96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Timeline of the incident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1BEF85-6FC1-243B-318B-21BBE4C7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09481" y="590597"/>
            <a:ext cx="7125038" cy="5676805"/>
          </a:xfrm>
        </p:spPr>
      </p:pic>
    </p:spTree>
    <p:extLst>
      <p:ext uri="{BB962C8B-B14F-4D97-AF65-F5344CB8AC3E}">
        <p14:creationId xmlns:p14="http://schemas.microsoft.com/office/powerpoint/2010/main" val="2118614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3 MC magnets got hot enough to produce smoke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Content Placeholder 9" descr="A picture containing text, different, items, various&#10;&#10;Description automatically generated">
            <a:extLst>
              <a:ext uri="{FF2B5EF4-FFF2-40B4-BE49-F238E27FC236}">
                <a16:creationId xmlns:a16="http://schemas.microsoft.com/office/drawing/2014/main" id="{141BEF85-6FC1-243B-318B-21BBE4C7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481" y="590597"/>
            <a:ext cx="7125038" cy="5676805"/>
          </a:xfrm>
        </p:spPr>
      </p:pic>
    </p:spTree>
    <p:extLst>
      <p:ext uri="{BB962C8B-B14F-4D97-AF65-F5344CB8AC3E}">
        <p14:creationId xmlns:p14="http://schemas.microsoft.com/office/powerpoint/2010/main" val="710242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015C9-FF4D-159A-8082-3ED76B34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" y="69519"/>
            <a:ext cx="9009088" cy="498250"/>
          </a:xfrm>
        </p:spPr>
        <p:txBody>
          <a:bodyPr/>
          <a:lstStyle/>
          <a:p>
            <a:r>
              <a:rPr lang="en-US" dirty="0"/>
              <a:t>3 MC magnets got hot enough to produce smoke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2C02-46B1-F2D3-E9FD-C39D5B58C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886452" cy="242873"/>
          </a:xfrm>
        </p:spPr>
        <p:txBody>
          <a:bodyPr/>
          <a:lstStyle/>
          <a:p>
            <a:pPr>
              <a:defRPr/>
            </a:pPr>
            <a:r>
              <a:rPr lang="en-US"/>
              <a:t>February 6,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81951-61E7-D7DD-339F-509DCF09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5055" y="649862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Crnkovic &amp; Deinlein | Accelerator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EBABB-2F71-E663-B35C-5D3CAE90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1BEF85-6FC1-243B-318B-21BBE4C7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09481" y="590597"/>
            <a:ext cx="7125038" cy="5676805"/>
          </a:xfrm>
        </p:spPr>
      </p:pic>
    </p:spTree>
    <p:extLst>
      <p:ext uri="{BB962C8B-B14F-4D97-AF65-F5344CB8AC3E}">
        <p14:creationId xmlns:p14="http://schemas.microsoft.com/office/powerpoint/2010/main" val="197333006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11664</TotalTime>
  <Words>987</Words>
  <Application>Microsoft Office PowerPoint</Application>
  <PresentationFormat>On-screen Show (4:3)</PresentationFormat>
  <Paragraphs>121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Helvetica</vt:lpstr>
      <vt:lpstr>Fermilab_PPT_090815</vt:lpstr>
      <vt:lpstr>PowerPoint Presentation</vt:lpstr>
      <vt:lpstr>Recent Activities</vt:lpstr>
      <vt:lpstr>A few comments about the Muon Campus (MC) magnets</vt:lpstr>
      <vt:lpstr>Incident Overview</vt:lpstr>
      <vt:lpstr>Incident Conclusions</vt:lpstr>
      <vt:lpstr>Corrective actions</vt:lpstr>
      <vt:lpstr>Timeline of the incident</vt:lpstr>
      <vt:lpstr>3 MC magnets got hot enough to produce smoke</vt:lpstr>
      <vt:lpstr>3 MC magnets got hot enough to produce smoke</vt:lpstr>
      <vt:lpstr>3 MC magnets got hot enough to produce smoke</vt:lpstr>
      <vt:lpstr>Klixon sensors are used to monitor heat on magnets</vt:lpstr>
      <vt:lpstr>Klixon sensors were tested</vt:lpstr>
      <vt:lpstr>Current generates heat in the magnets</vt:lpstr>
      <vt:lpstr>Vacuum degraded but is not believed to have developed a leak.</vt:lpstr>
      <vt:lpstr>Other magnets are also being checked</vt:lpstr>
      <vt:lpstr>PowerPoint Presentation</vt:lpstr>
      <vt:lpstr>Incident Conclusions</vt:lpstr>
      <vt:lpstr>Current generates heat in the magnets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Consolato Gattuso x6331 08022N</dc:creator>
  <cp:lastModifiedBy>Jason Crnkovic</cp:lastModifiedBy>
  <cp:revision>169</cp:revision>
  <cp:lastPrinted>2016-04-05T12:58:00Z</cp:lastPrinted>
  <dcterms:created xsi:type="dcterms:W3CDTF">2016-03-03T19:44:14Z</dcterms:created>
  <dcterms:modified xsi:type="dcterms:W3CDTF">2025-02-06T18:51:08Z</dcterms:modified>
</cp:coreProperties>
</file>