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63" r:id="rId5"/>
    <p:sldId id="2161" r:id="rId6"/>
    <p:sldId id="2162" r:id="rId7"/>
    <p:sldId id="2163" r:id="rId8"/>
    <p:sldId id="2160" r:id="rId9"/>
    <p:sldId id="2159" r:id="rId10"/>
    <p:sldId id="2164" r:id="rId11"/>
  </p:sldIdLst>
  <p:sldSz cx="9144000" cy="6858000" type="screen4x3"/>
  <p:notesSz cx="6985000" cy="92837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54D81"/>
    <a:srgbClr val="FFE699"/>
    <a:srgbClr val="FFCC00"/>
    <a:srgbClr val="0099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689" autoAdjust="0"/>
    <p:restoredTop sz="96407" autoAdjust="0"/>
  </p:normalViewPr>
  <p:slideViewPr>
    <p:cSldViewPr snapToObjects="1" showGuides="1">
      <p:cViewPr varScale="1">
        <p:scale>
          <a:sx n="89" d="100"/>
          <a:sy n="89" d="100"/>
        </p:scale>
        <p:origin x="1362" y="90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03/02/2025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8817904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56551" y="8817904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15:50:34.64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24575,'1024'0'0,"-986"2"0,67 12 0,-63-7 0,49 2 0,-24-8 0,97 16 0,-67-6 0,0-5 0,138-8 0,-75-1 0,1470 3 0,-1623 0 0,0 0 0,0 1 0,-1-1 0,1 1 0,0 0 0,0 1 0,0 0 0,-1 0 0,1 0 0,9 6 0,-13-6 0,1 0 0,-1 1 0,-1 0 0,1-1 0,0 1 0,-1 0 0,1 1 0,-1-1 0,0 0 0,0 1 0,0-1 0,0 1 0,-1-1 0,0 1 0,1 0 0,-1 0 0,0 0 0,-1-1 0,1 9 0,1 1 0,-1 0 0,-1 1 0,0-1 0,0 0 0,-4 17 0,4-27 0,-1 1 0,0-1 0,0 0 0,0 0 0,-1 0 0,1 0 0,0 0 0,-1 0 0,0 0 0,0-1 0,0 1 0,0-1 0,0 1 0,-1-1 0,1 0 0,-1 0 0,1 0 0,-1 0 0,0 0 0,0-1 0,0 1 0,0-1 0,0 1 0,0-1 0,0 0 0,-5 0 0,-14 2 0,1-1 0,-1-1 0,-40-3 0,43 0 0,-1 1 0,1 1 0,0 1 0,-1 0 0,-26 7 0,-5 1 0,0-2 0,-1-2 0,0-2 0,-85-6 0,22 0 0,-428 3 0,507-2 0,-1-2 0,-41-9 0,10 1 0,-5 0 0,29 4 0,-2 2 0,-44 0 0,-106-9 0,-7-1 0,-564 18 0,737-1 0,1 3 0,0 0 0,-58 17 0,52-11 0,-70 9 0,-91 8 0,140-20 35,-32 6-1435,62-7-5426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15:51:13.77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1 218 24575,'0'-2'0,"1"0"0,0-1 0,-1 1 0,1-1 0,0 1 0,0 0 0,0 0 0,1 0 0,-1 0 0,0 0 0,1 0 0,-1 0 0,1 0 0,0 0 0,3-2 0,35-27 0,-25 20 0,170-124-1365,-178 130-5461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15:51:15.30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0 185 24575,'4'0'0,"-1"0"0,0-1 0,0 0 0,0 0 0,0 0 0,0 0 0,0 0 0,0-1 0,0 1 0,-1-1 0,1 0 0,-1 1 0,4-4 0,33-34 0,-21 19 0,1 3-114,60-65-1137,-73 75-5575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15:51:17.02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0 152 24575,'2'0'0,"2"-2"0,1-4 0,1-2 0,1-1 0,0 0 0,0-2 0,0-1 0,1-1 0,-1 0 0,-2-1 0,1 2 0,-1 1 0,1 2 0,0 1 0,1 1 0,-1-1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15:52:27.69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212 1 24575,'0'566'0,"0"-569"0,-1-1 0,1 1 0,-1-1 0,0 1 0,0-1 0,-1 1 0,1 0 0,-1 0 0,1-1 0,-1 1 0,0 0 0,0 0 0,-1 1 0,-4-6 0,-45-38 0,23 23 0,-58-43-1365,69 51-5461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15:52:29.62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0 163 24575,'5'0'0,"1"-5"0,5-1 0,5-1 0,0-2 0,3-1 0,-3-3 0,1 0 0,-2-2 0,-4-3 0,1 1 0,4 3 0,-2 0 0,3 2 0,-3 3-8191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16:03:16.16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24575,'18'0'0,"-7"-1"0,1 1 0,0 1 0,-1 0 0,1 0 0,20 6 0,-28-6 0,-1 0 0,0 1 0,0 0 0,0-1 0,0 1 0,0 1 0,0-1 0,0 0 0,0 1 0,-1-1 0,1 1 0,-1 0 0,0-1 0,0 1 0,0 0 0,0 1 0,-1-1 0,1 0 0,-1 0 0,0 1 0,0-1 0,0 1 0,1 5 0,2 23 0,-2 0 0,-1 0 0,-4 45 0,1 3 0,2-60 0,1-12 0,-1-1 0,0 1 0,-1 0 0,0 0 0,0-1 0,-3 12 0,3-16 0,0-1 0,0 0 0,0 0 0,0 0 0,-1 0 0,1 0 0,-1-1 0,1 1 0,-1 0 0,0 0 0,0-1 0,0 0 0,1 1 0,-2-1 0,1 0 0,0 0 0,0 0 0,0 0 0,0 0 0,-1 0 0,1-1 0,0 1 0,-1-1 0,1 1 0,-5-1 0,-85-1-1365,79 1-5461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16:03:18.93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44 1 24575,'2'0'0,"-1"1"0,0 0 0,0-1 0,0 1 0,1 0 0,-1 0 0,0 0 0,0 0 0,0 0 0,0 0 0,-1 0 0,1 0 0,0 0 0,0 0 0,0 0 0,-1 0 0,1 1 0,-1-1 0,1 3 0,13 33 0,-11-28 0,0-2 0,-1 1 0,0 0 0,0-1 0,-1 1 0,0 0 0,-1 0 0,1 0 0,-1 0 0,-1 0 0,0 0 0,-3 14 0,4-21 0,0-1 0,0 0 0,0 1 0,0-1 0,-1 1 0,1-1 0,0 0 0,0 1 0,-1-1 0,1 0 0,0 1 0,-1-1 0,1 0 0,0 0 0,-1 1 0,1-1 0,0 0 0,-1 0 0,1 1 0,-1-1 0,1 0 0,0 0 0,-1 0 0,1 0 0,-1 0 0,1 0 0,-1 0 0,1 0 0,0 0 0,-1 0 0,1 0 0,-1 0 0,1 0 0,-1 0 0,1 0 0,0 0 0,-1 0 0,-17-15 0,-9-22 0,3-10-1365,21 37-5461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16:03:39.38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12 24575,'0'2'0,"0"0"0,0 0 0,-1 0 0,2 0 0,-1 0 0,0 0 0,0 0 0,1 0 0,-1 0 0,1 0 0,-1 0 0,1 0 0,0 0 0,0-1 0,0 1 0,0 0 0,0 0 0,0-1 0,0 1 0,1-1 0,-1 1 0,0-1 0,1 0 0,2 3 0,1-3 0,0 1 0,0-1 0,1 0 0,-1 0 0,0-1 0,0 1 0,0-1 0,10-1 0,-8 1 17,0 0 0,1-1 1,-1 0-1,0 0 0,0-1 0,12-4 0,-17 5-91,1 0-1,-1 0 1,1-1 0,-1 0 0,0 1-1,0-1 1,1 0 0,-1 0 0,-1 0-1,1 0 1,0 0 0,0-1 0,-1 1-1,1 0 1,-1-1 0,0 1 0,1-1-1,-1 0 1,1-4 0,0-2-6752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16:03:41.6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14 100 24575,'0'-2'0,"-2"-1"0,-1-2 0,0-2 0,1-3 0,0-1 0,1-1 0,1-1 0,0 0 0,0 0 0,0 2-8191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16:03:44.4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24575,'2'0'0,"1"3"0,-1 4 0,1 4 0,-2 4 0,0 6 0,0 3 0,-1 3 0,0-1 0,0-4 0,0-2 0,0-3 0,-1-2 0,1-2 0,0 0 0,0-3-8191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15:50:51.2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1 24575,'-1'41'0,"3"0"0,0 0 0,14 66 0,-9-69 0,-3 0 0,-1 0 0,-3 66 0,0-99 0,-1-430 0,3 535 0,-5 125 0,3-233 0,0 0 0,0 0 0,0-1 0,0 1 0,-1 0 0,1 0 0,0-1 0,-1 1 0,1 0 0,-1-1 0,0 1 0,1-1 0,-1 1 0,0 0 0,0-1 0,0 0 0,0 1 0,0-1 0,-2 2 0,-6-9 0,3-17 0,2-36 0,4-89 0,1 68 0,-1 74 0,1-1 0,-1 1 0,1 0 0,0-1 0,1 1 0,0 0 0,0 0 0,0 0 0,4-7 0,-5 11 0,0 1 0,-1 0 0,1-1 0,0 1 0,0 0 0,0 0 0,1-1 0,-1 1 0,0 0 0,0 0 0,1 0 0,-1 1 0,0-1 0,1 0 0,-1 0 0,1 1 0,-1-1 0,1 1 0,-1-1 0,1 1 0,-1 0 0,1 0 0,0-1 0,-1 1 0,1 0 0,-1 0 0,1 1 0,0-1 0,-1 0 0,1 0 0,-1 1 0,1-1 0,-1 1 0,1-1 0,-1 1 0,1 0 0,-1 0 0,0 0 0,1-1 0,-1 1 0,0 0 0,2 2 0,1 0 0,0 1 0,-1-1 0,1 1 0,-1-1 0,0 1 0,0 0 0,0 1 0,-1-1 0,1 0 0,-1 1 0,0-1 0,0 1 0,-1 0 0,2 5 0,1 10 0,0 0 0,0 26 0,5 24 0,-4-49 0,-1 0 0,0 0 0,-2 1 0,0-1 0,-3 34 0,0-52 0,1 0 0,-1 0 0,0 0 0,-1 0 0,1 0 0,0-1 0,-1 1 0,0 0 0,1-1 0,-1 1 0,0-1 0,0 0 0,-1 0 0,1 0 0,0 0 0,-1 0 0,1 0 0,-6 2 0,7-3 0,0 0 0,0-1 0,-1 1 0,1-1 0,0 1 0,-1-1 0,1 1 0,0-1 0,-1 0 0,1 1 0,0-1 0,-1 0 0,1 0 0,-1 0 0,1 0 0,0-1 0,-1 1 0,1 0 0,0 0 0,-1-1 0,1 1 0,0-1 0,-1 1 0,1-1 0,0 0 0,0 1 0,0-1 0,-1 0 0,1 0 0,0 0 0,0 0 0,0 0 0,0 0 0,1 0 0,-1 0 0,0 0 0,0 0 0,1-1 0,-1 1 0,0 0 0,0-3 0,-3-13 0,0-1 0,2 1 0,0-1 0,0 0 0,2 0 0,0 0 0,4-19 0,-2-13 0,-2 42 0,0 4 0,-1 0 0,1 0 0,0 0 0,1 0 0,-1 0 0,1 0 0,-1 0 0,1 0 0,1 0 0,-1 0 0,0 0 0,1 1 0,4-8 0,-6 11 0,0 0 0,1 0 0,-1 0 0,1 0 0,-1 0 0,0 0 0,1 0 0,-1 0 0,0 0 0,1 0 0,-1 0 0,1 0 0,-1 0 0,0 0 0,1 0 0,-1 0 0,0 1 0,1-1 0,-1 0 0,0 0 0,1 0 0,-1 1 0,0-1 0,1 0 0,-1 0 0,0 1 0,0-1 0,1 0 0,-1 0 0,0 1 0,0-1 0,1 0 0,-1 1 0,0-1 0,0 1 0,0-1 0,0 0 0,0 1 0,0-1 0,0 0 0,1 1 0,-1-1 0,0 1 0,0-1 0,0 0 0,0 1 0,-1-1 0,1 1 0,5 21 0,-1 36-1365,-4-30-5461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15:51:02.1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 43 24575,'1'26'0,"2"0"0,1-1 0,9 35 0,-7-35 0,0 0 0,-2 0 0,1 42 0,-5-42 0,0-5 0,0-47 0,1-17 0,1 10 0,-5 61 0,2-23 0,1 4 0,0 1 0,-1-1 0,0 0 0,-1 0 0,0 1 0,0-1 0,-1 0 0,0-1 0,-5 11 0,8-18 0,0 0 0,0 0 0,0 1 0,-1-1 0,1 0 0,0 0 0,0 0 0,0 1 0,-1-1 0,1 0 0,0 0 0,0 0 0,-1 0 0,1 0 0,0 1 0,0-1 0,-1 0 0,1 0 0,0 0 0,-1 0 0,1 0 0,0 0 0,-1 0 0,1 0 0,0 0 0,0 0 0,-1 0 0,1 0 0,0 0 0,-1 0 0,1-1 0,0 1 0,0 0 0,-1 0 0,1 0 0,0 0 0,0 0 0,-1-1 0,1 1 0,0 0 0,0 0 0,0 0 0,-1-1 0,1 1 0,0 0 0,-6-19 0,3-21 0,18-31 0,-1 13 0,-8 32 0,5-23 0,-11 46 0,0 1 0,1 0 0,-1 0 0,0 0 0,0-1 0,-1 1 0,1 0 0,0 0 0,-1 0 0,1 0 0,-1 0 0,1 0 0,-1 0 0,0 0 0,0 0 0,-3-4 0,-12-1 0,15 7 0,0 0 0,1 0 0,-1-1 0,0 1 0,0 0 0,0 0 0,0 0 0,1-1 0,-1 1 0,0-1 0,0 1 0,1 0 0,-1-1 0,0 1 0,1-1 0,-1 1 0,0-1 0,1 0 0,-1 1 0,1-1 0,-1 0 0,1 1 0,-1-1 0,1 0 0,0 0 0,-1 1 0,1-1 0,0 0 0,-1 0 0,1 0 0,0 0 0,0-1 0,-11-42-1365,9 34-5461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15:52:21.9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1246 1 24575,'-1'2'0,"1"0"0,-1-1 0,0 1 0,0 0 0,0 0 0,0 0 0,0-1 0,0 1 0,-1-1 0,1 1 0,0-1 0,-1 1 0,1-1 0,-3 2 0,-5 6 0,-37 48 0,-83 91 0,88-110 0,-1-3 0,-2-1 0,-2-2 0,-1-3 0,-1-1 0,-1-3 0,-80 30 0,33-28 0,66-20 0,-44 16 0,64-19 0,0 1 0,0 0 0,1 0 0,-1 1 0,1 1 0,1-1 0,-1 1 0,-7 9 0,-1-2 0,0-1 0,-1 0 0,-1-1 0,0-1 0,0-1 0,-1-1 0,-30 10 0,10-2 0,23-10 0,0-1 0,-30 7 0,47-13 0,-1 0 0,1 0 0,0 0 0,0 0 0,0 0 0,0 0 0,-1 0 0,1 0 0,0 0 0,0 0 0,0 0 0,0 0 0,-1 0 0,1-1 0,0 1 0,0 0 0,0 0 0,0 0 0,-1 0 0,1 0 0,0 0 0,0 0 0,0 0 0,0 0 0,0-1 0,0 1 0,-1 0 0,1 0 0,0 0 0,0 0 0,0 0 0,0-1 0,0 1 0,0 0 0,0 0 0,0 0 0,0 0 0,0-1 0,0 1 0,0 0 0,0 0 0,0 0 0,0 0 0,0-1 0,0 1 0,0 0 0,0 0 0,0 0 0,0-1 0,0 1 0,0 0 0,6-16 0,10-12 0,42-46 0,29-43 0,-70 99 0,-17 18 0,1 1 0,-1-1 0,0 0 0,1 1 0,-1-1 0,0 0 0,1 1 0,-1-1 0,0 0 0,0 1 0,1-1 0,-1 1 0,0-1 0,0 0 0,0 1 0,0-1 0,1 1 0,-1-1 0,0 1 0,0-1 0,0 1 0,0-1 0,0 1 0,0-1 0,0 1 0,0-1 0,-1 0 0,1 2 0,-8 45 0,-2-21 0,-1 0 0,-2-1 0,-24 37 0,8-14 0,28-47 0,1-1 0,-1 1 0,0 0 0,1 0 0,-1 0 0,1 0 0,0 0 0,-1 0 0,1 0 0,0-1 0,-1 1 0,1 0 0,0 0 0,0 0 0,0 0 0,0 0 0,0 0 0,0 0 0,0 0 0,0 0 0,0 0 0,0 0 0,1 0 0,-1 0 0,0 0 0,1 1 0,0-1 0,0 0 0,0-1 0,1 1 0,-1 0 0,0-1 0,0 1 0,0-1 0,1 1 0,-1-1 0,0 0 0,1 0 0,-1 0 0,0 1 0,0-1 0,1 0 0,-1 0 0,2-1 0,68-14 0,-59 11 0,32-8 0,-27 6 0,1 0 0,0 2 0,0 0 0,1 1 0,-1 1 0,1 0 0,35 3 0,-54-1 0,0 0 0,1 0 0,-1-1 0,0 1 0,1 0 0,-1 0 0,0 0 0,1 0 0,-1 0 0,0 0 0,1 0 0,-1 0 0,0 0 0,1 1 0,-1-1 0,0 0 0,1 0 0,-1 0 0,0 0 0,1 0 0,-1 1 0,0-1 0,0 0 0,1 0 0,-1 0 0,0 1 0,0-1 0,1 0 0,-1 0 0,0 1 0,0-1 0,0 0 0,1 1 0,-1-1 0,0 0 0,0 1 0,0-1 0,0 0 0,0 1 0,0-1 0,-13 9 0,-26 2 0,-78-7-1365,91-4-5461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15:51:07.13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0 205 24575,'16'-13'0,"0"1"0,0 1 0,1 1 0,0 0 0,1 1 0,0 1 0,31-10 0,-20 8 0,0-2 0,27-16 0,52-30-1365,-101 52-5461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15:51:08.44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1 203 24575,'4'-2'0,"1"0"0,0 0 0,-1 0 0,0 0 0,0-1 0,1 0 0,-2 0 0,1 0 0,0 0 0,-1 0 0,6-7 0,8-6 0,145-126-1365,-155 135-5461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15:51:09.53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0 135 24575,'4'-2'0,"0"1"0,0 0 0,-1-1 0,1 0 0,0 0 0,-1 0 0,1 0 0,-1-1 0,0 1 0,0-1 0,4-4 0,15-10 0,20-9-682,40-31-1,-74 52-6143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15:51:11.18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1 135 24575,'8'-1'0,"0"-1"0,1 1 0,-1-1 0,0-1 0,0 0 0,8-3 0,16-6 0,151-32 0,-180 42 9,0 1-1,1-1 1,-1 0-1,0 1 1,0-1 0,0-1-1,0 1 1,0 0-1,-1-1 1,1 1-1,-1-1 1,4-4-1,16-16-1484,-14 17-5350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15:51:12.39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0 241 24575,'2'-5'0,"0"1"0,1-1 0,-1 1 0,1-1 0,0 1 0,0 0 0,0 0 0,0 0 0,1 1 0,-1-1 0,1 1 0,0-1 0,7-3 0,-4 1 0,45-37 0,2 2 0,63-36 0,-107 70-1365,-1 1-5461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03/02/2025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696913"/>
            <a:ext cx="4638675" cy="3479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7" tIns="46478" rIns="92957" bIns="46478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7" tIns="46478" rIns="92957" bIns="46478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8817904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56551" y="8817904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B10549-985F-4707-9EA3-23C0B43085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7664" y="6316165"/>
            <a:ext cx="1872208" cy="4001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B10549-985F-4707-9EA3-23C0B430853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547664" y="6316165"/>
            <a:ext cx="1872208" cy="4001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customXml" Target="../ink/ink6.xml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9" Type="http://schemas.openxmlformats.org/officeDocument/2006/relationships/customXml" Target="../ink/ink19.xml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34" Type="http://schemas.openxmlformats.org/officeDocument/2006/relationships/image" Target="../media/image26.png"/><Relationship Id="rId7" Type="http://schemas.openxmlformats.org/officeDocument/2006/relationships/customXml" Target="../ink/ink3.xml"/><Relationship Id="rId12" Type="http://schemas.openxmlformats.org/officeDocument/2006/relationships/image" Target="../media/image15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28.png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customXml" Target="../ink/ink5.xml"/><Relationship Id="rId24" Type="http://schemas.openxmlformats.org/officeDocument/2006/relationships/image" Target="../media/image21.png"/><Relationship Id="rId32" Type="http://schemas.openxmlformats.org/officeDocument/2006/relationships/image" Target="../media/image25.png"/><Relationship Id="rId37" Type="http://schemas.openxmlformats.org/officeDocument/2006/relationships/customXml" Target="../ink/ink18.xml"/><Relationship Id="rId40" Type="http://schemas.openxmlformats.org/officeDocument/2006/relationships/image" Target="../media/image29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3.png"/><Relationship Id="rId36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11.png"/><Relationship Id="rId9" Type="http://schemas.openxmlformats.org/officeDocument/2006/relationships/customXml" Target="../ink/ink4.xml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openxmlformats.org/officeDocument/2006/relationships/customXml" Target="../ink/ink13.xml"/><Relationship Id="rId30" Type="http://schemas.openxmlformats.org/officeDocument/2006/relationships/image" Target="../media/image24.png"/><Relationship Id="rId35" Type="http://schemas.openxmlformats.org/officeDocument/2006/relationships/customXml" Target="../ink/ink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98914" y="2758707"/>
            <a:ext cx="7405533" cy="1534388"/>
          </a:xfrm>
        </p:spPr>
        <p:txBody>
          <a:bodyPr/>
          <a:lstStyle/>
          <a:p>
            <a:r>
              <a:rPr lang="en-GB" dirty="0"/>
              <a:t>302.4.04 – Cryo-assemblies Horizontal Test</a:t>
            </a:r>
            <a:br>
              <a:rPr lang="en-GB" dirty="0"/>
            </a:br>
            <a:br>
              <a:rPr lang="en-GB" dirty="0"/>
            </a:br>
            <a:r>
              <a:rPr lang="en-GB" dirty="0"/>
              <a:t>Weekly status report</a:t>
            </a:r>
            <a:endParaRPr lang="en-GB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G. Chlachidze, S. Stoynev</a:t>
            </a:r>
          </a:p>
          <a:p>
            <a:r>
              <a:rPr lang="en-GB" dirty="0"/>
              <a:t>Feb. 3</a:t>
            </a:r>
            <a:r>
              <a:rPr lang="en-GB" baseline="30000" dirty="0"/>
              <a:t>rd</a:t>
            </a:r>
            <a:r>
              <a:rPr lang="en-GB" dirty="0"/>
              <a:t>, 2025</a:t>
            </a:r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5F5B1-2E83-BC1A-BA70-C5710BD6A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LQXFA/B03 transportation to IB1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6090E-60AD-DD43-8900-8205F03F6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587B2B-690A-141E-1350-759C5683A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286" y="1345079"/>
            <a:ext cx="6445428" cy="48340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180088-8BB5-0684-376C-52F8115C86C7}"/>
              </a:ext>
            </a:extLst>
          </p:cNvPr>
          <p:cNvSpPr txBox="1"/>
          <p:nvPr/>
        </p:nvSpPr>
        <p:spPr>
          <a:xfrm>
            <a:off x="5076056" y="1037456"/>
            <a:ext cx="2863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FFFF00"/>
                </a:highlight>
              </a:rPr>
              <a:t>Loading on the trailer in ICBA</a:t>
            </a:r>
          </a:p>
        </p:txBody>
      </p:sp>
    </p:spTree>
    <p:extLst>
      <p:ext uri="{BB962C8B-B14F-4D97-AF65-F5344CB8AC3E}">
        <p14:creationId xmlns:p14="http://schemas.microsoft.com/office/powerpoint/2010/main" val="2329268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5F5B1-2E83-BC1A-BA70-C5710BD6A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LQXFA/B03 transportation to IB1 (2)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6090E-60AD-DD43-8900-8205F03F6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5" name="Picture 4" descr="A picture containing truck, sky, outdoor, road&#10;&#10;Description automatically generated">
            <a:extLst>
              <a:ext uri="{FF2B5EF4-FFF2-40B4-BE49-F238E27FC236}">
                <a16:creationId xmlns:a16="http://schemas.microsoft.com/office/drawing/2014/main" id="{56646209-BF55-C6F4-11D6-7D4698FD9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314" y="1268760"/>
            <a:ext cx="6347372" cy="476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58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5F5B1-2E83-BC1A-BA70-C5710BD6A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LQXFA/B03 transportation to IB1 (3)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6090E-60AD-DD43-8900-8205F03F6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CC988CE0-C83B-3582-324B-6AD5FD9D3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096" y="1340265"/>
            <a:ext cx="6455808" cy="4841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A7E6AC-B171-2972-654F-2C4B39001643}"/>
              </a:ext>
            </a:extLst>
          </p:cNvPr>
          <p:cNvSpPr txBox="1"/>
          <p:nvPr/>
        </p:nvSpPr>
        <p:spPr>
          <a:xfrm>
            <a:off x="4572000" y="1001711"/>
            <a:ext cx="3377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FFFF00"/>
                </a:highlight>
              </a:rPr>
              <a:t>LQXFA/B03 in the IB1 staging area</a:t>
            </a:r>
          </a:p>
        </p:txBody>
      </p:sp>
    </p:spTree>
    <p:extLst>
      <p:ext uri="{BB962C8B-B14F-4D97-AF65-F5344CB8AC3E}">
        <p14:creationId xmlns:p14="http://schemas.microsoft.com/office/powerpoint/2010/main" val="1086871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6A333-2006-9FC4-FB4C-DF9FD2D63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ea typeface="Calibri" panose="020F0502020204030204" pitchFamily="34" charset="0"/>
              </a:rPr>
              <a:t>LQXFA/B03 test preparations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0DD5-5129-36AA-44B5-17FDB6F25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14325"/>
            <a:ext cx="7920000" cy="490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</a:rPr>
              <a:t>Jan. 28, Wed.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LQXFA03 transportation and unloading in IB1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Lead End Can removed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Final measurements of the flange joint locations in the LE interconnects</a:t>
            </a:r>
          </a:p>
          <a:p>
            <a:pPr marL="457200" lvl="1" indent="0">
              <a:buNone/>
            </a:pPr>
            <a:endParaRPr lang="en-US" sz="2000" dirty="0">
              <a:solidFill>
                <a:srgbClr val="0000FF"/>
              </a:solidFill>
            </a:endParaRPr>
          </a:p>
          <a:p>
            <a:pPr marL="57150" indent="0">
              <a:buNone/>
            </a:pPr>
            <a:r>
              <a:rPr lang="en-US" sz="2000" dirty="0">
                <a:solidFill>
                  <a:srgbClr val="0000FF"/>
                </a:solidFill>
              </a:rPr>
              <a:t>Jan. 29, Thu.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Full electrical checkout in the staging area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RT </a:t>
            </a:r>
            <a:r>
              <a:rPr lang="en-US" sz="1800" dirty="0" err="1">
                <a:solidFill>
                  <a:srgbClr val="0000FF"/>
                </a:solidFill>
              </a:rPr>
              <a:t>Hipots</a:t>
            </a:r>
            <a:r>
              <a:rPr lang="en-US" sz="1800" dirty="0">
                <a:solidFill>
                  <a:srgbClr val="0000FF"/>
                </a:solidFill>
              </a:rPr>
              <a:t>: Coil to Ground (QH grounded) at 368 V, QH to Coil (coils grounded) at 460 V</a:t>
            </a:r>
          </a:p>
          <a:p>
            <a:pPr marL="457200" lvl="1" indent="0">
              <a:buNone/>
            </a:pPr>
            <a:endParaRPr lang="en-US" sz="1800" dirty="0">
              <a:solidFill>
                <a:srgbClr val="0000FF"/>
              </a:solidFill>
            </a:endParaRPr>
          </a:p>
          <a:p>
            <a:pPr marL="57150" indent="0">
              <a:buNone/>
            </a:pPr>
            <a:r>
              <a:rPr lang="en-US" sz="2000" dirty="0">
                <a:solidFill>
                  <a:srgbClr val="0000FF"/>
                </a:solidFill>
              </a:rPr>
              <a:t>Jan. 30, Fri.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Top plate </a:t>
            </a:r>
            <a:r>
              <a:rPr lang="en-US" sz="1800" dirty="0" err="1">
                <a:solidFill>
                  <a:srgbClr val="0000FF"/>
                </a:solidFill>
              </a:rPr>
              <a:t>Hipot</a:t>
            </a:r>
            <a:r>
              <a:rPr lang="en-US" sz="1800" dirty="0">
                <a:solidFill>
                  <a:srgbClr val="0000FF"/>
                </a:solidFill>
              </a:rPr>
              <a:t>: Lead to Ground at 2500 V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Magnet leads preparation, soldering voltage taps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8E576-F586-0265-3C6E-872CBFC1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2592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CDC79-3D29-8173-17C8-5D9BCA224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ea typeface="Calibri" panose="020F0502020204030204" pitchFamily="34" charset="0"/>
              </a:rPr>
              <a:t>LQXFA/B03 test preparations (2)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2F9B8-4255-DF79-5689-A6E380337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124744"/>
            <a:ext cx="8291224" cy="4968552"/>
          </a:xfrm>
        </p:spPr>
        <p:txBody>
          <a:bodyPr>
            <a:normAutofit/>
          </a:bodyPr>
          <a:lstStyle/>
          <a:p>
            <a:pPr marL="0" indent="0">
              <a:buClr>
                <a:srgbClr val="FB963C"/>
              </a:buClr>
              <a:buNone/>
              <a:defRPr/>
            </a:pP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Next Steps:</a:t>
            </a:r>
          </a:p>
          <a:p>
            <a:pPr>
              <a:buClr>
                <a:srgbClr val="FB963C"/>
              </a:buClr>
              <a:defRPr/>
            </a:pP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Finish wiring fixed voltage taps, insulate and prepare for installation on the stand</a:t>
            </a:r>
          </a:p>
          <a:p>
            <a:pPr>
              <a:buClr>
                <a:srgbClr val="FB963C"/>
              </a:buClr>
              <a:defRPr/>
            </a:pP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Complete MLI blanket on the thermal shield (CA side)</a:t>
            </a:r>
          </a:p>
          <a:p>
            <a:pPr>
              <a:buClr>
                <a:srgbClr val="FB963C"/>
              </a:buClr>
              <a:defRPr/>
            </a:pP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Install the vacuum sleeve</a:t>
            </a:r>
          </a:p>
          <a:p>
            <a:pPr>
              <a:buClr>
                <a:srgbClr val="FB963C"/>
              </a:buClr>
              <a:defRPr/>
            </a:pP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CA support survey – Feb. 4</a:t>
            </a:r>
            <a:endParaRPr lang="en-US" sz="1200" dirty="0">
              <a:solidFill>
                <a:srgbClr val="0000FF"/>
              </a:solidFill>
              <a:ea typeface="Calibri" panose="020F0502020204030204" pitchFamily="34" charset="0"/>
            </a:endParaRPr>
          </a:p>
          <a:p>
            <a:pPr>
              <a:buClr>
                <a:srgbClr val="FB963C"/>
              </a:buClr>
              <a:defRPr/>
            </a:pP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CA installation on the stand – Feb. 4 or 5</a:t>
            </a:r>
            <a:endParaRPr lang="en-US" sz="1800" dirty="0">
              <a:solidFill>
                <a:srgbClr val="0000FF"/>
              </a:solidFill>
              <a:ea typeface="Calibri" panose="020F0502020204030204" pitchFamily="34" charset="0"/>
            </a:endParaRPr>
          </a:p>
          <a:p>
            <a:pPr>
              <a:buClr>
                <a:srgbClr val="FB963C"/>
              </a:buClr>
              <a:defRPr/>
            </a:pP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Start interconnect work – Wed., Feb. 5</a:t>
            </a:r>
          </a:p>
          <a:p>
            <a:pPr>
              <a:buClr>
                <a:srgbClr val="FB963C"/>
              </a:buClr>
              <a:defRPr/>
            </a:pPr>
            <a:endParaRPr lang="en-US" sz="2000" dirty="0">
              <a:solidFill>
                <a:srgbClr val="0000FF"/>
              </a:solidFill>
              <a:ea typeface="Calibri" panose="020F0502020204030204" pitchFamily="34" charset="0"/>
            </a:endParaRPr>
          </a:p>
          <a:p>
            <a:pPr>
              <a:buClr>
                <a:srgbClr val="FB963C"/>
              </a:buClr>
              <a:defRPr/>
            </a:pP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LQXFA03 test documentations</a:t>
            </a:r>
          </a:p>
          <a:p>
            <a:pPr lvl="1">
              <a:buClr>
                <a:srgbClr val="FB963C"/>
              </a:buClr>
              <a:defRPr/>
            </a:pPr>
            <a:r>
              <a:rPr lang="en-US" sz="1800" dirty="0">
                <a:solidFill>
                  <a:srgbClr val="0000FF"/>
                </a:solidFill>
                <a:ea typeface="Calibri" panose="020F0502020204030204" pitchFamily="34" charset="0"/>
              </a:rPr>
              <a:t>LQXFA03 Test Plan approval in progress, Doc # 5628</a:t>
            </a:r>
          </a:p>
          <a:p>
            <a:pPr>
              <a:buClr>
                <a:srgbClr val="FB963C"/>
              </a:buClr>
              <a:defRPr/>
            </a:pPr>
            <a:endParaRPr lang="en-US" sz="2000" dirty="0">
              <a:ea typeface="Calibri" panose="020F0502020204030204" pitchFamily="34" charset="0"/>
            </a:endParaRPr>
          </a:p>
          <a:p>
            <a:pPr>
              <a:buClr>
                <a:srgbClr val="FB963C"/>
              </a:buClr>
              <a:defRPr/>
            </a:pPr>
            <a:endParaRPr lang="en-US" sz="2000" dirty="0">
              <a:solidFill>
                <a:srgbClr val="0000FF"/>
              </a:solidFill>
              <a:ea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066AE-0E66-7B34-3583-411FCE52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6510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23166-493B-4848-136E-56FB06F26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CM04 busbar cover welding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BD9A9-838F-34EF-B8E5-DF0B18C61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5B6A6D-226F-D70A-A7E4-B26287066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1491213"/>
            <a:ext cx="8676456" cy="38755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0B893C5-5591-B4D0-761A-268CE7BEE53F}"/>
                  </a:ext>
                </a:extLst>
              </p14:cNvPr>
              <p14:cNvContentPartPr/>
              <p14:nvPr/>
            </p14:nvContentPartPr>
            <p14:xfrm>
              <a:off x="334045" y="1705794"/>
              <a:ext cx="1396440" cy="130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0B893C5-5591-B4D0-761A-268CE7BEE53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925" y="1699674"/>
                <a:ext cx="14086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B5E5021-C9A9-EA8E-7F94-9F87A498E930}"/>
                  </a:ext>
                </a:extLst>
              </p14:cNvPr>
              <p14:cNvContentPartPr/>
              <p14:nvPr/>
            </p14:nvContentPartPr>
            <p14:xfrm>
              <a:off x="1727245" y="1738914"/>
              <a:ext cx="57240" cy="16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B5E5021-C9A9-EA8E-7F94-9F87A498E93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21125" y="1732794"/>
                <a:ext cx="6948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D6DF030-F36F-8302-BCA5-1365DEC5C2CC}"/>
                  </a:ext>
                </a:extLst>
              </p14:cNvPr>
              <p14:cNvContentPartPr/>
              <p14:nvPr/>
            </p14:nvContentPartPr>
            <p14:xfrm>
              <a:off x="1753718" y="1747982"/>
              <a:ext cx="21240" cy="139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D6DF030-F36F-8302-BCA5-1365DEC5C2C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47598" y="1741862"/>
                <a:ext cx="33480" cy="15156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964C3E2A-1369-F101-FE93-8C6729CD540F}"/>
              </a:ext>
            </a:extLst>
          </p:cNvPr>
          <p:cNvSpPr txBox="1"/>
          <p:nvPr/>
        </p:nvSpPr>
        <p:spPr>
          <a:xfrm>
            <a:off x="225738" y="1196752"/>
            <a:ext cx="1573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Tripple flange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2FEB1E-0480-9B0B-0990-F25BFB31DDC7}"/>
              </a:ext>
            </a:extLst>
          </p:cNvPr>
          <p:cNvSpPr txBox="1"/>
          <p:nvPr/>
        </p:nvSpPr>
        <p:spPr>
          <a:xfrm>
            <a:off x="2195736" y="1194461"/>
            <a:ext cx="706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Weld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4A16C77-4364-A793-1805-6AF826ACF6B6}"/>
                  </a:ext>
                </a:extLst>
              </p14:cNvPr>
              <p14:cNvContentPartPr/>
              <p14:nvPr/>
            </p14:nvContentPartPr>
            <p14:xfrm>
              <a:off x="1842609" y="1520231"/>
              <a:ext cx="448560" cy="2880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4A16C77-4364-A793-1805-6AF826ACF6B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36489" y="1514111"/>
                <a:ext cx="460800" cy="30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0177287E-F5E2-88E5-91EA-D7D58D0FD61A}"/>
              </a:ext>
            </a:extLst>
          </p:cNvPr>
          <p:cNvGrpSpPr/>
          <p:nvPr/>
        </p:nvGrpSpPr>
        <p:grpSpPr>
          <a:xfrm>
            <a:off x="396724" y="1509791"/>
            <a:ext cx="1297800" cy="319191"/>
            <a:chOff x="396724" y="1509791"/>
            <a:chExt cx="1297800" cy="31919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BD6BAC2-A2C5-3489-D9D4-2030B81B4906}"/>
                    </a:ext>
                  </a:extLst>
                </p14:cNvPr>
                <p14:cNvContentPartPr/>
                <p14:nvPr/>
              </p14:nvContentPartPr>
              <p14:xfrm>
                <a:off x="396724" y="1714862"/>
                <a:ext cx="142920" cy="73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BD6BAC2-A2C5-3489-D9D4-2030B81B490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90604" y="1708742"/>
                  <a:ext cx="15516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5FDC805-510B-058A-CCAD-749B100E774C}"/>
                    </a:ext>
                  </a:extLst>
                </p14:cNvPr>
                <p14:cNvContentPartPr/>
                <p14:nvPr/>
              </p14:nvContentPartPr>
              <p14:xfrm>
                <a:off x="567364" y="1720622"/>
                <a:ext cx="87120" cy="73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5FDC805-510B-058A-CCAD-749B100E774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61244" y="1714502"/>
                  <a:ext cx="993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8D6B668-3E64-BC53-C943-5CE03CC339F6}"/>
                    </a:ext>
                  </a:extLst>
                </p14:cNvPr>
                <p14:cNvContentPartPr/>
                <p14:nvPr/>
              </p14:nvContentPartPr>
              <p14:xfrm>
                <a:off x="773644" y="1729982"/>
                <a:ext cx="72000" cy="486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8D6B668-3E64-BC53-C943-5CE03CC339F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67524" y="1723862"/>
                  <a:ext cx="8424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E595721-ED4C-9CF7-0DA7-3758F0C2C109}"/>
                    </a:ext>
                  </a:extLst>
                </p14:cNvPr>
                <p14:cNvContentPartPr/>
                <p14:nvPr/>
              </p14:nvContentPartPr>
              <p14:xfrm>
                <a:off x="949324" y="1735022"/>
                <a:ext cx="126720" cy="48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E595721-ED4C-9CF7-0DA7-3758F0C2C10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43204" y="1728902"/>
                  <a:ext cx="13896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3E7C686-03C0-DD7C-4E99-49F517726B84}"/>
                    </a:ext>
                  </a:extLst>
                </p14:cNvPr>
                <p14:cNvContentPartPr/>
                <p14:nvPr/>
              </p14:nvContentPartPr>
              <p14:xfrm>
                <a:off x="1200604" y="1736822"/>
                <a:ext cx="108000" cy="87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3E7C686-03C0-DD7C-4E99-49F517726B8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94484" y="1730702"/>
                  <a:ext cx="12024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04A07F2-D557-FE2C-7C12-C67E9D5D699F}"/>
                    </a:ext>
                  </a:extLst>
                </p14:cNvPr>
                <p14:cNvContentPartPr/>
                <p14:nvPr/>
              </p14:nvContentPartPr>
              <p14:xfrm>
                <a:off x="1366204" y="1750142"/>
                <a:ext cx="97200" cy="788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04A07F2-D557-FE2C-7C12-C67E9D5D699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360084" y="1744022"/>
                  <a:ext cx="10944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0BE10C9-C61E-124A-C82D-17F549ECF1E8}"/>
                    </a:ext>
                  </a:extLst>
                </p14:cNvPr>
                <p14:cNvContentPartPr/>
                <p14:nvPr/>
              </p14:nvContentPartPr>
              <p14:xfrm>
                <a:off x="1542244" y="1741862"/>
                <a:ext cx="73800" cy="66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0BE10C9-C61E-124A-C82D-17F549ECF1E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536124" y="1735742"/>
                  <a:ext cx="8604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856C877-C816-C411-3E6D-D3A549DA4E4B}"/>
                    </a:ext>
                  </a:extLst>
                </p14:cNvPr>
                <p14:cNvContentPartPr/>
                <p14:nvPr/>
              </p14:nvContentPartPr>
              <p14:xfrm>
                <a:off x="1657804" y="1758782"/>
                <a:ext cx="36720" cy="55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856C877-C816-C411-3E6D-D3A549DA4E4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651684" y="1752662"/>
                  <a:ext cx="4896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FB990E6-382B-46A1-1C7C-59D8FCD07C48}"/>
                    </a:ext>
                  </a:extLst>
                </p14:cNvPr>
                <p14:cNvContentPartPr/>
                <p14:nvPr/>
              </p14:nvContentPartPr>
              <p14:xfrm>
                <a:off x="1002369" y="1509791"/>
                <a:ext cx="76680" cy="2044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FB990E6-382B-46A1-1C7C-59D8FCD07C4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96249" y="1503671"/>
                  <a:ext cx="8892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022F65D-70EF-866F-D0DF-B45AACC95024}"/>
                    </a:ext>
                  </a:extLst>
                </p14:cNvPr>
                <p14:cNvContentPartPr/>
                <p14:nvPr/>
              </p14:nvContentPartPr>
              <p14:xfrm>
                <a:off x="1078689" y="1646591"/>
                <a:ext cx="74160" cy="590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022F65D-70EF-866F-D0DF-B45AACC9502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72569" y="1640471"/>
                  <a:ext cx="86400" cy="7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AEF24EC-BBA3-38E0-F2C2-861DF1685FDA}"/>
              </a:ext>
            </a:extLst>
          </p:cNvPr>
          <p:cNvGrpSpPr/>
          <p:nvPr/>
        </p:nvGrpSpPr>
        <p:grpSpPr>
          <a:xfrm>
            <a:off x="1722596" y="1736852"/>
            <a:ext cx="76070" cy="184135"/>
            <a:chOff x="1722596" y="1736852"/>
            <a:chExt cx="76070" cy="18413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CF98A23-8F18-31A2-1653-486EE089AFDB}"/>
                    </a:ext>
                  </a:extLst>
                </p14:cNvPr>
                <p14:cNvContentPartPr/>
                <p14:nvPr/>
              </p14:nvContentPartPr>
              <p14:xfrm>
                <a:off x="1737106" y="1736852"/>
                <a:ext cx="61560" cy="1627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CF98A23-8F18-31A2-1653-486EE089AFD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730986" y="1730732"/>
                  <a:ext cx="7380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07CFCCE-7AED-1375-DE59-3CA5E87B072E}"/>
                    </a:ext>
                  </a:extLst>
                </p14:cNvPr>
                <p14:cNvContentPartPr/>
                <p14:nvPr/>
              </p14:nvContentPartPr>
              <p14:xfrm>
                <a:off x="1759066" y="1758452"/>
                <a:ext cx="33120" cy="66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07CFCCE-7AED-1375-DE59-3CA5E87B072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752946" y="1752332"/>
                  <a:ext cx="4536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EE42926-A8E0-A3F7-A82F-090AFCA7F249}"/>
                    </a:ext>
                  </a:extLst>
                </p14:cNvPr>
                <p14:cNvContentPartPr/>
                <p14:nvPr/>
              </p14:nvContentPartPr>
              <p14:xfrm>
                <a:off x="1727276" y="1888587"/>
                <a:ext cx="64440" cy="241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EE42926-A8E0-A3F7-A82F-090AFCA7F24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721156" y="1882467"/>
                  <a:ext cx="766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908A49A-CB2F-30AE-3060-E808E2A431BC}"/>
                    </a:ext>
                  </a:extLst>
                </p14:cNvPr>
                <p14:cNvContentPartPr/>
                <p14:nvPr/>
              </p14:nvContentPartPr>
              <p14:xfrm>
                <a:off x="1722596" y="1884627"/>
                <a:ext cx="5400" cy="36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908A49A-CB2F-30AE-3060-E808E2A431B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716476" y="1878507"/>
                  <a:ext cx="1764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B47F814-B6B9-1944-0534-81BF9ADB3554}"/>
                    </a:ext>
                  </a:extLst>
                </p14:cNvPr>
                <p14:cNvContentPartPr/>
                <p14:nvPr/>
              </p14:nvContentPartPr>
              <p14:xfrm>
                <a:off x="1750316" y="1773387"/>
                <a:ext cx="5040" cy="87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B47F814-B6B9-1944-0534-81BF9ADB355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744196" y="1767267"/>
                  <a:ext cx="17280" cy="100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9221325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8EF391-2BAD-45F4-B22E-736040720C99}">
  <ds:schemaRefs>
    <ds:schemaRef ds:uri="http://schemas.microsoft.com/office/2006/documentManagement/types"/>
    <ds:schemaRef ds:uri="http://schemas.microsoft.com/office/2006/metadata/properties"/>
    <ds:schemaRef ds:uri="8946e33d-fd2f-4ae4-8ee9-d90c129cdf9e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60916</TotalTime>
  <Words>246</Words>
  <Application>Microsoft Office PowerPoint</Application>
  <PresentationFormat>On-screen Show (4:3)</PresentationFormat>
  <Paragraphs>42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Thème Office</vt:lpstr>
      <vt:lpstr>302.4.04 – Cryo-assemblies Horizontal Test  Weekly status report</vt:lpstr>
      <vt:lpstr>LQXFA/B03 transportation to IB1</vt:lpstr>
      <vt:lpstr>LQXFA/B03 transportation to IB1 (2)</vt:lpstr>
      <vt:lpstr>LQXFA/B03 transportation to IB1 (3)</vt:lpstr>
      <vt:lpstr>LQXFA/B03 test preparations</vt:lpstr>
      <vt:lpstr>LQXFA/B03 test preparations (2)</vt:lpstr>
      <vt:lpstr>CM04 busbar cover welding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Guram Chlachidze</cp:lastModifiedBy>
  <cp:revision>3499</cp:revision>
  <cp:lastPrinted>2023-02-13T15:02:26Z</cp:lastPrinted>
  <dcterms:created xsi:type="dcterms:W3CDTF">2016-03-23T12:58:39Z</dcterms:created>
  <dcterms:modified xsi:type="dcterms:W3CDTF">2025-02-03T16:41:42Z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