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83" r:id="rId6"/>
    <p:sldId id="260" r:id="rId7"/>
    <p:sldId id="261" r:id="rId8"/>
    <p:sldId id="280" r:id="rId9"/>
    <p:sldId id="284" r:id="rId10"/>
    <p:sldId id="285" r:id="rId11"/>
    <p:sldId id="286" r:id="rId12"/>
    <p:sldId id="262" r:id="rId13"/>
    <p:sldId id="265" r:id="rId14"/>
    <p:sldId id="263" r:id="rId15"/>
    <p:sldId id="273" r:id="rId16"/>
    <p:sldId id="274" r:id="rId17"/>
    <p:sldId id="275" r:id="rId18"/>
    <p:sldId id="276" r:id="rId19"/>
    <p:sldId id="277" r:id="rId20"/>
    <p:sldId id="279" r:id="rId21"/>
    <p:sldId id="281" r:id="rId22"/>
    <p:sldId id="264" r:id="rId23"/>
    <p:sldId id="266" r:id="rId24"/>
    <p:sldId id="272" r:id="rId25"/>
    <p:sldId id="267" r:id="rId26"/>
    <p:sldId id="268" r:id="rId27"/>
    <p:sldId id="269" r:id="rId28"/>
    <p:sldId id="270" r:id="rId29"/>
    <p:sldId id="271" r:id="rId30"/>
  </p:sldIdLst>
  <p:sldSz cx="9144000" cy="6858000" type="screen4x3"/>
  <p:notesSz cx="4279900" cy="5486400"/>
  <p:defaultTextStyle>
    <a:defPPr>
      <a:defRPr lang="en-GB"/>
    </a:defPPr>
    <a:lvl1pPr algn="l" defTabSz="457200" rtl="0" fontAlgn="base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DejaVu Sans" charset="0"/>
      </a:defRPr>
    </a:lvl1pPr>
    <a:lvl2pPr marL="742950" indent="-285750" algn="l" defTabSz="457200" rtl="0" fontAlgn="base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DejaVu Sans" charset="0"/>
      </a:defRPr>
    </a:lvl2pPr>
    <a:lvl3pPr marL="1143000" indent="-228600" algn="l" defTabSz="457200" rtl="0" fontAlgn="base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DejaVu Sans" charset="0"/>
      </a:defRPr>
    </a:lvl3pPr>
    <a:lvl4pPr marL="1600200" indent="-228600" algn="l" defTabSz="457200" rtl="0" fontAlgn="base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DejaVu Sans" charset="0"/>
      </a:defRPr>
    </a:lvl4pPr>
    <a:lvl5pPr marL="2057400" indent="-228600" algn="l" defTabSz="457200" rtl="0" fontAlgn="base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DejaVu Sans" charset="0"/>
      </a:defRPr>
    </a:lvl5pPr>
    <a:lvl6pPr marL="22860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DejaVu Sans" charset="0"/>
      </a:defRPr>
    </a:lvl6pPr>
    <a:lvl7pPr marL="27432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DejaVu Sans" charset="0"/>
      </a:defRPr>
    </a:lvl7pPr>
    <a:lvl8pPr marL="32004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DejaVu Sans" charset="0"/>
      </a:defRPr>
    </a:lvl8pPr>
    <a:lvl9pPr marL="36576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DejaVu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232" y="-10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4279900" cy="5486400"/>
          </a:xfrm>
          <a:prstGeom prst="roundRect">
            <a:avLst>
              <a:gd name="adj" fmla="val 3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4279900" cy="5486400"/>
          </a:xfrm>
          <a:prstGeom prst="roundRect">
            <a:avLst>
              <a:gd name="adj" fmla="val 3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4279900" cy="5486400"/>
          </a:xfrm>
          <a:prstGeom prst="roundRect">
            <a:avLst>
              <a:gd name="adj" fmla="val 3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4279900" cy="5486400"/>
          </a:xfrm>
          <a:prstGeom prst="roundRect">
            <a:avLst>
              <a:gd name="adj" fmla="val 3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4279900" cy="5486400"/>
          </a:xfrm>
          <a:prstGeom prst="roundRect">
            <a:avLst>
              <a:gd name="adj" fmla="val 3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0"/>
            <a:ext cx="4279900" cy="5486400"/>
          </a:xfrm>
          <a:prstGeom prst="roundRect">
            <a:avLst>
              <a:gd name="adj" fmla="val 3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0" y="0"/>
            <a:ext cx="4279900" cy="5486400"/>
          </a:xfrm>
          <a:prstGeom prst="roundRect">
            <a:avLst>
              <a:gd name="adj" fmla="val 3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0" y="0"/>
            <a:ext cx="4279900" cy="5486400"/>
          </a:xfrm>
          <a:prstGeom prst="roundRect">
            <a:avLst>
              <a:gd name="adj" fmla="val 3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0" y="0"/>
            <a:ext cx="4279900" cy="5486400"/>
          </a:xfrm>
          <a:prstGeom prst="roundRect">
            <a:avLst>
              <a:gd name="adj" fmla="val 3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0" y="0"/>
            <a:ext cx="4279900" cy="5486400"/>
          </a:xfrm>
          <a:prstGeom prst="roundRect">
            <a:avLst>
              <a:gd name="adj" fmla="val 3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AutoShape 11"/>
          <p:cNvSpPr>
            <a:spLocks noChangeArrowheads="1"/>
          </p:cNvSpPr>
          <p:nvPr/>
        </p:nvSpPr>
        <p:spPr bwMode="auto">
          <a:xfrm>
            <a:off x="0" y="0"/>
            <a:ext cx="4279900" cy="5486400"/>
          </a:xfrm>
          <a:prstGeom prst="roundRect">
            <a:avLst>
              <a:gd name="adj" fmla="val 3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0" name="AutoShape 12"/>
          <p:cNvSpPr>
            <a:spLocks noChangeArrowheads="1"/>
          </p:cNvSpPr>
          <p:nvPr/>
        </p:nvSpPr>
        <p:spPr bwMode="auto">
          <a:xfrm>
            <a:off x="0" y="0"/>
            <a:ext cx="4279900" cy="5486400"/>
          </a:xfrm>
          <a:prstGeom prst="roundRect">
            <a:avLst>
              <a:gd name="adj" fmla="val 3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0" y="0"/>
            <a:ext cx="4279900" cy="5486400"/>
          </a:xfrm>
          <a:prstGeom prst="roundRect">
            <a:avLst>
              <a:gd name="adj" fmla="val 3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2" name="AutoShape 14"/>
          <p:cNvSpPr>
            <a:spLocks noChangeArrowheads="1"/>
          </p:cNvSpPr>
          <p:nvPr/>
        </p:nvSpPr>
        <p:spPr bwMode="auto">
          <a:xfrm>
            <a:off x="0" y="0"/>
            <a:ext cx="4279900" cy="5486400"/>
          </a:xfrm>
          <a:prstGeom prst="roundRect">
            <a:avLst>
              <a:gd name="adj" fmla="val 3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3" name="AutoShape 15"/>
          <p:cNvSpPr>
            <a:spLocks noChangeArrowheads="1"/>
          </p:cNvSpPr>
          <p:nvPr/>
        </p:nvSpPr>
        <p:spPr bwMode="auto">
          <a:xfrm>
            <a:off x="0" y="0"/>
            <a:ext cx="4279900" cy="5486400"/>
          </a:xfrm>
          <a:prstGeom prst="roundRect">
            <a:avLst>
              <a:gd name="adj" fmla="val 3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4" name="AutoShape 16"/>
          <p:cNvSpPr>
            <a:spLocks noChangeArrowheads="1"/>
          </p:cNvSpPr>
          <p:nvPr/>
        </p:nvSpPr>
        <p:spPr bwMode="auto">
          <a:xfrm>
            <a:off x="0" y="0"/>
            <a:ext cx="4279900" cy="5486400"/>
          </a:xfrm>
          <a:prstGeom prst="roundRect">
            <a:avLst>
              <a:gd name="adj" fmla="val 3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5" name="AutoShape 17"/>
          <p:cNvSpPr>
            <a:spLocks noChangeArrowheads="1"/>
          </p:cNvSpPr>
          <p:nvPr/>
        </p:nvSpPr>
        <p:spPr bwMode="auto">
          <a:xfrm>
            <a:off x="0" y="0"/>
            <a:ext cx="4279900" cy="5486400"/>
          </a:xfrm>
          <a:prstGeom prst="roundRect">
            <a:avLst>
              <a:gd name="adj" fmla="val 3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6" name="AutoShape 18"/>
          <p:cNvSpPr>
            <a:spLocks noChangeArrowheads="1"/>
          </p:cNvSpPr>
          <p:nvPr/>
        </p:nvSpPr>
        <p:spPr bwMode="auto">
          <a:xfrm>
            <a:off x="0" y="0"/>
            <a:ext cx="4279900" cy="5486400"/>
          </a:xfrm>
          <a:prstGeom prst="roundRect">
            <a:avLst>
              <a:gd name="adj" fmla="val 3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7" name="AutoShape 19"/>
          <p:cNvSpPr>
            <a:spLocks noChangeArrowheads="1"/>
          </p:cNvSpPr>
          <p:nvPr/>
        </p:nvSpPr>
        <p:spPr bwMode="auto">
          <a:xfrm>
            <a:off x="0" y="0"/>
            <a:ext cx="4279900" cy="5486400"/>
          </a:xfrm>
          <a:prstGeom prst="roundRect">
            <a:avLst>
              <a:gd name="adj" fmla="val 3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8" name="AutoShape 20"/>
          <p:cNvSpPr>
            <a:spLocks noChangeArrowheads="1"/>
          </p:cNvSpPr>
          <p:nvPr/>
        </p:nvSpPr>
        <p:spPr bwMode="auto">
          <a:xfrm>
            <a:off x="0" y="0"/>
            <a:ext cx="4279900" cy="5486400"/>
          </a:xfrm>
          <a:prstGeom prst="roundRect">
            <a:avLst>
              <a:gd name="adj" fmla="val 3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" name="AutoShape 21"/>
          <p:cNvSpPr>
            <a:spLocks noChangeArrowheads="1"/>
          </p:cNvSpPr>
          <p:nvPr/>
        </p:nvSpPr>
        <p:spPr bwMode="auto">
          <a:xfrm>
            <a:off x="0" y="0"/>
            <a:ext cx="4279900" cy="5486400"/>
          </a:xfrm>
          <a:prstGeom prst="roundRect">
            <a:avLst>
              <a:gd name="adj" fmla="val 3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0" name="AutoShape 22"/>
          <p:cNvSpPr>
            <a:spLocks noChangeArrowheads="1"/>
          </p:cNvSpPr>
          <p:nvPr/>
        </p:nvSpPr>
        <p:spPr bwMode="auto">
          <a:xfrm>
            <a:off x="0" y="0"/>
            <a:ext cx="4279900" cy="5486400"/>
          </a:xfrm>
          <a:prstGeom prst="roundRect">
            <a:avLst>
              <a:gd name="adj" fmla="val 3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1" name="AutoShape 23"/>
          <p:cNvSpPr>
            <a:spLocks noChangeArrowheads="1"/>
          </p:cNvSpPr>
          <p:nvPr/>
        </p:nvSpPr>
        <p:spPr bwMode="auto">
          <a:xfrm>
            <a:off x="0" y="0"/>
            <a:ext cx="4279900" cy="5486400"/>
          </a:xfrm>
          <a:prstGeom prst="roundRect">
            <a:avLst>
              <a:gd name="adj" fmla="val 3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2" name="AutoShape 24"/>
          <p:cNvSpPr>
            <a:spLocks noChangeArrowheads="1"/>
          </p:cNvSpPr>
          <p:nvPr/>
        </p:nvSpPr>
        <p:spPr bwMode="auto">
          <a:xfrm>
            <a:off x="0" y="0"/>
            <a:ext cx="4279900" cy="5486400"/>
          </a:xfrm>
          <a:prstGeom prst="roundRect">
            <a:avLst>
              <a:gd name="adj" fmla="val 3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3" name="AutoShape 25"/>
          <p:cNvSpPr>
            <a:spLocks noChangeArrowheads="1"/>
          </p:cNvSpPr>
          <p:nvPr/>
        </p:nvSpPr>
        <p:spPr bwMode="auto">
          <a:xfrm>
            <a:off x="0" y="0"/>
            <a:ext cx="4279900" cy="5486400"/>
          </a:xfrm>
          <a:prstGeom prst="roundRect">
            <a:avLst>
              <a:gd name="adj" fmla="val 3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4" name="AutoShape 26"/>
          <p:cNvSpPr>
            <a:spLocks noChangeArrowheads="1"/>
          </p:cNvSpPr>
          <p:nvPr/>
        </p:nvSpPr>
        <p:spPr bwMode="auto">
          <a:xfrm>
            <a:off x="0" y="0"/>
            <a:ext cx="4279900" cy="5486400"/>
          </a:xfrm>
          <a:prstGeom prst="roundRect">
            <a:avLst>
              <a:gd name="adj" fmla="val 3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5" name="AutoShape 27"/>
          <p:cNvSpPr>
            <a:spLocks noChangeArrowheads="1"/>
          </p:cNvSpPr>
          <p:nvPr/>
        </p:nvSpPr>
        <p:spPr bwMode="auto">
          <a:xfrm>
            <a:off x="0" y="0"/>
            <a:ext cx="4279900" cy="5486400"/>
          </a:xfrm>
          <a:prstGeom prst="roundRect">
            <a:avLst>
              <a:gd name="adj" fmla="val 3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6" name="AutoShape 28"/>
          <p:cNvSpPr>
            <a:spLocks noChangeArrowheads="1"/>
          </p:cNvSpPr>
          <p:nvPr/>
        </p:nvSpPr>
        <p:spPr bwMode="auto">
          <a:xfrm>
            <a:off x="0" y="0"/>
            <a:ext cx="4279900" cy="5486400"/>
          </a:xfrm>
          <a:prstGeom prst="roundRect">
            <a:avLst>
              <a:gd name="adj" fmla="val 3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7" name="AutoShape 29"/>
          <p:cNvSpPr>
            <a:spLocks noChangeArrowheads="1"/>
          </p:cNvSpPr>
          <p:nvPr/>
        </p:nvSpPr>
        <p:spPr bwMode="auto">
          <a:xfrm>
            <a:off x="0" y="0"/>
            <a:ext cx="4279900" cy="5486400"/>
          </a:xfrm>
          <a:prstGeom prst="roundRect">
            <a:avLst>
              <a:gd name="adj" fmla="val 3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8" name="AutoShape 30"/>
          <p:cNvSpPr>
            <a:spLocks noChangeArrowheads="1"/>
          </p:cNvSpPr>
          <p:nvPr/>
        </p:nvSpPr>
        <p:spPr bwMode="auto">
          <a:xfrm>
            <a:off x="0" y="0"/>
            <a:ext cx="4279900" cy="5486400"/>
          </a:xfrm>
          <a:prstGeom prst="roundRect">
            <a:avLst>
              <a:gd name="adj" fmla="val 3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9" name="AutoShape 31"/>
          <p:cNvSpPr>
            <a:spLocks noChangeArrowheads="1"/>
          </p:cNvSpPr>
          <p:nvPr/>
        </p:nvSpPr>
        <p:spPr bwMode="auto">
          <a:xfrm>
            <a:off x="0" y="0"/>
            <a:ext cx="4279900" cy="5486400"/>
          </a:xfrm>
          <a:prstGeom prst="roundRect">
            <a:avLst>
              <a:gd name="adj" fmla="val 3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0" name="AutoShape 32"/>
          <p:cNvSpPr>
            <a:spLocks noChangeArrowheads="1"/>
          </p:cNvSpPr>
          <p:nvPr/>
        </p:nvSpPr>
        <p:spPr bwMode="auto">
          <a:xfrm>
            <a:off x="0" y="0"/>
            <a:ext cx="4279900" cy="5486400"/>
          </a:xfrm>
          <a:prstGeom prst="roundRect">
            <a:avLst>
              <a:gd name="adj" fmla="val 3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1" name="AutoShape 33"/>
          <p:cNvSpPr>
            <a:spLocks noChangeArrowheads="1"/>
          </p:cNvSpPr>
          <p:nvPr/>
        </p:nvSpPr>
        <p:spPr bwMode="auto">
          <a:xfrm>
            <a:off x="0" y="0"/>
            <a:ext cx="4279900" cy="5486400"/>
          </a:xfrm>
          <a:prstGeom prst="roundRect">
            <a:avLst>
              <a:gd name="adj" fmla="val 3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2" name="AutoShape 34"/>
          <p:cNvSpPr>
            <a:spLocks noChangeArrowheads="1"/>
          </p:cNvSpPr>
          <p:nvPr/>
        </p:nvSpPr>
        <p:spPr bwMode="auto">
          <a:xfrm>
            <a:off x="0" y="0"/>
            <a:ext cx="4279900" cy="5486400"/>
          </a:xfrm>
          <a:prstGeom prst="roundRect">
            <a:avLst>
              <a:gd name="adj" fmla="val 3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3" name="AutoShape 35"/>
          <p:cNvSpPr>
            <a:spLocks noChangeArrowheads="1"/>
          </p:cNvSpPr>
          <p:nvPr/>
        </p:nvSpPr>
        <p:spPr bwMode="auto">
          <a:xfrm>
            <a:off x="0" y="0"/>
            <a:ext cx="4279900" cy="5486400"/>
          </a:xfrm>
          <a:prstGeom prst="roundRect">
            <a:avLst>
              <a:gd name="adj" fmla="val 3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4" name="AutoShape 36"/>
          <p:cNvSpPr>
            <a:spLocks noChangeArrowheads="1"/>
          </p:cNvSpPr>
          <p:nvPr/>
        </p:nvSpPr>
        <p:spPr bwMode="auto">
          <a:xfrm>
            <a:off x="0" y="0"/>
            <a:ext cx="4279900" cy="5486400"/>
          </a:xfrm>
          <a:prstGeom prst="roundRect">
            <a:avLst>
              <a:gd name="adj" fmla="val 3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5" name="AutoShape 37"/>
          <p:cNvSpPr>
            <a:spLocks noChangeArrowheads="1"/>
          </p:cNvSpPr>
          <p:nvPr/>
        </p:nvSpPr>
        <p:spPr bwMode="auto">
          <a:xfrm>
            <a:off x="0" y="0"/>
            <a:ext cx="4279900" cy="5486400"/>
          </a:xfrm>
          <a:prstGeom prst="roundRect">
            <a:avLst>
              <a:gd name="adj" fmla="val 3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6" name="AutoShape 38"/>
          <p:cNvSpPr>
            <a:spLocks noChangeArrowheads="1"/>
          </p:cNvSpPr>
          <p:nvPr/>
        </p:nvSpPr>
        <p:spPr bwMode="auto">
          <a:xfrm>
            <a:off x="0" y="0"/>
            <a:ext cx="4279900" cy="5486400"/>
          </a:xfrm>
          <a:prstGeom prst="roundRect">
            <a:avLst>
              <a:gd name="adj" fmla="val 3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7" name="AutoShape 39"/>
          <p:cNvSpPr>
            <a:spLocks noChangeArrowheads="1"/>
          </p:cNvSpPr>
          <p:nvPr/>
        </p:nvSpPr>
        <p:spPr bwMode="auto">
          <a:xfrm>
            <a:off x="0" y="0"/>
            <a:ext cx="4279900" cy="5486400"/>
          </a:xfrm>
          <a:prstGeom prst="roundRect">
            <a:avLst>
              <a:gd name="adj" fmla="val 3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8" name="AutoShape 40"/>
          <p:cNvSpPr>
            <a:spLocks noChangeArrowheads="1"/>
          </p:cNvSpPr>
          <p:nvPr/>
        </p:nvSpPr>
        <p:spPr bwMode="auto">
          <a:xfrm>
            <a:off x="0" y="0"/>
            <a:ext cx="4279900" cy="5486400"/>
          </a:xfrm>
          <a:prstGeom prst="roundRect">
            <a:avLst>
              <a:gd name="adj" fmla="val 3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9" name="AutoShape 41"/>
          <p:cNvSpPr>
            <a:spLocks noChangeArrowheads="1"/>
          </p:cNvSpPr>
          <p:nvPr/>
        </p:nvSpPr>
        <p:spPr bwMode="auto">
          <a:xfrm>
            <a:off x="0" y="0"/>
            <a:ext cx="4279900" cy="5486400"/>
          </a:xfrm>
          <a:prstGeom prst="roundRect">
            <a:avLst>
              <a:gd name="adj" fmla="val 3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0" name="AutoShape 42"/>
          <p:cNvSpPr>
            <a:spLocks noChangeArrowheads="1"/>
          </p:cNvSpPr>
          <p:nvPr/>
        </p:nvSpPr>
        <p:spPr bwMode="auto">
          <a:xfrm>
            <a:off x="0" y="0"/>
            <a:ext cx="4279900" cy="5486400"/>
          </a:xfrm>
          <a:prstGeom prst="roundRect">
            <a:avLst>
              <a:gd name="adj" fmla="val 3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1" name="Rectangle 4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1787525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5800" tIns="28080" rIns="55800" bIns="2808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800">
                <a:solidFill>
                  <a:srgbClr val="000000"/>
                </a:solidFill>
                <a:latin typeface="Times New Roman" charset="0"/>
                <a:cs typeface="DejaVu LGC Sans" charset="0"/>
              </a:defRPr>
            </a:lvl1pPr>
          </a:lstStyle>
          <a:p>
            <a:endParaRPr lang="en-GB"/>
          </a:p>
        </p:txBody>
      </p:sp>
      <p:sp>
        <p:nvSpPr>
          <p:cNvPr id="2092" name="Rectangle 44"/>
          <p:cNvSpPr>
            <a:spLocks noGrp="1" noChangeArrowheads="1"/>
          </p:cNvSpPr>
          <p:nvPr>
            <p:ph type="dt"/>
          </p:nvPr>
        </p:nvSpPr>
        <p:spPr bwMode="auto">
          <a:xfrm>
            <a:off x="2424113" y="0"/>
            <a:ext cx="1787525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5800" tIns="28080" rIns="55800" bIns="2808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800">
                <a:solidFill>
                  <a:srgbClr val="000000"/>
                </a:solidFill>
                <a:latin typeface="Times New Roman" charset="0"/>
                <a:cs typeface="DejaVu LGC Sans" charset="0"/>
              </a:defRPr>
            </a:lvl1pPr>
          </a:lstStyle>
          <a:p>
            <a:endParaRPr lang="en-GB"/>
          </a:p>
        </p:txBody>
      </p:sp>
      <p:sp>
        <p:nvSpPr>
          <p:cNvPr id="2093" name="Rectangle 4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768350" y="411163"/>
            <a:ext cx="2676525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94" name="Rectangle 46"/>
          <p:cNvSpPr>
            <a:spLocks noGrp="1" noChangeArrowheads="1"/>
          </p:cNvSpPr>
          <p:nvPr>
            <p:ph type="body"/>
          </p:nvPr>
        </p:nvSpPr>
        <p:spPr bwMode="auto">
          <a:xfrm>
            <a:off x="428625" y="2606675"/>
            <a:ext cx="3355975" cy="240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95" name="Rectangle 47"/>
          <p:cNvSpPr>
            <a:spLocks noGrp="1" noChangeArrowheads="1"/>
          </p:cNvSpPr>
          <p:nvPr>
            <p:ph type="ftr"/>
          </p:nvPr>
        </p:nvSpPr>
        <p:spPr bwMode="auto">
          <a:xfrm>
            <a:off x="0" y="5211763"/>
            <a:ext cx="1787525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5800" tIns="28080" rIns="55800" bIns="2808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800">
                <a:solidFill>
                  <a:srgbClr val="000000"/>
                </a:solidFill>
                <a:latin typeface="Times New Roman" charset="0"/>
                <a:cs typeface="DejaVu LGC Sans" charset="0"/>
              </a:defRPr>
            </a:lvl1pPr>
          </a:lstStyle>
          <a:p>
            <a:endParaRPr lang="en-GB"/>
          </a:p>
        </p:txBody>
      </p:sp>
      <p:sp>
        <p:nvSpPr>
          <p:cNvPr id="2096" name="Rectangle 48"/>
          <p:cNvSpPr>
            <a:spLocks noGrp="1" noChangeArrowheads="1"/>
          </p:cNvSpPr>
          <p:nvPr>
            <p:ph type="sldNum"/>
          </p:nvPr>
        </p:nvSpPr>
        <p:spPr bwMode="auto">
          <a:xfrm>
            <a:off x="2424113" y="5211763"/>
            <a:ext cx="1787525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5800" tIns="28080" rIns="55800" bIns="2808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800">
                <a:solidFill>
                  <a:srgbClr val="000000"/>
                </a:solidFill>
                <a:latin typeface="Times New Roman" charset="0"/>
                <a:cs typeface="DejaVu LGC Sans" charset="0"/>
              </a:defRPr>
            </a:lvl1pPr>
          </a:lstStyle>
          <a:p>
            <a:fld id="{D8084AAC-2877-1F49-8E2E-295D3C70D23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1422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C6DE5FE-6E10-5345-8AF6-DAC1857C1E0E}" type="slidenum">
              <a:rPr lang="en-GB"/>
              <a:pPr/>
              <a:t>1</a:t>
            </a:fld>
            <a:endParaRPr lang="en-GB"/>
          </a:p>
        </p:txBody>
      </p:sp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768350" y="411163"/>
            <a:ext cx="2743200" cy="20574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428625" y="2606675"/>
            <a:ext cx="3357563" cy="2403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583FF9C-0EA0-BE49-96BE-92A59B62712A}" type="slidenum">
              <a:rPr lang="en-GB"/>
              <a:pPr/>
              <a:t>14</a:t>
            </a:fld>
            <a:endParaRPr lang="en-GB"/>
          </a:p>
        </p:txBody>
      </p:sp>
      <p:sp>
        <p:nvSpPr>
          <p:cNvPr id="3686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79463" y="411163"/>
            <a:ext cx="2655887" cy="1992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686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428625" y="2606675"/>
            <a:ext cx="3357563" cy="23129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2B77646-DE32-2B44-BF52-E105B861E32C}" type="slidenum">
              <a:rPr lang="en-GB"/>
              <a:pPr/>
              <a:t>15</a:t>
            </a:fld>
            <a:endParaRPr lang="en-GB"/>
          </a:p>
        </p:txBody>
      </p:sp>
      <p:sp>
        <p:nvSpPr>
          <p:cNvPr id="4710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79463" y="411163"/>
            <a:ext cx="2655887" cy="1992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710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428625" y="2606675"/>
            <a:ext cx="3357563" cy="23129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4C41F86-808A-664E-9FB8-3B3E1C96D7A3}" type="slidenum">
              <a:rPr lang="en-GB"/>
              <a:pPr/>
              <a:t>16</a:t>
            </a:fld>
            <a:endParaRPr lang="en-GB"/>
          </a:p>
        </p:txBody>
      </p:sp>
      <p:sp>
        <p:nvSpPr>
          <p:cNvPr id="4812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79463" y="411163"/>
            <a:ext cx="2655887" cy="1992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813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428625" y="2606675"/>
            <a:ext cx="3357563" cy="23129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4DADB83-D3D2-3D42-8E27-77D3C441DAC1}" type="slidenum">
              <a:rPr lang="en-GB"/>
              <a:pPr/>
              <a:t>17</a:t>
            </a:fld>
            <a:endParaRPr lang="en-GB"/>
          </a:p>
        </p:txBody>
      </p:sp>
      <p:sp>
        <p:nvSpPr>
          <p:cNvPr id="4915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79463" y="411163"/>
            <a:ext cx="2655887" cy="1992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915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428625" y="2606675"/>
            <a:ext cx="3357563" cy="23129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F775E20-F4D0-B943-B717-CB3CEB488313}" type="slidenum">
              <a:rPr lang="en-GB"/>
              <a:pPr/>
              <a:t>18</a:t>
            </a:fld>
            <a:endParaRPr lang="en-GB"/>
          </a:p>
        </p:txBody>
      </p:sp>
      <p:sp>
        <p:nvSpPr>
          <p:cNvPr id="501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79463" y="411163"/>
            <a:ext cx="2655887" cy="1992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01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428625" y="2606675"/>
            <a:ext cx="3357563" cy="23129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E0F848E-5A70-9D43-87AC-151EC0C0EF48}" type="slidenum">
              <a:rPr lang="en-GB"/>
              <a:pPr/>
              <a:t>19</a:t>
            </a:fld>
            <a:endParaRPr lang="en-GB"/>
          </a:p>
        </p:txBody>
      </p:sp>
      <p:sp>
        <p:nvSpPr>
          <p:cNvPr id="5120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79463" y="411163"/>
            <a:ext cx="2655887" cy="1992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120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428625" y="2606675"/>
            <a:ext cx="3357563" cy="23129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2BC0740-10E9-D745-A532-A2F6797BF0C6}" type="slidenum">
              <a:rPr lang="en-GB"/>
              <a:pPr/>
              <a:t>20</a:t>
            </a:fld>
            <a:endParaRPr lang="en-GB"/>
          </a:p>
        </p:txBody>
      </p:sp>
      <p:sp>
        <p:nvSpPr>
          <p:cNvPr id="5324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79463" y="411163"/>
            <a:ext cx="2655887" cy="1992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325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428625" y="2606675"/>
            <a:ext cx="3357563" cy="23129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298F82A-DA6F-FE49-9A1A-AA429818BFC7}" type="slidenum">
              <a:rPr lang="en-GB"/>
              <a:pPr/>
              <a:t>21</a:t>
            </a:fld>
            <a:endParaRPr lang="en-GB"/>
          </a:p>
        </p:txBody>
      </p:sp>
      <p:sp>
        <p:nvSpPr>
          <p:cNvPr id="5529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79463" y="411163"/>
            <a:ext cx="2655887" cy="1992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529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428625" y="2606675"/>
            <a:ext cx="3357563" cy="23129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07E7C1E-A138-434E-982F-3A620B605B83}" type="slidenum">
              <a:rPr lang="en-GB"/>
              <a:pPr/>
              <a:t>22</a:t>
            </a:fld>
            <a:endParaRPr lang="en-GB"/>
          </a:p>
        </p:txBody>
      </p:sp>
      <p:sp>
        <p:nvSpPr>
          <p:cNvPr id="3788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79463" y="411163"/>
            <a:ext cx="2655887" cy="1992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789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428625" y="2606675"/>
            <a:ext cx="3357563" cy="23129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1A8AD6F-3B1D-4C45-A28B-29A401A5CB8A}" type="slidenum">
              <a:rPr lang="en-GB"/>
              <a:pPr/>
              <a:t>23</a:t>
            </a:fld>
            <a:endParaRPr lang="en-GB"/>
          </a:p>
        </p:txBody>
      </p:sp>
      <p:sp>
        <p:nvSpPr>
          <p:cNvPr id="3993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79463" y="411163"/>
            <a:ext cx="2655887" cy="1992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993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428625" y="2606675"/>
            <a:ext cx="3357563" cy="23129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D24A2E4-8A18-7342-8C55-596FF9742D6C}" type="slidenum">
              <a:rPr lang="en-GB"/>
              <a:pPr/>
              <a:t>2</a:t>
            </a:fld>
            <a:endParaRPr lang="en-GB"/>
          </a:p>
        </p:txBody>
      </p:sp>
      <p:sp>
        <p:nvSpPr>
          <p:cNvPr id="3072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79463" y="411163"/>
            <a:ext cx="2655887" cy="1992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072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428625" y="2606675"/>
            <a:ext cx="3357563" cy="23129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D6A5281-D5F0-0F42-8F2E-DDF1EA8FE788}" type="slidenum">
              <a:rPr lang="en-GB"/>
              <a:pPr/>
              <a:t>24</a:t>
            </a:fld>
            <a:endParaRPr lang="en-GB"/>
          </a:p>
        </p:txBody>
      </p:sp>
      <p:sp>
        <p:nvSpPr>
          <p:cNvPr id="4608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79463" y="411163"/>
            <a:ext cx="2655887" cy="1992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608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428625" y="2606675"/>
            <a:ext cx="3357563" cy="23129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C4A90F5-1EA5-2E43-A597-4BE7B3C5A09F}" type="slidenum">
              <a:rPr lang="en-GB"/>
              <a:pPr/>
              <a:t>25</a:t>
            </a:fld>
            <a:endParaRPr lang="en-GB"/>
          </a:p>
        </p:txBody>
      </p:sp>
      <p:sp>
        <p:nvSpPr>
          <p:cNvPr id="4096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79463" y="411163"/>
            <a:ext cx="2655887" cy="1992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096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428625" y="2606675"/>
            <a:ext cx="3357563" cy="23129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6126499-516F-CB43-A704-05AA4C98B4C1}" type="slidenum">
              <a:rPr lang="en-GB"/>
              <a:pPr/>
              <a:t>26</a:t>
            </a:fld>
            <a:endParaRPr lang="en-GB"/>
          </a:p>
        </p:txBody>
      </p:sp>
      <p:sp>
        <p:nvSpPr>
          <p:cNvPr id="4198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79463" y="411163"/>
            <a:ext cx="2655887" cy="1992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198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428625" y="2606675"/>
            <a:ext cx="3357563" cy="23129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42296CD-C141-A740-B12C-F7C7CAA33D8A}" type="slidenum">
              <a:rPr lang="en-GB"/>
              <a:pPr/>
              <a:t>27</a:t>
            </a:fld>
            <a:endParaRPr lang="en-GB"/>
          </a:p>
        </p:txBody>
      </p:sp>
      <p:sp>
        <p:nvSpPr>
          <p:cNvPr id="4300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79463" y="411163"/>
            <a:ext cx="2655887" cy="1992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30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428625" y="2606675"/>
            <a:ext cx="3357563" cy="23129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8A41F77-54BC-BA49-8FA3-87823FA2463F}" type="slidenum">
              <a:rPr lang="en-GB"/>
              <a:pPr/>
              <a:t>28</a:t>
            </a:fld>
            <a:endParaRPr lang="en-GB"/>
          </a:p>
        </p:txBody>
      </p:sp>
      <p:sp>
        <p:nvSpPr>
          <p:cNvPr id="440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79463" y="411163"/>
            <a:ext cx="2655887" cy="1992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40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428625" y="2606675"/>
            <a:ext cx="3357563" cy="23129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77EA0C7-3C57-4C4C-83ED-9DB00EE16F8B}" type="slidenum">
              <a:rPr lang="en-GB"/>
              <a:pPr/>
              <a:t>29</a:t>
            </a:fld>
            <a:endParaRPr lang="en-GB"/>
          </a:p>
        </p:txBody>
      </p:sp>
      <p:sp>
        <p:nvSpPr>
          <p:cNvPr id="4505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79463" y="411163"/>
            <a:ext cx="2655887" cy="1992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505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428625" y="2606675"/>
            <a:ext cx="3357563" cy="23129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3B186F6-B027-E14D-8366-D9BEB2EA2812}" type="slidenum">
              <a:rPr lang="en-GB"/>
              <a:pPr/>
              <a:t>3</a:t>
            </a:fld>
            <a:endParaRPr lang="en-GB"/>
          </a:p>
        </p:txBody>
      </p:sp>
      <p:sp>
        <p:nvSpPr>
          <p:cNvPr id="317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79463" y="411163"/>
            <a:ext cx="2655887" cy="1992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17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428625" y="2606675"/>
            <a:ext cx="3357563" cy="23129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96CEB20-800B-D540-8A44-0718B6AC1110}" type="slidenum">
              <a:rPr lang="en-GB"/>
              <a:pPr/>
              <a:t>4</a:t>
            </a:fld>
            <a:endParaRPr lang="en-GB"/>
          </a:p>
        </p:txBody>
      </p:sp>
      <p:sp>
        <p:nvSpPr>
          <p:cNvPr id="3276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79463" y="411163"/>
            <a:ext cx="2655887" cy="1992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277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428625" y="2606675"/>
            <a:ext cx="3357563" cy="23129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96CEB20-800B-D540-8A44-0718B6AC1110}" type="slidenum">
              <a:rPr lang="en-GB"/>
              <a:pPr/>
              <a:t>5</a:t>
            </a:fld>
            <a:endParaRPr lang="en-GB"/>
          </a:p>
        </p:txBody>
      </p:sp>
      <p:sp>
        <p:nvSpPr>
          <p:cNvPr id="3276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79463" y="411163"/>
            <a:ext cx="2655887" cy="1992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277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428625" y="2606675"/>
            <a:ext cx="3357563" cy="23129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C677217-B6DD-4B42-9E37-8E858AFECFAF}" type="slidenum">
              <a:rPr lang="en-GB"/>
              <a:pPr/>
              <a:t>6</a:t>
            </a:fld>
            <a:endParaRPr lang="en-GB"/>
          </a:p>
        </p:txBody>
      </p:sp>
      <p:sp>
        <p:nvSpPr>
          <p:cNvPr id="3379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79463" y="411163"/>
            <a:ext cx="2655887" cy="1992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37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428625" y="2606675"/>
            <a:ext cx="3357563" cy="23129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007EE6D-0A3C-9045-8362-D294D6C9B830}" type="slidenum">
              <a:rPr lang="en-GB"/>
              <a:pPr/>
              <a:t>7</a:t>
            </a:fld>
            <a:endParaRPr lang="en-GB"/>
          </a:p>
        </p:txBody>
      </p:sp>
      <p:sp>
        <p:nvSpPr>
          <p:cNvPr id="3481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79463" y="411163"/>
            <a:ext cx="2655887" cy="1992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481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428625" y="2606675"/>
            <a:ext cx="3357563" cy="23129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D3813E5-7CB0-424E-B337-C64D054961E8}" type="slidenum">
              <a:rPr lang="en-GB"/>
              <a:pPr/>
              <a:t>8</a:t>
            </a:fld>
            <a:endParaRPr lang="en-GB"/>
          </a:p>
        </p:txBody>
      </p:sp>
      <p:sp>
        <p:nvSpPr>
          <p:cNvPr id="5427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79463" y="411163"/>
            <a:ext cx="2655887" cy="1992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427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428625" y="2606675"/>
            <a:ext cx="3357563" cy="23129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9463" y="411163"/>
            <a:ext cx="2654300" cy="1990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D8084AAC-2877-1F49-8E2E-295D3C70D238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0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May   8</a:t>
            </a:r>
            <a:r>
              <a:rPr lang="en-GB" baseline="33000" dirty="0" smtClean="0"/>
              <a:t>th</a:t>
            </a:r>
            <a:r>
              <a:rPr lang="en-GB" dirty="0" smtClean="0"/>
              <a:t>   2013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Hans Wenzel          </a:t>
            </a:r>
          </a:p>
        </p:txBody>
      </p:sp>
    </p:spTree>
    <p:extLst>
      <p:ext uri="{BB962C8B-B14F-4D97-AF65-F5344CB8AC3E}">
        <p14:creationId xmlns:p14="http://schemas.microsoft.com/office/powerpoint/2010/main" val="1719451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May   8</a:t>
            </a:r>
            <a:r>
              <a:rPr lang="en-GB" baseline="33000" dirty="0" smtClean="0"/>
              <a:t>th</a:t>
            </a:r>
            <a:r>
              <a:rPr lang="en-GB" dirty="0" smtClean="0"/>
              <a:t>   2013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Hans Wenzel          </a:t>
            </a:r>
          </a:p>
        </p:txBody>
      </p:sp>
    </p:spTree>
    <p:extLst>
      <p:ext uri="{BB962C8B-B14F-4D97-AF65-F5344CB8AC3E}">
        <p14:creationId xmlns:p14="http://schemas.microsoft.com/office/powerpoint/2010/main" val="1870726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3500" y="-15875"/>
            <a:ext cx="1797050" cy="5916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9175" y="-15875"/>
            <a:ext cx="5241925" cy="5916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May   8</a:t>
            </a:r>
            <a:r>
              <a:rPr lang="en-GB" baseline="33000" dirty="0" smtClean="0"/>
              <a:t>th</a:t>
            </a:r>
            <a:r>
              <a:rPr lang="en-GB" dirty="0" smtClean="0"/>
              <a:t>   2013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Hans Wenzel          </a:t>
            </a:r>
          </a:p>
        </p:txBody>
      </p:sp>
    </p:spTree>
    <p:extLst>
      <p:ext uri="{BB962C8B-B14F-4D97-AF65-F5344CB8AC3E}">
        <p14:creationId xmlns:p14="http://schemas.microsoft.com/office/powerpoint/2010/main" val="746122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May   8</a:t>
            </a:r>
            <a:r>
              <a:rPr lang="en-GB" baseline="33000" dirty="0" smtClean="0"/>
              <a:t>th</a:t>
            </a:r>
            <a:r>
              <a:rPr lang="en-GB" dirty="0" smtClean="0"/>
              <a:t>   2013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Hans Wenzel          </a:t>
            </a:r>
          </a:p>
        </p:txBody>
      </p:sp>
    </p:spTree>
    <p:extLst>
      <p:ext uri="{BB962C8B-B14F-4D97-AF65-F5344CB8AC3E}">
        <p14:creationId xmlns:p14="http://schemas.microsoft.com/office/powerpoint/2010/main" val="2128948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May   8</a:t>
            </a:r>
            <a:r>
              <a:rPr lang="en-GB" baseline="33000" dirty="0" smtClean="0"/>
              <a:t>th</a:t>
            </a:r>
            <a:r>
              <a:rPr lang="en-GB" dirty="0" smtClean="0"/>
              <a:t>   2013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Hans Wenzel          </a:t>
            </a:r>
          </a:p>
        </p:txBody>
      </p:sp>
    </p:spTree>
    <p:extLst>
      <p:ext uri="{BB962C8B-B14F-4D97-AF65-F5344CB8AC3E}">
        <p14:creationId xmlns:p14="http://schemas.microsoft.com/office/powerpoint/2010/main" val="776608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4425" y="1376363"/>
            <a:ext cx="347186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8688" y="1376363"/>
            <a:ext cx="3471862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May   8</a:t>
            </a:r>
            <a:r>
              <a:rPr lang="en-GB" baseline="33000" dirty="0" smtClean="0"/>
              <a:t>th</a:t>
            </a:r>
            <a:r>
              <a:rPr lang="en-GB" dirty="0" smtClean="0"/>
              <a:t>   2013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Hans Wenzel          </a:t>
            </a:r>
          </a:p>
        </p:txBody>
      </p:sp>
    </p:spTree>
    <p:extLst>
      <p:ext uri="{BB962C8B-B14F-4D97-AF65-F5344CB8AC3E}">
        <p14:creationId xmlns:p14="http://schemas.microsoft.com/office/powerpoint/2010/main" val="71840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May   8</a:t>
            </a:r>
            <a:r>
              <a:rPr lang="en-GB" baseline="33000" dirty="0" smtClean="0"/>
              <a:t>th</a:t>
            </a:r>
            <a:r>
              <a:rPr lang="en-GB" dirty="0" smtClean="0"/>
              <a:t>   2013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Hans Wenzel          </a:t>
            </a:r>
          </a:p>
        </p:txBody>
      </p:sp>
    </p:spTree>
    <p:extLst>
      <p:ext uri="{BB962C8B-B14F-4D97-AF65-F5344CB8AC3E}">
        <p14:creationId xmlns:p14="http://schemas.microsoft.com/office/powerpoint/2010/main" val="2197262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May   8</a:t>
            </a:r>
            <a:r>
              <a:rPr lang="en-GB" baseline="33000" dirty="0" smtClean="0"/>
              <a:t>th</a:t>
            </a:r>
            <a:r>
              <a:rPr lang="en-GB" dirty="0" smtClean="0"/>
              <a:t>   2013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Hans Wenzel          </a:t>
            </a:r>
          </a:p>
        </p:txBody>
      </p:sp>
    </p:spTree>
    <p:extLst>
      <p:ext uri="{BB962C8B-B14F-4D97-AF65-F5344CB8AC3E}">
        <p14:creationId xmlns:p14="http://schemas.microsoft.com/office/powerpoint/2010/main" val="2874083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May   8</a:t>
            </a:r>
            <a:r>
              <a:rPr lang="en-GB" baseline="33000" dirty="0" smtClean="0"/>
              <a:t>th</a:t>
            </a:r>
            <a:r>
              <a:rPr lang="en-GB" dirty="0" smtClean="0"/>
              <a:t>   2013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Hans Wenzel          </a:t>
            </a:r>
          </a:p>
        </p:txBody>
      </p:sp>
    </p:spTree>
    <p:extLst>
      <p:ext uri="{BB962C8B-B14F-4D97-AF65-F5344CB8AC3E}">
        <p14:creationId xmlns:p14="http://schemas.microsoft.com/office/powerpoint/2010/main" val="44038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May   8</a:t>
            </a:r>
            <a:r>
              <a:rPr lang="en-GB" baseline="33000" dirty="0" smtClean="0"/>
              <a:t>th</a:t>
            </a:r>
            <a:r>
              <a:rPr lang="en-GB" dirty="0" smtClean="0"/>
              <a:t>   2013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Hans Wenzel          </a:t>
            </a:r>
          </a:p>
        </p:txBody>
      </p:sp>
    </p:spTree>
    <p:extLst>
      <p:ext uri="{BB962C8B-B14F-4D97-AF65-F5344CB8AC3E}">
        <p14:creationId xmlns:p14="http://schemas.microsoft.com/office/powerpoint/2010/main" val="380407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May   8</a:t>
            </a:r>
            <a:r>
              <a:rPr lang="en-GB" baseline="33000" dirty="0" smtClean="0"/>
              <a:t>th</a:t>
            </a:r>
            <a:r>
              <a:rPr lang="en-GB" dirty="0" smtClean="0"/>
              <a:t>   2013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Hans Wenzel          </a:t>
            </a:r>
          </a:p>
        </p:txBody>
      </p:sp>
    </p:spTree>
    <p:extLst>
      <p:ext uri="{BB962C8B-B14F-4D97-AF65-F5344CB8AC3E}">
        <p14:creationId xmlns:p14="http://schemas.microsoft.com/office/powerpoint/2010/main" val="4231392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vmlDrawing" Target="../drawings/vmlDrawing1.vml"/><Relationship Id="rId14" Type="http://schemas.openxmlformats.org/officeDocument/2006/relationships/oleObject" Target="../embeddings/oleObject1.bin"/><Relationship Id="rId15" Type="http://schemas.openxmlformats.org/officeDocument/2006/relationships/image" Target="../media/image1.emf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-38100" y="-20638"/>
          <a:ext cx="9182100" cy="5102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r:id="rId14" imgW="14818320" imgH="6909840" progId="">
                  <p:embed/>
                </p:oleObj>
              </mc:Choice>
              <mc:Fallback>
                <p:oleObj r:id="rId14" imgW="14818320" imgH="6909840" progId="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8100" y="-20638"/>
                        <a:ext cx="9182100" cy="5102226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-177800" y="6600825"/>
            <a:ext cx="9144000" cy="244475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965825" y="3074988"/>
            <a:ext cx="7848600" cy="350520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019175" y="-15875"/>
            <a:ext cx="7115175" cy="96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98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4425" y="1376363"/>
            <a:ext cx="7096125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180975" y="6599238"/>
            <a:ext cx="27495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May   8</a:t>
            </a:r>
            <a:r>
              <a:rPr lang="en-GB" baseline="33000" dirty="0" smtClean="0"/>
              <a:t>th</a:t>
            </a:r>
            <a:r>
              <a:rPr lang="en-GB" dirty="0" smtClean="0"/>
              <a:t>   2013</a:t>
            </a:r>
            <a:endParaRPr lang="en-GB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586538"/>
            <a:ext cx="4021138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Hans Wenzel          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7313613" y="4254500"/>
            <a:ext cx="1220787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fld id="{E595213D-3016-684D-9B57-7ACF1B4394F0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7750175" y="6596063"/>
            <a:ext cx="122078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fld id="{9F4B3783-3710-6542-9E8F-F7103BBD55F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120650" y="136525"/>
            <a:ext cx="1314450" cy="1298575"/>
            <a:chOff x="76" y="86"/>
            <a:chExt cx="828" cy="818"/>
          </a:xfrm>
        </p:grpSpPr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76" y="86"/>
              <a:ext cx="828" cy="818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" y="152"/>
              <a:ext cx="590" cy="6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000" b="1">
          <a:solidFill>
            <a:srgbClr val="183883"/>
          </a:solidFill>
          <a:latin typeface="+mj-lt"/>
          <a:ea typeface="+mj-ea"/>
          <a:cs typeface="+mj-cs"/>
        </a:defRPr>
      </a:lvl1pPr>
      <a:lvl2pPr marL="742950" indent="-285750" algn="ctr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000" b="1">
          <a:solidFill>
            <a:srgbClr val="183883"/>
          </a:solidFill>
          <a:latin typeface="Verdana" charset="0"/>
          <a:ea typeface="ＭＳ Ｐゴシック" charset="0"/>
          <a:cs typeface="DejaVu Sans" charset="0"/>
        </a:defRPr>
      </a:lvl2pPr>
      <a:lvl3pPr marL="1143000" indent="-228600" algn="ctr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000" b="1">
          <a:solidFill>
            <a:srgbClr val="183883"/>
          </a:solidFill>
          <a:latin typeface="Verdana" charset="0"/>
          <a:ea typeface="ＭＳ Ｐゴシック" charset="0"/>
          <a:cs typeface="DejaVu Sans" charset="0"/>
        </a:defRPr>
      </a:lvl3pPr>
      <a:lvl4pPr marL="1600200" indent="-228600" algn="ctr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000" b="1">
          <a:solidFill>
            <a:srgbClr val="183883"/>
          </a:solidFill>
          <a:latin typeface="Verdana" charset="0"/>
          <a:ea typeface="ＭＳ Ｐゴシック" charset="0"/>
          <a:cs typeface="DejaVu Sans" charset="0"/>
        </a:defRPr>
      </a:lvl4pPr>
      <a:lvl5pPr marL="2057400" indent="-228600" algn="ctr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000" b="1">
          <a:solidFill>
            <a:srgbClr val="183883"/>
          </a:solidFill>
          <a:latin typeface="Verdana" charset="0"/>
          <a:ea typeface="ＭＳ Ｐゴシック" charset="0"/>
          <a:cs typeface="DejaVu Sans" charset="0"/>
        </a:defRPr>
      </a:lvl5pPr>
      <a:lvl6pPr marL="2514600" indent="-228600" algn="ctr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000" b="1">
          <a:solidFill>
            <a:srgbClr val="183883"/>
          </a:solidFill>
          <a:latin typeface="Verdana" charset="0"/>
          <a:ea typeface="ＭＳ Ｐゴシック" charset="0"/>
          <a:cs typeface="DejaVu Sans" charset="0"/>
        </a:defRPr>
      </a:lvl6pPr>
      <a:lvl7pPr marL="2971800" indent="-228600" algn="ctr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000" b="1">
          <a:solidFill>
            <a:srgbClr val="183883"/>
          </a:solidFill>
          <a:latin typeface="Verdana" charset="0"/>
          <a:ea typeface="ＭＳ Ｐゴシック" charset="0"/>
          <a:cs typeface="DejaVu Sans" charset="0"/>
        </a:defRPr>
      </a:lvl7pPr>
      <a:lvl8pPr marL="3429000" indent="-228600" algn="ctr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000" b="1">
          <a:solidFill>
            <a:srgbClr val="183883"/>
          </a:solidFill>
          <a:latin typeface="Verdana" charset="0"/>
          <a:ea typeface="ＭＳ Ｐゴシック" charset="0"/>
          <a:cs typeface="DejaVu Sans" charset="0"/>
        </a:defRPr>
      </a:lvl8pPr>
      <a:lvl9pPr marL="3886200" indent="-228600" algn="ctr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000" b="1">
          <a:solidFill>
            <a:srgbClr val="183883"/>
          </a:solidFill>
          <a:latin typeface="Verdana" charset="0"/>
          <a:ea typeface="ＭＳ Ｐゴシック" charset="0"/>
          <a:cs typeface="DejaVu Sans" charset="0"/>
        </a:defRPr>
      </a:lvl9pPr>
    </p:titleStyle>
    <p:bodyStyle>
      <a:lvl1pPr marL="342900" indent="-342900" algn="l" defTabSz="457200" rtl="0" fontAlgn="base">
        <a:lnSpc>
          <a:spcPct val="95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183883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183883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lnSpc>
          <a:spcPct val="95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183883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lnSpc>
          <a:spcPct val="95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600">
          <a:solidFill>
            <a:srgbClr val="183883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lnSpc>
          <a:spcPct val="95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600">
          <a:solidFill>
            <a:srgbClr val="183883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lnSpc>
          <a:spcPct val="95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600">
          <a:solidFill>
            <a:srgbClr val="183883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lnSpc>
          <a:spcPct val="95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600">
          <a:solidFill>
            <a:srgbClr val="183883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lnSpc>
          <a:spcPct val="95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600">
          <a:solidFill>
            <a:srgbClr val="183883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lnSpc>
          <a:spcPct val="95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600">
          <a:solidFill>
            <a:srgbClr val="183883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jpe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nfluence.slac.stanford.edu/display/MCPDS/Home" TargetMode="External"/><Relationship Id="rId4" Type="http://schemas.openxmlformats.org/officeDocument/2006/relationships/hyperlink" Target="slot: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1019175" y="-15875"/>
            <a:ext cx="7116763" cy="1055688"/>
          </a:xfrm>
          <a:ln/>
        </p:spPr>
        <p:txBody>
          <a:bodyPr lIns="90000" anchor="t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  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5773738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701800" y="2641600"/>
            <a:ext cx="6680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lnSpc>
                <a:spcPct val="100000"/>
              </a:lnSpc>
              <a:spcBef>
                <a:spcPts val="450"/>
              </a:spcBef>
              <a:buClrTx/>
              <a:buFontTx/>
              <a:buNone/>
            </a:pPr>
            <a:endParaRPr lang="en-GB" b="1">
              <a:solidFill>
                <a:srgbClr val="F89028"/>
              </a:solidFill>
              <a:latin typeface="Century Gothic" charset="0"/>
            </a:endParaRPr>
          </a:p>
          <a:p>
            <a:pPr>
              <a:lnSpc>
                <a:spcPct val="100000"/>
              </a:lnSpc>
              <a:spcBef>
                <a:spcPts val="450"/>
              </a:spcBef>
              <a:buClrTx/>
              <a:buFontTx/>
              <a:buNone/>
            </a:pPr>
            <a:endParaRPr lang="en-GB" b="1">
              <a:solidFill>
                <a:srgbClr val="F89028"/>
              </a:solidFill>
              <a:latin typeface="Century Gothic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5486400" y="673100"/>
            <a:ext cx="79248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511800" y="673100"/>
            <a:ext cx="79248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657600" y="1252538"/>
            <a:ext cx="3187700" cy="80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b="1"/>
              <a:t>		 				</a:t>
            </a:r>
          </a:p>
          <a:p>
            <a:pPr>
              <a:buClrTx/>
              <a:buFontTx/>
              <a:buNone/>
            </a:pPr>
            <a:endParaRPr lang="en-US" b="1" u="sng"/>
          </a:p>
          <a:p>
            <a:pPr>
              <a:buClrTx/>
              <a:buFontTx/>
              <a:buNone/>
            </a:pPr>
            <a:endParaRPr lang="en-US" b="1" u="sng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0084D1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144463" y="6026150"/>
            <a:ext cx="180975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endParaRPr lang="en-US" sz="1600"/>
          </a:p>
          <a:p>
            <a:pPr>
              <a:buClrTx/>
              <a:buFontTx/>
              <a:buNone/>
            </a:pPr>
            <a:endParaRPr lang="en-US" sz="1600"/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1314450" y="1836738"/>
            <a:ext cx="4410075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0" y="6286500"/>
            <a:ext cx="3740150" cy="171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spcBef>
                <a:spcPts val="1200"/>
              </a:spcBef>
              <a:spcAft>
                <a:spcPts val="1000"/>
              </a:spcAft>
            </a:pPr>
            <a:r>
              <a:rPr lang="en-US" sz="1200" b="1"/>
              <a:t>Feb. 22</a:t>
            </a:r>
            <a:r>
              <a:rPr lang="en-US" sz="1200" b="1" baseline="33000"/>
              <a:t>nd</a:t>
            </a:r>
            <a:r>
              <a:rPr lang="en-US" sz="1200" b="1"/>
              <a:t>  2012</a:t>
            </a:r>
          </a:p>
          <a:p>
            <a:pPr>
              <a:spcBef>
                <a:spcPts val="1200"/>
              </a:spcBef>
              <a:spcAft>
                <a:spcPts val="1000"/>
              </a:spcAft>
            </a:pPr>
            <a:endParaRPr lang="en-US" sz="1000"/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475" y="4327525"/>
            <a:ext cx="1358900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0" y="4741863"/>
            <a:ext cx="7097713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06388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buClrTx/>
              <a:buFontTx/>
              <a:buNone/>
            </a:pPr>
            <a:endParaRPr lang="en-GB" sz="2400" b="1">
              <a:solidFill>
                <a:srgbClr val="1E48A6"/>
              </a:solidFill>
              <a:latin typeface="Century Gothic" charset="0"/>
            </a:endParaRPr>
          </a:p>
          <a:p>
            <a:pPr>
              <a:lnSpc>
                <a:spcPct val="100000"/>
              </a:lnSpc>
              <a:spcBef>
                <a:spcPts val="500"/>
              </a:spcBef>
              <a:buClrTx/>
              <a:buFontTx/>
              <a:buNone/>
            </a:pPr>
            <a:r>
              <a:rPr lang="en-GB" b="1" u="sng">
                <a:solidFill>
                  <a:srgbClr val="1E48A6"/>
                </a:solidFill>
                <a:latin typeface="Century Gothic" charset="0"/>
              </a:rPr>
              <a:t>Hans Wenzel</a:t>
            </a:r>
          </a:p>
          <a:p>
            <a:pPr>
              <a:lnSpc>
                <a:spcPct val="95000"/>
              </a:lnSpc>
              <a:spcBef>
                <a:spcPts val="500"/>
              </a:spcBef>
              <a:buClrTx/>
              <a:buFontTx/>
              <a:buNone/>
            </a:pPr>
            <a:endParaRPr lang="en-GB" sz="2000" b="1">
              <a:solidFill>
                <a:srgbClr val="000000"/>
              </a:solidFill>
              <a:latin typeface="Century Gothic" charset="0"/>
            </a:endParaRPr>
          </a:p>
          <a:p>
            <a:pPr>
              <a:lnSpc>
                <a:spcPct val="95000"/>
              </a:lnSpc>
              <a:spcBef>
                <a:spcPts val="500"/>
              </a:spcBef>
              <a:buClrTx/>
              <a:buFontTx/>
              <a:buNone/>
            </a:pPr>
            <a:r>
              <a:rPr lang="en-GB" sz="2000" b="1">
                <a:solidFill>
                  <a:srgbClr val="000000"/>
                </a:solidFill>
                <a:latin typeface="Century Gothic" charset="0"/>
              </a:rPr>
              <a:t>Fermilab</a:t>
            </a:r>
          </a:p>
          <a:p>
            <a:pPr>
              <a:lnSpc>
                <a:spcPct val="100000"/>
              </a:lnSpc>
              <a:spcBef>
                <a:spcPts val="450"/>
              </a:spcBef>
              <a:buClrTx/>
              <a:buFontTx/>
              <a:buNone/>
            </a:pPr>
            <a:endParaRPr lang="en-GB" b="1">
              <a:latin typeface="Century Gothic" charset="0"/>
            </a:endParaRP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1054100" y="1549400"/>
            <a:ext cx="7404100" cy="367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endParaRPr lang="en-US"/>
          </a:p>
          <a:p>
            <a:pPr>
              <a:buSzPct val="45000"/>
              <a:buFont typeface="Wingdings" charset="0"/>
              <a:buNone/>
            </a:pPr>
            <a:r>
              <a:rPr lang="en-US" sz="2400"/>
              <a:t> </a:t>
            </a: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1676400" y="457200"/>
            <a:ext cx="6400800" cy="138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buSzPct val="45000"/>
              <a:buFont typeface="Wingdings" charset="0"/>
              <a:buNone/>
            </a:pPr>
            <a:r>
              <a:rPr lang="en-US" sz="2400"/>
              <a:t>  </a:t>
            </a:r>
          </a:p>
          <a:p>
            <a:pPr>
              <a:buClrTx/>
              <a:buSzTx/>
              <a:buFontTx/>
              <a:buNone/>
            </a:pPr>
            <a:r>
              <a:rPr lang="en-US" sz="2600"/>
              <a:t> Muon Collider simulation status and plans</a:t>
            </a:r>
          </a:p>
          <a:p>
            <a:pPr>
              <a:buSzPct val="45000"/>
              <a:buFont typeface="Wingdings" charset="0"/>
              <a:buNone/>
            </a:pPr>
            <a:endParaRPr lang="en-US" sz="2400"/>
          </a:p>
          <a:p>
            <a:pPr>
              <a:buSzPct val="45000"/>
              <a:buFont typeface="Wingdings" charset="0"/>
              <a:buNone/>
            </a:pPr>
            <a:endParaRPr lang="en-US" sz="2400"/>
          </a:p>
        </p:txBody>
      </p:sp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3175"/>
            <a:ext cx="9140825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09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3089" name="Group 17"/>
          <p:cNvGrpSpPr>
            <a:grpSpLocks/>
          </p:cNvGrpSpPr>
          <p:nvPr/>
        </p:nvGrpSpPr>
        <p:grpSpPr bwMode="auto">
          <a:xfrm>
            <a:off x="120650" y="136525"/>
            <a:ext cx="1314450" cy="1298575"/>
            <a:chOff x="76" y="86"/>
            <a:chExt cx="828" cy="818"/>
          </a:xfrm>
        </p:grpSpPr>
        <p:sp>
          <p:nvSpPr>
            <p:cNvPr id="3090" name="Oval 18"/>
            <p:cNvSpPr>
              <a:spLocks noChangeArrowheads="1"/>
            </p:cNvSpPr>
            <p:nvPr/>
          </p:nvSpPr>
          <p:spPr bwMode="auto">
            <a:xfrm>
              <a:off x="76" y="86"/>
              <a:ext cx="828" cy="818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091" name="Picture 1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" y="153"/>
              <a:ext cx="590" cy="6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1730375" y="4460875"/>
            <a:ext cx="709771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06388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buClrTx/>
              <a:buFontTx/>
              <a:buNone/>
            </a:pPr>
            <a:endParaRPr lang="en-GB" sz="2400" b="1">
              <a:solidFill>
                <a:srgbClr val="1E48A6"/>
              </a:solidFill>
              <a:latin typeface="Century Gothic" charset="0"/>
            </a:endParaRPr>
          </a:p>
          <a:p>
            <a:pPr>
              <a:lnSpc>
                <a:spcPct val="100000"/>
              </a:lnSpc>
              <a:spcBef>
                <a:spcPts val="500"/>
              </a:spcBef>
              <a:buClrTx/>
              <a:buFontTx/>
              <a:buNone/>
            </a:pPr>
            <a:r>
              <a:rPr lang="en-GB" b="1" u="sng">
                <a:solidFill>
                  <a:srgbClr val="1E48A6"/>
                </a:solidFill>
                <a:latin typeface="Century Gothic" charset="0"/>
              </a:rPr>
              <a:t>Hans Wenzel</a:t>
            </a:r>
          </a:p>
          <a:p>
            <a:pPr>
              <a:lnSpc>
                <a:spcPct val="95000"/>
              </a:lnSpc>
              <a:spcBef>
                <a:spcPts val="500"/>
              </a:spcBef>
              <a:buClrTx/>
              <a:buFontTx/>
              <a:buNone/>
            </a:pPr>
            <a:r>
              <a:rPr lang="en-GB" sz="2000" b="1">
                <a:solidFill>
                  <a:srgbClr val="000000"/>
                </a:solidFill>
                <a:latin typeface="Century Gothic" charset="0"/>
              </a:rPr>
              <a:t>May 8</a:t>
            </a:r>
            <a:r>
              <a:rPr lang="en-GB" sz="2000" b="1" baseline="33000">
                <a:solidFill>
                  <a:srgbClr val="000000"/>
                </a:solidFill>
                <a:latin typeface="Century Gothic" charset="0"/>
              </a:rPr>
              <a:t>th</a:t>
            </a:r>
            <a:r>
              <a:rPr lang="en-GB" sz="2000" b="1">
                <a:solidFill>
                  <a:srgbClr val="000000"/>
                </a:solidFill>
                <a:latin typeface="Century Gothic" charset="0"/>
              </a:rPr>
              <a:t> 2013</a:t>
            </a:r>
          </a:p>
          <a:p>
            <a:pPr>
              <a:lnSpc>
                <a:spcPct val="95000"/>
              </a:lnSpc>
              <a:spcBef>
                <a:spcPts val="500"/>
              </a:spcBef>
              <a:buClrTx/>
              <a:buFontTx/>
              <a:buNone/>
            </a:pPr>
            <a:endParaRPr lang="en-GB" sz="2000" b="1">
              <a:solidFill>
                <a:srgbClr val="000000"/>
              </a:solidFill>
              <a:latin typeface="Century Gothic" charset="0"/>
            </a:endParaRPr>
          </a:p>
          <a:p>
            <a:pPr>
              <a:lnSpc>
                <a:spcPct val="100000"/>
              </a:lnSpc>
              <a:spcBef>
                <a:spcPts val="450"/>
              </a:spcBef>
              <a:buClrTx/>
              <a:buFontTx/>
              <a:buNone/>
            </a:pPr>
            <a:endParaRPr lang="en-GB" b="1">
              <a:latin typeface="Century Gothic" charset="0"/>
            </a:endParaRPr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auto">
          <a:xfrm>
            <a:off x="1695450" y="246063"/>
            <a:ext cx="7416800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3200" b="1"/>
              <a:t>Muon collider detector R&amp;D (mcdrd): </a:t>
            </a:r>
          </a:p>
          <a:p>
            <a:r>
              <a:rPr lang="en-US" sz="3200" b="1"/>
              <a:t>computing resources and status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 smtClean="0"/>
              <a:t>May   8</a:t>
            </a:r>
            <a:r>
              <a:rPr lang="en-GB" baseline="33000" smtClean="0"/>
              <a:t>th</a:t>
            </a:r>
            <a:r>
              <a:rPr lang="en-GB" smtClean="0"/>
              <a:t>   2013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Hans Wenzel          </a:t>
            </a:r>
            <a:endParaRPr lang="en-GB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8228013" cy="1143000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rgbClr val="0000FF"/>
                </a:solidFill>
              </a:rPr>
              <a:t>Effect of dual read out correction: all contributions no gate 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6" name="Picture 6" descr="EdepPion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4038600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EdepPion20D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86200"/>
            <a:ext cx="4038600" cy="225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D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00200"/>
            <a:ext cx="42291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4419600" y="4114800"/>
            <a:ext cx="4572000" cy="1896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Before Dual Read out correction:</a:t>
            </a:r>
          </a:p>
          <a:p>
            <a:r>
              <a:rPr lang="en-US" b="1" dirty="0">
                <a:solidFill>
                  <a:srgbClr val="0000FF"/>
                </a:solidFill>
              </a:rPr>
              <a:t>Mean: 17.95 </a:t>
            </a:r>
            <a:r>
              <a:rPr lang="en-US" b="1" dirty="0" err="1">
                <a:solidFill>
                  <a:srgbClr val="0000FF"/>
                </a:solidFill>
              </a:rPr>
              <a:t>GeV</a:t>
            </a:r>
            <a:endParaRPr lang="en-US" b="1" dirty="0">
              <a:solidFill>
                <a:srgbClr val="0000FF"/>
              </a:solidFill>
            </a:endParaRPr>
          </a:p>
          <a:p>
            <a:pPr>
              <a:lnSpc>
                <a:spcPct val="109000"/>
              </a:lnSpc>
            </a:pPr>
            <a:r>
              <a:rPr lang="en-US" b="1" dirty="0">
                <a:solidFill>
                  <a:srgbClr val="0000FF"/>
                </a:solidFill>
                <a:latin typeface="Symbol" charset="0"/>
              </a:rPr>
              <a:t>s</a:t>
            </a:r>
            <a:r>
              <a:rPr lang="en-US" b="1" dirty="0">
                <a:solidFill>
                  <a:srgbClr val="0000FF"/>
                </a:solidFill>
              </a:rPr>
              <a:t>: 0.826 +/-0.03GeV</a:t>
            </a:r>
          </a:p>
          <a:p>
            <a:endParaRPr lang="en-US" b="1" dirty="0">
              <a:solidFill>
                <a:srgbClr val="0000FF"/>
              </a:solidFill>
            </a:endParaRPr>
          </a:p>
          <a:p>
            <a:r>
              <a:rPr lang="en-US" b="1" dirty="0">
                <a:solidFill>
                  <a:srgbClr val="0000FF"/>
                </a:solidFill>
              </a:rPr>
              <a:t>After DR correction:</a:t>
            </a:r>
          </a:p>
          <a:p>
            <a:r>
              <a:rPr lang="en-US" b="1" dirty="0">
                <a:solidFill>
                  <a:srgbClr val="0000FF"/>
                </a:solidFill>
              </a:rPr>
              <a:t>Mean: 20.5 </a:t>
            </a:r>
            <a:r>
              <a:rPr lang="en-US" b="1" dirty="0" err="1">
                <a:solidFill>
                  <a:srgbClr val="0000FF"/>
                </a:solidFill>
              </a:rPr>
              <a:t>GeV</a:t>
            </a:r>
            <a:endParaRPr lang="en-US" b="1" dirty="0">
              <a:solidFill>
                <a:srgbClr val="0000FF"/>
              </a:solidFill>
            </a:endParaRPr>
          </a:p>
          <a:p>
            <a:pPr>
              <a:lnSpc>
                <a:spcPct val="109000"/>
              </a:lnSpc>
            </a:pPr>
            <a:r>
              <a:rPr lang="en-US" b="1" dirty="0">
                <a:solidFill>
                  <a:srgbClr val="0000FF"/>
                </a:solidFill>
                <a:latin typeface="Symbol" charset="0"/>
              </a:rPr>
              <a:t>s</a:t>
            </a:r>
            <a:r>
              <a:rPr lang="en-US" b="1" dirty="0">
                <a:solidFill>
                  <a:srgbClr val="0000FF"/>
                </a:solidFill>
              </a:rPr>
              <a:t>: 0.66+/-0.02 </a:t>
            </a:r>
            <a:r>
              <a:rPr lang="en-US" b="1" dirty="0" err="1">
                <a:solidFill>
                  <a:srgbClr val="0000FF"/>
                </a:solidFill>
              </a:rPr>
              <a:t>GeV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934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 smtClean="0"/>
              <a:t>May   8</a:t>
            </a:r>
            <a:r>
              <a:rPr lang="en-GB" baseline="33000" smtClean="0"/>
              <a:t>th</a:t>
            </a:r>
            <a:r>
              <a:rPr lang="en-GB" smtClean="0"/>
              <a:t>   2013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Hans Wenzel          </a:t>
            </a:r>
            <a:endParaRPr lang="en-GB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5987" y="152400"/>
            <a:ext cx="8228013" cy="1143000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rgbClr val="0000FF"/>
                </a:solidFill>
              </a:rPr>
              <a:t>Effect of dual read out correction: </a:t>
            </a:r>
            <a:r>
              <a:rPr lang="en-US" sz="2800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g</a:t>
            </a:r>
            <a:r>
              <a:rPr lang="en-US" sz="2800" dirty="0" smtClean="0">
                <a:solidFill>
                  <a:srgbClr val="0000FF"/>
                </a:solidFill>
              </a:rPr>
              <a:t> ‘s from neutron Capture discarded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6" name="Picture 8" descr="DRn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371600"/>
            <a:ext cx="3505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EdepPion20N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55725"/>
            <a:ext cx="4724400" cy="223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EdepPion20NCD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641725"/>
            <a:ext cx="4724400" cy="264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5334000" y="4343400"/>
            <a:ext cx="4572000" cy="213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Before Dual Read out correction:</a:t>
            </a:r>
          </a:p>
          <a:p>
            <a:r>
              <a:rPr lang="en-US" b="1" dirty="0">
                <a:solidFill>
                  <a:srgbClr val="0000FF"/>
                </a:solidFill>
              </a:rPr>
              <a:t>Mean: 15.5 </a:t>
            </a:r>
            <a:r>
              <a:rPr lang="en-US" b="1" dirty="0" err="1">
                <a:solidFill>
                  <a:srgbClr val="0000FF"/>
                </a:solidFill>
              </a:rPr>
              <a:t>GeV</a:t>
            </a:r>
            <a:r>
              <a:rPr lang="en-US" b="1" dirty="0">
                <a:solidFill>
                  <a:srgbClr val="0000FF"/>
                </a:solidFill>
              </a:rPr>
              <a:t> </a:t>
            </a:r>
          </a:p>
          <a:p>
            <a:r>
              <a:rPr lang="en-US" b="1" dirty="0">
                <a:solidFill>
                  <a:srgbClr val="0000FF"/>
                </a:solidFill>
              </a:rPr>
              <a:t>(reduced by 13.6 %)</a:t>
            </a:r>
          </a:p>
          <a:p>
            <a:pPr>
              <a:lnSpc>
                <a:spcPct val="109000"/>
              </a:lnSpc>
            </a:pPr>
            <a:r>
              <a:rPr lang="en-US" b="1" dirty="0">
                <a:solidFill>
                  <a:srgbClr val="0000FF"/>
                </a:solidFill>
                <a:latin typeface="Symbol" charset="0"/>
              </a:rPr>
              <a:t>s</a:t>
            </a:r>
            <a:r>
              <a:rPr lang="en-US" b="1" dirty="0">
                <a:solidFill>
                  <a:srgbClr val="0000FF"/>
                </a:solidFill>
              </a:rPr>
              <a:t>: 1.21+/-0.04 </a:t>
            </a:r>
            <a:r>
              <a:rPr lang="en-US" b="1" dirty="0" err="1">
                <a:solidFill>
                  <a:srgbClr val="0000FF"/>
                </a:solidFill>
              </a:rPr>
              <a:t>GeV</a:t>
            </a:r>
            <a:endParaRPr lang="en-US" b="1" dirty="0">
              <a:solidFill>
                <a:srgbClr val="0000FF"/>
              </a:solidFill>
            </a:endParaRPr>
          </a:p>
          <a:p>
            <a:endParaRPr lang="en-US" b="1" dirty="0">
              <a:solidFill>
                <a:srgbClr val="0000FF"/>
              </a:solidFill>
            </a:endParaRPr>
          </a:p>
          <a:p>
            <a:r>
              <a:rPr lang="en-US" b="1" dirty="0">
                <a:solidFill>
                  <a:srgbClr val="0000FF"/>
                </a:solidFill>
              </a:rPr>
              <a:t>After DR correction:</a:t>
            </a:r>
          </a:p>
          <a:p>
            <a:r>
              <a:rPr lang="en-US" b="1" dirty="0">
                <a:solidFill>
                  <a:srgbClr val="0000FF"/>
                </a:solidFill>
              </a:rPr>
              <a:t>Mean: 20.5 </a:t>
            </a:r>
            <a:r>
              <a:rPr lang="en-US" b="1" dirty="0" err="1">
                <a:solidFill>
                  <a:srgbClr val="0000FF"/>
                </a:solidFill>
              </a:rPr>
              <a:t>GeV</a:t>
            </a:r>
            <a:endParaRPr lang="en-US" b="1" dirty="0">
              <a:solidFill>
                <a:srgbClr val="0000FF"/>
              </a:solidFill>
            </a:endParaRPr>
          </a:p>
          <a:p>
            <a:pPr>
              <a:lnSpc>
                <a:spcPct val="109000"/>
              </a:lnSpc>
            </a:pPr>
            <a:r>
              <a:rPr lang="en-US" b="1" dirty="0">
                <a:solidFill>
                  <a:srgbClr val="0000FF"/>
                </a:solidFill>
                <a:latin typeface="Symbol" charset="0"/>
              </a:rPr>
              <a:t>s</a:t>
            </a:r>
            <a:r>
              <a:rPr lang="en-US" b="1" dirty="0">
                <a:solidFill>
                  <a:srgbClr val="0000FF"/>
                </a:solidFill>
              </a:rPr>
              <a:t>: 0.68+/-0.02 </a:t>
            </a:r>
            <a:r>
              <a:rPr lang="en-US" b="1" dirty="0" err="1">
                <a:solidFill>
                  <a:srgbClr val="0000FF"/>
                </a:solidFill>
              </a:rPr>
              <a:t>GeV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1066800" y="1676400"/>
            <a:ext cx="1209675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20 GeV </a:t>
            </a:r>
            <a:r>
              <a:rPr lang="en-US">
                <a:solidFill>
                  <a:srgbClr val="0000FF"/>
                </a:solidFill>
                <a:latin typeface="Symbol" charset="0"/>
              </a:rPr>
              <a:t>p</a:t>
            </a:r>
            <a:r>
              <a:rPr lang="en-US" baseline="33000">
                <a:solidFill>
                  <a:srgbClr val="0000FF"/>
                </a:solidFill>
              </a:rPr>
              <a:t>-</a:t>
            </a:r>
          </a:p>
          <a:p>
            <a:r>
              <a:rPr lang="en-US">
                <a:solidFill>
                  <a:srgbClr val="0000FF"/>
                </a:solidFill>
              </a:rPr>
              <a:t>No DR </a:t>
            </a:r>
          </a:p>
          <a:p>
            <a:r>
              <a:rPr lang="en-US">
                <a:solidFill>
                  <a:srgbClr val="0000FF"/>
                </a:solidFill>
              </a:rPr>
              <a:t>correction</a:t>
            </a:r>
          </a:p>
          <a:p>
            <a:endParaRPr lang="en-US"/>
          </a:p>
        </p:txBody>
      </p:sp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1143000" y="4114800"/>
            <a:ext cx="1209675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20 GeV </a:t>
            </a:r>
            <a:r>
              <a:rPr lang="en-US">
                <a:solidFill>
                  <a:srgbClr val="0000FF"/>
                </a:solidFill>
                <a:latin typeface="Symbol" charset="0"/>
              </a:rPr>
              <a:t>p</a:t>
            </a:r>
            <a:r>
              <a:rPr lang="en-US" baseline="33000">
                <a:solidFill>
                  <a:srgbClr val="0000FF"/>
                </a:solidFill>
              </a:rPr>
              <a:t>-</a:t>
            </a:r>
          </a:p>
          <a:p>
            <a:r>
              <a:rPr lang="en-US">
                <a:solidFill>
                  <a:srgbClr val="0000FF"/>
                </a:solidFill>
              </a:rPr>
              <a:t>With DR </a:t>
            </a:r>
          </a:p>
          <a:p>
            <a:r>
              <a:rPr lang="en-US">
                <a:solidFill>
                  <a:srgbClr val="0000FF"/>
                </a:solidFill>
              </a:rPr>
              <a:t>correction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591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 dirty="0" smtClean="0"/>
              <a:t>May</a:t>
            </a:r>
            <a:r>
              <a:rPr lang="en-GB" dirty="0" smtClean="0"/>
              <a:t>   </a:t>
            </a:r>
            <a:r>
              <a:rPr lang="en-GB" dirty="0"/>
              <a:t>8</a:t>
            </a:r>
            <a:r>
              <a:rPr lang="en-GB" baseline="33000" dirty="0" smtClean="0"/>
              <a:t>th</a:t>
            </a:r>
            <a:r>
              <a:rPr lang="en-GB" dirty="0" smtClean="0"/>
              <a:t>   2013</a:t>
            </a:r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Hans Wenzel          </a:t>
            </a:r>
          </a:p>
        </p:txBody>
      </p:sp>
      <p:pic>
        <p:nvPicPr>
          <p:cNvPr id="4" name="Picture 3" descr="HF_tracker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17700" y="0"/>
            <a:ext cx="529936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1200" y="152400"/>
            <a:ext cx="4238209" cy="586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Mcdrcal01:  Tracker 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1447800"/>
            <a:ext cx="5945558" cy="339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Simplified geometry: cylinders and disk no segmentation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866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 dirty="0" smtClean="0"/>
              <a:t>May</a:t>
            </a:r>
            <a:r>
              <a:rPr lang="en-GB" dirty="0" smtClean="0"/>
              <a:t>   </a:t>
            </a:r>
            <a:r>
              <a:rPr lang="en-GB" dirty="0"/>
              <a:t>8</a:t>
            </a:r>
            <a:r>
              <a:rPr lang="en-GB" baseline="33000" dirty="0" smtClean="0"/>
              <a:t>th</a:t>
            </a:r>
            <a:r>
              <a:rPr lang="en-GB" dirty="0" smtClean="0"/>
              <a:t>   2013</a:t>
            </a:r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Hans Wenzel          </a:t>
            </a:r>
          </a:p>
        </p:txBody>
      </p:sp>
      <p:pic>
        <p:nvPicPr>
          <p:cNvPr id="4" name="Picture 3" descr="HF_Tracker_Parameter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0" y="304800"/>
            <a:ext cx="11430000" cy="1023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036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1019175" y="-63500"/>
            <a:ext cx="7116763" cy="1055688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Caveats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55725" y="411163"/>
            <a:ext cx="7445375" cy="5811837"/>
          </a:xfrm>
          <a:ln/>
        </p:spPr>
        <p:txBody>
          <a:bodyPr/>
          <a:lstStyle/>
          <a:p>
            <a:pPr indent="-341313">
              <a:buSzPct val="45000"/>
              <a:buFont typeface="Wingdings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2200" dirty="0"/>
          </a:p>
          <a:p>
            <a:pPr indent="-341313">
              <a:buSzPct val="45000"/>
              <a:buFont typeface="Wingdings" charset="0"/>
              <a:buChar char="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200" dirty="0" smtClean="0"/>
              <a:t>New detector description still needs to be copied to .</a:t>
            </a:r>
            <a:r>
              <a:rPr lang="en-US" sz="2200" dirty="0" err="1" smtClean="0"/>
              <a:t>lcsim</a:t>
            </a:r>
            <a:r>
              <a:rPr lang="en-US" sz="2200" dirty="0" smtClean="0"/>
              <a:t>/cache by hand!</a:t>
            </a:r>
          </a:p>
          <a:p>
            <a:pPr indent="-341313">
              <a:buSzPct val="45000"/>
              <a:buFont typeface="Wingdings" charset="0"/>
              <a:buChar char="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200" dirty="0" smtClean="0"/>
              <a:t>No </a:t>
            </a:r>
            <a:r>
              <a:rPr lang="en-US" sz="2200" dirty="0"/>
              <a:t>Material for coil included</a:t>
            </a:r>
          </a:p>
          <a:p>
            <a:pPr indent="-341313">
              <a:buSzPct val="45000"/>
              <a:buFont typeface="Wingdings" charset="0"/>
              <a:buChar char="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200" dirty="0" smtClean="0"/>
              <a:t>Not </a:t>
            </a:r>
            <a:r>
              <a:rPr lang="en-US" sz="2200" dirty="0"/>
              <a:t>enough iron to return flux of 5T </a:t>
            </a:r>
            <a:r>
              <a:rPr lang="en-US" sz="2200" dirty="0" err="1"/>
              <a:t>solenoidal</a:t>
            </a:r>
            <a:r>
              <a:rPr lang="en-US" sz="2200" dirty="0"/>
              <a:t> field  </a:t>
            </a:r>
          </a:p>
          <a:p>
            <a:pPr indent="-341313">
              <a:buSzPct val="45000"/>
              <a:buFont typeface="Wingdings" charset="0"/>
              <a:buChar char="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200" dirty="0"/>
              <a:t> Simulation of DR (Cerenkov photons) is very slow due to the use of the </a:t>
            </a:r>
            <a:r>
              <a:rPr lang="en-US" sz="2200" dirty="0" err="1"/>
              <a:t>Geant</a:t>
            </a:r>
            <a:r>
              <a:rPr lang="en-US" sz="2200" dirty="0"/>
              <a:t> 4 G4Cerenkov process. Calculating the number of produced in the optical calorimeter sensitive detector class will speed up the process significantly. Currently the data sets are without optical processes enabled. </a:t>
            </a:r>
          </a:p>
          <a:p>
            <a:pPr indent="-341313">
              <a:buSzPct val="45000"/>
              <a:buFont typeface="Wingdings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2200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1019175" y="-63500"/>
            <a:ext cx="7116763" cy="1055688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/>
              <a:t>Near term plan</a:t>
            </a:r>
            <a:endParaRPr lang="en-US" dirty="0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90625" y="1008063"/>
            <a:ext cx="7953375" cy="4525962"/>
          </a:xfrm>
          <a:ln/>
        </p:spPr>
        <p:txBody>
          <a:bodyPr/>
          <a:lstStyle/>
          <a:p>
            <a:pPr indent="-341313">
              <a:buSzPct val="45000"/>
              <a:buFont typeface="Wingdings" charset="0"/>
              <a:buChar char="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 smtClean="0"/>
              <a:t>Check the detector description!</a:t>
            </a:r>
            <a:endParaRPr lang="en-US" dirty="0"/>
          </a:p>
          <a:p>
            <a:pPr indent="-341313">
              <a:buSzPct val="45000"/>
              <a:buFont typeface="Wingdings" charset="0"/>
              <a:buChar char="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200" dirty="0" smtClean="0"/>
              <a:t>Implement </a:t>
            </a:r>
            <a:r>
              <a:rPr lang="en-US" sz="2200" dirty="0"/>
              <a:t>sensitive detector that counts the Cerenkov </a:t>
            </a:r>
            <a:r>
              <a:rPr lang="en-US" sz="2200" dirty="0" smtClean="0"/>
              <a:t>photons in </a:t>
            </a:r>
            <a:r>
              <a:rPr lang="en-US" sz="2200" dirty="0" err="1" smtClean="0"/>
              <a:t>slic</a:t>
            </a:r>
            <a:r>
              <a:rPr lang="en-US" sz="2200" dirty="0"/>
              <a:t> </a:t>
            </a:r>
            <a:r>
              <a:rPr lang="en-US" sz="2200" dirty="0" smtClean="0"/>
              <a:t>and replaces use of G4Cerenkov. </a:t>
            </a:r>
            <a:endParaRPr lang="en-US" sz="2200" dirty="0"/>
          </a:p>
          <a:p>
            <a:pPr indent="-341313">
              <a:buSzPct val="45000"/>
              <a:buFont typeface="Wingdings" charset="0"/>
              <a:buChar char="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200" dirty="0" smtClean="0"/>
              <a:t>Provide scripts to run </a:t>
            </a:r>
            <a:r>
              <a:rPr lang="en-US" sz="2200" dirty="0" err="1" smtClean="0"/>
              <a:t>slic</a:t>
            </a:r>
            <a:r>
              <a:rPr lang="en-US" sz="2200" dirty="0" smtClean="0"/>
              <a:t> on </a:t>
            </a:r>
            <a:r>
              <a:rPr lang="en-US" sz="2200" dirty="0" err="1" smtClean="0"/>
              <a:t>fermigrid</a:t>
            </a:r>
            <a:r>
              <a:rPr lang="en-US" sz="2200" dirty="0"/>
              <a:t>.</a:t>
            </a:r>
            <a:endParaRPr lang="en-US" sz="2200" dirty="0" smtClean="0"/>
          </a:p>
          <a:p>
            <a:pPr indent="-341313">
              <a:buSzPct val="45000"/>
              <a:buFont typeface="Wingdings" charset="0"/>
              <a:buChar char="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200" dirty="0" smtClean="0"/>
              <a:t>Then generate </a:t>
            </a:r>
            <a:r>
              <a:rPr lang="en-US" sz="2200" dirty="0"/>
              <a:t>single </a:t>
            </a:r>
            <a:r>
              <a:rPr lang="en-US" sz="2200" dirty="0" smtClean="0"/>
              <a:t>particle, Higgs, SM </a:t>
            </a:r>
            <a:r>
              <a:rPr lang="en-US" sz="2200" dirty="0" err="1" smtClean="0"/>
              <a:t>bgr</a:t>
            </a:r>
            <a:r>
              <a:rPr lang="en-US" sz="2200" dirty="0" smtClean="0"/>
              <a:t>.   </a:t>
            </a:r>
            <a:r>
              <a:rPr lang="en-US" sz="2200" dirty="0" smtClean="0"/>
              <a:t>and machine </a:t>
            </a:r>
            <a:r>
              <a:rPr lang="en-US" sz="2200" dirty="0" err="1" smtClean="0"/>
              <a:t>bgr</a:t>
            </a:r>
            <a:r>
              <a:rPr lang="en-US" sz="2200" dirty="0" smtClean="0"/>
              <a:t>. once available.</a:t>
            </a:r>
            <a:endParaRPr lang="en-US" sz="2200" dirty="0"/>
          </a:p>
          <a:p>
            <a:pPr indent="-341313">
              <a:buSzPct val="45000"/>
              <a:buFont typeface="Wingdings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1196975" y="3149600"/>
            <a:ext cx="7116763" cy="1055688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Backup slides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1019175" y="-63500"/>
            <a:ext cx="7116763" cy="1055688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The mcdrcal00 detector in org.lcsim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1473200"/>
            <a:ext cx="8191500" cy="458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1019175" y="-17463"/>
            <a:ext cx="7116763" cy="965201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Plan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55725" y="893763"/>
            <a:ext cx="7097713" cy="4525962"/>
          </a:xfrm>
          <a:ln/>
        </p:spPr>
        <p:txBody>
          <a:bodyPr/>
          <a:lstStyle/>
          <a:p>
            <a:pPr indent="-341313">
              <a:buSzPct val="45000"/>
              <a:buFont typeface="Wingdings" charset="0"/>
              <a:buChar char="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/>
              <a:t> Implement sensitive detector that counts the Cerenkov photons.</a:t>
            </a:r>
          </a:p>
          <a:p>
            <a:pPr indent="-341313">
              <a:buSzPct val="45000"/>
              <a:buFont typeface="Wingdings" charset="0"/>
              <a:buChar char="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/>
              <a:t> Implement sensitive detector for the tungsten cone </a:t>
            </a:r>
          </a:p>
          <a:p>
            <a:pPr indent="-341313">
              <a:buSzPct val="45000"/>
              <a:buFont typeface="Wingdings" charset="0"/>
              <a:buChar char="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/>
              <a:t> Generate single particle and other data samples.</a:t>
            </a:r>
          </a:p>
          <a:p>
            <a:pPr marL="1484313" lvl="1" indent="-568325">
              <a:buSzPct val="45000"/>
              <a:buFont typeface="Wingdings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1019175" y="-17463"/>
            <a:ext cx="7116763" cy="965201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Data samples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14425" y="1376363"/>
            <a:ext cx="7097713" cy="4525962"/>
          </a:xfrm>
          <a:ln/>
        </p:spPr>
        <p:txBody>
          <a:bodyPr/>
          <a:lstStyle/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/>
              <a:t>Fully simulated events on detsim (replacement of ilcsim and ilcsim2):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/>
              <a:t>/ilc/sid/wenzel/muoncolliderdata/slcio/bgr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/>
              <a:t>/ilc/sid/wenzel/muoncolliderdata/slcio/signal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/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/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/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/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/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597025" y="3009900"/>
            <a:ext cx="5545138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endParaRPr lang="en-US" sz="2200"/>
          </a:p>
          <a:p>
            <a:r>
              <a:rPr lang="en-US" sz="2200"/>
              <a:t>Zp3TeVtoee.slcio </a:t>
            </a:r>
          </a:p>
          <a:p>
            <a:r>
              <a:rPr lang="en-US" sz="2200"/>
              <a:t>Zptomumu_3TeV_mcdrcal00.slcio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1031875" y="0"/>
            <a:ext cx="7116763" cy="1055688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Muon Collider Documentation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376363"/>
            <a:ext cx="8318500" cy="4525962"/>
          </a:xfrm>
          <a:ln/>
        </p:spPr>
        <p:txBody>
          <a:bodyPr/>
          <a:lstStyle/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200" dirty="0"/>
              <a:t>Created Confluence page: 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200" dirty="0">
                <a:hlinkClick r:id="rId3"/>
              </a:rPr>
              <a:t>https://confluence.slac.stanford.edu/display/MCPDS/Home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200" dirty="0"/>
              <a:t>Look for: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200" dirty="0"/>
              <a:t> Documentation for Accessing MCD R&amp;D Computing </a:t>
            </a:r>
            <a:r>
              <a:rPr lang="en-US" sz="2200" dirty="0" smtClean="0"/>
              <a:t>Resources</a:t>
            </a:r>
            <a:endParaRPr lang="en-US" sz="2200" dirty="0"/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2200" dirty="0"/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200" dirty="0"/>
              <a:t>You can </a:t>
            </a:r>
            <a:r>
              <a:rPr lang="en-US" sz="2200" dirty="0">
                <a:hlinkClick r:id="rId4"/>
              </a:rPr>
              <a:t>sign </a:t>
            </a:r>
            <a:r>
              <a:rPr lang="en-US" sz="2200" dirty="0"/>
              <a:t>up here: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200" dirty="0"/>
              <a:t>https://</a:t>
            </a:r>
            <a:r>
              <a:rPr lang="en-US" sz="2200" dirty="0" err="1"/>
              <a:t>jira.slac.stanford.edu</a:t>
            </a:r>
            <a:r>
              <a:rPr lang="en-US" sz="2200" dirty="0"/>
              <a:t>/signup/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2200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-1241425" y="0"/>
            <a:ext cx="7116763" cy="1055688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Plan 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111500" y="-20638"/>
            <a:ext cx="6045200" cy="7704138"/>
          </a:xfrm>
          <a:ln/>
        </p:spPr>
        <p:txBody>
          <a:bodyPr/>
          <a:lstStyle/>
          <a:p>
            <a:pPr indent="-341313">
              <a:buSzPct val="45000"/>
              <a:buFont typeface="Wingdings" charset="0"/>
              <a:buChar char="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/>
              <a:t> </a:t>
            </a:r>
            <a:r>
              <a:rPr lang="en-US" sz="1800"/>
              <a:t>Need a working detector model for the muon collider (Work with SLAC). Challenge is to deal with backgrounds while maintaining high precision (can it be done?). Needs detailed studies  </a:t>
            </a:r>
          </a:p>
          <a:p>
            <a:pPr indent="-341313">
              <a:buSzPct val="45000"/>
              <a:buFont typeface="Wingdings" charset="0"/>
              <a:buChar char="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800"/>
              <a:t> Calorimeter:	</a:t>
            </a:r>
          </a:p>
          <a:p>
            <a:pPr marL="1484313" lvl="1" indent="-568325">
              <a:buSzPct val="45000"/>
              <a:buFont typeface="Wingdings" charset="0"/>
              <a:buChar char="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800"/>
              <a:t>Dual readout (need to study how timing will affect the resolution after dual readout correction is applied) --&gt; implement new optical calorimeter</a:t>
            </a:r>
          </a:p>
          <a:p>
            <a:pPr marL="1484313" lvl="1" indent="-568325">
              <a:buSzPct val="45000"/>
              <a:buFont typeface="Wingdings" charset="0"/>
              <a:buChar char="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800"/>
              <a:t>Raja type: (digital sampling calorimeter with traveling time gate, software compensation) </a:t>
            </a:r>
          </a:p>
          <a:p>
            <a:pPr indent="-341313">
              <a:buSzPct val="45000"/>
              <a:buFont typeface="Wingdings" charset="0"/>
              <a:buChar char="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800"/>
              <a:t> Tracker: </a:t>
            </a:r>
          </a:p>
          <a:p>
            <a:pPr marL="1484313" lvl="1" indent="-568325">
              <a:buSzPct val="45000"/>
              <a:buFont typeface="Wingdings" charset="0"/>
              <a:buChar char="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800"/>
              <a:t>More like LHC than ILC, double or triple layers might be needed to help with pattern recognition. Need fast timing to reject background --&gt; this will all come at a price (material budget)</a:t>
            </a:r>
            <a:r>
              <a:rPr lang="en-US"/>
              <a:t> </a:t>
            </a:r>
          </a:p>
          <a:p>
            <a:pPr indent="-341313">
              <a:buSzPct val="45000"/>
              <a:buFont typeface="Wingdings" charset="0"/>
              <a:buChar char="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800"/>
              <a:t> Once we have it: debug, biggest challenge will be to deal with the huge backgrounds and getting them into the simulation. (much more challenging than pile up at LHC and that was already difficult) </a:t>
            </a:r>
            <a:r>
              <a:rPr lang="en-US"/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838" y="622300"/>
            <a:ext cx="7015162" cy="553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1019175" y="-17463"/>
            <a:ext cx="7116763" cy="965201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Machine Backgrounds 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14425" y="1376363"/>
            <a:ext cx="7097713" cy="4525962"/>
          </a:xfrm>
          <a:ln/>
        </p:spPr>
        <p:txBody>
          <a:bodyPr/>
          <a:lstStyle/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/>
              <a:t>   Precision Physics @ muon collider depends on the the ability to get the machine induced BGR. (caused by muon dacay) under control</a:t>
            </a:r>
          </a:p>
          <a:p>
            <a:pPr marL="1484313" lvl="1" indent="-568325">
              <a:buSzPct val="45000"/>
              <a:buFont typeface="Wingdings" charset="0"/>
              <a:buChar char="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/>
              <a:t>Optimize machine parameters, proper shielding, IR,  MDI</a:t>
            </a:r>
          </a:p>
          <a:p>
            <a:pPr marL="1484313" lvl="1" indent="-568325">
              <a:buSzPct val="45000"/>
              <a:buFont typeface="Wingdings" charset="0"/>
              <a:buChar char="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/>
              <a:t>Detector design and choice of technology--&gt; detector simulation critical to determine detector parameters and study how it affects physics performance. Dealing with the large bgr is a huge computational problem  	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549400"/>
            <a:ext cx="7150100" cy="478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3314" name="AutoShape 2"/>
          <p:cNvSpPr>
            <a:spLocks noChangeArrowheads="1"/>
          </p:cNvSpPr>
          <p:nvPr/>
        </p:nvSpPr>
        <p:spPr bwMode="auto">
          <a:xfrm>
            <a:off x="6235700" y="533400"/>
            <a:ext cx="2781300" cy="1193800"/>
          </a:xfrm>
          <a:prstGeom prst="roundRect">
            <a:avLst>
              <a:gd name="adj" fmla="val 130"/>
            </a:avLst>
          </a:pr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1019175" y="-63500"/>
            <a:ext cx="7116763" cy="1055688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Timing of bgr. Hits in the Calorimeter</a:t>
            </a:r>
          </a:p>
        </p:txBody>
      </p:sp>
      <p:sp>
        <p:nvSpPr>
          <p:cNvPr id="13316" name="Freeform 4"/>
          <p:cNvSpPr>
            <a:spLocks noChangeArrowheads="1"/>
          </p:cNvSpPr>
          <p:nvPr/>
        </p:nvSpPr>
        <p:spPr bwMode="auto">
          <a:xfrm>
            <a:off x="7496175" y="2309813"/>
            <a:ext cx="809625" cy="533400"/>
          </a:xfrm>
          <a:custGeom>
            <a:avLst/>
            <a:gdLst>
              <a:gd name="T0" fmla="*/ 2179 w 2250"/>
              <a:gd name="T1" fmla="*/ 532 h 1483"/>
              <a:gd name="T2" fmla="*/ 1050 w 2250"/>
              <a:gd name="T3" fmla="*/ 145 h 1483"/>
              <a:gd name="T4" fmla="*/ 239 w 2250"/>
              <a:gd name="T5" fmla="*/ 815 h 1483"/>
              <a:gd name="T6" fmla="*/ 1368 w 2250"/>
              <a:gd name="T7" fmla="*/ 1414 h 1483"/>
              <a:gd name="T8" fmla="*/ 2214 w 2250"/>
              <a:gd name="T9" fmla="*/ 850 h 1483"/>
              <a:gd name="T10" fmla="*/ 2214 w 2250"/>
              <a:gd name="T11" fmla="*/ 532 h 1483"/>
              <a:gd name="T12" fmla="*/ 2179 w 2250"/>
              <a:gd name="T13" fmla="*/ 532 h 1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50" h="1483">
                <a:moveTo>
                  <a:pt x="2179" y="532"/>
                </a:moveTo>
                <a:cubicBezTo>
                  <a:pt x="1993" y="0"/>
                  <a:pt x="1443" y="101"/>
                  <a:pt x="1050" y="145"/>
                </a:cubicBezTo>
                <a:cubicBezTo>
                  <a:pt x="722" y="180"/>
                  <a:pt x="0" y="303"/>
                  <a:pt x="239" y="815"/>
                </a:cubicBezTo>
                <a:cubicBezTo>
                  <a:pt x="421" y="1205"/>
                  <a:pt x="920" y="1339"/>
                  <a:pt x="1368" y="1414"/>
                </a:cubicBezTo>
                <a:cubicBezTo>
                  <a:pt x="1772" y="1482"/>
                  <a:pt x="2249" y="1273"/>
                  <a:pt x="2214" y="850"/>
                </a:cubicBezTo>
                <a:lnTo>
                  <a:pt x="2214" y="532"/>
                </a:lnTo>
                <a:lnTo>
                  <a:pt x="2179" y="532"/>
                </a:lnTo>
              </a:path>
            </a:pathLst>
          </a:custGeom>
          <a:noFill/>
          <a:ln w="5472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790700" y="6235700"/>
            <a:ext cx="5453063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/>
              <a:t>~  4% of 1 bunch crossing, no Bethe Heitler muons  </a:t>
            </a:r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>
            <a:off x="7962900" y="1600200"/>
            <a:ext cx="139700" cy="762000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6254750" y="495300"/>
            <a:ext cx="2854325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/>
              <a:t>TeV's of energy deposited</a:t>
            </a:r>
          </a:p>
          <a:p>
            <a:r>
              <a:rPr lang="en-US"/>
              <a:t>In about 500 nsec  </a:t>
            </a:r>
          </a:p>
          <a:p>
            <a:r>
              <a:rPr lang="en-US"/>
              <a:t>Exact amount varies a </a:t>
            </a:r>
          </a:p>
          <a:p>
            <a:r>
              <a:rPr lang="en-US"/>
              <a:t>lot depending on machine </a:t>
            </a:r>
          </a:p>
          <a:p>
            <a:r>
              <a:rPr lang="en-US"/>
              <a:t>parameters 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1019175" y="-63500"/>
            <a:ext cx="7116763" cy="1055688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Getting muc off the ground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14425" y="1376363"/>
            <a:ext cx="7097713" cy="4525962"/>
          </a:xfrm>
          <a:ln/>
        </p:spPr>
        <p:txBody>
          <a:bodyPr/>
          <a:lstStyle/>
          <a:p>
            <a:pPr indent="-341313">
              <a:buSzPct val="45000"/>
              <a:buFont typeface="Wingdings" charset="0"/>
              <a:buChar char="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/>
              <a:t> Need dedicated disk area for muon collider  data samples, muon collider  software (currently SID)</a:t>
            </a:r>
          </a:p>
          <a:p>
            <a:pPr indent="-341313">
              <a:buSzPct val="45000"/>
              <a:buFont typeface="Wingdings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/>
              <a:t> (may be migrate some of the ilc disk space) </a:t>
            </a:r>
          </a:p>
          <a:p>
            <a:pPr indent="-341313">
              <a:buSzPct val="45000"/>
              <a:buFont typeface="Wingdings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/>
          </a:p>
          <a:p>
            <a:pPr indent="-341313">
              <a:buSzPct val="45000"/>
              <a:buFont typeface="Wingdings" charset="0"/>
              <a:buChar char="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/>
              <a:t> Need Muon Collider  VO for grid submission + dedicated slots on fermigrid 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AutoShape 1"/>
          <p:cNvSpPr>
            <a:spLocks noChangeArrowheads="1"/>
          </p:cNvSpPr>
          <p:nvPr/>
        </p:nvSpPr>
        <p:spPr bwMode="auto">
          <a:xfrm>
            <a:off x="4699000" y="6057900"/>
            <a:ext cx="4305300" cy="584200"/>
          </a:xfrm>
          <a:prstGeom prst="roundRect">
            <a:avLst>
              <a:gd name="adj" fmla="val 269"/>
            </a:avLst>
          </a:pr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19175" y="-17463"/>
            <a:ext cx="7116763" cy="965201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Z'(3TeV) -&gt; e</a:t>
            </a:r>
            <a:r>
              <a:rPr lang="en-US" baseline="33000">
                <a:latin typeface="Standard Symbols L" charset="0"/>
              </a:rPr>
              <a:t>+</a:t>
            </a:r>
            <a:r>
              <a:rPr lang="en-US"/>
              <a:t>e</a:t>
            </a:r>
            <a:r>
              <a:rPr lang="en-US" baseline="33000">
                <a:latin typeface="Standard Symbols L" charset="0"/>
              </a:rPr>
              <a:t>- 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20900"/>
            <a:ext cx="4279900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752600"/>
            <a:ext cx="41148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4662488" y="6057900"/>
            <a:ext cx="4481512" cy="56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/>
              <a:t>Fight time correct time weighted by energy</a:t>
            </a:r>
          </a:p>
          <a:p>
            <a:r>
              <a:rPr lang="en-US"/>
              <a:t>Range +/- 1 nsec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1019175" y="-17463"/>
            <a:ext cx="7116763" cy="965201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Z'(3TeV)-&gt;</a:t>
            </a:r>
            <a:r>
              <a:rPr lang="en-US">
                <a:latin typeface="Standard Symbols L" charset="0"/>
              </a:rPr>
              <a:t>m</a:t>
            </a:r>
            <a:r>
              <a:rPr lang="en-US" baseline="33000">
                <a:latin typeface="Standard Symbols L" charset="0"/>
              </a:rPr>
              <a:t>+</a:t>
            </a:r>
            <a:r>
              <a:rPr lang="en-US">
                <a:latin typeface="Standard Symbols L" charset="0"/>
              </a:rPr>
              <a:t>m</a:t>
            </a:r>
            <a:r>
              <a:rPr lang="en-US" baseline="33000">
                <a:latin typeface="Standard Symbols L" charset="0"/>
              </a:rPr>
              <a:t>-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1625600"/>
            <a:ext cx="4051300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3187700"/>
            <a:ext cx="4178300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700" y="762000"/>
            <a:ext cx="3314700" cy="2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1019175" y="-63500"/>
            <a:ext cx="7116763" cy="1055688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Analysis chain 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1184275"/>
            <a:ext cx="3327400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400" y="3533775"/>
            <a:ext cx="3162300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5778500" y="1333500"/>
            <a:ext cx="1214438" cy="406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>
                <a:latin typeface="Standard Symbols L" charset="0"/>
              </a:rPr>
              <a:t>r --&gt; p</a:t>
            </a:r>
            <a:r>
              <a:rPr lang="en-US" baseline="33000">
                <a:latin typeface="Standard Symbols L" charset="0"/>
              </a:rPr>
              <a:t>+</a:t>
            </a:r>
            <a:r>
              <a:rPr lang="en-US">
                <a:latin typeface="Standard Symbols L" charset="0"/>
              </a:rPr>
              <a:t>+g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6388100" y="3733800"/>
            <a:ext cx="117475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>
                <a:latin typeface="Standard Symbols L" charset="0"/>
              </a:rPr>
              <a:t>p</a:t>
            </a:r>
            <a:r>
              <a:rPr lang="en-US" baseline="33000">
                <a:latin typeface="Standard Symbols L" charset="0"/>
              </a:rPr>
              <a:t>0</a:t>
            </a:r>
            <a:r>
              <a:rPr lang="en-US">
                <a:latin typeface="Standard Symbols L" charset="0"/>
              </a:rPr>
              <a:t> --&gt; g g</a:t>
            </a:r>
            <a:r>
              <a:rPr lang="en-US"/>
              <a:t> </a:t>
            </a:r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 flipV="1">
            <a:off x="6553200" y="2106613"/>
            <a:ext cx="596900" cy="3914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5743575" y="6007100"/>
            <a:ext cx="3400425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/>
              <a:t>Needs Tracking and calorimetry</a:t>
            </a:r>
          </a:p>
        </p:txBody>
      </p:sp>
      <p:sp>
        <p:nvSpPr>
          <p:cNvPr id="1639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30200" y="1536700"/>
            <a:ext cx="5105400" cy="6680200"/>
          </a:xfrm>
          <a:ln/>
        </p:spPr>
        <p:txBody>
          <a:bodyPr/>
          <a:lstStyle/>
          <a:p>
            <a:pPr indent="-341313">
              <a:buSzPct val="45000"/>
              <a:buFont typeface="Wingdings" charset="0"/>
              <a:buChar char="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800"/>
              <a:t> Get entire chain running at Fermilab (together with Alex Conway, YK student and Norman Graf)</a:t>
            </a:r>
          </a:p>
          <a:p>
            <a:pPr marL="1484313" lvl="1" indent="-568325">
              <a:buSzPct val="45000"/>
              <a:buFont typeface="Wingdings" charset="0"/>
              <a:buChar char="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800"/>
              <a:t>Event generation (pythia)</a:t>
            </a:r>
          </a:p>
          <a:p>
            <a:pPr marL="1484313" lvl="1" indent="-568325">
              <a:buSzPct val="45000"/>
              <a:buFont typeface="Wingdings" charset="0"/>
              <a:buChar char="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800"/>
              <a:t>Simulation (SLIC)</a:t>
            </a:r>
          </a:p>
          <a:p>
            <a:pPr marL="1484313" lvl="1" indent="-568325">
              <a:buSzPct val="45000"/>
              <a:buFont typeface="Wingdings" charset="0"/>
              <a:buChar char="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800"/>
              <a:t>Event reconstruction (lcsim.org)</a:t>
            </a:r>
          </a:p>
          <a:p>
            <a:pPr marL="1484313" lvl="1" indent="-568325">
              <a:buSzPct val="45000"/>
              <a:buFont typeface="Wingdings" charset="0"/>
              <a:buChar char="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800"/>
              <a:t>Analysis (jas3)</a:t>
            </a:r>
          </a:p>
          <a:p>
            <a:pPr marL="1484313" lvl="1" indent="-568325">
              <a:buSzPct val="45000"/>
              <a:buFont typeface="Wingdings" charset="0"/>
              <a:buChar char="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800"/>
              <a:t>Documentation (confluence pages) </a:t>
            </a:r>
          </a:p>
          <a:p>
            <a:pPr indent="-341313">
              <a:buSzPct val="45000"/>
              <a:buFont typeface="Wingdings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800"/>
              <a:t> </a:t>
            </a:r>
          </a:p>
          <a:p>
            <a:pPr marL="1484313" lvl="1" indent="-568325">
              <a:buSzPct val="45000"/>
              <a:buFont typeface="Wingdings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/>
          </a:p>
          <a:p>
            <a:pPr indent="-341313">
              <a:buSzPct val="45000"/>
              <a:buFont typeface="Wingdings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800"/>
              <a:t>.</a:t>
            </a:r>
          </a:p>
          <a:p>
            <a:pPr marL="1484313" lvl="1" indent="-568325">
              <a:buSzPct val="45000"/>
              <a:buFont typeface="Wingdings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/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1501775" y="147638"/>
            <a:ext cx="7116763" cy="965200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Invariant mass reconstruction 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14425" y="1376363"/>
            <a:ext cx="7097713" cy="4525962"/>
          </a:xfrm>
          <a:ln/>
        </p:spPr>
        <p:txBody>
          <a:bodyPr/>
          <a:lstStyle/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000"/>
              <a:t>Steve Magill, Alex Conway, Hans Wenzel (ccal02)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000"/>
              <a:t>Steps are as follows: Find jets--&gt; apply dual readout correction--&gt; correct for magnetic field contribution to invariant mass (global correction) --&gt; use PFA algorithm to assign tracks to calorimeter clusters and use track for invariant mass calculation if match passes stringent requirement (avoid confusion term in PFA)</a:t>
            </a:r>
            <a:r>
              <a:rPr lang="en-US"/>
              <a:t> 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/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/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600" y="3860800"/>
            <a:ext cx="4810125" cy="251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4533900" y="4521200"/>
            <a:ext cx="1220788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/>
              <a:t>ZZ-&gt;</a:t>
            </a:r>
            <a:r>
              <a:rPr lang="en-US">
                <a:latin typeface="Standard Symbols L" charset="0"/>
              </a:rPr>
              <a:t> nn</a:t>
            </a:r>
            <a:r>
              <a:rPr lang="en-US"/>
              <a:t>qq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1019175" y="-17463"/>
            <a:ext cx="7116763" cy="965201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Invariant mass reconstruction (cont)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14425" y="1376363"/>
            <a:ext cx="7097713" cy="4525962"/>
          </a:xfrm>
          <a:ln/>
        </p:spPr>
        <p:txBody>
          <a:bodyPr/>
          <a:lstStyle/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000"/>
              <a:t>Code is in CVS: Steve Magills contrib area name of the driver is: PFADRSelect. (but needs zip file with the correct conditions data) 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/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/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00" y="2794000"/>
            <a:ext cx="588010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533900" y="4521200"/>
            <a:ext cx="917575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/>
              <a:t>W-&gt;</a:t>
            </a:r>
            <a:r>
              <a:rPr lang="en-US">
                <a:latin typeface="Standard Symbols L" charset="0"/>
              </a:rPr>
              <a:t> </a:t>
            </a:r>
            <a:r>
              <a:rPr lang="en-US"/>
              <a:t>qq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1031875" y="0"/>
            <a:ext cx="7116763" cy="1055688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MCDRD: computing resources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318500" cy="5405437"/>
          </a:xfrm>
          <a:ln/>
        </p:spPr>
        <p:txBody>
          <a:bodyPr/>
          <a:lstStyle/>
          <a:p>
            <a:pPr indent="-341313">
              <a:buClr>
                <a:srgbClr val="0000FF"/>
              </a:buClr>
              <a:buSzPct val="45000"/>
              <a:buFont typeface="Wingdings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200" dirty="0"/>
              <a:t>- Virtual Organization (VO): </a:t>
            </a:r>
            <a:r>
              <a:rPr lang="en-US" sz="2200" dirty="0" err="1"/>
              <a:t>mcdrd</a:t>
            </a:r>
            <a:endParaRPr lang="en-US" sz="2200" dirty="0"/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200" dirty="0"/>
              <a:t>  Sign up at: https://voms.fnal.gov:8443/</a:t>
            </a:r>
            <a:r>
              <a:rPr lang="en-US" sz="2200" dirty="0" err="1"/>
              <a:t>voms</a:t>
            </a:r>
            <a:r>
              <a:rPr lang="en-US" sz="2200" dirty="0"/>
              <a:t>/</a:t>
            </a:r>
            <a:r>
              <a:rPr lang="en-US" sz="2200" dirty="0" err="1"/>
              <a:t>mcdrd</a:t>
            </a:r>
            <a:endParaRPr lang="en-US" sz="2200" dirty="0"/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200" dirty="0"/>
              <a:t>  (we have 250 dedicated slots on </a:t>
            </a:r>
            <a:r>
              <a:rPr lang="en-US" sz="2200" dirty="0" err="1" smtClean="0"/>
              <a:t>fermigrid</a:t>
            </a:r>
            <a:r>
              <a:rPr lang="en-US" sz="2200" dirty="0" smtClean="0"/>
              <a:t> and we are part of OSG)</a:t>
            </a:r>
            <a:endParaRPr lang="en-US" sz="2200" dirty="0"/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200" dirty="0"/>
              <a:t>- reference machine on the </a:t>
            </a:r>
            <a:r>
              <a:rPr lang="en-US" sz="2200" dirty="0" err="1"/>
              <a:t>fermicloud</a:t>
            </a:r>
            <a:r>
              <a:rPr lang="en-US" sz="2200" dirty="0"/>
              <a:t>: </a:t>
            </a:r>
            <a:r>
              <a:rPr lang="en-US" sz="2200" dirty="0" err="1"/>
              <a:t>mcdrd.fnal.gov</a:t>
            </a:r>
            <a:endParaRPr lang="en-US" sz="2200" dirty="0"/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200" dirty="0"/>
              <a:t>  To get an account contact service desk and request a </a:t>
            </a:r>
            <a:r>
              <a:rPr lang="en-US" sz="2200" dirty="0" err="1"/>
              <a:t>fermicloud</a:t>
            </a:r>
            <a:r>
              <a:rPr lang="en-US" sz="2200" dirty="0"/>
              <a:t> account and request access to </a:t>
            </a:r>
            <a:r>
              <a:rPr lang="en-US" sz="2200" dirty="0" err="1"/>
              <a:t>mcdrd</a:t>
            </a:r>
            <a:r>
              <a:rPr lang="en-US" sz="2200" dirty="0"/>
              <a:t>.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200" dirty="0"/>
              <a:t>- 1 TB of dedicated disk space on </a:t>
            </a:r>
            <a:r>
              <a:rPr lang="en-US" sz="2200" dirty="0" err="1"/>
              <a:t>bluearc</a:t>
            </a:r>
            <a:r>
              <a:rPr lang="en-US" sz="2200" dirty="0"/>
              <a:t>: /grid/data/</a:t>
            </a:r>
            <a:r>
              <a:rPr lang="en-US" sz="2200" dirty="0" err="1"/>
              <a:t>mcdrd</a:t>
            </a:r>
            <a:r>
              <a:rPr lang="en-US" sz="2200" dirty="0"/>
              <a:t> 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200" dirty="0"/>
              <a:t>- software in</a:t>
            </a:r>
            <a:r>
              <a:rPr lang="en-US" sz="2200" dirty="0">
                <a:solidFill>
                  <a:srgbClr val="004586"/>
                </a:solidFill>
              </a:rPr>
              <a:t>stalle</a:t>
            </a:r>
            <a:r>
              <a:rPr lang="en-US" sz="2200" dirty="0"/>
              <a:t>d in: /grid/data/</a:t>
            </a:r>
            <a:r>
              <a:rPr lang="en-US" sz="2200" dirty="0" err="1"/>
              <a:t>mcdrd</a:t>
            </a:r>
            <a:r>
              <a:rPr lang="en-US" sz="2200" dirty="0"/>
              <a:t>/</a:t>
            </a:r>
            <a:r>
              <a:rPr lang="en-US" sz="2200" dirty="0" err="1"/>
              <a:t>sw</a:t>
            </a:r>
            <a:endParaRPr lang="en-US" sz="2200" dirty="0"/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000" dirty="0">
                <a:solidFill>
                  <a:srgbClr val="008000"/>
                </a:solidFill>
              </a:rPr>
              <a:t>   detectors  jas-assembly-0.9.9  jdk1.7.0_21  mac  </a:t>
            </a:r>
            <a:r>
              <a:rPr lang="en-US" sz="2000" dirty="0" err="1">
                <a:solidFill>
                  <a:srgbClr val="008000"/>
                </a:solidFill>
              </a:rPr>
              <a:t>slic</a:t>
            </a:r>
            <a:endParaRPr lang="en-US" sz="2000" dirty="0">
              <a:solidFill>
                <a:srgbClr val="008000"/>
              </a:solidFill>
            </a:endParaRPr>
          </a:p>
          <a:p>
            <a:pPr marL="1484313" lvl="1" indent="-568325">
              <a:buFont typeface="Times New Roman" charset="0"/>
              <a:buChar char="–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>
                <a:solidFill>
                  <a:srgbClr val="008000"/>
                </a:solidFill>
              </a:rPr>
              <a:t>e.g. To run </a:t>
            </a:r>
            <a:r>
              <a:rPr lang="en-US" dirty="0" err="1">
                <a:solidFill>
                  <a:srgbClr val="008000"/>
                </a:solidFill>
              </a:rPr>
              <a:t>slic</a:t>
            </a:r>
            <a:r>
              <a:rPr lang="en-US" dirty="0">
                <a:solidFill>
                  <a:srgbClr val="008000"/>
                </a:solidFill>
              </a:rPr>
              <a:t>: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600" dirty="0">
                <a:solidFill>
                  <a:srgbClr val="008000"/>
                </a:solidFill>
              </a:rPr>
              <a:t>.</a:t>
            </a:r>
            <a:r>
              <a:rPr lang="en-US" sz="1600" dirty="0">
                <a:solidFill>
                  <a:srgbClr val="FF0000"/>
                </a:solidFill>
              </a:rPr>
              <a:t>  ../</a:t>
            </a:r>
            <a:r>
              <a:rPr lang="en-US" sz="1600" dirty="0" err="1">
                <a:solidFill>
                  <a:srgbClr val="FF0000"/>
                </a:solidFill>
              </a:rPr>
              <a:t>slic</a:t>
            </a:r>
            <a:r>
              <a:rPr lang="en-US" sz="1600" dirty="0">
                <a:solidFill>
                  <a:srgbClr val="FF0000"/>
                </a:solidFill>
              </a:rPr>
              <a:t>/v00-00/geant4/9.6.p01/bin/geant4.sh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600" dirty="0">
                <a:solidFill>
                  <a:srgbClr val="FF0000"/>
                </a:solidFill>
              </a:rPr>
              <a:t>/grid/data/</a:t>
            </a:r>
            <a:r>
              <a:rPr lang="en-US" sz="1600" dirty="0" err="1">
                <a:solidFill>
                  <a:srgbClr val="FF0000"/>
                </a:solidFill>
              </a:rPr>
              <a:t>mcdrd</a:t>
            </a:r>
            <a:r>
              <a:rPr lang="en-US" sz="1600" dirty="0">
                <a:solidFill>
                  <a:srgbClr val="FF0000"/>
                </a:solidFill>
              </a:rPr>
              <a:t>/</a:t>
            </a:r>
            <a:r>
              <a:rPr lang="en-US" sz="1600" dirty="0" err="1">
                <a:solidFill>
                  <a:srgbClr val="FF0000"/>
                </a:solidFill>
              </a:rPr>
              <a:t>sw</a:t>
            </a:r>
            <a:r>
              <a:rPr lang="en-US" sz="1600" dirty="0">
                <a:solidFill>
                  <a:srgbClr val="FF0000"/>
                </a:solidFill>
              </a:rPr>
              <a:t>/</a:t>
            </a:r>
            <a:r>
              <a:rPr lang="en-US" sz="1600" dirty="0" err="1">
                <a:solidFill>
                  <a:srgbClr val="FF0000"/>
                </a:solidFill>
              </a:rPr>
              <a:t>slic</a:t>
            </a:r>
            <a:r>
              <a:rPr lang="en-US" sz="1600" dirty="0">
                <a:solidFill>
                  <a:srgbClr val="FF0000"/>
                </a:solidFill>
              </a:rPr>
              <a:t>/v00-00/</a:t>
            </a:r>
            <a:r>
              <a:rPr lang="en-US" sz="1600" dirty="0" err="1">
                <a:solidFill>
                  <a:srgbClr val="FF0000"/>
                </a:solidFill>
              </a:rPr>
              <a:t>slic</a:t>
            </a:r>
            <a:r>
              <a:rPr lang="en-US" sz="1600" dirty="0">
                <a:solidFill>
                  <a:srgbClr val="FF0000"/>
                </a:solidFill>
              </a:rPr>
              <a:t>/HEAD/build/bin/</a:t>
            </a:r>
            <a:r>
              <a:rPr lang="en-US" sz="1600" dirty="0" err="1">
                <a:solidFill>
                  <a:srgbClr val="FF0000"/>
                </a:solidFill>
              </a:rPr>
              <a:t>slic</a:t>
            </a:r>
            <a:r>
              <a:rPr lang="en-US" sz="1600" dirty="0">
                <a:solidFill>
                  <a:srgbClr val="FF0000"/>
                </a:solidFill>
              </a:rPr>
              <a:t> -m </a:t>
            </a:r>
            <a:r>
              <a:rPr lang="en-US" sz="1600" dirty="0" err="1">
                <a:solidFill>
                  <a:srgbClr val="FF0000"/>
                </a:solidFill>
              </a:rPr>
              <a:t>run_Higgs.mac</a:t>
            </a:r>
            <a:endParaRPr lang="en-US" sz="1600" dirty="0">
              <a:solidFill>
                <a:srgbClr val="FF0000"/>
              </a:solidFill>
            </a:endParaRP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000" dirty="0">
                <a:solidFill>
                  <a:srgbClr val="004586"/>
                </a:solidFill>
              </a:rPr>
              <a:t>- data available in: /grid/data/</a:t>
            </a:r>
            <a:r>
              <a:rPr lang="en-US" sz="2000" dirty="0" err="1">
                <a:solidFill>
                  <a:srgbClr val="004586"/>
                </a:solidFill>
              </a:rPr>
              <a:t>mcdrd</a:t>
            </a:r>
            <a:r>
              <a:rPr lang="en-US" sz="2000" dirty="0">
                <a:solidFill>
                  <a:srgbClr val="004586"/>
                </a:solidFill>
              </a:rPr>
              <a:t>/data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2000" dirty="0">
              <a:solidFill>
                <a:srgbClr val="008000"/>
              </a:solidFill>
            </a:endParaRP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2000" dirty="0">
              <a:solidFill>
                <a:srgbClr val="008000"/>
              </a:solidFill>
            </a:endParaRP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2200" dirty="0"/>
          </a:p>
          <a:p>
            <a:pPr indent="-341313">
              <a:buClrTx/>
              <a:buSz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2200" dirty="0"/>
          </a:p>
          <a:p>
            <a:pPr indent="-341313">
              <a:buClrTx/>
              <a:buSz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2200" dirty="0"/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200" dirty="0"/>
              <a:t> 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2200" dirty="0"/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2200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1031875" y="0"/>
            <a:ext cx="7116763" cy="1055688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MCDRD: computing resources (cont.)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376363"/>
            <a:ext cx="8318500" cy="5405437"/>
          </a:xfrm>
          <a:ln/>
        </p:spPr>
        <p:txBody>
          <a:bodyPr/>
          <a:lstStyle/>
          <a:p>
            <a:pPr marL="344487">
              <a:buClr>
                <a:srgbClr val="0000FF"/>
              </a:buClr>
              <a:buSzPct val="45000"/>
              <a:buFontTx/>
              <a:buChar char="-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000" dirty="0" smtClean="0">
                <a:solidFill>
                  <a:srgbClr val="004586"/>
                </a:solidFill>
              </a:rPr>
              <a:t>requested </a:t>
            </a:r>
            <a:r>
              <a:rPr lang="en-US" sz="2000" dirty="0">
                <a:solidFill>
                  <a:srgbClr val="004586"/>
                </a:solidFill>
              </a:rPr>
              <a:t>(approved): 100TB in </a:t>
            </a:r>
            <a:r>
              <a:rPr lang="en-US" sz="2000" dirty="0" err="1">
                <a:solidFill>
                  <a:srgbClr val="004586"/>
                </a:solidFill>
              </a:rPr>
              <a:t>fermilab</a:t>
            </a:r>
            <a:r>
              <a:rPr lang="en-US" sz="2000" dirty="0">
                <a:solidFill>
                  <a:srgbClr val="004586"/>
                </a:solidFill>
              </a:rPr>
              <a:t> mass storage system (</a:t>
            </a:r>
            <a:r>
              <a:rPr lang="en-US" sz="2000" dirty="0" err="1">
                <a:solidFill>
                  <a:srgbClr val="004586"/>
                </a:solidFill>
              </a:rPr>
              <a:t>dcache</a:t>
            </a:r>
            <a:r>
              <a:rPr lang="en-US" sz="2000" dirty="0">
                <a:solidFill>
                  <a:srgbClr val="004586"/>
                </a:solidFill>
              </a:rPr>
              <a:t>, </a:t>
            </a:r>
            <a:r>
              <a:rPr lang="en-US" sz="2000" dirty="0" err="1">
                <a:solidFill>
                  <a:srgbClr val="004586"/>
                </a:solidFill>
              </a:rPr>
              <a:t>enstore</a:t>
            </a:r>
            <a:r>
              <a:rPr lang="en-US" sz="2000" dirty="0">
                <a:solidFill>
                  <a:srgbClr val="004586"/>
                </a:solidFill>
              </a:rPr>
              <a:t>) --&gt; will write instructions once it's installed and working. </a:t>
            </a:r>
          </a:p>
          <a:p>
            <a:pPr marL="344487">
              <a:buClr>
                <a:srgbClr val="0000FF"/>
              </a:buClr>
              <a:buSzPct val="45000"/>
              <a:buFontTx/>
              <a:buChar char="-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000" dirty="0" smtClean="0">
                <a:solidFill>
                  <a:srgbClr val="004586"/>
                </a:solidFill>
              </a:rPr>
              <a:t>Right </a:t>
            </a:r>
            <a:r>
              <a:rPr lang="en-US" sz="2000" dirty="0">
                <a:solidFill>
                  <a:srgbClr val="004586"/>
                </a:solidFill>
              </a:rPr>
              <a:t>now resources are limited but we can probably ask for more when we need it (easier to extend than start from scratch) 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2000" dirty="0">
              <a:solidFill>
                <a:srgbClr val="008000"/>
              </a:solidFill>
            </a:endParaRP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2000" dirty="0">
              <a:solidFill>
                <a:srgbClr val="008000"/>
              </a:solidFill>
            </a:endParaRP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2200" dirty="0"/>
          </a:p>
          <a:p>
            <a:pPr indent="-341313">
              <a:buClrTx/>
              <a:buSz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2200" dirty="0"/>
          </a:p>
          <a:p>
            <a:pPr indent="-341313">
              <a:buClrTx/>
              <a:buSz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2200" dirty="0"/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200" dirty="0"/>
              <a:t> 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2200" dirty="0"/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2200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1031875" y="0"/>
            <a:ext cx="8264525" cy="1055688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 smtClean="0"/>
              <a:t>Changes to </a:t>
            </a:r>
            <a:r>
              <a:rPr lang="en-US" sz="2800" dirty="0" err="1" smtClean="0"/>
              <a:t>slic</a:t>
            </a:r>
            <a:r>
              <a:rPr lang="en-US" sz="2800" dirty="0" smtClean="0"/>
              <a:t> and </a:t>
            </a:r>
            <a:r>
              <a:rPr lang="en-US" sz="2800" dirty="0" err="1" smtClean="0"/>
              <a:t>Geomconverter</a:t>
            </a:r>
            <a:endParaRPr lang="en-US" sz="2800" dirty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376363"/>
            <a:ext cx="8318500" cy="5405437"/>
          </a:xfrm>
          <a:ln/>
        </p:spPr>
        <p:txBody>
          <a:bodyPr/>
          <a:lstStyle/>
          <a:p>
            <a:pPr marL="344487">
              <a:buClr>
                <a:srgbClr val="0000FF"/>
              </a:buClr>
              <a:buSzPct val="45000"/>
              <a:buFontTx/>
              <a:buChar char="-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200" dirty="0" smtClean="0"/>
              <a:t>Thanks to Jeremy: </a:t>
            </a:r>
          </a:p>
          <a:p>
            <a:pPr marL="344487">
              <a:buClr>
                <a:srgbClr val="0000FF"/>
              </a:buClr>
              <a:buSzPct val="45000"/>
              <a:buFontTx/>
              <a:buChar char="-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200" dirty="0" err="1" smtClean="0"/>
              <a:t>Slic</a:t>
            </a:r>
            <a:r>
              <a:rPr lang="en-US" sz="2200" dirty="0" smtClean="0"/>
              <a:t> </a:t>
            </a:r>
            <a:r>
              <a:rPr lang="en-US" sz="2200" dirty="0"/>
              <a:t>n</a:t>
            </a:r>
            <a:r>
              <a:rPr lang="en-US" sz="2200" dirty="0" smtClean="0"/>
              <a:t>ow uses the latest version of </a:t>
            </a:r>
            <a:r>
              <a:rPr lang="en-US" sz="2200" dirty="0" err="1" smtClean="0"/>
              <a:t>geant</a:t>
            </a:r>
            <a:r>
              <a:rPr lang="en-US" sz="2200" dirty="0" smtClean="0"/>
              <a:t> 4 (4.9.6.p01) and new build system. </a:t>
            </a:r>
          </a:p>
          <a:p>
            <a:pPr marL="344487">
              <a:buClr>
                <a:srgbClr val="0000FF"/>
              </a:buClr>
              <a:buSzPct val="45000"/>
              <a:buFontTx/>
              <a:buChar char="-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200" dirty="0" smtClean="0"/>
              <a:t>Now optical properties can be specified in </a:t>
            </a:r>
            <a:r>
              <a:rPr lang="en-US" sz="2200" dirty="0" err="1" smtClean="0"/>
              <a:t>compact.xml</a:t>
            </a:r>
            <a:r>
              <a:rPr lang="en-US" sz="2200" dirty="0" smtClean="0"/>
              <a:t> and propagate to .</a:t>
            </a:r>
            <a:r>
              <a:rPr lang="en-US" sz="2200" dirty="0" err="1" smtClean="0"/>
              <a:t>lcdd</a:t>
            </a:r>
            <a:r>
              <a:rPr lang="en-US" sz="2200" dirty="0" smtClean="0"/>
              <a:t> and .</a:t>
            </a:r>
            <a:r>
              <a:rPr lang="en-US" sz="2200" dirty="0" err="1" smtClean="0"/>
              <a:t>gdml</a:t>
            </a:r>
            <a:r>
              <a:rPr lang="en-US" sz="2200" dirty="0" smtClean="0"/>
              <a:t> files.</a:t>
            </a:r>
          </a:p>
          <a:p>
            <a:pPr marL="344487">
              <a:buClr>
                <a:srgbClr val="0000FF"/>
              </a:buClr>
              <a:buSzPct val="45000"/>
              <a:buFontTx/>
              <a:buChar char="-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200" dirty="0" smtClean="0">
                <a:solidFill>
                  <a:srgbClr val="008000"/>
                </a:solidFill>
              </a:rPr>
              <a:t>Simple switch allows to enable optical physics processes and change calorimeter into dual readout calorimeter (slow) </a:t>
            </a:r>
          </a:p>
          <a:p>
            <a:pPr marL="344487">
              <a:buClr>
                <a:srgbClr val="0000FF"/>
              </a:buClr>
              <a:buSzPct val="45000"/>
              <a:buFontTx/>
              <a:buChar char="-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200" dirty="0" smtClean="0">
                <a:solidFill>
                  <a:srgbClr val="008000"/>
                </a:solidFill>
              </a:rPr>
              <a:t>Now we have the chance to kill particles entering a specific volume (e.g. the tungsten cone) </a:t>
            </a:r>
          </a:p>
          <a:p>
            <a:pPr marL="344487">
              <a:buClr>
                <a:srgbClr val="0000FF"/>
              </a:buClr>
              <a:buSzPct val="45000"/>
              <a:buFontTx/>
              <a:buChar char="-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2000" dirty="0">
              <a:solidFill>
                <a:srgbClr val="008000"/>
              </a:solidFill>
            </a:endParaRP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2000" dirty="0">
              <a:solidFill>
                <a:srgbClr val="008000"/>
              </a:solidFill>
            </a:endParaRP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2200" dirty="0"/>
          </a:p>
          <a:p>
            <a:pPr indent="-341313">
              <a:buClrTx/>
              <a:buSz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2200" dirty="0"/>
          </a:p>
          <a:p>
            <a:pPr indent="-341313">
              <a:buClrTx/>
              <a:buSz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2200" dirty="0"/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200" dirty="0"/>
              <a:t> 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2200" dirty="0"/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72299007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019175" y="-63500"/>
            <a:ext cx="7116763" cy="1055688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/>
              <a:t>The </a:t>
            </a:r>
            <a:r>
              <a:rPr lang="en-US" dirty="0" smtClean="0"/>
              <a:t>mcdrcal01 </a:t>
            </a:r>
            <a:r>
              <a:rPr lang="en-US" dirty="0"/>
              <a:t>detector in </a:t>
            </a:r>
            <a:r>
              <a:rPr lang="en-US" dirty="0" err="1"/>
              <a:t>org.lcsim</a:t>
            </a:r>
            <a:endParaRPr lang="en-US" dirty="0"/>
          </a:p>
        </p:txBody>
      </p:sp>
      <p:pic>
        <p:nvPicPr>
          <p:cNvPr id="3" name="Picture 2" descr="mcdrcal01_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456455"/>
            <a:ext cx="3962400" cy="4020545"/>
          </a:xfrm>
          <a:prstGeom prst="rect">
            <a:avLst/>
          </a:prstGeom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371600" y="1066800"/>
            <a:ext cx="3163888" cy="194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000" b="1" dirty="0"/>
              <a:t>5T </a:t>
            </a:r>
            <a:r>
              <a:rPr lang="en-US" sz="2000" b="1" dirty="0" err="1"/>
              <a:t>solenoidal</a:t>
            </a:r>
            <a:r>
              <a:rPr lang="en-US" sz="2000" b="1" dirty="0"/>
              <a:t> field,</a:t>
            </a:r>
          </a:p>
          <a:p>
            <a:r>
              <a:rPr lang="en-US" sz="2000" b="1" dirty="0"/>
              <a:t>     radius=</a:t>
            </a:r>
            <a:r>
              <a:rPr lang="en-US" sz="2000" b="1" dirty="0" smtClean="0"/>
              <a:t>3.075m</a:t>
            </a:r>
            <a:endParaRPr lang="en-US" sz="2000" b="1" dirty="0"/>
          </a:p>
          <a:p>
            <a:endParaRPr lang="en-US" sz="2000" b="1" dirty="0"/>
          </a:p>
          <a:p>
            <a:r>
              <a:rPr lang="en-US" sz="2000" b="1" dirty="0"/>
              <a:t>Calorimeter dimensions:</a:t>
            </a:r>
          </a:p>
          <a:p>
            <a:r>
              <a:rPr lang="en-US" sz="2000" b="1" dirty="0" err="1"/>
              <a:t>Rmin</a:t>
            </a:r>
            <a:r>
              <a:rPr lang="en-US" sz="2000" b="1" dirty="0"/>
              <a:t>: </a:t>
            </a:r>
            <a:r>
              <a:rPr lang="en-US" sz="2000" b="1" dirty="0" smtClean="0"/>
              <a:t>1.36 </a:t>
            </a:r>
            <a:r>
              <a:rPr lang="en-US" sz="2000" b="1" dirty="0"/>
              <a:t>m</a:t>
            </a:r>
          </a:p>
          <a:p>
            <a:r>
              <a:rPr lang="en-US" sz="2000" b="1" dirty="0" err="1"/>
              <a:t>Rmax</a:t>
            </a:r>
            <a:r>
              <a:rPr lang="en-US" sz="2000" b="1" dirty="0"/>
              <a:t>: </a:t>
            </a:r>
            <a:r>
              <a:rPr lang="en-US" sz="2000" b="1" dirty="0" smtClean="0"/>
              <a:t>3.07</a:t>
            </a:r>
            <a:r>
              <a:rPr lang="en-US" sz="2000" b="1" dirty="0" smtClean="0"/>
              <a:t> </a:t>
            </a:r>
            <a:r>
              <a:rPr lang="en-US" sz="2000" b="1" dirty="0"/>
              <a:t>m</a:t>
            </a:r>
          </a:p>
          <a:p>
            <a:r>
              <a:rPr lang="en-US" sz="2000" b="1" dirty="0"/>
              <a:t>Length: </a:t>
            </a:r>
            <a:r>
              <a:rPr lang="en-US" sz="2000" b="1" dirty="0" smtClean="0"/>
              <a:t>2x3.702 </a:t>
            </a:r>
            <a:r>
              <a:rPr lang="en-US" sz="2000" b="1" dirty="0"/>
              <a:t>m </a:t>
            </a:r>
          </a:p>
        </p:txBody>
      </p:sp>
      <p:pic>
        <p:nvPicPr>
          <p:cNvPr id="2" name="Picture 1" descr="mcdrcal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838200"/>
            <a:ext cx="3810000" cy="426136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1019175" y="-103188"/>
            <a:ext cx="7116763" cy="1135063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b="0">
                <a:solidFill>
                  <a:srgbClr val="0000FF"/>
                </a:solidFill>
                <a:latin typeface="Cantarell" charset="0"/>
              </a:rPr>
              <a:t>Calorimeter Properties for Barrel and Endcaps</a:t>
            </a:r>
          </a:p>
        </p:txBody>
      </p:sp>
      <p:graphicFrame>
        <p:nvGraphicFramePr>
          <p:cNvPr id="8194" name="Group 2"/>
          <p:cNvGraphicFramePr>
            <a:graphicFrameLocks noGrp="1"/>
          </p:cNvGraphicFramePr>
          <p:nvPr/>
        </p:nvGraphicFramePr>
        <p:xfrm>
          <a:off x="469900" y="2159000"/>
          <a:ext cx="8574088" cy="4168777"/>
        </p:xfrm>
        <a:graphic>
          <a:graphicData uri="http://schemas.openxmlformats.org/drawingml/2006/table">
            <a:tbl>
              <a:tblPr/>
              <a:tblGrid>
                <a:gridCol w="2998788"/>
                <a:gridCol w="2325687"/>
                <a:gridCol w="1519238"/>
                <a:gridCol w="1730375"/>
              </a:tblGrid>
              <a:tr h="3984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183883"/>
                        </a:solidFill>
                        <a:effectLst/>
                        <a:latin typeface="Arial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90000" marR="90000" marT="89892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183883"/>
                          </a:solidFill>
                          <a:effectLst/>
                          <a:latin typeface="Cantarell" charset="0"/>
                          <a:ea typeface="ＭＳ Ｐゴシック" charset="0"/>
                          <a:cs typeface="DejaVu Sans" charset="0"/>
                        </a:rPr>
                        <a:t>EM</a:t>
                      </a:r>
                    </a:p>
                  </a:txBody>
                  <a:tcPr marL="90000" marR="90000" marT="8460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183883"/>
                          </a:solidFill>
                          <a:effectLst/>
                          <a:latin typeface="Cantarell" charset="0"/>
                          <a:ea typeface="ＭＳ Ｐゴシック" charset="0"/>
                          <a:cs typeface="DejaVu Sans" charset="0"/>
                        </a:rPr>
                        <a:t>Hadron</a:t>
                      </a:r>
                    </a:p>
                  </a:txBody>
                  <a:tcPr marL="90000" marR="90000" marT="8460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183883"/>
                          </a:solidFill>
                          <a:effectLst/>
                          <a:latin typeface="Cantarell" charset="0"/>
                          <a:ea typeface="ＭＳ Ｐゴシック" charset="0"/>
                          <a:cs typeface="DejaVu Sans" charset="0"/>
                        </a:rPr>
                        <a:t>Muon</a:t>
                      </a:r>
                    </a:p>
                  </a:txBody>
                  <a:tcPr marL="90000" marR="90000" marT="8460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183883"/>
                          </a:solidFill>
                          <a:effectLst/>
                          <a:latin typeface="Cantarell" charset="0"/>
                          <a:ea typeface="ＭＳ Ｐゴシック" charset="0"/>
                          <a:cs typeface="DejaVu Sans" charset="0"/>
                        </a:rPr>
                        <a:t>Material</a:t>
                      </a:r>
                    </a:p>
                  </a:txBody>
                  <a:tcPr marL="90000" marR="90000" marT="808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83883"/>
                          </a:solidFill>
                          <a:effectLst/>
                          <a:latin typeface="Cantarell" charset="0"/>
                          <a:ea typeface="ＭＳ Ｐゴシック" charset="0"/>
                          <a:cs typeface="DejaVu Sans" charset="0"/>
                        </a:rPr>
                        <a:t>BGO (PbF2)</a:t>
                      </a:r>
                    </a:p>
                  </a:txBody>
                  <a:tcPr marL="90000" marR="90000" marT="808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83883"/>
                          </a:solidFill>
                          <a:effectLst/>
                          <a:latin typeface="Cantarell" charset="0"/>
                          <a:ea typeface="ＭＳ Ｐゴシック" charset="0"/>
                          <a:cs typeface="DejaVu Sans" charset="0"/>
                        </a:rPr>
                        <a:t>BGO (PbF2)</a:t>
                      </a:r>
                    </a:p>
                  </a:txBody>
                  <a:tcPr marL="90000" marR="90000" marT="808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83883"/>
                          </a:solidFill>
                          <a:effectLst/>
                          <a:latin typeface="Cantarell" charset="0"/>
                          <a:ea typeface="ＭＳ Ｐゴシック" charset="0"/>
                          <a:cs typeface="DejaVu Sans" charset="0"/>
                        </a:rPr>
                        <a:t>Iron</a:t>
                      </a:r>
                    </a:p>
                  </a:txBody>
                  <a:tcPr marL="90000" marR="90000" marT="808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6429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183883"/>
                          </a:solidFill>
                          <a:effectLst/>
                          <a:latin typeface="Cantarell" charset="0"/>
                          <a:ea typeface="ＭＳ Ｐゴシック" charset="0"/>
                          <a:cs typeface="DejaVu Sans" charset="0"/>
                        </a:rPr>
                        <a:t>Density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83883"/>
                          </a:solidFill>
                          <a:effectLst/>
                          <a:latin typeface="Cantarell" charset="0"/>
                          <a:ea typeface="ＭＳ Ｐゴシック" charset="0"/>
                          <a:cs typeface="DejaVu Sans" charset="0"/>
                        </a:rPr>
                        <a:t>[g/cm^3]</a:t>
                      </a:r>
                    </a:p>
                  </a:txBody>
                  <a:tcPr marL="90000" marR="90000" marT="808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83883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7.13  (7.77)</a:t>
                      </a:r>
                    </a:p>
                  </a:txBody>
                  <a:tcPr marL="90000" marR="90000" marT="89892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83883"/>
                          </a:solidFill>
                          <a:effectLst/>
                          <a:latin typeface="Cantarell" charset="0"/>
                          <a:ea typeface="ＭＳ Ｐゴシック" charset="0"/>
                          <a:cs typeface="DejaVu Sans" charset="0"/>
                        </a:rPr>
                        <a:t>7.13 (7.77)</a:t>
                      </a:r>
                    </a:p>
                  </a:txBody>
                  <a:tcPr marL="90000" marR="90000" marT="808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83883"/>
                          </a:solidFill>
                          <a:effectLst/>
                          <a:latin typeface="Cantarell" charset="0"/>
                          <a:ea typeface="ＭＳ Ｐゴシック" charset="0"/>
                          <a:cs typeface="DejaVu Sans" charset="0"/>
                        </a:rPr>
                        <a:t>7.85</a:t>
                      </a:r>
                    </a:p>
                  </a:txBody>
                  <a:tcPr marL="90000" marR="90000" marT="808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183883"/>
                          </a:solidFill>
                          <a:effectLst/>
                          <a:latin typeface="Cantarell" charset="0"/>
                          <a:ea typeface="ＭＳ Ｐゴシック" charset="0"/>
                          <a:cs typeface="DejaVu Sans" charset="0"/>
                        </a:rPr>
                        <a:t>Cell size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83883"/>
                          </a:solidFill>
                          <a:effectLst/>
                          <a:latin typeface="Cantarell" charset="0"/>
                          <a:ea typeface="ＭＳ Ｐゴシック" charset="0"/>
                          <a:cs typeface="DejaVu Sans" charset="0"/>
                        </a:rPr>
                        <a:t> [cm^3]</a:t>
                      </a:r>
                    </a:p>
                  </a:txBody>
                  <a:tcPr marL="90000" marR="90000" marT="808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83883"/>
                          </a:solidFill>
                          <a:effectLst/>
                          <a:latin typeface="Cantarell" charset="0"/>
                          <a:ea typeface="ＭＳ Ｐゴシック" charset="0"/>
                          <a:cs typeface="DejaVu Sans" charset="0"/>
                        </a:rPr>
                        <a:t>1x1x2</a:t>
                      </a:r>
                    </a:p>
                  </a:txBody>
                  <a:tcPr marL="90000" marR="90000" marT="808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83883"/>
                          </a:solidFill>
                          <a:effectLst/>
                          <a:latin typeface="Cantarell" charset="0"/>
                          <a:ea typeface="ＭＳ Ｐゴシック" charset="0"/>
                          <a:cs typeface="DejaVu Sans" charset="0"/>
                        </a:rPr>
                        <a:t>2x2x5</a:t>
                      </a:r>
                    </a:p>
                  </a:txBody>
                  <a:tcPr marL="90000" marR="90000" marT="808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83883"/>
                          </a:solidFill>
                          <a:effectLst/>
                          <a:latin typeface="Cantarell" charset="0"/>
                          <a:ea typeface="ＭＳ Ｐゴシック" charset="0"/>
                          <a:cs typeface="DejaVu Sans" charset="0"/>
                        </a:rPr>
                        <a:t>10x10x10</a:t>
                      </a:r>
                    </a:p>
                  </a:txBody>
                  <a:tcPr marL="90000" marR="90000" marT="808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183883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Layers</a:t>
                      </a:r>
                    </a:p>
                  </a:txBody>
                  <a:tcPr marL="90000" marR="90000" marT="89892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83883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10</a:t>
                      </a:r>
                    </a:p>
                  </a:txBody>
                  <a:tcPr marL="90000" marR="90000" marT="89892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83883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30</a:t>
                      </a:r>
                    </a:p>
                  </a:txBody>
                  <a:tcPr marL="90000" marR="90000" marT="89892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83883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22</a:t>
                      </a:r>
                    </a:p>
                  </a:txBody>
                  <a:tcPr marL="90000" marR="90000" marT="89892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183883"/>
                          </a:solidFill>
                          <a:effectLst/>
                          <a:latin typeface="Cantarell" charset="0"/>
                          <a:ea typeface="ＭＳ Ｐゴシック" charset="0"/>
                          <a:cs typeface="DejaVu Sans" charset="0"/>
                        </a:rPr>
                        <a:t>Detector Depth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83883"/>
                          </a:solidFill>
                          <a:effectLst/>
                          <a:latin typeface="Cantarell" charset="0"/>
                          <a:ea typeface="ＭＳ Ｐゴシック" charset="0"/>
                          <a:cs typeface="DejaVu Sans" charset="0"/>
                        </a:rPr>
                        <a:t>[cm]</a:t>
                      </a:r>
                    </a:p>
                  </a:txBody>
                  <a:tcPr marL="90000" marR="90000" marT="808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83883"/>
                          </a:solidFill>
                          <a:effectLst/>
                          <a:latin typeface="Cantarell" charset="0"/>
                          <a:ea typeface="ＭＳ Ｐゴシック" charset="0"/>
                          <a:cs typeface="DejaVu Sans" charset="0"/>
                        </a:rPr>
                        <a:t>20</a:t>
                      </a:r>
                    </a:p>
                  </a:txBody>
                  <a:tcPr marL="90000" marR="90000" marT="808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83883"/>
                          </a:solidFill>
                          <a:effectLst/>
                          <a:latin typeface="Cantarell" charset="0"/>
                          <a:ea typeface="ＭＳ Ｐゴシック" charset="0"/>
                          <a:cs typeface="DejaVu Sans" charset="0"/>
                        </a:rPr>
                        <a:t>150</a:t>
                      </a:r>
                    </a:p>
                  </a:txBody>
                  <a:tcPr marL="90000" marR="90000" marT="808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83883"/>
                          </a:solidFill>
                          <a:effectLst/>
                          <a:latin typeface="Cantarell" charset="0"/>
                          <a:ea typeface="ＭＳ Ｐゴシック" charset="0"/>
                          <a:cs typeface="DejaVu Sans" charset="0"/>
                        </a:rPr>
                        <a:t>220</a:t>
                      </a:r>
                    </a:p>
                  </a:txBody>
                  <a:tcPr marL="90000" marR="90000" marT="808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183883"/>
                          </a:solidFill>
                          <a:effectLst/>
                          <a:latin typeface="Cantarell" charset="0"/>
                          <a:ea typeface="ＭＳ Ｐゴシック" charset="0"/>
                          <a:cs typeface="DejaVu Sans" charset="0"/>
                        </a:rPr>
                        <a:t>Radiation Length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83883"/>
                          </a:solidFill>
                          <a:effectLst/>
                          <a:latin typeface="Cantarell" charset="0"/>
                          <a:ea typeface="ＭＳ Ｐゴシック" charset="0"/>
                          <a:cs typeface="DejaVu Sans" charset="0"/>
                        </a:rPr>
                        <a:t> [cm] </a:t>
                      </a:r>
                    </a:p>
                  </a:txBody>
                  <a:tcPr marL="90000" marR="90000" marT="808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83883"/>
                          </a:solidFill>
                          <a:effectLst/>
                          <a:latin typeface="Cantarell" charset="0"/>
                          <a:ea typeface="ＭＳ Ｐゴシック" charset="0"/>
                          <a:cs typeface="DejaVu Sans" charset="0"/>
                        </a:rPr>
                        <a:t>1.1 (0.93)</a:t>
                      </a:r>
                    </a:p>
                  </a:txBody>
                  <a:tcPr marL="90000" marR="90000" marT="808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83883"/>
                          </a:solidFill>
                          <a:effectLst/>
                          <a:latin typeface="Cantarell" charset="0"/>
                          <a:ea typeface="ＭＳ Ｐゴシック" charset="0"/>
                          <a:cs typeface="DejaVu Sans" charset="0"/>
                        </a:rPr>
                        <a:t>1.1  (0.93) </a:t>
                      </a:r>
                    </a:p>
                  </a:txBody>
                  <a:tcPr marL="90000" marR="90000" marT="808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83883"/>
                          </a:solidFill>
                          <a:effectLst/>
                          <a:latin typeface="Cantarell" charset="0"/>
                          <a:ea typeface="ＭＳ Ｐゴシック" charset="0"/>
                          <a:cs typeface="DejaVu Sans" charset="0"/>
                        </a:rPr>
                        <a:t>1.76</a:t>
                      </a:r>
                    </a:p>
                  </a:txBody>
                  <a:tcPr marL="90000" marR="90000" marT="808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6429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183883"/>
                          </a:solidFill>
                          <a:effectLst/>
                          <a:latin typeface="Cantarell" charset="0"/>
                          <a:ea typeface="ＭＳ Ｐゴシック" charset="0"/>
                          <a:cs typeface="DejaVu Sans" charset="0"/>
                        </a:rPr>
                        <a:t>Nuclear Interaction Length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83883"/>
                          </a:solidFill>
                          <a:effectLst/>
                          <a:latin typeface="Cantarell" charset="0"/>
                          <a:ea typeface="ＭＳ Ｐゴシック" charset="0"/>
                          <a:cs typeface="DejaVu Sans" charset="0"/>
                        </a:rPr>
                        <a:t> [cm]</a:t>
                      </a:r>
                    </a:p>
                  </a:txBody>
                  <a:tcPr marL="90000" marR="90000" marT="808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83883"/>
                          </a:solidFill>
                          <a:effectLst/>
                          <a:latin typeface="Cantarell" charset="0"/>
                          <a:ea typeface="ＭＳ Ｐゴシック" charset="0"/>
                          <a:cs typeface="DejaVu Sans" charset="0"/>
                        </a:rPr>
                        <a:t>22.7 (22.4)</a:t>
                      </a:r>
                    </a:p>
                  </a:txBody>
                  <a:tcPr marL="90000" marR="90000" marT="808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83883"/>
                          </a:solidFill>
                          <a:effectLst/>
                          <a:latin typeface="Cantarell" charset="0"/>
                          <a:ea typeface="ＭＳ Ｐゴシック" charset="0"/>
                          <a:cs typeface="DejaVu Sans" charset="0"/>
                        </a:rPr>
                        <a:t>22.7 (22.4)</a:t>
                      </a:r>
                    </a:p>
                  </a:txBody>
                  <a:tcPr marL="90000" marR="90000" marT="808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83883"/>
                          </a:solidFill>
                          <a:effectLst/>
                          <a:latin typeface="Cantarell" charset="0"/>
                          <a:ea typeface="ＭＳ Ｐゴシック" charset="0"/>
                          <a:cs typeface="DejaVu Sans" charset="0"/>
                        </a:rPr>
                        <a:t>16.8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183883"/>
                        </a:solidFill>
                        <a:effectLst/>
                        <a:latin typeface="Cantarell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90000" marR="90000" marT="808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6429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183883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Total Nr of IA length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83883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 (em+had)</a:t>
                      </a:r>
                    </a:p>
                  </a:txBody>
                  <a:tcPr marL="90000" marR="90000" marT="89892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83883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                    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183883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   7.5    (7.6)</a:t>
                      </a:r>
                    </a:p>
                  </a:txBody>
                  <a:tcPr marL="90000" marR="90000" marT="89892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183883"/>
                        </a:solidFill>
                        <a:effectLst/>
                        <a:latin typeface="Arial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90000" marR="90000" marT="89892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1019175" y="-17463"/>
            <a:ext cx="7116763" cy="965201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Z'-&gt; e</a:t>
            </a:r>
            <a:r>
              <a:rPr lang="en-US" baseline="33000"/>
              <a:t>+</a:t>
            </a:r>
            <a:r>
              <a:rPr lang="en-US"/>
              <a:t> e</a:t>
            </a:r>
            <a:r>
              <a:rPr lang="en-US" baseline="33000"/>
              <a:t>-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1168400"/>
            <a:ext cx="721995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 smtClean="0"/>
              <a:t>May   8</a:t>
            </a:r>
            <a:r>
              <a:rPr lang="en-GB" baseline="33000" smtClean="0"/>
              <a:t>th</a:t>
            </a:r>
            <a:r>
              <a:rPr lang="en-GB" smtClean="0"/>
              <a:t>   2013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Hans Wenzel          </a:t>
            </a:r>
            <a:endParaRPr lang="en-GB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98000" tIns="46800" rIns="90000" bIns="46800" numCol="1" anchor="ctr" anchorCtr="0" compatLnSpc="1">
            <a:prstTxWarp prst="textNoShape">
              <a:avLst/>
            </a:prstTxWarp>
          </a:bodyPr>
          <a:lstStyle>
            <a:lvl1pPr algn="ctr" defTabSz="457200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000" b="1">
                <a:solidFill>
                  <a:srgbClr val="183883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57200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000" b="1">
                <a:solidFill>
                  <a:srgbClr val="183883"/>
                </a:solidFill>
                <a:latin typeface="Verdana" charset="0"/>
                <a:ea typeface="ＭＳ Ｐゴシック" charset="0"/>
                <a:cs typeface="DejaVu Sans" charset="0"/>
              </a:defRPr>
            </a:lvl2pPr>
            <a:lvl3pPr marL="1143000" indent="-228600" algn="ctr" defTabSz="457200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000" b="1">
                <a:solidFill>
                  <a:srgbClr val="183883"/>
                </a:solidFill>
                <a:latin typeface="Verdana" charset="0"/>
                <a:ea typeface="ＭＳ Ｐゴシック" charset="0"/>
                <a:cs typeface="DejaVu Sans" charset="0"/>
              </a:defRPr>
            </a:lvl3pPr>
            <a:lvl4pPr marL="1600200" indent="-228600" algn="ctr" defTabSz="457200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000" b="1">
                <a:solidFill>
                  <a:srgbClr val="183883"/>
                </a:solidFill>
                <a:latin typeface="Verdana" charset="0"/>
                <a:ea typeface="ＭＳ Ｐゴシック" charset="0"/>
                <a:cs typeface="DejaVu Sans" charset="0"/>
              </a:defRPr>
            </a:lvl4pPr>
            <a:lvl5pPr marL="2057400" indent="-228600" algn="ctr" defTabSz="457200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000" b="1">
                <a:solidFill>
                  <a:srgbClr val="183883"/>
                </a:solidFill>
                <a:latin typeface="Verdana" charset="0"/>
                <a:ea typeface="ＭＳ Ｐゴシック" charset="0"/>
                <a:cs typeface="DejaVu Sans" charset="0"/>
              </a:defRPr>
            </a:lvl5pPr>
            <a:lvl6pPr marL="2514600" indent="-228600" algn="ctr" defTabSz="457200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000" b="1">
                <a:solidFill>
                  <a:srgbClr val="183883"/>
                </a:solidFill>
                <a:latin typeface="Verdana" charset="0"/>
                <a:ea typeface="ＭＳ Ｐゴシック" charset="0"/>
                <a:cs typeface="DejaVu Sans" charset="0"/>
              </a:defRPr>
            </a:lvl6pPr>
            <a:lvl7pPr marL="2971800" indent="-228600" algn="ctr" defTabSz="457200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000" b="1">
                <a:solidFill>
                  <a:srgbClr val="183883"/>
                </a:solidFill>
                <a:latin typeface="Verdana" charset="0"/>
                <a:ea typeface="ＭＳ Ｐゴシック" charset="0"/>
                <a:cs typeface="DejaVu Sans" charset="0"/>
              </a:defRPr>
            </a:lvl7pPr>
            <a:lvl8pPr marL="3429000" indent="-228600" algn="ctr" defTabSz="457200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000" b="1">
                <a:solidFill>
                  <a:srgbClr val="183883"/>
                </a:solidFill>
                <a:latin typeface="Verdana" charset="0"/>
                <a:ea typeface="ＭＳ Ｐゴシック" charset="0"/>
                <a:cs typeface="DejaVu Sans" charset="0"/>
              </a:defRPr>
            </a:lvl8pPr>
            <a:lvl9pPr marL="3886200" indent="-228600" algn="ctr" defTabSz="457200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000" b="1">
                <a:solidFill>
                  <a:srgbClr val="183883"/>
                </a:solidFill>
                <a:latin typeface="Verdana" charset="0"/>
                <a:ea typeface="ＭＳ Ｐゴシック" charset="0"/>
                <a:cs typeface="DejaVu Sans" charset="0"/>
              </a:defRPr>
            </a:lvl9pPr>
          </a:lstStyle>
          <a:p>
            <a:pPr>
              <a:defRPr/>
            </a:pPr>
            <a:r>
              <a:rPr lang="en-US" sz="2800" dirty="0" smtClean="0">
                <a:solidFill>
                  <a:srgbClr val="0000FF"/>
                </a:solidFill>
              </a:rPr>
              <a:t>Contribution of neutron Capture process in 5 </a:t>
            </a:r>
            <a:r>
              <a:rPr lang="en-US" sz="2800" dirty="0" err="1" smtClean="0">
                <a:solidFill>
                  <a:srgbClr val="0000FF"/>
                </a:solidFill>
              </a:rPr>
              <a:t>GeV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p</a:t>
            </a:r>
            <a:r>
              <a:rPr lang="en-US" sz="2800" baseline="30000" dirty="0" smtClean="0">
                <a:solidFill>
                  <a:srgbClr val="0000FF"/>
                </a:solidFill>
              </a:rPr>
              <a:t>-</a:t>
            </a:r>
            <a:r>
              <a:rPr lang="en-US" sz="2800" dirty="0" smtClean="0">
                <a:solidFill>
                  <a:srgbClr val="0000FF"/>
                </a:solidFill>
              </a:rPr>
              <a:t> showers</a:t>
            </a:r>
            <a:endParaRPr lang="en-US" sz="2800" dirty="0">
              <a:solidFill>
                <a:srgbClr val="0000FF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04800" y="1600200"/>
          <a:ext cx="8610600" cy="1651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35100"/>
                <a:gridCol w="1435100"/>
                <a:gridCol w="1435100"/>
                <a:gridCol w="1435100"/>
                <a:gridCol w="1435100"/>
                <a:gridCol w="1435100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Response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Response due to </a:t>
                      </a:r>
                      <a:r>
                        <a:rPr lang="en-US" dirty="0" err="1" smtClean="0"/>
                        <a:t>nCapture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Fractional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nCapture</a:t>
                      </a:r>
                      <a:r>
                        <a:rPr lang="en-US" baseline="0" dirty="0" smtClean="0"/>
                        <a:t> Response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Ionization</a:t>
                      </a:r>
                    </a:p>
                    <a:p>
                      <a:r>
                        <a:rPr lang="en-US" dirty="0" smtClean="0"/>
                        <a:t>[</a:t>
                      </a:r>
                      <a:r>
                        <a:rPr lang="en-US" dirty="0" err="1" smtClean="0"/>
                        <a:t>GeV</a:t>
                      </a:r>
                      <a:r>
                        <a:rPr lang="en-US" dirty="0" smtClean="0"/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Cerenkov  [#</a:t>
                      </a:r>
                      <a:r>
                        <a:rPr lang="en-US" baseline="0" dirty="0" smtClean="0"/>
                        <a:t> C </a:t>
                      </a:r>
                      <a:r>
                        <a:rPr lang="en-US" baseline="0" dirty="0" err="1" smtClean="0"/>
                        <a:t>phot</a:t>
                      </a:r>
                      <a:r>
                        <a:rPr lang="en-US" baseline="0" dirty="0" smtClean="0"/>
                        <a:t>.]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Ionization</a:t>
                      </a:r>
                      <a:r>
                        <a:rPr lang="en-US" baseline="0" dirty="0" smtClean="0"/>
                        <a:t> [</a:t>
                      </a:r>
                      <a:r>
                        <a:rPr lang="en-US" baseline="0" dirty="0" err="1" smtClean="0"/>
                        <a:t>GeV</a:t>
                      </a:r>
                      <a:r>
                        <a:rPr lang="en-US" baseline="0" dirty="0" smtClean="0"/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Cerenkov  [# C </a:t>
                      </a:r>
                      <a:r>
                        <a:rPr lang="en-US" dirty="0" err="1" smtClean="0"/>
                        <a:t>phot</a:t>
                      </a:r>
                      <a:r>
                        <a:rPr lang="en-US" dirty="0" smtClean="0"/>
                        <a:t>.]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Ionization</a:t>
                      </a:r>
                      <a:r>
                        <a:rPr lang="en-US" baseline="0" dirty="0" smtClean="0"/>
                        <a:t> [%]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Cerenkov [%]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4.322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1.977E5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0.456E5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8" descr="nCapt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429000"/>
            <a:ext cx="454660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152400" y="4038600"/>
            <a:ext cx="4151472" cy="1170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n</a:t>
            </a:r>
            <a:r>
              <a:rPr lang="en-US" sz="2000" dirty="0">
                <a:solidFill>
                  <a:srgbClr val="0000FF"/>
                </a:solidFill>
                <a:sym typeface="Wingdings" charset="0"/>
              </a:rPr>
              <a:t> thermalize   neutron Capture </a:t>
            </a:r>
          </a:p>
          <a:p>
            <a:r>
              <a:rPr lang="en-US" sz="2000" dirty="0">
                <a:solidFill>
                  <a:srgbClr val="0000FF"/>
                </a:solidFill>
                <a:sym typeface="Wingdings" charset="0"/>
              </a:rPr>
              <a:t> </a:t>
            </a:r>
            <a:r>
              <a:rPr lang="en-US" sz="2000" dirty="0">
                <a:solidFill>
                  <a:srgbClr val="0000FF"/>
                </a:solidFill>
                <a:latin typeface="Symbol" charset="0"/>
                <a:cs typeface="Symbol" charset="0"/>
                <a:sym typeface="Wingdings" charset="0"/>
              </a:rPr>
              <a:t>g</a:t>
            </a:r>
            <a:r>
              <a:rPr lang="en-US" sz="2000" dirty="0">
                <a:solidFill>
                  <a:srgbClr val="0000FF"/>
                </a:solidFill>
                <a:sym typeface="Wingdings" charset="0"/>
              </a:rPr>
              <a:t>  visible Energy</a:t>
            </a:r>
          </a:p>
          <a:p>
            <a:endParaRPr lang="en-US" sz="2000" dirty="0">
              <a:solidFill>
                <a:srgbClr val="0000FF"/>
              </a:solidFill>
              <a:sym typeface="Wingdings" charset="0"/>
            </a:endParaRPr>
          </a:p>
          <a:p>
            <a:r>
              <a:rPr lang="en-US" sz="2000" dirty="0">
                <a:solidFill>
                  <a:srgbClr val="0000FF"/>
                </a:solidFill>
                <a:sym typeface="Wingdings" charset="0"/>
              </a:rPr>
              <a:t>(mean Time: 4.2 </a:t>
            </a:r>
            <a:r>
              <a:rPr lang="en-US" sz="2000" dirty="0">
                <a:solidFill>
                  <a:srgbClr val="0000FF"/>
                </a:solidFill>
                <a:latin typeface="Symbol" charset="0"/>
                <a:cs typeface="Symbol" charset="0"/>
                <a:sym typeface="Wingdings" charset="0"/>
              </a:rPr>
              <a:t>m</a:t>
            </a:r>
            <a:r>
              <a:rPr lang="en-US" sz="2000" dirty="0">
                <a:solidFill>
                  <a:srgbClr val="0000FF"/>
                </a:solidFill>
                <a:sym typeface="Wingdings" charset="0"/>
              </a:rPr>
              <a:t> sec)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0824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Verdana"/>
        <a:ea typeface="ＭＳ Ｐゴシック"/>
        <a:cs typeface="DejaVu Sans"/>
      </a:majorFont>
      <a:minorFont>
        <a:latin typeface="Century Gothic"/>
        <a:ea typeface="ＭＳ Ｐゴシック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8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DejaVu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8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DejaVu San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46705</TotalTime>
  <Words>1414</Words>
  <Application>Microsoft Macintosh PowerPoint</Application>
  <PresentationFormat>On-screen Show (4:3)</PresentationFormat>
  <Paragraphs>267</Paragraphs>
  <Slides>29</Slides>
  <Notes>25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   </vt:lpstr>
      <vt:lpstr>Muon Collider Documentation</vt:lpstr>
      <vt:lpstr>MCDRD: computing resources</vt:lpstr>
      <vt:lpstr>MCDRD: computing resources (cont.)</vt:lpstr>
      <vt:lpstr>Changes to slic and Geomconverter</vt:lpstr>
      <vt:lpstr>The mcdrcal01 detector in org.lcsim</vt:lpstr>
      <vt:lpstr>Calorimeter Properties for Barrel and Endcaps</vt:lpstr>
      <vt:lpstr>Z'-&gt; e+ e-</vt:lpstr>
      <vt:lpstr>PowerPoint Presentation</vt:lpstr>
      <vt:lpstr>Effect of dual read out correction: all contributions no gate </vt:lpstr>
      <vt:lpstr>Effect of dual read out correction: g ‘s from neutron Capture discarded</vt:lpstr>
      <vt:lpstr>PowerPoint Presentation</vt:lpstr>
      <vt:lpstr>PowerPoint Presentation</vt:lpstr>
      <vt:lpstr>Caveats</vt:lpstr>
      <vt:lpstr>Near term plan</vt:lpstr>
      <vt:lpstr>Backup slides</vt:lpstr>
      <vt:lpstr>The mcdrcal00 detector in org.lcsim</vt:lpstr>
      <vt:lpstr>Plan</vt:lpstr>
      <vt:lpstr>Data samples</vt:lpstr>
      <vt:lpstr>Plan </vt:lpstr>
      <vt:lpstr>PowerPoint Presentation</vt:lpstr>
      <vt:lpstr>Machine Backgrounds </vt:lpstr>
      <vt:lpstr>Timing of bgr. Hits in the Calorimeter</vt:lpstr>
      <vt:lpstr>Getting muc off the ground</vt:lpstr>
      <vt:lpstr>Z'(3TeV) -&gt; e+e- </vt:lpstr>
      <vt:lpstr>Z'(3TeV)-&gt;m+m-</vt:lpstr>
      <vt:lpstr>Analysis chain </vt:lpstr>
      <vt:lpstr>Invariant mass reconstruction </vt:lpstr>
      <vt:lpstr>Invariant mass reconstruction (cont)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asousa</dc:creator>
  <cp:lastModifiedBy>Hans Wenzel</cp:lastModifiedBy>
  <cp:revision>113</cp:revision>
  <cp:lastPrinted>2011-09-29T22:30:16Z</cp:lastPrinted>
  <dcterms:created xsi:type="dcterms:W3CDTF">1601-01-01T00:00:00Z</dcterms:created>
  <dcterms:modified xsi:type="dcterms:W3CDTF">2013-05-08T16:47:40Z</dcterms:modified>
</cp:coreProperties>
</file>