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7"/>
  </p:notesMasterIdLst>
  <p:handoutMasterIdLst>
    <p:handoutMasterId r:id="rId8"/>
  </p:handoutMasterIdLst>
  <p:sldIdLst>
    <p:sldId id="275" r:id="rId5"/>
    <p:sldId id="276" r:id="rId6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D7EB"/>
    <a:srgbClr val="50504E"/>
    <a:srgbClr val="4E4E4E"/>
    <a:srgbClr val="404040"/>
    <a:srgbClr val="004C97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186" autoAdjust="0"/>
    <p:restoredTop sz="94663"/>
  </p:normalViewPr>
  <p:slideViewPr>
    <p:cSldViewPr snapToGrid="0" snapToObjects="1" showGuides="1">
      <p:cViewPr varScale="1">
        <p:scale>
          <a:sx n="129" d="100"/>
          <a:sy n="129" d="100"/>
        </p:scale>
        <p:origin x="150" y="300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hn C Kuharik" userId="e31a3ee5-9e74-4dc4-a24b-91975636a6c9" providerId="ADAL" clId="{FA5637C6-70CD-4A8E-B49F-2D313FE650D0}"/>
    <pc:docChg chg="custSel addSld modSld">
      <pc:chgData name="John C Kuharik" userId="e31a3ee5-9e74-4dc4-a24b-91975636a6c9" providerId="ADAL" clId="{FA5637C6-70CD-4A8E-B49F-2D313FE650D0}" dt="2022-12-02T14:15:46.939" v="1034" actId="20577"/>
      <pc:docMkLst>
        <pc:docMk/>
      </pc:docMkLst>
      <pc:sldChg chg="addSp delSp modSp mod">
        <pc:chgData name="John C Kuharik" userId="e31a3ee5-9e74-4dc4-a24b-91975636a6c9" providerId="ADAL" clId="{FA5637C6-70CD-4A8E-B49F-2D313FE650D0}" dt="2022-12-02T14:15:46.939" v="1034" actId="20577"/>
        <pc:sldMkLst>
          <pc:docMk/>
          <pc:sldMk cId="3784689877" sldId="275"/>
        </pc:sldMkLst>
        <pc:spChg chg="mod">
          <ac:chgData name="John C Kuharik" userId="e31a3ee5-9e74-4dc4-a24b-91975636a6c9" providerId="ADAL" clId="{FA5637C6-70CD-4A8E-B49F-2D313FE650D0}" dt="2022-12-02T14:15:46.939" v="1034" actId="20577"/>
          <ac:spMkLst>
            <pc:docMk/>
            <pc:sldMk cId="3784689877" sldId="275"/>
            <ac:spMk id="8" creationId="{CE620D85-D227-465A-84A2-F9FD03364973}"/>
          </ac:spMkLst>
        </pc:spChg>
        <pc:picChg chg="del">
          <ac:chgData name="John C Kuharik" userId="e31a3ee5-9e74-4dc4-a24b-91975636a6c9" providerId="ADAL" clId="{FA5637C6-70CD-4A8E-B49F-2D313FE650D0}" dt="2022-12-02T13:53:29.763" v="1" actId="478"/>
          <ac:picMkLst>
            <pc:docMk/>
            <pc:sldMk cId="3784689877" sldId="275"/>
            <ac:picMk id="2" creationId="{DA926366-991F-4BBC-9C83-064A5027CEEB}"/>
          </ac:picMkLst>
        </pc:picChg>
        <pc:picChg chg="add mod">
          <ac:chgData name="John C Kuharik" userId="e31a3ee5-9e74-4dc4-a24b-91975636a6c9" providerId="ADAL" clId="{FA5637C6-70CD-4A8E-B49F-2D313FE650D0}" dt="2022-12-02T13:53:43.528" v="6" actId="14100"/>
          <ac:picMkLst>
            <pc:docMk/>
            <pc:sldMk cId="3784689877" sldId="275"/>
            <ac:picMk id="9" creationId="{CCF59A28-ABAA-4FC0-81FB-01E22019D5A8}"/>
          </ac:picMkLst>
        </pc:picChg>
      </pc:sldChg>
      <pc:sldChg chg="modSp add mod">
        <pc:chgData name="John C Kuharik" userId="e31a3ee5-9e74-4dc4-a24b-91975636a6c9" providerId="ADAL" clId="{FA5637C6-70CD-4A8E-B49F-2D313FE650D0}" dt="2022-12-02T14:14:02.776" v="1033" actId="20577"/>
        <pc:sldMkLst>
          <pc:docMk/>
          <pc:sldMk cId="3853770021" sldId="276"/>
        </pc:sldMkLst>
        <pc:spChg chg="mod">
          <ac:chgData name="John C Kuharik" userId="e31a3ee5-9e74-4dc4-a24b-91975636a6c9" providerId="ADAL" clId="{FA5637C6-70CD-4A8E-B49F-2D313FE650D0}" dt="2022-12-02T14:14:02.776" v="1033" actId="20577"/>
          <ac:spMkLst>
            <pc:docMk/>
            <pc:sldMk cId="3853770021" sldId="276"/>
            <ac:spMk id="8" creationId="{CE620D85-D227-465A-84A2-F9FD0336497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D08E57-B576-F641-BEA6-C3D752DF7F6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808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AE0E7D85-5184-4857-84E8-9822919C193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CE8475A-A2B8-4FEE-850B-1E573461DB1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D659EC1-FA7B-4B52-9E94-63B5C1FEB68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2E1D34C-6B5E-465C-B923-92F1F98259B1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9D52573-B353-48C6-A7A1-0A2D3CC9B9C2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7884B83D-60D7-42D6-BED9-444F25D7DDCB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90D2314-2C8D-4010-B128-9AAAAAC39E2C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fermipoint.fnal.gov/org/as/ad/hqsuppor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t="5926" r="1518" b="1716"/>
          <a:stretch/>
        </p:blipFill>
        <p:spPr>
          <a:xfrm>
            <a:off x="988219" y="580975"/>
            <a:ext cx="4293356" cy="2614714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72483" y="146793"/>
            <a:ext cx="8686800" cy="320908"/>
          </a:xfrm>
        </p:spPr>
        <p:txBody>
          <a:bodyPr/>
          <a:lstStyle/>
          <a:p>
            <a:r>
              <a:rPr lang="en-US" sz="2000" dirty="0"/>
              <a:t>Booster </a:t>
            </a:r>
            <a:r>
              <a:rPr lang="en-US" sz="2000" dirty="0" smtClean="0"/>
              <a:t>Operations </a:t>
            </a:r>
            <a:br>
              <a:rPr lang="en-US" sz="2000" dirty="0" smtClean="0"/>
            </a:br>
            <a:r>
              <a:rPr lang="en-US" sz="1100" dirty="0" smtClean="0"/>
              <a:t>1/31-2/7</a:t>
            </a:r>
            <a:endParaRPr lang="en-US" sz="11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3EB5177F-3E0C-40DF-838F-D9A049B36A1E}" type="datetime1">
              <a:rPr lang="en-US" smtClean="0"/>
              <a:t>2/7/2025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S. Chaurize  | Booster Operations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E620D85-D227-465A-84A2-F9FD03364973}"/>
              </a:ext>
            </a:extLst>
          </p:cNvPr>
          <p:cNvSpPr txBox="1"/>
          <p:nvPr/>
        </p:nvSpPr>
        <p:spPr>
          <a:xfrm>
            <a:off x="-85835" y="3227972"/>
            <a:ext cx="7286259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Last Friday Day shift began running beam to BNB from pause.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Ran 5Hz to BNB all week as conditions permitted. 4.5-4.8E12 </a:t>
            </a:r>
            <a:r>
              <a:rPr lang="en-US" sz="1400" dirty="0" err="1" smtClean="0"/>
              <a:t>ppp</a:t>
            </a:r>
            <a:r>
              <a:rPr lang="en-US" sz="1400" dirty="0" smtClean="0"/>
              <a:t>  93-94% efficiency.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Adjusted and tuned to change in </a:t>
            </a:r>
            <a:r>
              <a:rPr lang="en-US" sz="1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Linac</a:t>
            </a:r>
            <a:r>
              <a:rPr lang="en-US" sz="14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40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beam </a:t>
            </a:r>
            <a:r>
              <a:rPr lang="en-U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current. </a:t>
            </a:r>
            <a:endParaRPr lang="en-US" sz="1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/>
              <a:t>Brief Vacuum related trips over week at periods 21 and 22 and 14. Leaked checked areas in past have not leak yet.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Today owl shift had B:SXL19 </a:t>
            </a:r>
            <a:r>
              <a:rPr lang="en-US" sz="1400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</a:t>
            </a: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issues and GMPS Vacuum trip indication trouble-shooting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Thanks to Ops for keeping things running well.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467141" y="2780944"/>
            <a:ext cx="330806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Downtime over week : ~2.4hrs</a:t>
            </a:r>
          </a:p>
          <a:p>
            <a:r>
              <a:rPr lang="en-US" sz="1200" dirty="0" err="1" smtClean="0"/>
              <a:t>Misc</a:t>
            </a:r>
            <a:r>
              <a:rPr lang="en-US" sz="1200" dirty="0" smtClean="0"/>
              <a:t> RF station trips ~50 min</a:t>
            </a:r>
          </a:p>
          <a:p>
            <a:r>
              <a:rPr lang="en-US" sz="1200" dirty="0" smtClean="0"/>
              <a:t>SXL19 Regulator issues-on going</a:t>
            </a:r>
          </a:p>
          <a:p>
            <a:r>
              <a:rPr lang="en-US" sz="1200" dirty="0" smtClean="0"/>
              <a:t>GMPS vacuum trip trouble shooting on-going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3985262" y="2336903"/>
            <a:ext cx="1394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SXL19 Regulator failure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16200000">
            <a:off x="4286078" y="2268440"/>
            <a:ext cx="1151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95000"/>
                  </a:schemeClr>
                </a:solidFill>
              </a:rPr>
              <a:t>GMPS vacuum trip</a:t>
            </a:r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  <a:p>
            <a:endParaRPr lang="en-US" sz="1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7971" y="711655"/>
            <a:ext cx="2691312" cy="1957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42E55E5-525C-A234-6227-ED7799C5C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44607"/>
            <a:ext cx="8686800" cy="320908"/>
          </a:xfrm>
        </p:spPr>
        <p:txBody>
          <a:bodyPr/>
          <a:lstStyle/>
          <a:p>
            <a:r>
              <a:rPr lang="en-US" sz="1650" dirty="0"/>
              <a:t>Booster Dedicated/Parasitic  Study Report:01/24/2025-02/06/2025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B1DE48-EEE1-200B-EEA2-8389876EFC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94018" y="4988182"/>
            <a:ext cx="2595837" cy="177964"/>
          </a:xfrm>
        </p:spPr>
        <p:txBody>
          <a:bodyPr/>
          <a:lstStyle/>
          <a:p>
            <a:pPr>
              <a:defRPr/>
            </a:pPr>
            <a:r>
              <a:rPr lang="en-US" b="1" dirty="0"/>
              <a:t>             9 am Friday Operation Meeting</a:t>
            </a:r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D7CF7315-F008-1ECD-6B7F-562EB28A749D}"/>
              </a:ext>
            </a:extLst>
          </p:cNvPr>
          <p:cNvSpPr txBox="1">
            <a:spLocks/>
          </p:cNvSpPr>
          <p:nvPr/>
        </p:nvSpPr>
        <p:spPr>
          <a:xfrm>
            <a:off x="5214936" y="457673"/>
            <a:ext cx="3821019" cy="2774160"/>
          </a:xfrm>
          <a:prstGeom prst="rect">
            <a:avLst/>
          </a:prstGeom>
        </p:spPr>
        <p:txBody>
          <a:bodyPr lIns="0" tIns="0" rIns="0" bIns="0">
            <a:normAutofit fontScale="92500" lnSpcReduction="10000"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133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 kern="1200">
                <a:solidFill>
                  <a:srgbClr val="00B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75" b="1" dirty="0">
                <a:solidFill>
                  <a:srgbClr val="000000"/>
                </a:solidFill>
              </a:rPr>
              <a:t>PIP-II type Beam Intensity (For PIP2)</a:t>
            </a:r>
            <a:endParaRPr lang="en-US" sz="1275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125" dirty="0"/>
              <a:t>Participants: Cbhat and </a:t>
            </a:r>
            <a:r>
              <a:rPr lang="en-US" sz="1125" dirty="0" err="1"/>
              <a:t>SChaurize</a:t>
            </a:r>
            <a:endParaRPr lang="en-US" sz="1125" dirty="0"/>
          </a:p>
          <a:p>
            <a:pPr lvl="1">
              <a:lnSpc>
                <a:spcPct val="120000"/>
              </a:lnSpc>
            </a:pPr>
            <a:r>
              <a:rPr lang="en-US" sz="1125" dirty="0"/>
              <a:t>Goal: Demonstrate 6.5E12ppp at extraction</a:t>
            </a:r>
            <a:endParaRPr lang="en-US" sz="1125" dirty="0">
              <a:solidFill>
                <a:srgbClr val="00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en-US" sz="1125" dirty="0"/>
              <a:t>Type of Study: Parasitic  (~2 </a:t>
            </a:r>
            <a:r>
              <a:rPr lang="en-US" sz="1125" dirty="0" err="1"/>
              <a:t>hr</a:t>
            </a:r>
            <a:r>
              <a:rPr lang="en-US" sz="1125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1125" dirty="0"/>
              <a:t>Study Details</a:t>
            </a:r>
          </a:p>
          <a:p>
            <a:pPr lvl="2">
              <a:lnSpc>
                <a:spcPct val="120000"/>
              </a:lnSpc>
            </a:pPr>
            <a:r>
              <a:rPr lang="en-US" sz="975" dirty="0">
                <a:solidFill>
                  <a:schemeClr val="accent6"/>
                </a:solidFill>
              </a:rPr>
              <a:t>With hybrid-LLRF injected up to ~7.2E12ppp and extracted ~6.2E12 </a:t>
            </a:r>
            <a:r>
              <a:rPr lang="en-US" sz="975" dirty="0" err="1">
                <a:solidFill>
                  <a:schemeClr val="accent6"/>
                </a:solidFill>
              </a:rPr>
              <a:t>ppp</a:t>
            </a:r>
            <a:r>
              <a:rPr lang="en-US" sz="975" dirty="0">
                <a:solidFill>
                  <a:schemeClr val="accent6"/>
                </a:solidFill>
              </a:rPr>
              <a:t> ~85% efficiency. Needed transition tuning.</a:t>
            </a:r>
          </a:p>
          <a:p>
            <a:pPr lvl="2">
              <a:lnSpc>
                <a:spcPct val="120000"/>
              </a:lnSpc>
            </a:pPr>
            <a:r>
              <a:rPr lang="en-US" sz="975" dirty="0">
                <a:solidFill>
                  <a:schemeClr val="accent6"/>
                </a:solidFill>
              </a:rPr>
              <a:t>Found out that we do need more RF power (voltage) for such high intensity beam.</a:t>
            </a:r>
          </a:p>
          <a:p>
            <a:pPr lvl="2">
              <a:lnSpc>
                <a:spcPct val="120000"/>
              </a:lnSpc>
            </a:pPr>
            <a:r>
              <a:rPr lang="en-US" sz="975" dirty="0">
                <a:solidFill>
                  <a:schemeClr val="accent6"/>
                </a:solidFill>
              </a:rPr>
              <a:t>WCM data have been taken for </a:t>
            </a:r>
            <a:r>
              <a:rPr lang="en-US" sz="975" b="1" dirty="0">
                <a:solidFill>
                  <a:srgbClr val="0000FF"/>
                </a:solidFill>
              </a:rPr>
              <a:t>emittance</a:t>
            </a:r>
            <a:r>
              <a:rPr lang="en-US" sz="975" dirty="0">
                <a:solidFill>
                  <a:srgbClr val="0000FF"/>
                </a:solidFill>
              </a:rPr>
              <a:t> </a:t>
            </a:r>
            <a:r>
              <a:rPr lang="en-US" sz="975" dirty="0">
                <a:solidFill>
                  <a:schemeClr val="accent6"/>
                </a:solidFill>
              </a:rPr>
              <a:t>and </a:t>
            </a:r>
            <a:r>
              <a:rPr lang="en-US" sz="975" b="1" dirty="0">
                <a:solidFill>
                  <a:srgbClr val="0000FF"/>
                </a:solidFill>
              </a:rPr>
              <a:t>couple bunch instability</a:t>
            </a:r>
            <a:r>
              <a:rPr lang="en-US" sz="975" b="1" dirty="0">
                <a:solidFill>
                  <a:schemeClr val="accent6"/>
                </a:solidFill>
              </a:rPr>
              <a:t> studies</a:t>
            </a:r>
            <a:r>
              <a:rPr lang="en-US" sz="975" dirty="0">
                <a:solidFill>
                  <a:schemeClr val="accent6"/>
                </a:solidFill>
              </a:rPr>
              <a:t>. </a:t>
            </a:r>
          </a:p>
          <a:p>
            <a:pPr lvl="2">
              <a:lnSpc>
                <a:spcPct val="120000"/>
              </a:lnSpc>
            </a:pPr>
            <a:endParaRPr lang="en-US" sz="900" dirty="0">
              <a:solidFill>
                <a:schemeClr val="accent6"/>
              </a:solidFill>
            </a:endParaRPr>
          </a:p>
          <a:p>
            <a:pPr marL="282568" lvl="1" indent="0">
              <a:lnSpc>
                <a:spcPct val="120000"/>
              </a:lnSpc>
              <a:buNone/>
            </a:pPr>
            <a:endParaRPr lang="en-US" sz="1000" dirty="0">
              <a:solidFill>
                <a:schemeClr val="accent6"/>
              </a:solidFill>
            </a:endParaRPr>
          </a:p>
          <a:p>
            <a:pPr marL="573073" lvl="2" indent="0">
              <a:lnSpc>
                <a:spcPct val="120000"/>
              </a:lnSpc>
              <a:buNone/>
            </a:pPr>
            <a:r>
              <a:rPr lang="en-US" sz="900" dirty="0">
                <a:solidFill>
                  <a:srgbClr val="222222"/>
                </a:solidFill>
                <a:latin typeface="Helvetica Neue"/>
              </a:rPr>
              <a:t> </a:t>
            </a:r>
            <a:endParaRPr lang="en-US" sz="900" b="1" dirty="0">
              <a:sym typeface="Symbol" panose="05050102010706020507" pitchFamily="18" charset="2"/>
            </a:endParaRPr>
          </a:p>
          <a:p>
            <a:pPr marL="0" indent="0">
              <a:lnSpc>
                <a:spcPct val="120000"/>
              </a:lnSpc>
              <a:buNone/>
            </a:pPr>
            <a:endParaRPr lang="en-US" sz="12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3C1EC-3F7C-A489-447E-98577A18DC24}"/>
              </a:ext>
            </a:extLst>
          </p:cNvPr>
          <p:cNvSpPr txBox="1"/>
          <p:nvPr/>
        </p:nvSpPr>
        <p:spPr>
          <a:xfrm>
            <a:off x="3139776" y="4213695"/>
            <a:ext cx="3054359" cy="76174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highlight>
                  <a:srgbClr val="FFFFFF"/>
                </a:highlight>
              </a:rPr>
              <a:t>Results will be posted in PS Sharepoint </a:t>
            </a:r>
          </a:p>
          <a:p>
            <a:pPr algn="ctr"/>
            <a:r>
              <a:rPr lang="en-US" sz="1050" dirty="0">
                <a:highlight>
                  <a:srgbClr val="FFFFFF"/>
                </a:highlight>
                <a:hlinkClick r:id="rId3"/>
              </a:rPr>
              <a:t>https://fermipoint.fnal.gov/org/as/ad/hqsupport/</a:t>
            </a:r>
            <a:endParaRPr lang="en-US" sz="1050" dirty="0">
              <a:highlight>
                <a:srgbClr val="FFFFFF"/>
              </a:highlight>
            </a:endParaRPr>
          </a:p>
          <a:p>
            <a:pPr algn="ctr"/>
            <a:r>
              <a:rPr lang="en-US" sz="1050" u="sng" dirty="0" err="1">
                <a:solidFill>
                  <a:srgbClr val="0000FF"/>
                </a:solidFill>
                <a:highlight>
                  <a:srgbClr val="FFFFFF"/>
                </a:highlight>
              </a:rPr>
              <a:t>PSStudy</a:t>
            </a:r>
            <a:r>
              <a:rPr lang="en-US" sz="1050" u="sng" dirty="0">
                <a:solidFill>
                  <a:srgbClr val="0000FF"/>
                </a:solidFill>
                <a:highlight>
                  <a:srgbClr val="FFFFFF"/>
                </a:highlight>
              </a:rPr>
              <a:t>/Shared%20Documents/Forms/AllItems.aspx</a:t>
            </a:r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FB8F1178-96D3-D8EE-4A8F-77B31E18E4D4}"/>
              </a:ext>
            </a:extLst>
          </p:cNvPr>
          <p:cNvSpPr txBox="1">
            <a:spLocks/>
          </p:cNvSpPr>
          <p:nvPr/>
        </p:nvSpPr>
        <p:spPr>
          <a:xfrm>
            <a:off x="108045" y="435832"/>
            <a:ext cx="4246785" cy="4534221"/>
          </a:xfrm>
          <a:prstGeom prst="rect">
            <a:avLst/>
          </a:prstGeom>
        </p:spPr>
        <p:txBody>
          <a:bodyPr lIns="0" tIns="0" rIns="0" bIns="0">
            <a:normAutofit lnSpcReduction="10000"/>
          </a:bodyPr>
          <a:lstStyle>
            <a:lvl1pPr marL="306910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q"/>
              <a:defRPr sz="24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68366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Ø"/>
              <a:defRPr sz="2133" kern="1200">
                <a:solidFill>
                  <a:srgbClr val="0000FF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1071007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v"/>
              <a:defRPr sz="2000" kern="1200">
                <a:solidFill>
                  <a:srgbClr val="00B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447764" indent="-304792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826638" indent="-306910" algn="l" defTabSz="609585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867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335271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609585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1200" b="1" dirty="0">
                <a:solidFill>
                  <a:srgbClr val="000000"/>
                </a:solidFill>
              </a:rPr>
              <a:t>IPM/BPM Calibration (For PIP/PIP-II)</a:t>
            </a:r>
          </a:p>
          <a:p>
            <a:pPr lvl="1"/>
            <a:r>
              <a:rPr lang="en-US" sz="1050" dirty="0"/>
              <a:t>Participants: Michael </a:t>
            </a:r>
            <a:r>
              <a:rPr lang="en-US" sz="1050" dirty="0" err="1"/>
              <a:t>Balcewicz</a:t>
            </a:r>
            <a:r>
              <a:rPr lang="en-US" sz="1050" dirty="0"/>
              <a:t>, </a:t>
            </a:r>
            <a:r>
              <a:rPr lang="en-US" sz="1050" dirty="0" err="1"/>
              <a:t>SChaurize</a:t>
            </a:r>
            <a:r>
              <a:rPr lang="en-US" sz="1050" dirty="0"/>
              <a:t> and Kent Triplett</a:t>
            </a:r>
          </a:p>
          <a:p>
            <a:pPr lvl="1"/>
            <a:r>
              <a:rPr lang="en-US" sz="1050" dirty="0"/>
              <a:t>Goal: Develop </a:t>
            </a:r>
            <a:r>
              <a:rPr lang="en-US" sz="1050" smtClean="0"/>
              <a:t>a non-invasive </a:t>
            </a:r>
            <a:r>
              <a:rPr lang="en-US" sz="1050" dirty="0"/>
              <a:t>emittance monitoring system for Booster (CYTan) using BPMs. Calibrate both IPM &amp; BPM in Booster. </a:t>
            </a:r>
          </a:p>
          <a:p>
            <a:pPr lvl="1"/>
            <a:r>
              <a:rPr lang="en-US" sz="1050" dirty="0"/>
              <a:t>Type of Study: Parasitic(~4hr)</a:t>
            </a:r>
          </a:p>
          <a:p>
            <a:pPr lvl="1"/>
            <a:r>
              <a:rPr lang="en-US" sz="1050" dirty="0"/>
              <a:t>Study Details</a:t>
            </a:r>
          </a:p>
          <a:p>
            <a:pPr marL="642938" lvl="2" indent="-229791">
              <a:lnSpc>
                <a:spcPct val="120000"/>
              </a:lnSpc>
            </a:pPr>
            <a:r>
              <a:rPr lang="en-US" sz="900" u="sng" dirty="0">
                <a:solidFill>
                  <a:srgbClr val="222222"/>
                </a:solidFill>
                <a:latin typeface="Helvetica Neue"/>
              </a:rPr>
              <a:t>Initial Calibration </a:t>
            </a:r>
            <a:r>
              <a:rPr lang="en-US" sz="900" dirty="0">
                <a:solidFill>
                  <a:srgbClr val="222222"/>
                </a:solidFill>
                <a:latin typeface="Helvetica Neue"/>
              </a:rPr>
              <a:t>with zero beam for IPM, &amp;                                           6 turn beam for IPM as well as BPM.</a:t>
            </a:r>
          </a:p>
          <a:p>
            <a:pPr marL="642938" lvl="2" indent="-229791">
              <a:lnSpc>
                <a:spcPct val="120000"/>
              </a:lnSpc>
            </a:pPr>
            <a:r>
              <a:rPr lang="en-US" sz="825" b="1" u="sng" dirty="0">
                <a:solidFill>
                  <a:srgbClr val="222222"/>
                </a:solidFill>
                <a:latin typeface="Helvetica Neue"/>
              </a:rPr>
              <a:t>Addressed BPM Emittance Issues: </a:t>
            </a:r>
            <a:r>
              <a:rPr lang="en-US" sz="900" dirty="0">
                <a:solidFill>
                  <a:srgbClr val="222222"/>
                </a:solidFill>
                <a:latin typeface="Helvetica Neue"/>
              </a:rPr>
              <a:t>Data                                                                    have been taken with 9, 8, 6 turn beam                                                              for BPM to understand emittance                                                                       fluctuation. </a:t>
            </a:r>
          </a:p>
          <a:p>
            <a:pPr marL="642938" lvl="2" indent="-229791">
              <a:lnSpc>
                <a:spcPct val="120000"/>
              </a:lnSpc>
            </a:pPr>
            <a:r>
              <a:rPr lang="en-US" sz="788" b="1" u="sng" dirty="0">
                <a:solidFill>
                  <a:srgbClr val="222222"/>
                </a:solidFill>
                <a:latin typeface="Helvetica Neue"/>
              </a:rPr>
              <a:t>Recalibration And Intensity Increases</a:t>
            </a:r>
            <a:r>
              <a:rPr lang="en-US" sz="788" b="1" dirty="0">
                <a:solidFill>
                  <a:srgbClr val="222222"/>
                </a:solidFill>
                <a:latin typeface="Helvetica Neue"/>
              </a:rPr>
              <a:t>:  </a:t>
            </a:r>
            <a:r>
              <a:rPr lang="en-US" sz="825" dirty="0">
                <a:solidFill>
                  <a:srgbClr val="222222"/>
                </a:solidFill>
                <a:latin typeface="Helvetica Neue"/>
              </a:rPr>
              <a:t>                                                                                   Beam intensity up to 6.2E12 at extraction.</a:t>
            </a:r>
          </a:p>
          <a:p>
            <a:pPr marL="642938" lvl="2" indent="-229791">
              <a:lnSpc>
                <a:spcPct val="120000"/>
              </a:lnSpc>
            </a:pPr>
            <a:r>
              <a:rPr lang="en-US" sz="825" b="1" u="sng" dirty="0">
                <a:solidFill>
                  <a:srgbClr val="222222"/>
                </a:solidFill>
                <a:latin typeface="Helvetica Neue"/>
              </a:rPr>
              <a:t>Low Intensity Bumping and Collimation:</a:t>
            </a:r>
            <a:r>
              <a:rPr lang="en-US" sz="825" dirty="0">
                <a:solidFill>
                  <a:srgbClr val="222222"/>
                </a:solidFill>
                <a:latin typeface="Helvetica Neue"/>
              </a:rPr>
              <a:t>                                                                     As a part of the IPM calibration beam position                                               was moved around the IPM with a bump                                                          at low energy  and low intensity with a bump. </a:t>
            </a:r>
          </a:p>
          <a:p>
            <a:pPr marL="231782" indent="-229791">
              <a:lnSpc>
                <a:spcPct val="120000"/>
              </a:lnSpc>
            </a:pPr>
            <a:r>
              <a:rPr lang="en-US" sz="1250" dirty="0">
                <a:latin typeface="Helvetica Neue"/>
              </a:rPr>
              <a:t>Flat Injection Study (continuation)</a:t>
            </a:r>
          </a:p>
          <a:p>
            <a:pPr marL="514350" lvl="1" indent="-229791">
              <a:lnSpc>
                <a:spcPct val="120000"/>
              </a:lnSpc>
            </a:pPr>
            <a:r>
              <a:rPr lang="en-US" sz="1050" dirty="0"/>
              <a:t>Participants: </a:t>
            </a:r>
            <a:r>
              <a:rPr lang="en-US" sz="1050" dirty="0" err="1"/>
              <a:t>CBhat</a:t>
            </a:r>
            <a:r>
              <a:rPr lang="en-US" sz="1050" dirty="0"/>
              <a:t>, </a:t>
            </a:r>
            <a:r>
              <a:rPr lang="en-US" sz="1050" dirty="0" err="1"/>
              <a:t>Schaurize</a:t>
            </a:r>
            <a:endParaRPr lang="en-US" sz="1050" dirty="0"/>
          </a:p>
          <a:p>
            <a:pPr marL="514350" lvl="1" indent="-229791">
              <a:lnSpc>
                <a:spcPct val="120000"/>
              </a:lnSpc>
            </a:pPr>
            <a:r>
              <a:rPr lang="en-US" sz="1050" dirty="0">
                <a:latin typeface="Helvetica Neue"/>
              </a:rPr>
              <a:t>Type of Study: Parasitic (~1.5 </a:t>
            </a:r>
            <a:r>
              <a:rPr lang="en-US" sz="1050" dirty="0" err="1">
                <a:latin typeface="Helvetica Neue"/>
              </a:rPr>
              <a:t>hr</a:t>
            </a:r>
            <a:r>
              <a:rPr lang="en-US" sz="1050" dirty="0">
                <a:latin typeface="Helvetica Neue"/>
              </a:rPr>
              <a:t>)</a:t>
            </a:r>
          </a:p>
          <a:p>
            <a:pPr marL="514350" lvl="1" indent="-229791">
              <a:lnSpc>
                <a:spcPct val="120000"/>
              </a:lnSpc>
            </a:pPr>
            <a:r>
              <a:rPr lang="en-US" sz="1050" dirty="0">
                <a:latin typeface="Helvetica Neue"/>
              </a:rPr>
              <a:t>Goal: Effect of different shapes of B:BFLAT</a:t>
            </a:r>
          </a:p>
          <a:p>
            <a:pPr marL="573073" lvl="2" indent="0">
              <a:lnSpc>
                <a:spcPct val="120000"/>
              </a:lnSpc>
              <a:buNone/>
            </a:pPr>
            <a:r>
              <a:rPr lang="en-US" sz="825" dirty="0">
                <a:solidFill>
                  <a:srgbClr val="222222"/>
                </a:solidFill>
                <a:latin typeface="Helvetica Neue"/>
              </a:rPr>
              <a:t>       </a:t>
            </a:r>
            <a:endParaRPr lang="en-US" sz="900" dirty="0">
              <a:solidFill>
                <a:srgbClr val="222222"/>
              </a:solidFill>
              <a:latin typeface="Helvetica Neue"/>
            </a:endParaRPr>
          </a:p>
          <a:p>
            <a:pPr lvl="2">
              <a:lnSpc>
                <a:spcPct val="120000"/>
              </a:lnSpc>
            </a:pPr>
            <a:endParaRPr lang="en-US" sz="900" dirty="0">
              <a:solidFill>
                <a:srgbClr val="222222"/>
              </a:solidFill>
              <a:latin typeface="Helvetica Neue"/>
            </a:endParaRPr>
          </a:p>
          <a:p>
            <a:pPr lvl="2">
              <a:lnSpc>
                <a:spcPct val="120000"/>
              </a:lnSpc>
            </a:pPr>
            <a:endParaRPr lang="en-US" sz="825" dirty="0">
              <a:solidFill>
                <a:srgbClr val="222222"/>
              </a:solidFill>
              <a:latin typeface="Helvetica Neue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438E5A0D-632A-1E1B-0F03-FFB0C82D1E95}"/>
              </a:ext>
            </a:extLst>
          </p:cNvPr>
          <p:cNvGrpSpPr/>
          <p:nvPr/>
        </p:nvGrpSpPr>
        <p:grpSpPr>
          <a:xfrm>
            <a:off x="3036591" y="1683081"/>
            <a:ext cx="2565665" cy="2125612"/>
            <a:chOff x="4048788" y="2244107"/>
            <a:chExt cx="3420886" cy="2834149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A59D58-54CA-B376-7D75-BC5F7404E3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48788" y="2244107"/>
              <a:ext cx="3420886" cy="2834149"/>
            </a:xfrm>
            <a:prstGeom prst="rect">
              <a:avLst/>
            </a:prstGeom>
          </p:spPr>
        </p:pic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5C99531-2AFD-A534-E336-F55278399936}"/>
                </a:ext>
              </a:extLst>
            </p:cNvPr>
            <p:cNvSpPr/>
            <p:nvPr/>
          </p:nvSpPr>
          <p:spPr>
            <a:xfrm>
              <a:off x="4186367" y="4137438"/>
              <a:ext cx="515594" cy="7072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FB61FCB-C08E-B8E3-AD76-4E59B0885133}"/>
                </a:ext>
              </a:extLst>
            </p:cNvPr>
            <p:cNvSpPr/>
            <p:nvPr/>
          </p:nvSpPr>
          <p:spPr>
            <a:xfrm>
              <a:off x="6322215" y="4167508"/>
              <a:ext cx="515594" cy="707214"/>
            </a:xfrm>
            <a:prstGeom prst="ellipse">
              <a:avLst/>
            </a:prstGeom>
            <a:noFill/>
            <a:ln>
              <a:solidFill>
                <a:srgbClr val="FFC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806C424-D96E-318B-1594-34BC942C00F9}"/>
                </a:ext>
              </a:extLst>
            </p:cNvPr>
            <p:cNvSpPr txBox="1"/>
            <p:nvPr/>
          </p:nvSpPr>
          <p:spPr>
            <a:xfrm rot="16200000">
              <a:off x="6027856" y="2958328"/>
              <a:ext cx="1135353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Vertical IPM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69E15-45EF-191D-2D2E-2991B565A4BD}"/>
                </a:ext>
              </a:extLst>
            </p:cNvPr>
            <p:cNvSpPr txBox="1"/>
            <p:nvPr/>
          </p:nvSpPr>
          <p:spPr>
            <a:xfrm rot="16200000">
              <a:off x="6323458" y="2846780"/>
              <a:ext cx="1329852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Horizontal IPM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367F3E-5A53-3703-4493-0E9FEF60DE56}"/>
              </a:ext>
            </a:extLst>
          </p:cNvPr>
          <p:cNvGrpSpPr/>
          <p:nvPr/>
        </p:nvGrpSpPr>
        <p:grpSpPr>
          <a:xfrm>
            <a:off x="6168640" y="2672298"/>
            <a:ext cx="2436201" cy="2016683"/>
            <a:chOff x="8224853" y="3608784"/>
            <a:chExt cx="3248268" cy="2688910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227D1EC-7D4C-741B-5B1F-7A4922CE42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224853" y="3608784"/>
              <a:ext cx="3248268" cy="268891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01C11C8-D79B-65B3-60E0-7BB415D0F03C}"/>
                </a:ext>
              </a:extLst>
            </p:cNvPr>
            <p:cNvSpPr txBox="1"/>
            <p:nvPr/>
          </p:nvSpPr>
          <p:spPr>
            <a:xfrm>
              <a:off x="10402126" y="4039199"/>
              <a:ext cx="1028487" cy="33855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50" dirty="0">
                  <a:solidFill>
                    <a:srgbClr val="FFFF00"/>
                  </a:solidFill>
                </a:rPr>
                <a:t>6.2E12ppp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897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elements/1.1/"/>
    <ds:schemaRef ds:uri="http://schemas.microsoft.com/office/2006/metadata/properties"/>
    <ds:schemaRef ds:uri="afe23a47-cfea-46e5-8725-31a64ec74212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10864</TotalTime>
  <Words>404</Words>
  <Application>Microsoft Office PowerPoint</Application>
  <PresentationFormat>On-screen Show (16:9)</PresentationFormat>
  <Paragraphs>50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2" baseType="lpstr">
      <vt:lpstr>ＭＳ Ｐゴシック</vt:lpstr>
      <vt:lpstr>Arial</vt:lpstr>
      <vt:lpstr>Calibri</vt:lpstr>
      <vt:lpstr>Geneva</vt:lpstr>
      <vt:lpstr>Helvetica</vt:lpstr>
      <vt:lpstr>Helvetica Neue</vt:lpstr>
      <vt:lpstr>Symbol</vt:lpstr>
      <vt:lpstr>Times New Roman</vt:lpstr>
      <vt:lpstr>Wingdings</vt:lpstr>
      <vt:lpstr>Fermilab_PPT_090915</vt:lpstr>
      <vt:lpstr>Booster Operations  1/31-2/7</vt:lpstr>
      <vt:lpstr>Booster Dedicated/Parasitic  Study Report:01/24/2025-02/06/2025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bd-cap-cns2pc</cp:lastModifiedBy>
  <cp:revision>59</cp:revision>
  <cp:lastPrinted>2014-01-20T19:40:21Z</cp:lastPrinted>
  <dcterms:created xsi:type="dcterms:W3CDTF">2021-08-20T13:25:13Z</dcterms:created>
  <dcterms:modified xsi:type="dcterms:W3CDTF">2025-02-07T14:52:04Z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