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11"/>
  </p:notesMasterIdLst>
  <p:handoutMasterIdLst>
    <p:handoutMasterId r:id="rId12"/>
  </p:handoutMasterIdLst>
  <p:sldIdLst>
    <p:sldId id="265" r:id="rId4"/>
    <p:sldId id="286" r:id="rId5"/>
    <p:sldId id="354" r:id="rId6"/>
    <p:sldId id="348" r:id="rId7"/>
    <p:sldId id="353" r:id="rId8"/>
    <p:sldId id="355" r:id="rId9"/>
    <p:sldId id="311" r:id="rId10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54"/>
            <p14:sldId id="348"/>
            <p14:sldId id="353"/>
            <p14:sldId id="355"/>
            <p14:sldId id="31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4DEE8"/>
    <a:srgbClr val="CCCC00"/>
    <a:srgbClr val="33CCFF"/>
    <a:srgbClr val="7BD5E1"/>
    <a:srgbClr val="79CAE3"/>
    <a:srgbClr val="6600FF"/>
    <a:srgbClr val="66FF66"/>
    <a:srgbClr val="33CC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5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2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2/7/2025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2/7/2025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2/7/2025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2/7/2025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2/7/2025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2/7/2025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2/7/2025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2/7/2025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2/7/2025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2/7/2025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2/7/2025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2/7/2025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2/7/2025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2/7/2025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2/7/2025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2/7/2025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2/7/2025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Shutdown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Ops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February 7,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Recovery from loss of LCW on January 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2/7/2025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795926"/>
            <a:ext cx="8686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Continued investigation into sequence of events and magnet assessment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Three MDC’s damaged, believe all other magnets are okay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Some magnets are more vulnerable depending on type and dissipated power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Vacuum in V906 area recovered okay, don’t believe there was a leak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MC-1 fire alarm at 02:42 was from MC-1 Hall VESDA, not “</a:t>
            </a:r>
            <a:r>
              <a:rPr lang="en-US" sz="1800" dirty="0" err="1"/>
              <a:t>Protectowire</a:t>
            </a:r>
            <a:r>
              <a:rPr lang="en-US" sz="1800" dirty="0"/>
              <a:t>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Fire techs provided detailed information about timing sequence of alarms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Have created a document of our findings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Magnet damage checks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Have performed several visual inspections of all magnets that were powered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No signs of heat damage on other magnets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Tested 29 magnets that had high dissipated power and/or a long period without cooling water, all check out okay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Preparing to replace MDC dipoles V742, V743 &amp; V906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Hazard Analysis was submitted last week, approved this morning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Alignment did “as found” of both existing and replacement magnets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Still need to remove power leads on damaged and replacement magnets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Put fans with filters in tunnel to reduce eye and throat irritation from smoke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LCW system restarted on Monday in 1-pump (shutdown) mode for now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Conductivity recovered, make-up rate is low</a:t>
            </a:r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8685-AAB0-1BF6-E01E-CA212199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damaged and replacement MDC dipoles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6B9B8-349C-6EC8-ACE9-BF4149A1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2/7/2025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F675A-CF81-423E-68F0-801858E2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71E67-A0D7-724F-486D-BA2EDB012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C116309-A514-08A9-5C09-3DCFB1DA1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/>
          <a:stretch/>
        </p:blipFill>
        <p:spPr bwMode="auto">
          <a:xfrm>
            <a:off x="806450" y="938841"/>
            <a:ext cx="7526338" cy="523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22F592-ACD4-4BB4-9330-DB6E826F0422}"/>
              </a:ext>
            </a:extLst>
          </p:cNvPr>
          <p:cNvCxnSpPr>
            <a:cxnSpLocks/>
          </p:cNvCxnSpPr>
          <p:nvPr/>
        </p:nvCxnSpPr>
        <p:spPr>
          <a:xfrm flipH="1">
            <a:off x="7755683" y="4090219"/>
            <a:ext cx="159285" cy="76937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C7CFFA9-3364-0F72-BB7D-BB72E80977F1}"/>
              </a:ext>
            </a:extLst>
          </p:cNvPr>
          <p:cNvSpPr txBox="1"/>
          <p:nvPr/>
        </p:nvSpPr>
        <p:spPr>
          <a:xfrm>
            <a:off x="7634282" y="3782442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V742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2B94C6-F0A3-ADE5-116F-ACC8345D67B6}"/>
              </a:ext>
            </a:extLst>
          </p:cNvPr>
          <p:cNvCxnSpPr>
            <a:cxnSpLocks/>
          </p:cNvCxnSpPr>
          <p:nvPr/>
        </p:nvCxnSpPr>
        <p:spPr>
          <a:xfrm flipH="1">
            <a:off x="7318404" y="3934842"/>
            <a:ext cx="159285" cy="76937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3FF1B4-EAEB-548E-E4FC-02F4EEB8B38D}"/>
              </a:ext>
            </a:extLst>
          </p:cNvPr>
          <p:cNvSpPr txBox="1"/>
          <p:nvPr/>
        </p:nvSpPr>
        <p:spPr>
          <a:xfrm>
            <a:off x="7197003" y="3627065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V743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8BBBF7-1513-D4EB-8D53-EFC7FEE5DE4A}"/>
              </a:ext>
            </a:extLst>
          </p:cNvPr>
          <p:cNvCxnSpPr>
            <a:cxnSpLocks/>
          </p:cNvCxnSpPr>
          <p:nvPr/>
        </p:nvCxnSpPr>
        <p:spPr>
          <a:xfrm flipH="1">
            <a:off x="4412715" y="2109019"/>
            <a:ext cx="159285" cy="76937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045964C-3E56-F6CE-17FD-946AF8C87FBB}"/>
              </a:ext>
            </a:extLst>
          </p:cNvPr>
          <p:cNvSpPr txBox="1"/>
          <p:nvPr/>
        </p:nvSpPr>
        <p:spPr>
          <a:xfrm>
            <a:off x="4291314" y="1801242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V906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D6CFD4-1055-6715-EF70-50EF1092FD9F}"/>
              </a:ext>
            </a:extLst>
          </p:cNvPr>
          <p:cNvSpPr txBox="1"/>
          <p:nvPr/>
        </p:nvSpPr>
        <p:spPr>
          <a:xfrm>
            <a:off x="1731848" y="3269511"/>
            <a:ext cx="237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Delivery Ring Enclosure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8D54AA-A120-3D7D-031C-1C5DB1E3A659}"/>
              </a:ext>
            </a:extLst>
          </p:cNvPr>
          <p:cNvSpPr txBox="1"/>
          <p:nvPr/>
        </p:nvSpPr>
        <p:spPr>
          <a:xfrm rot="1953445">
            <a:off x="4942606" y="3369576"/>
            <a:ext cx="205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D30 straight section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15788E-15A3-D089-A777-5E69AF46F8AC}"/>
              </a:ext>
            </a:extLst>
          </p:cNvPr>
          <p:cNvCxnSpPr>
            <a:cxnSpLocks/>
          </p:cNvCxnSpPr>
          <p:nvPr/>
        </p:nvCxnSpPr>
        <p:spPr>
          <a:xfrm>
            <a:off x="3697114" y="1335418"/>
            <a:ext cx="3241" cy="1004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E5F58D-54E9-8EA0-9327-4947A358311B}"/>
              </a:ext>
            </a:extLst>
          </p:cNvPr>
          <p:cNvSpPr txBox="1"/>
          <p:nvPr/>
        </p:nvSpPr>
        <p:spPr>
          <a:xfrm>
            <a:off x="2173907" y="983241"/>
            <a:ext cx="2830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Replacement magnets from M5 Line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D2D41D-A98F-409C-8F4C-41A7ADE697C4}"/>
              </a:ext>
            </a:extLst>
          </p:cNvPr>
          <p:cNvCxnSpPr>
            <a:cxnSpLocks/>
          </p:cNvCxnSpPr>
          <p:nvPr/>
        </p:nvCxnSpPr>
        <p:spPr>
          <a:xfrm flipH="1">
            <a:off x="3432339" y="1335418"/>
            <a:ext cx="84096" cy="7998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1BF588-2B01-D300-84AA-8B536DF2847A}"/>
              </a:ext>
            </a:extLst>
          </p:cNvPr>
          <p:cNvCxnSpPr>
            <a:cxnSpLocks/>
          </p:cNvCxnSpPr>
          <p:nvPr/>
        </p:nvCxnSpPr>
        <p:spPr>
          <a:xfrm flipH="1">
            <a:off x="2999849" y="1335418"/>
            <a:ext cx="291173" cy="6753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83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3B3D4-2AF7-C6C9-7F45-B27EC879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Campus fire protection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3838E-76C1-829A-D7C7-78CE7BE1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2/7/2025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31DDF-512E-0F42-3713-B867A659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CA57C-832F-A996-5330-1F398ED9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09857A9-B374-CEE8-5C40-1CF9C663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198" y="861645"/>
            <a:ext cx="4608528" cy="54072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AA1CCC-73F3-5438-A4EB-1AF8A182950C}"/>
              </a:ext>
            </a:extLst>
          </p:cNvPr>
          <p:cNvSpPr txBox="1"/>
          <p:nvPr/>
        </p:nvSpPr>
        <p:spPr>
          <a:xfrm>
            <a:off x="6808604" y="5556657"/>
            <a:ext cx="1821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Illustration from</a:t>
            </a:r>
          </a:p>
          <a:p>
            <a:r>
              <a:rPr lang="en-US" sz="1800" dirty="0">
                <a:solidFill>
                  <a:srgbClr val="000000"/>
                </a:solidFill>
              </a:rPr>
              <a:t>Mark Kujawa, ISD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70508D-1242-F925-9F78-6F51BDA00A5F}"/>
              </a:ext>
            </a:extLst>
          </p:cNvPr>
          <p:cNvSpPr/>
          <p:nvPr/>
        </p:nvSpPr>
        <p:spPr>
          <a:xfrm>
            <a:off x="5311233" y="2275156"/>
            <a:ext cx="1037493" cy="369333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E32A0B-AB89-238B-2C18-D3D32EA148F0}"/>
              </a:ext>
            </a:extLst>
          </p:cNvPr>
          <p:cNvSpPr txBox="1"/>
          <p:nvPr/>
        </p:nvSpPr>
        <p:spPr>
          <a:xfrm>
            <a:off x="6523399" y="2213602"/>
            <a:ext cx="2392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Very Early Smoke Detection Apparatus</a:t>
            </a:r>
          </a:p>
          <a:p>
            <a:r>
              <a:rPr lang="en-US" sz="1100" dirty="0">
                <a:solidFill>
                  <a:srgbClr val="000000"/>
                </a:solidFill>
              </a:rPr>
              <a:t>(VESDA)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229B38-93AA-47CE-390D-7051CFA8B13A}"/>
              </a:ext>
            </a:extLst>
          </p:cNvPr>
          <p:cNvCxnSpPr>
            <a:cxnSpLocks/>
          </p:cNvCxnSpPr>
          <p:nvPr/>
        </p:nvCxnSpPr>
        <p:spPr>
          <a:xfrm flipH="1">
            <a:off x="5143500" y="3561998"/>
            <a:ext cx="1744746" cy="4824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D7403FD-C424-6BB0-760A-F5DA9AACE0A3}"/>
              </a:ext>
            </a:extLst>
          </p:cNvPr>
          <p:cNvSpPr txBox="1"/>
          <p:nvPr/>
        </p:nvSpPr>
        <p:spPr>
          <a:xfrm>
            <a:off x="6888246" y="3408109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V906</a:t>
            </a:r>
          </a:p>
        </p:txBody>
      </p:sp>
    </p:spTree>
    <p:extLst>
      <p:ext uri="{BB962C8B-B14F-4D97-AF65-F5344CB8AC3E}">
        <p14:creationId xmlns:p14="http://schemas.microsoft.com/office/powerpoint/2010/main" val="424739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63027-0BE2-5B2A-49ED-A7FA47C26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03CA-D3A2-9716-36E1-9D8C97A2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dissipated power and time without LCW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E4D01-301F-11B1-499C-796D7B6D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2/7/2025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90EAD-E49D-9E98-427B-12B308F49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56FD1-03FE-4072-1B64-AB250E00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8414DC-1363-DB9B-9A38-55799307D7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90"/>
          <a:stretch/>
        </p:blipFill>
        <p:spPr>
          <a:xfrm>
            <a:off x="228600" y="975286"/>
            <a:ext cx="4044462" cy="29903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A2CDE9-A4C9-5DF1-6A87-CC43B3BC6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969" y="1121396"/>
            <a:ext cx="4114800" cy="43758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200912-A2F2-3058-0C15-7017AFE40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991555"/>
            <a:ext cx="4044462" cy="14923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1130EC-3349-E84F-2D55-37742C3E1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497255"/>
            <a:ext cx="4044462" cy="7879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982834-9565-6CFB-249A-CCBD5C55243A}"/>
              </a:ext>
            </a:extLst>
          </p:cNvPr>
          <p:cNvSpPr txBox="1"/>
          <p:nvPr/>
        </p:nvSpPr>
        <p:spPr>
          <a:xfrm>
            <a:off x="1213641" y="949334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Current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CBA49A-23B6-EAAF-4297-4ED80AE4D6A4}"/>
              </a:ext>
            </a:extLst>
          </p:cNvPr>
          <p:cNvSpPr txBox="1"/>
          <p:nvPr/>
        </p:nvSpPr>
        <p:spPr>
          <a:xfrm>
            <a:off x="5674272" y="1061641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Current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5329AB-5D11-3386-B1FF-F76B4615F52B}"/>
              </a:ext>
            </a:extLst>
          </p:cNvPr>
          <p:cNvSpPr txBox="1"/>
          <p:nvPr/>
        </p:nvSpPr>
        <p:spPr>
          <a:xfrm>
            <a:off x="1834803" y="938530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Power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ADE8C9-FF75-0300-10A3-AAA088228594}"/>
              </a:ext>
            </a:extLst>
          </p:cNvPr>
          <p:cNvSpPr txBox="1"/>
          <p:nvPr/>
        </p:nvSpPr>
        <p:spPr>
          <a:xfrm>
            <a:off x="6339395" y="1057315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Power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B61AE2-707B-1DDF-0CC6-C91708DF30E2}"/>
              </a:ext>
            </a:extLst>
          </p:cNvPr>
          <p:cNvSpPr txBox="1"/>
          <p:nvPr/>
        </p:nvSpPr>
        <p:spPr>
          <a:xfrm>
            <a:off x="2423973" y="934204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14F578-AC57-E436-0CAF-7DBE134A2D7D}"/>
              </a:ext>
            </a:extLst>
          </p:cNvPr>
          <p:cNvSpPr txBox="1"/>
          <p:nvPr/>
        </p:nvSpPr>
        <p:spPr>
          <a:xfrm>
            <a:off x="6937192" y="1057314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6615A9-D910-2EB3-EF81-D7CF473DB2EC}"/>
              </a:ext>
            </a:extLst>
          </p:cNvPr>
          <p:cNvSpPr txBox="1"/>
          <p:nvPr/>
        </p:nvSpPr>
        <p:spPr>
          <a:xfrm>
            <a:off x="2997061" y="934203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Minutes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9F5A4A-DDA7-4D6C-2E8B-3BFC91E552F6}"/>
              </a:ext>
            </a:extLst>
          </p:cNvPr>
          <p:cNvSpPr txBox="1"/>
          <p:nvPr/>
        </p:nvSpPr>
        <p:spPr>
          <a:xfrm>
            <a:off x="7522713" y="1053706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Minutes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FE2397-4D8E-614C-83A9-189C2A60EFF1}"/>
              </a:ext>
            </a:extLst>
          </p:cNvPr>
          <p:cNvSpPr txBox="1"/>
          <p:nvPr/>
        </p:nvSpPr>
        <p:spPr>
          <a:xfrm>
            <a:off x="3611332" y="934204"/>
            <a:ext cx="84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Power*Time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2D32E8-3DA4-88D4-6DB3-EEEC4F14E702}"/>
              </a:ext>
            </a:extLst>
          </p:cNvPr>
          <p:cNvSpPr txBox="1"/>
          <p:nvPr/>
        </p:nvSpPr>
        <p:spPr>
          <a:xfrm>
            <a:off x="8206583" y="1053705"/>
            <a:ext cx="84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Power*Time</a:t>
            </a:r>
          </a:p>
        </p:txBody>
      </p:sp>
    </p:spTree>
    <p:extLst>
      <p:ext uri="{BB962C8B-B14F-4D97-AF65-F5344CB8AC3E}">
        <p14:creationId xmlns:p14="http://schemas.microsoft.com/office/powerpoint/2010/main" val="212936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071E7-92F0-A4A9-8A6F-2665E9E45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FC91-55C4-B5CE-31CE-5194B654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power loss in Muon Campus magnets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E7FC0-5F8D-4A24-FAB0-5E44BE99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2/7/2025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17798-5232-B5D4-4271-0F189725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1EB0A-A132-027F-2D15-F5D64304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F57C0B-DD9F-EF23-68F4-9012800CB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26" b="1880"/>
          <a:stretch/>
        </p:blipFill>
        <p:spPr>
          <a:xfrm>
            <a:off x="754231" y="830872"/>
            <a:ext cx="7102136" cy="53413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CBC4A8-5A59-E5FA-A299-D05A95EE7B8E}"/>
              </a:ext>
            </a:extLst>
          </p:cNvPr>
          <p:cNvSpPr txBox="1"/>
          <p:nvPr/>
        </p:nvSpPr>
        <p:spPr>
          <a:xfrm>
            <a:off x="4245619" y="1755086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V906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B8DBD7-E6FC-D8C2-5D25-D0E630047696}"/>
              </a:ext>
            </a:extLst>
          </p:cNvPr>
          <p:cNvSpPr txBox="1"/>
          <p:nvPr/>
        </p:nvSpPr>
        <p:spPr>
          <a:xfrm>
            <a:off x="2353238" y="2214864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V742 &amp; V743</a:t>
            </a:r>
          </a:p>
        </p:txBody>
      </p:sp>
    </p:spTree>
    <p:extLst>
      <p:ext uri="{BB962C8B-B14F-4D97-AF65-F5344CB8AC3E}">
        <p14:creationId xmlns:p14="http://schemas.microsoft.com/office/powerpoint/2010/main" val="14236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897973"/>
            <a:ext cx="8672513" cy="5464556"/>
          </a:xfrm>
        </p:spPr>
        <p:txBody>
          <a:bodyPr/>
          <a:lstStyle/>
          <a:p>
            <a:pPr indent="-347472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path ahead</a:t>
            </a:r>
          </a:p>
          <a:p>
            <a:pPr marL="68122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replace three failed dipoles, believe other magnets are okay</a:t>
            </a:r>
          </a:p>
          <a:p>
            <a:pPr marL="68122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M5 Left Bend dipoles H005, H008 and H011 will replace damaged magnets</a:t>
            </a:r>
          </a:p>
          <a:p>
            <a:pPr marL="68122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need to open two hatches to get lifting equipment properly staged</a:t>
            </a:r>
          </a:p>
          <a:p>
            <a:pPr marL="68122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M5 dipoles have special vacuum pipes, MSD has located three standard pipes</a:t>
            </a:r>
          </a:p>
          <a:p>
            <a:pPr marL="68122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V906 magnet hanger may need new parts due to the difference in MDC types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magnet thermal protection on power supplies with PLC for interlocks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not get beam sign-offs completed prior to January 26 incident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to improve tunnel air filtering effort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Repair a few lingering LCW leaks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PIP-II 6-week pause began last week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 Main Injector heat exchanger issues will cause delay beyond PIP-II pause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Hope to address warm power supply circuit breakers during 6-week pause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several circuit breakers identified as running warm (especially V907)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wire size on a few circuits to improve margin</a:t>
            </a:r>
            <a:endParaRPr lang="en-US" sz="18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2/7/2025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1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767380</TotalTime>
  <Words>506</Words>
  <Application>Microsoft Office PowerPoint</Application>
  <PresentationFormat>On-screen Show (4:3)</PresentationFormat>
  <Paragraphs>89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</vt:lpstr>
      <vt:lpstr>FermilabTempate</vt:lpstr>
      <vt:lpstr>Fermilab: Footer Only</vt:lpstr>
      <vt:lpstr>1_FermilabTempate</vt:lpstr>
      <vt:lpstr>Muon Campus Shutdown Report</vt:lpstr>
      <vt:lpstr> Recovery from loss of LCW on January 26</vt:lpstr>
      <vt:lpstr>Location of damaged and replacement MDC dipoles</vt:lpstr>
      <vt:lpstr>Muon Campus fire protection</vt:lpstr>
      <vt:lpstr>Magnet dissipated power and time without LCW</vt:lpstr>
      <vt:lpstr>Total power loss in Muon Campus magnets</vt:lpstr>
      <vt:lpstr>Moving forward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1333</cp:revision>
  <cp:lastPrinted>2016-10-17T16:36:40Z</cp:lastPrinted>
  <dcterms:created xsi:type="dcterms:W3CDTF">2014-12-17T13:45:40Z</dcterms:created>
  <dcterms:modified xsi:type="dcterms:W3CDTF">2025-02-07T13:59:34Z</dcterms:modified>
</cp:coreProperties>
</file>