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4129" r:id="rId5"/>
  </p:sldMasterIdLst>
  <p:notesMasterIdLst>
    <p:notesMasterId r:id="rId11"/>
  </p:notesMasterIdLst>
  <p:handoutMasterIdLst>
    <p:handoutMasterId r:id="rId12"/>
  </p:handoutMasterIdLst>
  <p:sldIdLst>
    <p:sldId id="449" r:id="rId6"/>
    <p:sldId id="2107" r:id="rId7"/>
    <p:sldId id="2488" r:id="rId8"/>
    <p:sldId id="2105" r:id="rId9"/>
    <p:sldId id="2487" r:id="rId1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C97"/>
    <a:srgbClr val="98D7EA"/>
    <a:srgbClr val="ABFEFF"/>
    <a:srgbClr val="DAF3CB"/>
    <a:srgbClr val="97D7EB"/>
    <a:srgbClr val="98D7EB"/>
    <a:srgbClr val="50504E"/>
    <a:srgbClr val="4E4E4E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E03CA7-9C40-4720-9E93-CB43CA3C8F9A}" v="8" dt="2025-02-06T21:16:52.22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us Lapointe" userId="f9293570-82b3-4e78-b437-deca3145489a" providerId="ADAL" clId="{A3E03CA7-9C40-4720-9E93-CB43CA3C8F9A}"/>
    <pc:docChg chg="custSel addSld modSld">
      <pc:chgData name="Marcus Lapointe" userId="f9293570-82b3-4e78-b437-deca3145489a" providerId="ADAL" clId="{A3E03CA7-9C40-4720-9E93-CB43CA3C8F9A}" dt="2025-02-07T13:50:50.653" v="2302" actId="12"/>
      <pc:docMkLst>
        <pc:docMk/>
      </pc:docMkLst>
      <pc:sldChg chg="addSp delSp modSp mod">
        <pc:chgData name="Marcus Lapointe" userId="f9293570-82b3-4e78-b437-deca3145489a" providerId="ADAL" clId="{A3E03CA7-9C40-4720-9E93-CB43CA3C8F9A}" dt="2025-02-07T13:50:50.653" v="2302" actId="12"/>
        <pc:sldMkLst>
          <pc:docMk/>
          <pc:sldMk cId="1810868556" sldId="449"/>
        </pc:sldMkLst>
        <pc:spChg chg="add mod">
          <ac:chgData name="Marcus Lapointe" userId="f9293570-82b3-4e78-b437-deca3145489a" providerId="ADAL" clId="{A3E03CA7-9C40-4720-9E93-CB43CA3C8F9A}" dt="2025-01-31T00:06:13.918" v="1879" actId="14100"/>
          <ac:spMkLst>
            <pc:docMk/>
            <pc:sldMk cId="1810868556" sldId="449"/>
            <ac:spMk id="6" creationId="{20EEF48F-D4F4-291D-4B0F-0295182F9C6A}"/>
          </ac:spMkLst>
        </pc:spChg>
        <pc:spChg chg="add mod">
          <ac:chgData name="Marcus Lapointe" userId="f9293570-82b3-4e78-b437-deca3145489a" providerId="ADAL" clId="{A3E03CA7-9C40-4720-9E93-CB43CA3C8F9A}" dt="2025-01-31T00:03:24.129" v="1834" actId="1582"/>
          <ac:spMkLst>
            <pc:docMk/>
            <pc:sldMk cId="1810868556" sldId="449"/>
            <ac:spMk id="8" creationId="{D098509B-C40E-9E8C-76BB-942464A9325A}"/>
          </ac:spMkLst>
        </pc:spChg>
        <pc:spChg chg="mod">
          <ac:chgData name="Marcus Lapointe" userId="f9293570-82b3-4e78-b437-deca3145489a" providerId="ADAL" clId="{A3E03CA7-9C40-4720-9E93-CB43CA3C8F9A}" dt="2025-02-07T13:50:50.653" v="2302" actId="12"/>
          <ac:spMkLst>
            <pc:docMk/>
            <pc:sldMk cId="1810868556" sldId="449"/>
            <ac:spMk id="11" creationId="{D44ACDAA-8A3A-487A-887A-E488F5E0E9B8}"/>
          </ac:spMkLst>
        </pc:spChg>
        <pc:picChg chg="del">
          <ac:chgData name="Marcus Lapointe" userId="f9293570-82b3-4e78-b437-deca3145489a" providerId="ADAL" clId="{A3E03CA7-9C40-4720-9E93-CB43CA3C8F9A}" dt="2025-01-30T21:38:13.277" v="3" actId="478"/>
          <ac:picMkLst>
            <pc:docMk/>
            <pc:sldMk cId="1810868556" sldId="449"/>
            <ac:picMk id="2" creationId="{F28844A0-2676-0911-6810-F05CCAD7CD9B}"/>
          </ac:picMkLst>
        </pc:picChg>
        <pc:picChg chg="add mod">
          <ac:chgData name="Marcus Lapointe" userId="f9293570-82b3-4e78-b437-deca3145489a" providerId="ADAL" clId="{A3E03CA7-9C40-4720-9E93-CB43CA3C8F9A}" dt="2025-01-30T22:54:36.865" v="1747" actId="14100"/>
          <ac:picMkLst>
            <pc:docMk/>
            <pc:sldMk cId="1810868556" sldId="449"/>
            <ac:picMk id="4" creationId="{74FBDB02-2F6B-1E12-8F88-B55373A61B2C}"/>
          </ac:picMkLst>
        </pc:picChg>
        <pc:picChg chg="add mod">
          <ac:chgData name="Marcus Lapointe" userId="f9293570-82b3-4e78-b437-deca3145489a" providerId="ADAL" clId="{A3E03CA7-9C40-4720-9E93-CB43CA3C8F9A}" dt="2025-01-30T23:59:32.095" v="1790" actId="14100"/>
          <ac:picMkLst>
            <pc:docMk/>
            <pc:sldMk cId="1810868556" sldId="449"/>
            <ac:picMk id="5" creationId="{C9B79C8C-F80C-E200-8F08-8ACB25D93A38}"/>
          </ac:picMkLst>
        </pc:picChg>
      </pc:sldChg>
      <pc:sldChg chg="addSp delSp modSp mod">
        <pc:chgData name="Marcus Lapointe" userId="f9293570-82b3-4e78-b437-deca3145489a" providerId="ADAL" clId="{A3E03CA7-9C40-4720-9E93-CB43CA3C8F9A}" dt="2025-01-30T22:11:14.418" v="579" actId="1440"/>
        <pc:sldMkLst>
          <pc:docMk/>
          <pc:sldMk cId="324892563" sldId="2105"/>
        </pc:sldMkLst>
        <pc:spChg chg="mod">
          <ac:chgData name="Marcus Lapointe" userId="f9293570-82b3-4e78-b437-deca3145489a" providerId="ADAL" clId="{A3E03CA7-9C40-4720-9E93-CB43CA3C8F9A}" dt="2025-01-30T22:01:29.882" v="573" actId="113"/>
          <ac:spMkLst>
            <pc:docMk/>
            <pc:sldMk cId="324892563" sldId="2105"/>
            <ac:spMk id="12" creationId="{7918FE38-A19E-484E-B691-17ABBA0E6250}"/>
          </ac:spMkLst>
        </pc:spChg>
        <pc:picChg chg="add mod">
          <ac:chgData name="Marcus Lapointe" userId="f9293570-82b3-4e78-b437-deca3145489a" providerId="ADAL" clId="{A3E03CA7-9C40-4720-9E93-CB43CA3C8F9A}" dt="2025-01-30T21:59:03.098" v="490" actId="14100"/>
          <ac:picMkLst>
            <pc:docMk/>
            <pc:sldMk cId="324892563" sldId="2105"/>
            <ac:picMk id="4" creationId="{85B91E26-7E96-C79C-14E4-6ACEE6553169}"/>
          </ac:picMkLst>
        </pc:picChg>
        <pc:picChg chg="add mod">
          <ac:chgData name="Marcus Lapointe" userId="f9293570-82b3-4e78-b437-deca3145489a" providerId="ADAL" clId="{A3E03CA7-9C40-4720-9E93-CB43CA3C8F9A}" dt="2025-01-30T22:11:14.418" v="579" actId="1440"/>
          <ac:picMkLst>
            <pc:docMk/>
            <pc:sldMk cId="324892563" sldId="2105"/>
            <ac:picMk id="5" creationId="{141D3890-A39D-8191-FAFE-2A80FBFFB276}"/>
          </ac:picMkLst>
        </pc:picChg>
        <pc:picChg chg="del">
          <ac:chgData name="Marcus Lapointe" userId="f9293570-82b3-4e78-b437-deca3145489a" providerId="ADAL" clId="{A3E03CA7-9C40-4720-9E93-CB43CA3C8F9A}" dt="2025-01-30T21:48:16.246" v="141" actId="478"/>
          <ac:picMkLst>
            <pc:docMk/>
            <pc:sldMk cId="324892563" sldId="2105"/>
            <ac:picMk id="6" creationId="{32AEBDB9-B181-BBEF-A581-ECA601AF3D5F}"/>
          </ac:picMkLst>
        </pc:picChg>
        <pc:picChg chg="del">
          <ac:chgData name="Marcus Lapointe" userId="f9293570-82b3-4e78-b437-deca3145489a" providerId="ADAL" clId="{A3E03CA7-9C40-4720-9E93-CB43CA3C8F9A}" dt="2025-01-30T21:48:15.220" v="140" actId="478"/>
          <ac:picMkLst>
            <pc:docMk/>
            <pc:sldMk cId="324892563" sldId="2105"/>
            <ac:picMk id="8" creationId="{35B03241-4F85-91DA-C928-D6C504811035}"/>
          </ac:picMkLst>
        </pc:picChg>
      </pc:sldChg>
      <pc:sldChg chg="addSp delSp modSp mod">
        <pc:chgData name="Marcus Lapointe" userId="f9293570-82b3-4e78-b437-deca3145489a" providerId="ADAL" clId="{A3E03CA7-9C40-4720-9E93-CB43CA3C8F9A}" dt="2025-02-06T21:18:43.665" v="2301" actId="20577"/>
        <pc:sldMkLst>
          <pc:docMk/>
          <pc:sldMk cId="2115971017" sldId="2107"/>
        </pc:sldMkLst>
        <pc:spChg chg="mod">
          <ac:chgData name="Marcus Lapointe" userId="f9293570-82b3-4e78-b437-deca3145489a" providerId="ADAL" clId="{A3E03CA7-9C40-4720-9E93-CB43CA3C8F9A}" dt="2025-02-06T21:18:43.665" v="2301" actId="20577"/>
          <ac:spMkLst>
            <pc:docMk/>
            <pc:sldMk cId="2115971017" sldId="2107"/>
            <ac:spMk id="6" creationId="{95ECD25F-009E-13BD-4AA7-EC478BD7EA57}"/>
          </ac:spMkLst>
        </pc:spChg>
        <pc:picChg chg="add mod">
          <ac:chgData name="Marcus Lapointe" userId="f9293570-82b3-4e78-b437-deca3145489a" providerId="ADAL" clId="{A3E03CA7-9C40-4720-9E93-CB43CA3C8F9A}" dt="2025-01-30T22:38:02.719" v="1677" actId="14100"/>
          <ac:picMkLst>
            <pc:docMk/>
            <pc:sldMk cId="2115971017" sldId="2107"/>
            <ac:picMk id="3" creationId="{9C9AB653-6A15-91F0-42B6-7E8CD37801DD}"/>
          </ac:picMkLst>
        </pc:picChg>
        <pc:picChg chg="del">
          <ac:chgData name="Marcus Lapointe" userId="f9293570-82b3-4e78-b437-deca3145489a" providerId="ADAL" clId="{A3E03CA7-9C40-4720-9E93-CB43CA3C8F9A}" dt="2025-01-30T22:13:35.096" v="628" actId="478"/>
          <ac:picMkLst>
            <pc:docMk/>
            <pc:sldMk cId="2115971017" sldId="2107"/>
            <ac:picMk id="12" creationId="{311F5CD7-5F42-16CE-F8AC-EFFA1E5E1004}"/>
          </ac:picMkLst>
        </pc:picChg>
      </pc:sldChg>
      <pc:sldChg chg="modSp mod">
        <pc:chgData name="Marcus Lapointe" userId="f9293570-82b3-4e78-b437-deca3145489a" providerId="ADAL" clId="{A3E03CA7-9C40-4720-9E93-CB43CA3C8F9A}" dt="2025-01-30T21:53:38.236" v="350" actId="20577"/>
        <pc:sldMkLst>
          <pc:docMk/>
          <pc:sldMk cId="4250327178" sldId="2487"/>
        </pc:sldMkLst>
        <pc:spChg chg="mod">
          <ac:chgData name="Marcus Lapointe" userId="f9293570-82b3-4e78-b437-deca3145489a" providerId="ADAL" clId="{A3E03CA7-9C40-4720-9E93-CB43CA3C8F9A}" dt="2025-01-30T21:53:38.236" v="350" actId="20577"/>
          <ac:spMkLst>
            <pc:docMk/>
            <pc:sldMk cId="4250327178" sldId="2487"/>
            <ac:spMk id="6" creationId="{96CE5838-6B63-0A40-02FB-52716455BDEE}"/>
          </ac:spMkLst>
        </pc:spChg>
      </pc:sldChg>
      <pc:sldChg chg="addSp delSp modSp add mod">
        <pc:chgData name="Marcus Lapointe" userId="f9293570-82b3-4e78-b437-deca3145489a" providerId="ADAL" clId="{A3E03CA7-9C40-4720-9E93-CB43CA3C8F9A}" dt="2025-02-06T21:17:18.585" v="2220" actId="20577"/>
        <pc:sldMkLst>
          <pc:docMk/>
          <pc:sldMk cId="4079197124" sldId="2488"/>
        </pc:sldMkLst>
        <pc:spChg chg="mod">
          <ac:chgData name="Marcus Lapointe" userId="f9293570-82b3-4e78-b437-deca3145489a" providerId="ADAL" clId="{A3E03CA7-9C40-4720-9E93-CB43CA3C8F9A}" dt="2025-02-06T20:37:03.195" v="2206" actId="255"/>
          <ac:spMkLst>
            <pc:docMk/>
            <pc:sldMk cId="4079197124" sldId="2488"/>
            <ac:spMk id="6" creationId="{95ECD25F-009E-13BD-4AA7-EC478BD7EA57}"/>
          </ac:spMkLst>
        </pc:spChg>
        <pc:spChg chg="mod">
          <ac:chgData name="Marcus Lapointe" userId="f9293570-82b3-4e78-b437-deca3145489a" providerId="ADAL" clId="{A3E03CA7-9C40-4720-9E93-CB43CA3C8F9A}" dt="2025-02-06T21:17:18.585" v="2220" actId="20577"/>
          <ac:spMkLst>
            <pc:docMk/>
            <pc:sldMk cId="4079197124" sldId="2488"/>
            <ac:spMk id="17" creationId="{292E8716-3124-4318-B6BA-AECE7A64679D}"/>
          </ac:spMkLst>
        </pc:spChg>
        <pc:picChg chg="del">
          <ac:chgData name="Marcus Lapointe" userId="f9293570-82b3-4e78-b437-deca3145489a" providerId="ADAL" clId="{A3E03CA7-9C40-4720-9E93-CB43CA3C8F9A}" dt="2025-02-06T20:27:27.001" v="1882" actId="478"/>
          <ac:picMkLst>
            <pc:docMk/>
            <pc:sldMk cId="4079197124" sldId="2488"/>
            <ac:picMk id="3" creationId="{9C9AB653-6A15-91F0-42B6-7E8CD37801DD}"/>
          </ac:picMkLst>
        </pc:picChg>
        <pc:picChg chg="add del mod">
          <ac:chgData name="Marcus Lapointe" userId="f9293570-82b3-4e78-b437-deca3145489a" providerId="ADAL" clId="{A3E03CA7-9C40-4720-9E93-CB43CA3C8F9A}" dt="2025-02-06T20:44:25.196" v="2210" actId="478"/>
          <ac:picMkLst>
            <pc:docMk/>
            <pc:sldMk cId="4079197124" sldId="2488"/>
            <ac:picMk id="7" creationId="{6BBB3FAB-664D-14B6-5E05-488D4847EA60}"/>
          </ac:picMkLst>
        </pc:picChg>
        <pc:picChg chg="add mod">
          <ac:chgData name="Marcus Lapointe" userId="f9293570-82b3-4e78-b437-deca3145489a" providerId="ADAL" clId="{A3E03CA7-9C40-4720-9E93-CB43CA3C8F9A}" dt="2025-02-06T21:17:04.934" v="2214" actId="1440"/>
          <ac:picMkLst>
            <pc:docMk/>
            <pc:sldMk cId="4079197124" sldId="2488"/>
            <ac:picMk id="8" creationId="{30E6C3B0-193F-CF50-A441-03E3B130BA4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2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32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89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57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53598734-B359-410D-8B6A-85647A12CD17}" type="datetime1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7C41160-080D-4ADB-A612-F28E8E6DCDA9}" type="datetime1">
              <a:rPr lang="en-US" smtClean="0"/>
              <a:t>1/31/2025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D18BCEB6-ED2F-4AEE-8547-34BEAEBDD624}" type="datetime1">
              <a:rPr lang="en-US" smtClean="0"/>
              <a:t>1/31/2025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5B7B40-5C59-40E3-8BA3-64040DB754AA}" type="datetime1">
              <a:rPr lang="en-US" smtClean="0"/>
              <a:t>1/31/2025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DFF006-8C95-4BA6-BA35-8C6C82B2434E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34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9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78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04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88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3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6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16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6BD003E-9DE4-41FB-85FA-1641B15D1DB7}" type="datetime1">
              <a:rPr lang="en-US" smtClean="0"/>
              <a:t>1/31/2025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58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968A73F-6777-4528-A26C-44054B764EB3}" type="datetime1">
              <a:rPr lang="en-US" smtClean="0"/>
              <a:t>1/31/2025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90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A58A4CF-D57D-4115-B52F-BA9B01E4A25F}" type="datetime1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76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9C49A9F-FD6F-40BA-BEA2-B14DFD6326AC}" type="datetime1">
              <a:rPr lang="en-US" smtClean="0"/>
              <a:t>1/31/2025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94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B003E16-8FCF-4A54-B30C-2D7FD1B12CE0}" type="datetime1">
              <a:rPr lang="en-US" smtClean="0"/>
              <a:t>1/31/2025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63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FADC2-7E6F-4E4A-A83C-A0459141DF21}" type="datetime1">
              <a:rPr lang="en-US" smtClean="0"/>
              <a:t>1/31/2025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6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13116C-4426-4F45-800C-8C9D884F8306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63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99439F2-0063-4440-BE77-D516CE849F7E}" type="datetime1">
              <a:rPr lang="en-US" smtClean="0"/>
              <a:t>1/31/2025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3068874-BC98-4207-95FB-8026ECF2D8E0}" type="datetime1">
              <a:rPr lang="en-US" smtClean="0"/>
              <a:t>1/31/2025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02EB88E-08FC-4CAB-8D54-083D40E4B802}" type="datetime1">
              <a:rPr lang="en-US" smtClean="0"/>
              <a:t>1/31/2025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47" r:id="rId14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A9C48B7-15EC-4613-B82F-4F4CD402E527}" type="datetime1">
              <a:rPr lang="en-US" smtClean="0"/>
              <a:t>1/31/2025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73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  <p:sldLayoutId id="2147484142" r:id="rId13"/>
    <p:sldLayoutId id="2147484146" r:id="rId14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A142D3-71AD-455D-BFAD-C417798B3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4ACDAA-8A3A-487A-887A-E488F5E0E9B8}"/>
              </a:ext>
            </a:extLst>
          </p:cNvPr>
          <p:cNvSpPr/>
          <p:nvPr/>
        </p:nvSpPr>
        <p:spPr>
          <a:xfrm>
            <a:off x="296080" y="1309724"/>
            <a:ext cx="3933020" cy="892552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anchor="t">
            <a:spAutoFit/>
          </a:bodyPr>
          <a:lstStyle/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/>
              </a:rPr>
              <a:t>Pressing Issues / Special Topic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/>
              </a:rPr>
              <a:t>: Batteries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400" i="1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/>
            </a:endParaRPr>
          </a:p>
          <a:p>
            <a:pPr marL="285750" marR="571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Work Ticket Breakdown for the Q1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29EBE-2286-4BFE-AB9D-27C5930E3C48}"/>
              </a:ext>
            </a:extLst>
          </p:cNvPr>
          <p:cNvSpPr txBox="1"/>
          <p:nvPr/>
        </p:nvSpPr>
        <p:spPr>
          <a:xfrm>
            <a:off x="1455" y="427649"/>
            <a:ext cx="5084895" cy="400110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Infrastructure Services Division Updates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BDB02-2F6B-1E12-8F88-B55373A61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741" y="208428"/>
            <a:ext cx="3906867" cy="4733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B79C8C-F80C-E200-8F08-8ACB25D93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47" y="2327128"/>
            <a:ext cx="2971800" cy="2614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20EEF48F-D4F4-291D-4B0F-0295182F9C6A}"/>
              </a:ext>
            </a:extLst>
          </p:cNvPr>
          <p:cNvSpPr/>
          <p:nvPr/>
        </p:nvSpPr>
        <p:spPr>
          <a:xfrm>
            <a:off x="3517239" y="2517962"/>
            <a:ext cx="1455410" cy="2047314"/>
          </a:xfrm>
          <a:prstGeom prst="borderCallout1">
            <a:avLst>
              <a:gd name="adj1" fmla="val 55256"/>
              <a:gd name="adj2" fmla="val -7608"/>
              <a:gd name="adj3" fmla="val 104109"/>
              <a:gd name="adj4" fmla="val -35536"/>
            </a:avLst>
          </a:prstGeom>
          <a:solidFill>
            <a:schemeClr val="bg1"/>
          </a:solidFill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JAN 2025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18.8%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_______</a:t>
            </a:r>
          </a:p>
          <a:p>
            <a:pPr algn="ctr"/>
            <a:r>
              <a:rPr lang="en-US" b="1" dirty="0">
                <a:solidFill>
                  <a:schemeClr val="accent3"/>
                </a:solidFill>
              </a:rPr>
              <a:t>Increase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98509B-C40E-9E8C-76BB-942464A9325A}"/>
              </a:ext>
            </a:extLst>
          </p:cNvPr>
          <p:cNvSpPr/>
          <p:nvPr/>
        </p:nvSpPr>
        <p:spPr>
          <a:xfrm>
            <a:off x="874059" y="4511488"/>
            <a:ext cx="228600" cy="26221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68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EF9D869-86BE-49CE-A440-0D12158954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10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9140" y="250252"/>
            <a:ext cx="498855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  <a:latin typeface="Calibri"/>
              </a:rPr>
              <a:t>Special Topic: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7A911C-EBF2-EB81-9905-C612E994C85F}"/>
              </a:ext>
            </a:extLst>
          </p:cNvPr>
          <p:cNvSpPr/>
          <p:nvPr/>
        </p:nvSpPr>
        <p:spPr>
          <a:xfrm>
            <a:off x="73346" y="827759"/>
            <a:ext cx="468380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ECD25F-009E-13BD-4AA7-EC478BD7EA57}"/>
              </a:ext>
            </a:extLst>
          </p:cNvPr>
          <p:cNvSpPr txBox="1"/>
          <p:nvPr/>
        </p:nvSpPr>
        <p:spPr>
          <a:xfrm>
            <a:off x="168088" y="807891"/>
            <a:ext cx="5466230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Battery Removal </a:t>
            </a:r>
            <a:r>
              <a:rPr lang="en-US" dirty="0"/>
              <a:t>–  </a:t>
            </a:r>
            <a:r>
              <a:rPr lang="en-US" sz="2000" dirty="0"/>
              <a:t>Tighter safety protocols being enforced. </a:t>
            </a:r>
          </a:p>
          <a:p>
            <a:endParaRPr lang="en-US" sz="2000" dirty="0"/>
          </a:p>
          <a:p>
            <a:r>
              <a:rPr lang="en-US" sz="2000" dirty="0"/>
              <a:t>Situation – </a:t>
            </a:r>
            <a:r>
              <a:rPr lang="en-US" sz="1400" dirty="0"/>
              <a:t>At an undisclosed building (NS1), it was found a lonely battery sitting on a transformer. It looked used. </a:t>
            </a:r>
          </a:p>
          <a:p>
            <a:endParaRPr lang="en-US" sz="1400" dirty="0"/>
          </a:p>
          <a:p>
            <a:r>
              <a:rPr lang="en-US" sz="1200" dirty="0"/>
              <a:t>What happened after was a series of protocols discussed with the AFM about </a:t>
            </a:r>
            <a:r>
              <a:rPr lang="en-US" sz="1200" i="1" dirty="0"/>
              <a:t>Fermi’s Prime Contract</a:t>
            </a:r>
            <a:r>
              <a:rPr lang="en-US" sz="1200" dirty="0"/>
              <a:t> importance, followed by </a:t>
            </a:r>
            <a:r>
              <a:rPr lang="en-US" sz="1200" i="1" dirty="0"/>
              <a:t>DOE Order 436.1 </a:t>
            </a:r>
            <a:r>
              <a:rPr lang="en-US" sz="1200" dirty="0"/>
              <a:t>(departmental sustainability) responsibility, leading to a discussion on </a:t>
            </a:r>
            <a:r>
              <a:rPr lang="en-US" sz="1200" i="1" dirty="0"/>
              <a:t>EO 13834 Efficient Federal Operations </a:t>
            </a:r>
            <a:r>
              <a:rPr lang="en-US" sz="1200" dirty="0"/>
              <a:t>requirements, Part III, plus the </a:t>
            </a:r>
            <a:r>
              <a:rPr lang="en-US" sz="1200" i="1" dirty="0"/>
              <a:t>Pollution Prevention Act of 1990</a:t>
            </a:r>
            <a:r>
              <a:rPr lang="en-US" sz="1200" dirty="0"/>
              <a:t>. </a:t>
            </a:r>
          </a:p>
          <a:p>
            <a:endParaRPr lang="en-US" sz="1400" dirty="0"/>
          </a:p>
          <a:p>
            <a:r>
              <a:rPr lang="en-US" sz="1100" dirty="0"/>
              <a:t>You would think my understanding would be good, but it was discussed further with by adding the importance of </a:t>
            </a:r>
            <a:r>
              <a:rPr lang="en-US" sz="1100" i="1" dirty="0"/>
              <a:t>Resource Conservation &amp; Recovery Act (RCRA) </a:t>
            </a:r>
            <a:r>
              <a:rPr lang="en-US" sz="1100" dirty="0"/>
              <a:t>and the </a:t>
            </a:r>
            <a:r>
              <a:rPr lang="en-US" sz="1100" i="1" dirty="0"/>
              <a:t>National Environmental Policy Act (NEPA)</a:t>
            </a:r>
            <a:r>
              <a:rPr lang="en-US" sz="1100" dirty="0"/>
              <a:t>, which all boiled down to Fermi is working with a </a:t>
            </a:r>
            <a:r>
              <a:rPr lang="en-US" sz="1100" b="1" dirty="0"/>
              <a:t>2023 target </a:t>
            </a:r>
            <a:r>
              <a:rPr lang="en-US" sz="1100" dirty="0"/>
              <a:t>of 50% diversion. </a:t>
            </a:r>
          </a:p>
          <a:p>
            <a:endParaRPr lang="en-US" sz="1400" dirty="0"/>
          </a:p>
          <a:p>
            <a:r>
              <a:rPr lang="en-US" sz="900" dirty="0"/>
              <a:t>The cool part I found out was, if you are not sure if, or how, to tag something for removal to reach out to </a:t>
            </a:r>
            <a:r>
              <a:rPr lang="en-US" sz="900" b="1" dirty="0"/>
              <a:t>Frank Gattuso at Site 40</a:t>
            </a:r>
            <a:r>
              <a:rPr lang="en-US" sz="9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9AB653-6A15-91F0-42B6-7E8CD3780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531" y="250252"/>
            <a:ext cx="3070972" cy="46510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597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EF9D869-86BE-49CE-A440-0D12158954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10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9140" y="250252"/>
            <a:ext cx="498855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latin typeface="Calibri"/>
              </a:rPr>
              <a:t>Bonus Special Topic: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7A911C-EBF2-EB81-9905-C612E994C85F}"/>
              </a:ext>
            </a:extLst>
          </p:cNvPr>
          <p:cNvSpPr/>
          <p:nvPr/>
        </p:nvSpPr>
        <p:spPr>
          <a:xfrm>
            <a:off x="73346" y="827759"/>
            <a:ext cx="468380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ECD25F-009E-13BD-4AA7-EC478BD7EA57}"/>
              </a:ext>
            </a:extLst>
          </p:cNvPr>
          <p:cNvSpPr txBox="1"/>
          <p:nvPr/>
        </p:nvSpPr>
        <p:spPr>
          <a:xfrm>
            <a:off x="168087" y="807891"/>
            <a:ext cx="6351983" cy="42165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Generator PMs and stuff </a:t>
            </a:r>
            <a:r>
              <a:rPr lang="en-US" dirty="0"/>
              <a:t>–  </a:t>
            </a:r>
            <a:r>
              <a:rPr lang="en-US" sz="1800" dirty="0"/>
              <a:t>Just some background information on the generators for your buildings.  </a:t>
            </a:r>
          </a:p>
          <a:p>
            <a:endParaRPr lang="en-US" sz="2000" dirty="0"/>
          </a:p>
          <a:p>
            <a:r>
              <a:rPr lang="en-US" sz="2000" dirty="0"/>
              <a:t>Question – “</a:t>
            </a:r>
            <a:r>
              <a:rPr lang="en-US" sz="1800" b="1" i="1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Recent events got me thinking about how long a generator can run in the event of an extended unplanned power outage?”</a:t>
            </a:r>
          </a:p>
          <a:p>
            <a:endParaRPr lang="en-US" sz="1800" b="1" i="1" dirty="0">
              <a:latin typeface="Aptos" panose="020B000402020202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r>
              <a:rPr lang="en-US" sz="2000" dirty="0"/>
              <a:t>Answer: </a:t>
            </a:r>
            <a:r>
              <a:rPr lang="en-US" sz="1400" dirty="0"/>
              <a:t>Diesel Generators have “day tanks”, meaning they are meant to run for at least 24hr at expected load without needing refueled. </a:t>
            </a:r>
          </a:p>
          <a:p>
            <a:endParaRPr lang="en-US" sz="1400" dirty="0"/>
          </a:p>
          <a:p>
            <a:r>
              <a:rPr lang="en-US" sz="1400" dirty="0"/>
              <a:t>In the event of a long-term power outage, we call a fuel contractor and line them up to come daily and top off the tank. </a:t>
            </a:r>
          </a:p>
          <a:p>
            <a:endParaRPr lang="en-US" sz="1400" dirty="0"/>
          </a:p>
          <a:p>
            <a:r>
              <a:rPr lang="en-US" sz="1400" dirty="0"/>
              <a:t>The tank levels are checked monthly by the ISD electricians when they do their monthly run and checks.  When levels drop below 90%-</a:t>
            </a:r>
            <a:r>
              <a:rPr lang="en-US" sz="1400" dirty="0" err="1"/>
              <a:t>ish</a:t>
            </a:r>
            <a:r>
              <a:rPr lang="en-US" sz="1400" dirty="0"/>
              <a:t> they are put on the list to be refueled that month.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E6C3B0-193F-CF50-A441-03E3B130B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760" y="1009940"/>
            <a:ext cx="2566153" cy="3612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9197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/>
            </a:gs>
            <a:gs pos="100000">
              <a:schemeClr val="bg1">
                <a:alpha val="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2725C7-7471-462D-8044-DAD5F35687DC}"/>
              </a:ext>
            </a:extLst>
          </p:cNvPr>
          <p:cNvSpPr/>
          <p:nvPr/>
        </p:nvSpPr>
        <p:spPr>
          <a:xfrm>
            <a:off x="136442" y="1"/>
            <a:ext cx="4821000" cy="4059444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8FE38-A19E-484E-B691-17ABBA0E6250}"/>
              </a:ext>
            </a:extLst>
          </p:cNvPr>
          <p:cNvSpPr/>
          <p:nvPr/>
        </p:nvSpPr>
        <p:spPr>
          <a:xfrm>
            <a:off x="470021" y="904312"/>
            <a:ext cx="4821000" cy="44935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NS3 – Door Replacements –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HA has been submitted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Generator PMs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starting next week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NML-ESB concrete work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HA has been submitted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NML-ESB HVAC work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HA has been submitted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MI60/C0 Battery/Bulbs Pick Up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12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Completed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u="sng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New Roofs</a:t>
            </a:r>
            <a:r>
              <a:rPr lang="en-US" sz="1100" u="sng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Site 40 –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hopefully have contractor start the roof in April</a:t>
            </a:r>
            <a:endParaRPr lang="en-US" sz="1100" b="1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Village Gym/Fuel Station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- are pretty much done just doing punch list items and waiting on tin work. 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Minos – Emergency Roof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In review process. </a:t>
            </a:r>
            <a:r>
              <a:rPr lang="en-US" sz="11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 Progress</a:t>
            </a:r>
            <a:endParaRPr lang="en-US" sz="1100" dirty="0">
              <a:solidFill>
                <a:srgbClr val="FF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12 Roof Package –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We’ve been meeting with contractor and procurement and are so close to finalizing the plans to get started. Projected start time in spring 2025.</a:t>
            </a: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	A0 Kicker	A0 Lab	A0 Service Building</a:t>
            </a: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	IB#3		IB #4		MI30</a:t>
            </a: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	AP50		MI52		MI60</a:t>
            </a: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	MI62		NTSB		Site 40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b="1" dirty="0">
              <a:solidFill>
                <a:schemeClr val="accent3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chemeClr val="accent3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0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505050"/>
              </a:solidFill>
              <a:latin typeface="Calibri Light"/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A9C31-D90F-5086-AAB0-2390C04CD1EC}"/>
              </a:ext>
            </a:extLst>
          </p:cNvPr>
          <p:cNvSpPr txBox="1"/>
          <p:nvPr/>
        </p:nvSpPr>
        <p:spPr>
          <a:xfrm>
            <a:off x="257126" y="367491"/>
            <a:ext cx="4988555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Noteworthy Items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B91E26-7E96-C79C-14E4-6ACEE6553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511" y="367491"/>
            <a:ext cx="3576812" cy="2523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1D3890-A39D-8191-FAFE-2A80FBFFB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090" y="2891118"/>
            <a:ext cx="3019345" cy="1782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92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6161477" cy="4001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Active Projects still in motion and Contractors on Site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3CB95C-14C4-9587-3775-99A7FEA7DC92}"/>
              </a:ext>
            </a:extLst>
          </p:cNvPr>
          <p:cNvSpPr/>
          <p:nvPr/>
        </p:nvSpPr>
        <p:spPr>
          <a:xfrm>
            <a:off x="395207" y="999641"/>
            <a:ext cx="6174360" cy="33091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E5838-6B63-0A40-02FB-52716455BDEE}"/>
              </a:ext>
            </a:extLst>
          </p:cNvPr>
          <p:cNvSpPr/>
          <p:nvPr/>
        </p:nvSpPr>
        <p:spPr>
          <a:xfrm>
            <a:off x="557805" y="1129416"/>
            <a:ext cx="5672514" cy="30931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u="sng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Other Happenings</a:t>
            </a:r>
            <a:r>
              <a:rPr lang="en-US" sz="12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: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FREP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(Fermilab Resilience &amp; Efficiency Project) - has been walking various buildings working out details of the future scope of work (SOW) for controls and HVAC upgrades. - </a:t>
            </a:r>
            <a:r>
              <a:rPr lang="en-US" sz="12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Completed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NWA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– Split Unit at NS4 was installed this week. - </a:t>
            </a:r>
            <a:r>
              <a:rPr lang="en-US" sz="12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Completed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Structure Moves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We are in the planning phase of moving 3 trailers, one at F4 and two at ME7. 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TSIB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– Punch list walk throughs for concerned parties have been </a:t>
            </a:r>
            <a:r>
              <a:rPr lang="en-US" sz="12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Completed.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Follow up items are in progress with turnover sometime in July. In the meantime, some equipment is starting to be installed.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C0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– Is moving to the next phase of the project. Planning for window replacements and door repairs are coming. </a:t>
            </a:r>
            <a:r>
              <a:rPr lang="en-US" sz="12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Finished</a:t>
            </a:r>
            <a:r>
              <a:rPr lang="en-US" sz="1200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Floor work on the north room this week and plumbing work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5EF3D-3C0B-87F0-9B53-343E3172A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765" y="328113"/>
            <a:ext cx="1679430" cy="2239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32BE63-9ECB-C96C-BCFE-9583B7F20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562" y="1916323"/>
            <a:ext cx="2176252" cy="2662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32717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A06ACFC8F5CB48AF8FB4E1B7E23999" ma:contentTypeVersion="16" ma:contentTypeDescription="Create a new document." ma:contentTypeScope="" ma:versionID="000ab61ee7f9812444541d4f571d82ae">
  <xsd:schema xmlns:xsd="http://www.w3.org/2001/XMLSchema" xmlns:xs="http://www.w3.org/2001/XMLSchema" xmlns:p="http://schemas.microsoft.com/office/2006/metadata/properties" xmlns:ns2="e3b62392-c388-4243-aa46-300030a88113" xmlns:ns3="c480c986-2050-497c-85a6-1d33c8848c6f" targetNamespace="http://schemas.microsoft.com/office/2006/metadata/properties" ma:root="true" ma:fieldsID="d7b5895abe10fae2a3d30b0197fe6068" ns2:_="" ns3:_="">
    <xsd:import namespace="e3b62392-c388-4243-aa46-300030a88113"/>
    <xsd:import namespace="c480c986-2050-497c-85a6-1d33c8848c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ReportDat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b62392-c388-4243-aa46-300030a881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ReportDate" ma:index="19" nillable="true" ma:displayName="Report Date" ma:format="DateOnly" ma:internalName="ReportDate">
      <xsd:simpleType>
        <xsd:restriction base="dms:DateTim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0c986-2050-497c-85a6-1d33c8848c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da6aea5-fac2-4954-bd28-a019eac666d3}" ma:internalName="TaxCatchAll" ma:showField="CatchAllData" ma:web="c480c986-2050-497c-85a6-1d33c8848c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80c986-2050-497c-85a6-1d33c8848c6f" xsi:nil="true"/>
    <lcf76f155ced4ddcb4097134ff3c332f xmlns="e3b62392-c388-4243-aa46-300030a88113">
      <Terms xmlns="http://schemas.microsoft.com/office/infopath/2007/PartnerControls"/>
    </lcf76f155ced4ddcb4097134ff3c332f>
    <SharedWithUsers xmlns="c480c986-2050-497c-85a6-1d33c8848c6f">
      <UserInfo>
        <DisplayName>Bruce Bieritz</DisplayName>
        <AccountId>17</AccountId>
        <AccountType/>
      </UserInfo>
      <UserInfo>
        <DisplayName>Rob Allison</DisplayName>
        <AccountId>15</AccountId>
        <AccountType/>
      </UserInfo>
    </SharedWithUsers>
    <ReportDate xmlns="e3b62392-c388-4243-aa46-300030a88113" xsi:nil="true"/>
  </documentManagement>
</p:properties>
</file>

<file path=customXml/itemProps1.xml><?xml version="1.0" encoding="utf-8"?>
<ds:datastoreItem xmlns:ds="http://schemas.openxmlformats.org/officeDocument/2006/customXml" ds:itemID="{89D30993-F2E9-4992-8497-7A639CFD0B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b62392-c388-4243-aa46-300030a88113"/>
    <ds:schemaRef ds:uri="c480c986-2050-497c-85a6-1d33c8848c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E0986E-6B6B-4CD6-B67A-6001D9E3C4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F2A62D-1FC0-448D-BA91-EB291059DD95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c480c986-2050-497c-85a6-1d33c8848c6f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e3b62392-c388-4243-aa46-300030a8811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 (3)</Template>
  <TotalTime>28242</TotalTime>
  <Words>644</Words>
  <Application>Microsoft Office PowerPoint</Application>
  <PresentationFormat>On-screen Show (16:9)</PresentationFormat>
  <Paragraphs>56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Arial,Sans-Serif</vt:lpstr>
      <vt:lpstr>Aptos</vt:lpstr>
      <vt:lpstr>Arial</vt:lpstr>
      <vt:lpstr>Calibri</vt:lpstr>
      <vt:lpstr>Calibri Light</vt:lpstr>
      <vt:lpstr>Helvetica</vt:lpstr>
      <vt:lpstr>Fermilab_PPT_090915</vt:lpstr>
      <vt:lpstr>1_Fermilab_PPT_090915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T. Jeffers</dc:creator>
  <cp:lastModifiedBy>Marcus Lapointe</cp:lastModifiedBy>
  <cp:revision>21</cp:revision>
  <cp:lastPrinted>2014-01-20T19:40:21Z</cp:lastPrinted>
  <dcterms:created xsi:type="dcterms:W3CDTF">2021-12-21T17:11:20Z</dcterms:created>
  <dcterms:modified xsi:type="dcterms:W3CDTF">2025-02-07T13:51:01Z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0x0101002BA06ACFC8F5CB48AF8FB4E1B7E23999</vt:lpwstr>
  </property>
  <property fmtid="{D5CDD505-2E9C-101B-9397-08002B2CF9AE}" pid="3" name="MediaServiceImageTags">
    <vt:lpwstr/>
  </property>
</Properties>
</file>