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0" r:id="rId2"/>
    <p:sldId id="257" r:id="rId3"/>
    <p:sldId id="281" r:id="rId4"/>
    <p:sldId id="282" r:id="rId5"/>
    <p:sldId id="28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7478" autoAdjust="0"/>
    <p:restoredTop sz="94590" autoAdjust="0"/>
  </p:normalViewPr>
  <p:slideViewPr>
    <p:cSldViewPr>
      <p:cViewPr varScale="1">
        <p:scale>
          <a:sx n="109" d="100"/>
          <a:sy n="109" d="100"/>
        </p:scale>
        <p:origin x="-16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3BA80-57B3-49B9-AC0E-4F5008C8B089}" type="datetimeFigureOut">
              <a:rPr lang="en-US" smtClean="0"/>
              <a:t>7/23/2013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C50617-1FA3-45FC-A030-A46FC7CAE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9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tif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Feb. 26,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388E2-693B-481F-9B0B-022217EFC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650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Feb. 26,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388E2-693B-481F-9B0B-022217EFC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428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Feb. 26,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388E2-693B-481F-9B0B-022217EFC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927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166" y="0"/>
            <a:ext cx="7874434" cy="1006716"/>
          </a:xfrm>
        </p:spPr>
        <p:txBody>
          <a:bodyPr>
            <a:normAutofit/>
          </a:bodyPr>
          <a:lstStyle>
            <a:lvl1pPr>
              <a:defRPr sz="36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4953000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 userDrawn="1"/>
        </p:nvSpPr>
        <p:spPr>
          <a:xfrm>
            <a:off x="2602062" y="6466250"/>
            <a:ext cx="53227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r>
              <a:rPr lang="en-US" sz="1600" baseline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ASTA Workshop – July 23, 2013 – Fermilab</a:t>
            </a:r>
            <a:endParaRPr lang="en-US" sz="1600" baseline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355" y="71873"/>
            <a:ext cx="936547" cy="934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ORNL_Leaf20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7166" y="6009956"/>
            <a:ext cx="1484896" cy="808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fermilab_mark_blue.tif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48355" y="5877659"/>
            <a:ext cx="950055" cy="940777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8534400" y="64886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AD4D27D-51A4-4946-AB6E-BFCDB6726517}" type="slidenum">
              <a:rPr lang="en-US" smtClean="0">
                <a:latin typeface="Times New Roman" pitchFamily="18" charset="0"/>
                <a:cs typeface="Times New Roman" pitchFamily="18" charset="0"/>
              </a:rPr>
              <a:pPr algn="ctr"/>
              <a:t>‹#›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Feb. 26,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388E2-693B-481F-9B0B-022217EFC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869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Feb. 26,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388E2-693B-481F-9B0B-022217EFC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26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Feb. 26,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388E2-693B-481F-9B0B-022217EFC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833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Feb. 26,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388E2-693B-481F-9B0B-022217EFC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068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Feb. 26,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388E2-693B-481F-9B0B-022217EFC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46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Feb. 26,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388E2-693B-481F-9B0B-022217EFC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76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Feb. 26,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388E2-693B-481F-9B0B-022217EFC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98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Feb. 26,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388E2-693B-481F-9B0B-022217EFC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358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Feb. 26,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388E2-693B-481F-9B0B-022217EFC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885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rxiv.org/ftp/arxiv/papers/1202/1202.5495.pdf" TargetMode="External"/><Relationship Id="rId2" Type="http://schemas.openxmlformats.org/officeDocument/2006/relationships/hyperlink" Target="http://arxiv.org/abs/1205.7083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IPSletterhead.jpg"/>
          <p:cNvPicPr/>
          <p:nvPr/>
        </p:nvPicPr>
        <p:blipFill rotWithShape="1">
          <a:blip r:embed="rId2"/>
          <a:srcRect l="4445" t="43094" r="3611" b="1"/>
          <a:stretch/>
        </p:blipFill>
        <p:spPr>
          <a:xfrm>
            <a:off x="0" y="5943600"/>
            <a:ext cx="9143999" cy="914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7848600" cy="1447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New design principles for beam halo suppression in hadron </a:t>
            </a:r>
            <a:r>
              <a:rPr lang="en-US" sz="3200" b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accelerators</a:t>
            </a:r>
            <a:br>
              <a:rPr lang="en-US" sz="3200" b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intensity </a:t>
            </a:r>
            <a:r>
              <a:rPr lang="en-US" sz="3200" b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frontier</a:t>
            </a:r>
            <a:endParaRPr lang="en-US" sz="1800" b="1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685800" y="2971800"/>
            <a:ext cx="8458200" cy="4590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59" tIns="44437" rIns="90459" bIns="44437">
            <a:spAutoFit/>
          </a:bodyPr>
          <a:lstStyle/>
          <a:p>
            <a:pPr marL="455613" indent="-455613" algn="ctr" eaLnBrk="0" hangingPunct="0">
              <a:spcBef>
                <a:spcPts val="1200"/>
              </a:spcBef>
              <a:defRPr/>
            </a:pPr>
            <a:r>
              <a:rPr lang="en-US" sz="2400" dirty="0" smtClean="0">
                <a:latin typeface="Times New Roman" pitchFamily="18" charset="0"/>
                <a:ea typeface="ＭＳ Ｐゴシック"/>
                <a:cs typeface="Times New Roman" pitchFamily="18" charset="0"/>
              </a:rPr>
              <a:t>David L</a:t>
            </a:r>
            <a:r>
              <a:rPr lang="en-US" sz="2400" smtClean="0">
                <a:latin typeface="Times New Roman" pitchFamily="18" charset="0"/>
                <a:ea typeface="ＭＳ Ｐゴシック"/>
                <a:cs typeface="Times New Roman" pitchFamily="18" charset="0"/>
              </a:rPr>
              <a:t>. Bruhwiler</a:t>
            </a:r>
            <a:endParaRPr lang="en-US" sz="2400" dirty="0"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14400" y="1600200"/>
            <a:ext cx="8229599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>
              <a:spcBef>
                <a:spcPts val="0"/>
              </a:spcBef>
            </a:pPr>
            <a:r>
              <a:rPr lang="en-US" sz="2800" smtClean="0">
                <a:solidFill>
                  <a:schemeClr val="accent6">
                    <a:lumMod val="75000"/>
                  </a:schemeClr>
                </a:solidFill>
              </a:rPr>
              <a:t>– proposed use of the Synergia framework to develop </a:t>
            </a:r>
            <a:br>
              <a:rPr lang="en-US" sz="280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800" smtClean="0">
                <a:solidFill>
                  <a:schemeClr val="accent6">
                    <a:lumMod val="75000"/>
                  </a:schemeClr>
                </a:solidFill>
              </a:rPr>
              <a:t>an experimental plan for the IOTA ring</a:t>
            </a:r>
            <a:endParaRPr lang="en-US" sz="28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/>
        </p:nvSpPr>
        <p:spPr>
          <a:xfrm>
            <a:off x="0" y="3886200"/>
            <a:ext cx="9144000" cy="1600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r>
              <a:rPr lang="en-US" sz="2800" b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1st Advanced Superconducting Test Accelerator (ASTA)</a:t>
            </a:r>
          </a:p>
          <a:p>
            <a:r>
              <a:rPr lang="en-US" sz="2800" b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Users’s Meeting &amp; PAC Meeting</a:t>
            </a:r>
          </a:p>
          <a:p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 July 2013  –  Fermilab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355" y="71873"/>
            <a:ext cx="1475645" cy="1472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8137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52399" y="990600"/>
            <a:ext cx="8991599" cy="5181600"/>
          </a:xfrm>
        </p:spPr>
        <p:txBody>
          <a:bodyPr/>
          <a:lstStyle/>
          <a:p>
            <a:pPr marL="323850" indent="-285750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sz="2800" kern="0" smtClean="0">
                <a:solidFill>
                  <a:srgbClr val="000000"/>
                </a:solidFill>
              </a:rPr>
              <a:t>Nonlinear integrable lattices:  with &amp; without space charge</a:t>
            </a:r>
            <a:endParaRPr lang="en-US" sz="2800"/>
          </a:p>
          <a:p>
            <a:pPr marL="781050" lvl="1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Helvetica" charset="0"/>
              <a:buChar char="–"/>
              <a:defRPr/>
            </a:pP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original concept from Danilov &amp; Nagaitsev</a:t>
            </a:r>
          </a:p>
          <a:p>
            <a:pPr marL="781050" lvl="1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Helvetica" charset="0"/>
              <a:buChar char="–"/>
              <a:defRPr/>
            </a:pPr>
            <a:endParaRPr lang="en-US" sz="2400"/>
          </a:p>
          <a:p>
            <a:pPr marL="781050" lvl="1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Helvetica" charset="0"/>
              <a:buChar char="–"/>
              <a:defRPr/>
            </a:pP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additional work is underway (ring design, misalignments, etc.)</a:t>
            </a:r>
          </a:p>
          <a:p>
            <a:pPr marL="1181100" lvl="2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Helvetica" charset="0"/>
              <a:buChar char="–"/>
              <a:defRPr/>
            </a:pPr>
            <a:endParaRPr lang="en-US" sz="2000"/>
          </a:p>
          <a:p>
            <a:pPr marL="495300" lvl="1" indent="0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buNone/>
              <a:defRPr/>
            </a:pPr>
            <a:r>
              <a:rPr lang="en-US" sz="2400" smtClean="0"/>
              <a:t>	</a:t>
            </a:r>
            <a:endParaRPr lang="en-US" sz="2400"/>
          </a:p>
          <a:p>
            <a:pPr marL="495300" lvl="1" indent="0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buNone/>
              <a:defRPr/>
            </a:pPr>
            <a:r>
              <a:rPr lang="en-US" sz="2400" smtClean="0"/>
              <a:t>	</a:t>
            </a:r>
            <a:endParaRPr lang="en-US" sz="2400"/>
          </a:p>
          <a:p>
            <a:pPr marL="781050" lvl="1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Helvetica" charset="0"/>
              <a:buChar char="–"/>
              <a:defRPr/>
            </a:pP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an example of beam halo suppression with space charge</a:t>
            </a:r>
            <a:endParaRPr lang="en-US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57200" eaLnBrk="0" hangingPunct="0">
              <a:defRPr/>
            </a:pPr>
            <a:r>
              <a:rPr lang="en-US" kern="0" smtClean="0">
                <a:solidFill>
                  <a:srgbClr val="0070C0"/>
                </a:solidFill>
              </a:rPr>
              <a:t>Previous Work</a:t>
            </a:r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990600" y="1905000"/>
            <a:ext cx="815340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Danilov &amp; Nagaitsev, “Nonlinear accelerator lattices with one and two analytic invariants,”</a:t>
            </a:r>
          </a:p>
          <a:p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PRSTAB </a:t>
            </a:r>
            <a:r>
              <a:rPr lang="en-US" sz="1600" b="1" smtClean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, 084002 (2010)</a:t>
            </a:r>
            <a:endParaRPr lang="en-US"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90600" y="4572000"/>
            <a:ext cx="815340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Webb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Bruhwiler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Abell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Danilov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Nagaitsev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Valishev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Danilov &amp; Cary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Suppressing Transverse Beam Halo with Nonlinear Magnetic Fields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,”; </a:t>
            </a:r>
            <a:r>
              <a:rPr lang="en-US" sz="160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en-US" sz="1600" smtClean="0">
                <a:latin typeface="Times New Roman" pitchFamily="18" charset="0"/>
                <a:cs typeface="Times New Roman" pitchFamily="18" charset="0"/>
                <a:hlinkClick r:id="rId2"/>
              </a:rPr>
              <a:t>arxiv.org/abs/1205.7083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90600" y="5267980"/>
            <a:ext cx="8153399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Webb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Bruhwiler, Nagaitsev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Danilov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Valishev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Abell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Shishlo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Danilov &amp; Cary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16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Eﬀects of Nonlinear Decoherence on Halo Formation,” 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PRSTAB 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(2013), submitted.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90600" y="2819400"/>
            <a:ext cx="815340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Valishev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Nagaitsev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Shatilov &amp; Danilov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, "Beam physics of integrable optics test accelerator at Fermilab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,“ IPAC Proc. (2012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90600" y="3515380"/>
            <a:ext cx="8161867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Valishev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Nagaitsev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Kashikhin &amp; Danilov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, "Ring for Test of Nonlinear Integrable Optics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,“</a:t>
            </a:r>
          </a:p>
          <a:p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FERMILAB-CONF-11-114-AD-APC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160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en-US" sz="1600" smtClean="0">
                <a:latin typeface="Times New Roman" pitchFamily="18" charset="0"/>
                <a:cs typeface="Times New Roman" pitchFamily="18" charset="0"/>
                <a:hlinkClick r:id="rId3"/>
              </a:rPr>
              <a:t>arxiv.org/ftp/arxiv/papers/1202/1202.5495.pdf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52399" y="914400"/>
            <a:ext cx="8991599" cy="5257800"/>
          </a:xfrm>
        </p:spPr>
        <p:txBody>
          <a:bodyPr>
            <a:normAutofit/>
          </a:bodyPr>
          <a:lstStyle/>
          <a:p>
            <a:pPr marL="323850" indent="-285750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sz="2800" kern="0">
                <a:solidFill>
                  <a:srgbClr val="000000"/>
                </a:solidFill>
              </a:rPr>
              <a:t>Contribute to accelerator technology </a:t>
            </a:r>
            <a:r>
              <a:rPr lang="en-US" sz="2800" kern="0" smtClean="0">
                <a:solidFill>
                  <a:srgbClr val="000000"/>
                </a:solidFill>
              </a:rPr>
              <a:t>design/development </a:t>
            </a:r>
            <a:r>
              <a:rPr lang="en-US" sz="2800" kern="0">
                <a:solidFill>
                  <a:srgbClr val="000000"/>
                </a:solidFill>
              </a:rPr>
              <a:t>for advancing the Intensity Frontier</a:t>
            </a:r>
            <a:endParaRPr lang="en-US" sz="2800"/>
          </a:p>
          <a:p>
            <a:pPr marL="781050" lvl="1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Helvetica" charset="0"/>
              <a:buChar char="–"/>
              <a:defRPr/>
            </a:pPr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build on previous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work, continue Fermilab </a:t>
            </a:r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&amp; ORNL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collab’s</a:t>
            </a:r>
            <a:endParaRPr lang="en-US" sz="2400">
              <a:solidFill>
                <a:schemeClr val="accent6">
                  <a:lumMod val="75000"/>
                </a:schemeClr>
              </a:solidFill>
            </a:endParaRPr>
          </a:p>
          <a:p>
            <a:pPr marL="781050" lvl="1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Helvetica" charset="0"/>
              <a:buChar char="–"/>
              <a:defRPr/>
            </a:pPr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emphasize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storage/accumulator </a:t>
            </a:r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rings;  consider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linac design</a:t>
            </a:r>
            <a:endParaRPr lang="en-US" sz="2400">
              <a:solidFill>
                <a:schemeClr val="accent6">
                  <a:lumMod val="75000"/>
                </a:schemeClr>
              </a:solidFill>
            </a:endParaRPr>
          </a:p>
          <a:p>
            <a:pPr marL="323850" indent="-285750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sz="2800" kern="0" smtClean="0">
                <a:solidFill>
                  <a:srgbClr val="000000"/>
                </a:solidFill>
              </a:rPr>
              <a:t>Support/mentor a PhD candidate at the Univ. of Colorado</a:t>
            </a:r>
            <a:endParaRPr lang="en-US" sz="2800"/>
          </a:p>
          <a:p>
            <a:pPr marL="781050" lvl="1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Helvetica" charset="0"/>
              <a:buChar char="–"/>
              <a:defRPr/>
            </a:pP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2D and 3D Hamiltonian dynamics, PDE’s, numerical techniques</a:t>
            </a:r>
            <a:endParaRPr lang="en-US" sz="2400">
              <a:solidFill>
                <a:schemeClr val="accent6">
                  <a:lumMod val="75000"/>
                </a:schemeClr>
              </a:solidFill>
            </a:endParaRPr>
          </a:p>
          <a:p>
            <a:pPr marL="781050" lvl="1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Helvetica" charset="0"/>
              <a:buChar char="–"/>
              <a:defRPr/>
            </a:pP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test ideas in hardware with important societal benefits</a:t>
            </a:r>
            <a:endParaRPr lang="en-US" sz="2400">
              <a:solidFill>
                <a:schemeClr val="accent6">
                  <a:lumMod val="75000"/>
                </a:schemeClr>
              </a:solidFill>
            </a:endParaRPr>
          </a:p>
          <a:p>
            <a:pPr marL="323850" indent="-285750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sz="2800" kern="0" smtClean="0">
                <a:solidFill>
                  <a:srgbClr val="000000"/>
                </a:solidFill>
              </a:rPr>
              <a:t>Develop experimental plan to test beam halo suppression</a:t>
            </a:r>
            <a:endParaRPr lang="en-US" sz="2800"/>
          </a:p>
          <a:p>
            <a:pPr marL="781050" lvl="1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Helvetica" charset="0"/>
              <a:buChar char="–"/>
              <a:defRPr/>
            </a:pP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IOTA (with H- injection) will be the ideal testbed</a:t>
            </a:r>
            <a:endParaRPr lang="en-US" sz="2400">
              <a:solidFill>
                <a:schemeClr val="accent6">
                  <a:lumMod val="75000"/>
                </a:schemeClr>
              </a:solidFill>
            </a:endParaRPr>
          </a:p>
          <a:p>
            <a:pPr marL="781050" lvl="1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Helvetica" charset="0"/>
              <a:buChar char="–"/>
              <a:defRPr/>
            </a:pP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the SNS proton accumulator ring is another strong possibility</a:t>
            </a:r>
          </a:p>
          <a:p>
            <a:pPr marL="781050" lvl="1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Helvetica" charset="0"/>
              <a:buChar char="–"/>
              <a:defRPr/>
            </a:pP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work closely with Fermilab and/or SNS machine physicists</a:t>
            </a:r>
            <a:endParaRPr lang="en-US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57200" eaLnBrk="0" hangingPunct="0">
              <a:defRPr/>
            </a:pPr>
            <a:r>
              <a:rPr lang="en-US" kern="0" smtClean="0">
                <a:solidFill>
                  <a:srgbClr val="0070C0"/>
                </a:solidFill>
              </a:rPr>
              <a:t>Goals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15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52399" y="914400"/>
            <a:ext cx="8991599" cy="5257800"/>
          </a:xfrm>
        </p:spPr>
        <p:txBody>
          <a:bodyPr>
            <a:normAutofit fontScale="92500" lnSpcReduction="10000"/>
          </a:bodyPr>
          <a:lstStyle/>
          <a:p>
            <a:pPr marL="323850" indent="-285750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sz="2800" kern="0" smtClean="0">
                <a:solidFill>
                  <a:srgbClr val="000000"/>
                </a:solidFill>
              </a:rPr>
              <a:t>Submit a proposal to DOE/HEP ‘comparative review’</a:t>
            </a:r>
            <a:endParaRPr lang="en-US" sz="2800"/>
          </a:p>
          <a:p>
            <a:pPr marL="781050" lvl="1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Helvetica" charset="0"/>
              <a:buChar char="–"/>
              <a:defRPr/>
            </a:pP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three year period of performance (due Sep. 9, 2013)</a:t>
            </a:r>
            <a:endParaRPr lang="en-US" sz="2400">
              <a:solidFill>
                <a:schemeClr val="accent6">
                  <a:lumMod val="75000"/>
                </a:schemeClr>
              </a:solidFill>
            </a:endParaRPr>
          </a:p>
          <a:p>
            <a:pPr marL="323850" indent="-285750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sz="2800" kern="0" smtClean="0">
                <a:solidFill>
                  <a:srgbClr val="000000"/>
                </a:solidFill>
              </a:rPr>
              <a:t>Work with Fermilab’s parallel Synergia framework</a:t>
            </a:r>
            <a:endParaRPr lang="en-US" sz="2800"/>
          </a:p>
          <a:p>
            <a:pPr marL="323850" indent="-285750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sz="2800" kern="0" smtClean="0">
                <a:solidFill>
                  <a:srgbClr val="000000"/>
                </a:solidFill>
              </a:rPr>
              <a:t>Consider a range of important topics, such as –</a:t>
            </a:r>
            <a:endParaRPr lang="en-US" sz="2800"/>
          </a:p>
          <a:p>
            <a:pPr marL="781050" lvl="1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Helvetica" charset="0"/>
              <a:buChar char="–"/>
              <a:defRPr/>
            </a:pP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accommodate need for matching horiz. &amp; vertical Twiss parameters</a:t>
            </a:r>
            <a:endParaRPr lang="en-US" sz="2400">
              <a:solidFill>
                <a:schemeClr val="accent6">
                  <a:lumMod val="75000"/>
                </a:schemeClr>
              </a:solidFill>
            </a:endParaRPr>
          </a:p>
          <a:p>
            <a:pPr marL="781050" lvl="1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Helvetica" charset="0"/>
              <a:buChar char="–"/>
              <a:defRPr/>
            </a:pP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usual suspects:  space charge + field errors + beam mismatch</a:t>
            </a:r>
          </a:p>
          <a:p>
            <a:pPr marL="781050" lvl="1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Helvetica" charset="0"/>
              <a:buChar char="–"/>
              <a:defRPr/>
            </a:pP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2D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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3D:  long. </a:t>
            </a:r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dynamics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(finite </a:t>
            </a:r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bunch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length, </a:t>
            </a:r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rf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cavities)</a:t>
            </a:r>
          </a:p>
          <a:p>
            <a:pPr marL="781050" lvl="1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Helvetica" charset="0"/>
              <a:buChar char="–"/>
              <a:defRPr/>
            </a:pP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how </a:t>
            </a:r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to optimally populate a Vlasov equilibrium particle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distribution</a:t>
            </a:r>
          </a:p>
          <a:p>
            <a:pPr marL="1295400" lvl="2" indent="-342900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Wingdings" pitchFamily="2" charset="2"/>
              <a:buChar char="§"/>
              <a:defRPr/>
            </a:pPr>
            <a:r>
              <a:rPr lang="en-US" sz="2000" smtClean="0"/>
              <a:t>perhaps </a:t>
            </a:r>
            <a:r>
              <a:rPr lang="en-US" sz="2000"/>
              <a:t>via laser stripping of H- upon injection into a storage </a:t>
            </a:r>
            <a:r>
              <a:rPr lang="en-US" sz="2000" smtClean="0"/>
              <a:t>ring</a:t>
            </a:r>
          </a:p>
          <a:p>
            <a:pPr marL="781050" lvl="1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Helvetica" charset="0"/>
              <a:buChar char="–"/>
              <a:defRPr/>
            </a:pP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how to obtain approx. </a:t>
            </a:r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linear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space </a:t>
            </a:r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charge forces within the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beam</a:t>
            </a:r>
          </a:p>
          <a:p>
            <a:pPr marL="781050" lvl="1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Helvetica" charset="0"/>
              <a:buChar char="–"/>
              <a:defRPr/>
            </a:pPr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reexamine beam halo in the literature</a:t>
            </a:r>
          </a:p>
          <a:p>
            <a:pPr marL="1295400" lvl="2" indent="-342900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Wingdings" pitchFamily="2" charset="2"/>
              <a:buChar char="§"/>
              <a:defRPr/>
            </a:pPr>
            <a:r>
              <a:rPr lang="en-US" sz="2000"/>
              <a:t>explore potential benefits of these new design principles</a:t>
            </a:r>
          </a:p>
          <a:p>
            <a:pPr marL="781050" lvl="1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Helvetica" charset="0"/>
              <a:buChar char="–"/>
              <a:defRPr/>
            </a:pP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controlled </a:t>
            </a:r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nonlinearities,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e.g. </a:t>
            </a:r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sextupoles for chromaticity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control</a:t>
            </a:r>
            <a:endParaRPr lang="en-US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57200" eaLnBrk="0" hangingPunct="0">
              <a:defRPr/>
            </a:pPr>
            <a:r>
              <a:rPr lang="en-US" kern="0" smtClean="0">
                <a:solidFill>
                  <a:srgbClr val="0070C0"/>
                </a:solidFill>
              </a:rPr>
              <a:t>Plan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72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52399" y="914400"/>
            <a:ext cx="8991599" cy="5257800"/>
          </a:xfrm>
        </p:spPr>
        <p:txBody>
          <a:bodyPr>
            <a:normAutofit/>
          </a:bodyPr>
          <a:lstStyle/>
          <a:p>
            <a:pPr marL="323850" indent="-285750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sz="2800" kern="0">
                <a:solidFill>
                  <a:srgbClr val="000000"/>
                </a:solidFill>
              </a:rPr>
              <a:t>Many thanks to my present collaborators</a:t>
            </a:r>
            <a:endParaRPr lang="en-US" sz="2800"/>
          </a:p>
          <a:p>
            <a:pPr marL="781050" lvl="1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Helvetica" charset="0"/>
              <a:buChar char="–"/>
              <a:defRPr/>
            </a:pPr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S. Nagaitsev, A. Valishev and V. Danilov</a:t>
            </a:r>
          </a:p>
          <a:p>
            <a:pPr marL="323850" indent="-285750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sz="2800" kern="0">
                <a:solidFill>
                  <a:srgbClr val="000000"/>
                </a:solidFill>
              </a:rPr>
              <a:t>Many thanks to </a:t>
            </a:r>
            <a:r>
              <a:rPr lang="en-US" sz="2800" kern="0" smtClean="0">
                <a:solidFill>
                  <a:srgbClr val="000000"/>
                </a:solidFill>
              </a:rPr>
              <a:t>the Synergia development team</a:t>
            </a:r>
            <a:endParaRPr lang="en-US" sz="2800"/>
          </a:p>
          <a:p>
            <a:pPr marL="781050" lvl="1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Helvetica" charset="0"/>
              <a:buChar char="–"/>
              <a:defRPr/>
            </a:pP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P. Spentzouris, J. Amundsen, E. Stern &amp; L. Michelotti</a:t>
            </a:r>
            <a:endParaRPr lang="en-US" sz="2400">
              <a:solidFill>
                <a:schemeClr val="accent6">
                  <a:lumMod val="75000"/>
                </a:schemeClr>
              </a:solidFill>
            </a:endParaRPr>
          </a:p>
          <a:p>
            <a:pPr marL="323850" indent="-285750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sz="2800" kern="0" smtClean="0">
                <a:solidFill>
                  <a:srgbClr val="000000"/>
                </a:solidFill>
              </a:rPr>
              <a:t>Thanks also to past (and hopefully future) </a:t>
            </a:r>
            <a:r>
              <a:rPr lang="en-US" sz="2800" kern="0">
                <a:solidFill>
                  <a:srgbClr val="000000"/>
                </a:solidFill>
              </a:rPr>
              <a:t>collaborators</a:t>
            </a:r>
            <a:endParaRPr lang="en-US" sz="2800"/>
          </a:p>
          <a:p>
            <a:pPr marL="781050" lvl="1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Helvetica" charset="0"/>
              <a:buChar char="–"/>
              <a:defRPr/>
            </a:pPr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S.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Webb, J.R. Cary</a:t>
            </a:r>
            <a:endParaRPr lang="en-US" sz="2400">
              <a:solidFill>
                <a:schemeClr val="accent6">
                  <a:lumMod val="75000"/>
                </a:schemeClr>
              </a:solidFill>
            </a:endParaRPr>
          </a:p>
          <a:p>
            <a:pPr marL="323850" indent="-285750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sz="2800" kern="0">
                <a:solidFill>
                  <a:srgbClr val="000000"/>
                </a:solidFill>
              </a:rPr>
              <a:t>Helpful discussions</a:t>
            </a:r>
            <a:endParaRPr lang="en-US" sz="2800"/>
          </a:p>
          <a:p>
            <a:pPr marL="781050" lvl="1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Helvetica" charset="0"/>
              <a:buChar char="–"/>
              <a:defRPr/>
            </a:pPr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S. Cousineau, J. Rosenzweig</a:t>
            </a:r>
          </a:p>
          <a:p>
            <a:pPr marL="323850" indent="-285750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en-US" sz="2800" kern="0" smtClean="0">
                <a:solidFill>
                  <a:srgbClr val="000000"/>
                </a:solidFill>
              </a:rPr>
              <a:t>Partial support</a:t>
            </a:r>
            <a:endParaRPr lang="en-US" sz="2800"/>
          </a:p>
          <a:p>
            <a:pPr marL="781050" lvl="1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Helvetica" charset="0"/>
              <a:buChar char="–"/>
              <a:defRPr/>
            </a:pP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Center for Integrated Plasma Studies @ Univ. of Colorado</a:t>
            </a:r>
            <a:endParaRPr lang="en-US" sz="2400">
              <a:solidFill>
                <a:schemeClr val="accent6">
                  <a:lumMod val="75000"/>
                </a:schemeClr>
              </a:solidFill>
            </a:endParaRPr>
          </a:p>
          <a:p>
            <a:pPr marL="781050" lvl="1" defTabSz="4572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Helvetica" charset="0"/>
              <a:buChar char="–"/>
              <a:defRPr/>
            </a:pPr>
            <a:endParaRPr lang="en-US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57200" eaLnBrk="0" hangingPunct="0">
              <a:defRPr/>
            </a:pPr>
            <a:r>
              <a:rPr lang="en-US" kern="0" smtClean="0">
                <a:solidFill>
                  <a:srgbClr val="0070C0"/>
                </a:solidFill>
              </a:rPr>
              <a:t>Acknowledgments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1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3140</TotalTime>
  <Words>502</Words>
  <Application>Microsoft Office PowerPoint</Application>
  <PresentationFormat>On-screen Show (4:3)</PresentationFormat>
  <Paragraphs>59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New design principles for beam halo suppression in hadron accelerators at the intensity frontier</vt:lpstr>
      <vt:lpstr>Previous Work</vt:lpstr>
      <vt:lpstr>Goals</vt:lpstr>
      <vt:lpstr>Plan</vt:lpstr>
      <vt:lpstr>Acknowledgments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Bruhwiler</dc:creator>
  <cp:lastModifiedBy>mbruce</cp:lastModifiedBy>
  <cp:revision>165</cp:revision>
  <dcterms:created xsi:type="dcterms:W3CDTF">2013-01-16T02:00:59Z</dcterms:created>
  <dcterms:modified xsi:type="dcterms:W3CDTF">2013-07-23T13:55:59Z</dcterms:modified>
</cp:coreProperties>
</file>