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4" r:id="rId5"/>
    <p:sldId id="269" r:id="rId6"/>
    <p:sldId id="263" r:id="rId7"/>
    <p:sldId id="267" r:id="rId8"/>
    <p:sldId id="266" r:id="rId9"/>
    <p:sldId id="261" r:id="rId10"/>
    <p:sldId id="270" r:id="rId11"/>
    <p:sldId id="272" r:id="rId12"/>
    <p:sldId id="273" r:id="rId13"/>
    <p:sldId id="275" r:id="rId14"/>
    <p:sldId id="274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EA51D-1749-46E5-86E3-F1111BCD01D4}" type="datetimeFigureOut">
              <a:rPr lang="en-US" smtClean="0"/>
              <a:pPr/>
              <a:t>7/23/2013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2ADD5-C051-46F1-889B-2C34690991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27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7B320-78F8-45D4-9163-84189E29AA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14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D9E5-21C7-4058-9ABE-FEACB53A10C6}" type="datetime1">
              <a:rPr lang="ko-KR" altLang="en-US" smtClean="0"/>
              <a:t>2013-07-23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0EE1-7B3B-47F1-9887-2C299FA82B7C}" type="datetime1">
              <a:rPr lang="ko-KR" altLang="en-US" smtClean="0"/>
              <a:t>2013-07-23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1C02-B6EB-4465-A0CF-1A24CD2CD3DD}" type="datetime1">
              <a:rPr lang="ko-KR" altLang="en-US" smtClean="0"/>
              <a:t>2013-07-23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66B1C-7F5F-4124-86A8-433F11603E44}" type="datetime1">
              <a:rPr lang="ko-KR" altLang="en-US" smtClean="0"/>
              <a:t>2013-07-23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0A10-5DFB-4E4C-99CA-76D521BFF449}" type="datetime1">
              <a:rPr lang="ko-KR" altLang="en-US" smtClean="0"/>
              <a:t>2013-07-23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76C8-0E9E-4207-B7A5-FC51073DC761}" type="datetime1">
              <a:rPr lang="ko-KR" altLang="en-US" smtClean="0"/>
              <a:t>2013-07-23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1232-1DC6-46A2-AF9B-A97503EB6F94}" type="datetime1">
              <a:rPr lang="ko-KR" altLang="en-US" smtClean="0"/>
              <a:t>2013-07-23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768A-FB77-40A1-975B-F53AB4A0D18F}" type="datetime1">
              <a:rPr lang="ko-KR" altLang="en-US" smtClean="0"/>
              <a:t>2013-07-23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A239-1BCE-47B8-ACF3-2FC9CF116CD5}" type="datetime1">
              <a:rPr lang="ko-KR" altLang="en-US" smtClean="0"/>
              <a:t>2013-07-23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4EB3-4E58-4B7E-989F-5043454B8D03}" type="datetime1">
              <a:rPr lang="ko-KR" altLang="en-US" smtClean="0"/>
              <a:t>2013-07-23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8AF8-0009-44A9-97B7-0457C8D21469}" type="datetime1">
              <a:rPr lang="ko-KR" altLang="en-US" smtClean="0"/>
              <a:t>2013-07-23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E1206-C88D-465D-83BC-221D2801B097}" type="datetime1">
              <a:rPr lang="ko-KR" altLang="en-US" smtClean="0"/>
              <a:t>2013-07-23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9.wmf"/><Relationship Id="rId3" Type="http://schemas.openxmlformats.org/officeDocument/2006/relationships/image" Target="../media/image30.png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Protons in IOTA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79104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chemeClr val="tx2"/>
                </a:solidFill>
              </a:rPr>
              <a:t>1</a:t>
            </a:r>
            <a:r>
              <a:rPr lang="en-US" altLang="ko-KR" baseline="30000" dirty="0" smtClean="0">
                <a:solidFill>
                  <a:schemeClr val="tx2"/>
                </a:solidFill>
              </a:rPr>
              <a:t>st</a:t>
            </a:r>
            <a:r>
              <a:rPr lang="en-US" altLang="ko-KR" dirty="0" smtClean="0">
                <a:solidFill>
                  <a:schemeClr val="tx2"/>
                </a:solidFill>
              </a:rPr>
              <a:t> ASTA User Meeting</a:t>
            </a:r>
          </a:p>
          <a:p>
            <a:r>
              <a:rPr lang="en-US" altLang="ko-KR" dirty="0" smtClean="0">
                <a:solidFill>
                  <a:schemeClr val="tx2"/>
                </a:solidFill>
              </a:rPr>
              <a:t>Moses </a:t>
            </a:r>
            <a:r>
              <a:rPr lang="en-US" altLang="ko-KR" dirty="0" smtClean="0">
                <a:solidFill>
                  <a:schemeClr val="tx2"/>
                </a:solidFill>
              </a:rPr>
              <a:t>Chung/APC</a:t>
            </a:r>
          </a:p>
          <a:p>
            <a:r>
              <a:rPr lang="en-US" altLang="ko-KR" sz="2000" dirty="0" smtClean="0"/>
              <a:t>With many inputs from</a:t>
            </a:r>
          </a:p>
          <a:p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V. </a:t>
            </a:r>
            <a:r>
              <a:rPr lang="en-US" altLang="ko-K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Shiltsev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A.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Valishev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, G.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Stancari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, S.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Nagaitsev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,</a:t>
            </a:r>
          </a:p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V.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Scarpine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, B. Hanna, J.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Steimel</a:t>
            </a:r>
            <a:r>
              <a:rPr lang="en-US" sz="2000" dirty="0" smtClean="0">
                <a:solidFill>
                  <a:srgbClr val="595959"/>
                </a:solidFill>
                <a:ea typeface="ＭＳ Ｐゴシック" pitchFamily="34" charset="-128"/>
              </a:rPr>
              <a:t> </a:t>
            </a:r>
            <a:r>
              <a:rPr lang="en-US" altLang="ko-KR" sz="2000" dirty="0" smtClean="0"/>
              <a:t> </a:t>
            </a:r>
            <a:endParaRPr lang="ko-KR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7517"/>
            <a:ext cx="9144000" cy="592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21" y="2314542"/>
            <a:ext cx="1283991" cy="48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28794" y="2714620"/>
            <a:ext cx="538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7.9 m</a:t>
            </a:r>
          </a:p>
        </p:txBody>
      </p:sp>
      <p:cxnSp>
        <p:nvCxnSpPr>
          <p:cNvPr id="16" name="Straight Arrow Connector 3071"/>
          <p:cNvCxnSpPr/>
          <p:nvPr/>
        </p:nvCxnSpPr>
        <p:spPr>
          <a:xfrm>
            <a:off x="220959" y="3094849"/>
            <a:ext cx="128399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67945" y="2866249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~5 m</a:t>
            </a:r>
          </a:p>
        </p:txBody>
      </p:sp>
      <p:sp>
        <p:nvSpPr>
          <p:cNvPr id="18" name="Rectangle 39"/>
          <p:cNvSpPr/>
          <p:nvPr/>
        </p:nvSpPr>
        <p:spPr>
          <a:xfrm>
            <a:off x="2013403" y="2590792"/>
            <a:ext cx="550186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500166" y="2714620"/>
            <a:ext cx="1784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Beam line for diagnostics 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3929058" y="3000372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kicker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0" y="0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Possible configuration 1: </a:t>
            </a:r>
            <a:endParaRPr lang="en-US" sz="2800" dirty="0" smtClean="0">
              <a:solidFill>
                <a:srgbClr val="C00000"/>
              </a:solidFill>
            </a:endParaRPr>
          </a:p>
          <a:p>
            <a:r>
              <a:rPr lang="en-US" sz="2000" dirty="0">
                <a:solidFill>
                  <a:srgbClr val="C00000"/>
                </a:solidFill>
              </a:rPr>
              <a:t>S</a:t>
            </a:r>
            <a:r>
              <a:rPr lang="en-US" sz="2000" dirty="0" smtClean="0">
                <a:solidFill>
                  <a:srgbClr val="C00000"/>
                </a:solidFill>
              </a:rPr>
              <a:t>ingle-turn injection of proton</a:t>
            </a:r>
            <a:r>
              <a:rPr lang="en-US" sz="2000" dirty="0" smtClean="0">
                <a:solidFill>
                  <a:srgbClr val="C00000"/>
                </a:solidFill>
                <a:sym typeface="Wingdings" pitchFamily="2" charset="2"/>
              </a:rPr>
              <a:t> Some </a:t>
            </a:r>
            <a:r>
              <a:rPr lang="en-US" sz="2000" dirty="0" err="1" smtClean="0">
                <a:solidFill>
                  <a:srgbClr val="C00000"/>
                </a:solidFill>
                <a:sym typeface="Wingdings" pitchFamily="2" charset="2"/>
              </a:rPr>
              <a:t>emittance</a:t>
            </a:r>
            <a:r>
              <a:rPr lang="en-US" sz="2000" dirty="0" smtClean="0">
                <a:solidFill>
                  <a:srgbClr val="C00000"/>
                </a:solidFill>
                <a:sym typeface="Wingdings" pitchFamily="2" charset="2"/>
              </a:rPr>
              <a:t> growth and needs gap </a:t>
            </a:r>
            <a:endParaRPr lang="en-US" sz="2000" dirty="0" smtClean="0">
              <a:solidFill>
                <a:srgbClr val="C00000"/>
              </a:solidFill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Co-direction of electron injection </a:t>
            </a:r>
            <a:r>
              <a:rPr lang="en-US" sz="2000" dirty="0" smtClean="0">
                <a:solidFill>
                  <a:srgbClr val="C00000"/>
                </a:solidFill>
                <a:sym typeface="Wingdings" pitchFamily="2" charset="2"/>
              </a:rPr>
              <a:t> need to change dipole polarity </a:t>
            </a:r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52" name="직선 연결선 51"/>
          <p:cNvCxnSpPr>
            <a:stCxn id="13" idx="3"/>
          </p:cNvCxnSpPr>
          <p:nvPr/>
        </p:nvCxnSpPr>
        <p:spPr>
          <a:xfrm flipV="1">
            <a:off x="1562612" y="2551471"/>
            <a:ext cx="1165840" cy="705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3929058" y="2204864"/>
            <a:ext cx="0" cy="3859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01885" y="1927865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1.52 m</a:t>
            </a:r>
            <a:endParaRPr lang="en-US" sz="1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7517"/>
            <a:ext cx="9144000" cy="592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59" y="2641002"/>
            <a:ext cx="1283991" cy="48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0" y="0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Possible configuration 2: </a:t>
            </a:r>
            <a:endParaRPr lang="en-US" sz="2800" dirty="0" smtClean="0">
              <a:solidFill>
                <a:srgbClr val="C00000"/>
              </a:solidFill>
            </a:endParaRPr>
          </a:p>
          <a:p>
            <a:r>
              <a:rPr lang="en-US" sz="2000" dirty="0">
                <a:solidFill>
                  <a:srgbClr val="C00000"/>
                </a:solidFill>
              </a:rPr>
              <a:t>Single-turn injection of proton</a:t>
            </a:r>
            <a:r>
              <a:rPr lang="en-US" sz="2000" dirty="0">
                <a:solidFill>
                  <a:srgbClr val="C00000"/>
                </a:solidFill>
                <a:sym typeface="Wingdings" pitchFamily="2" charset="2"/>
              </a:rPr>
              <a:t> Some </a:t>
            </a:r>
            <a:r>
              <a:rPr lang="en-US" sz="2000" dirty="0" err="1">
                <a:solidFill>
                  <a:srgbClr val="C00000"/>
                </a:solidFill>
                <a:sym typeface="Wingdings" pitchFamily="2" charset="2"/>
              </a:rPr>
              <a:t>emittance</a:t>
            </a:r>
            <a:r>
              <a:rPr lang="en-US" sz="2000" dirty="0">
                <a:solidFill>
                  <a:srgbClr val="C00000"/>
                </a:solidFill>
                <a:sym typeface="Wingdings" pitchFamily="2" charset="2"/>
              </a:rPr>
              <a:t> growth and needs gap </a:t>
            </a:r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Counter-direction </a:t>
            </a:r>
            <a:r>
              <a:rPr lang="en-US" sz="2000" dirty="0" smtClean="0">
                <a:solidFill>
                  <a:srgbClr val="C00000"/>
                </a:solidFill>
              </a:rPr>
              <a:t>of electron injection </a:t>
            </a:r>
            <a:r>
              <a:rPr lang="en-US" sz="2000" dirty="0" smtClean="0">
                <a:solidFill>
                  <a:srgbClr val="C00000"/>
                </a:solidFill>
                <a:sym typeface="Wingdings" pitchFamily="2" charset="2"/>
              </a:rPr>
              <a:t> need to reroute </a:t>
            </a:r>
            <a:r>
              <a:rPr lang="en-US" sz="2000" dirty="0" err="1" smtClean="0">
                <a:solidFill>
                  <a:srgbClr val="C00000"/>
                </a:solidFill>
                <a:sym typeface="Wingdings" pitchFamily="2" charset="2"/>
              </a:rPr>
              <a:t>beamline</a:t>
            </a:r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3072" name="Straight Arrow Connector 3071"/>
          <p:cNvCxnSpPr/>
          <p:nvPr/>
        </p:nvCxnSpPr>
        <p:spPr>
          <a:xfrm>
            <a:off x="220959" y="2590800"/>
            <a:ext cx="128399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67945" y="2362200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~5 m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466109" y="4211782"/>
            <a:ext cx="581891" cy="15332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60562" y="2920492"/>
            <a:ext cx="457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013403" y="2971800"/>
            <a:ext cx="550186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1917762" y="2920492"/>
            <a:ext cx="548347" cy="129129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61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551"/>
            <a:ext cx="89418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Example of an experiment with proton </a:t>
            </a:r>
          </a:p>
          <a:p>
            <a:r>
              <a:rPr lang="en-US" sz="4000" dirty="0" smtClean="0"/>
              <a:t>: Space-Charge Compensation </a:t>
            </a:r>
            <a:endParaRPr lang="en-US" sz="4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04800" y="12954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Electrons are created by beam-induced rest gas ionization, and confined by solenoid and electrodes </a:t>
            </a:r>
            <a:r>
              <a:rPr lang="en-US" altLang="ko-KR" dirty="0" smtClean="0">
                <a:sym typeface="Wingdings" pitchFamily="2" charset="2"/>
              </a:rPr>
              <a:t> Gas focusing + Penning </a:t>
            </a:r>
            <a:r>
              <a:rPr lang="en-US" altLang="ko-KR" dirty="0" smtClean="0">
                <a:sym typeface="Wingdings" pitchFamily="2" charset="2"/>
              </a:rPr>
              <a:t>trap</a:t>
            </a:r>
            <a:endParaRPr lang="en-US" altLang="ko-KR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04800" y="5867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en-US" altLang="ko-KR" dirty="0" smtClean="0">
                <a:sym typeface="Wingdings" pitchFamily="2" charset="2"/>
              </a:rPr>
              <a:t> How to maintain the stability of </a:t>
            </a:r>
            <a:r>
              <a:rPr lang="en-US" altLang="ko-KR" dirty="0" smtClean="0">
                <a:sym typeface="Wingdings" pitchFamily="2" charset="2"/>
              </a:rPr>
              <a:t>the beam-plasma system ?</a:t>
            </a:r>
          </a:p>
          <a:p>
            <a:r>
              <a:rPr lang="en-US" altLang="ko-KR" dirty="0" smtClean="0">
                <a:sym typeface="Wingdings" pitchFamily="2" charset="2"/>
              </a:rPr>
              <a:t>(beam: e-p instability, plasma: radial expansion or growth of </a:t>
            </a:r>
            <a:r>
              <a:rPr lang="en-US" altLang="ko-KR" dirty="0" err="1" smtClean="0">
                <a:sym typeface="Wingdings" pitchFamily="2" charset="2"/>
              </a:rPr>
              <a:t>diocotron</a:t>
            </a:r>
            <a:r>
              <a:rPr lang="en-US" altLang="ko-KR" dirty="0" smtClean="0">
                <a:sym typeface="Wingdings" pitchFamily="2" charset="2"/>
              </a:rPr>
              <a:t> mode)</a:t>
            </a:r>
            <a:endParaRPr lang="en-US" altLang="ko-KR" dirty="0" smtClean="0">
              <a:sym typeface="Wingdings" pitchFamily="2" charset="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416" y="2133600"/>
            <a:ext cx="5638800" cy="341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77416" y="5257800"/>
            <a:ext cx="2266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rgbClr val="C00000"/>
                </a:solidFill>
              </a:rPr>
              <a:t>Proton beam shape</a:t>
            </a:r>
          </a:p>
          <a:p>
            <a:r>
              <a:rPr lang="en-US" altLang="ko-KR" sz="1400" dirty="0" smtClean="0">
                <a:solidFill>
                  <a:srgbClr val="C00000"/>
                </a:solidFill>
              </a:rPr>
              <a:t> ~ Trapped electron profile</a:t>
            </a:r>
            <a:endParaRPr lang="ko-KR" altLang="en-US" sz="14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1616" y="4648200"/>
            <a:ext cx="1875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Electron generation </a:t>
            </a:r>
          </a:p>
          <a:p>
            <a:r>
              <a:rPr lang="en-US" altLang="ko-KR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by rest-gas ionization</a:t>
            </a:r>
            <a:endParaRPr lang="ko-KR" altLang="en-US" sz="1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229472"/>
              </p:ext>
            </p:extLst>
          </p:nvPr>
        </p:nvGraphicFramePr>
        <p:xfrm>
          <a:off x="179512" y="2201863"/>
          <a:ext cx="1608137" cy="142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3" name="Equation" r:id="rId4" imgW="1295280" imgH="1143000" progId="Equation.3">
                  <p:embed/>
                </p:oleObj>
              </mc:Choice>
              <mc:Fallback>
                <p:oleObj name="Equation" r:id="rId4" imgW="129528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201863"/>
                        <a:ext cx="1608137" cy="14208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4016" y="334982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1m</a:t>
            </a:r>
            <a:endParaRPr lang="ko-KR" altLang="en-US" sz="1400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4792216" y="2286000"/>
            <a:ext cx="532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0.5 </a:t>
            </a:r>
            <a:r>
              <a:rPr lang="en-US" altLang="ko-KR" sz="1200" dirty="0" smtClean="0"/>
              <a:t>T</a:t>
            </a:r>
            <a:endParaRPr lang="ko-KR" altLang="en-US" sz="12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344940"/>
              </p:ext>
            </p:extLst>
          </p:nvPr>
        </p:nvGraphicFramePr>
        <p:xfrm>
          <a:off x="6591300" y="2511425"/>
          <a:ext cx="2065338" cy="145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4" name="Equation" r:id="rId6" imgW="1663560" imgH="1168200" progId="Equation.3">
                  <p:embed/>
                </p:oleObj>
              </mc:Choice>
              <mc:Fallback>
                <p:oleObj name="Equation" r:id="rId6" imgW="1663560" imgH="1168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1300" y="2511425"/>
                        <a:ext cx="2065338" cy="14525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12</a:t>
            </a:fld>
            <a:endParaRPr lang="ko-KR" alt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372848"/>
              </p:ext>
            </p:extLst>
          </p:nvPr>
        </p:nvGraphicFramePr>
        <p:xfrm>
          <a:off x="6488164" y="4729301"/>
          <a:ext cx="2130425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5" name="Equation" r:id="rId8" imgW="1714320" imgH="711000" progId="Equation.3">
                  <p:embed/>
                </p:oleObj>
              </mc:Choice>
              <mc:Fallback>
                <p:oleObj name="Equation" r:id="rId8" imgW="1714320" imgH="7110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8164" y="4729301"/>
                        <a:ext cx="2130425" cy="8842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299401"/>
              </p:ext>
            </p:extLst>
          </p:nvPr>
        </p:nvGraphicFramePr>
        <p:xfrm>
          <a:off x="4900662" y="5340598"/>
          <a:ext cx="679450" cy="32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6" name="Equation" r:id="rId10" imgW="520560" imgH="228600" progId="Equation.3">
                  <p:embed/>
                </p:oleObj>
              </mc:Choice>
              <mc:Fallback>
                <p:oleObj name="Equation" r:id="rId10" imgW="52056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662" y="5340598"/>
                        <a:ext cx="679450" cy="320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010496"/>
              </p:ext>
            </p:extLst>
          </p:nvPr>
        </p:nvGraphicFramePr>
        <p:xfrm>
          <a:off x="5796136" y="1975643"/>
          <a:ext cx="206692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7" name="Equation" r:id="rId12" imgW="1663560" imgH="253800" progId="Equation.3">
                  <p:embed/>
                </p:oleObj>
              </mc:Choice>
              <mc:Fallback>
                <p:oleObj name="Equation" r:id="rId12" imgW="1663560" imgH="2538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1975643"/>
                        <a:ext cx="2066925" cy="3159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/>
          <p:cNvCxnSpPr>
            <a:stCxn id="19" idx="3"/>
            <a:endCxn id="24" idx="1"/>
          </p:cNvCxnSpPr>
          <p:nvPr/>
        </p:nvCxnSpPr>
        <p:spPr>
          <a:xfrm flipV="1">
            <a:off x="5325182" y="2133599"/>
            <a:ext cx="470954" cy="2909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60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IOTA proton-beam: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better </a:t>
            </a:r>
            <a:r>
              <a:rPr lang="en-US" dirty="0"/>
              <a:t>than Novosibirsk PSR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412776"/>
            <a:ext cx="6786783" cy="199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62800" y="1440709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2.5 MeV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9433" y="1605998"/>
            <a:ext cx="631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7000 G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2248131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5 cm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9182" y="2117944"/>
            <a:ext cx="538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~5 m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2591418"/>
            <a:ext cx="1185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up to 1000 µsec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2800" y="2743818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0.2; 1 Hz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00" y="2919330"/>
            <a:ext cx="1151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up to </a:t>
            </a:r>
            <a:r>
              <a:rPr lang="en-US" sz="1200" b="1" dirty="0" smtClean="0">
                <a:solidFill>
                  <a:schemeClr val="tx2"/>
                </a:solidFill>
              </a:rPr>
              <a:t>8+ mA 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52" y="4122524"/>
            <a:ext cx="3366264" cy="273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02" y="3252721"/>
            <a:ext cx="66579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 flipV="1">
            <a:off x="2627784" y="3629891"/>
            <a:ext cx="5204652" cy="1513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163782" y="3789040"/>
            <a:ext cx="4632354" cy="1634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364221"/>
            <a:ext cx="4326383" cy="249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6228184" y="6309320"/>
            <a:ext cx="50405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164288" y="2400531"/>
            <a:ext cx="841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0.56 MHz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29780" y="5611110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Synergy with e-column</a:t>
            </a:r>
          </a:p>
          <a:p>
            <a:r>
              <a:rPr lang="en-US" sz="1400" dirty="0" smtClean="0"/>
              <a:t>and nonlinear magnet</a:t>
            </a:r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3736990" y="3994889"/>
            <a:ext cx="33330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G. I. DIMOV and V. E. </a:t>
            </a:r>
            <a:r>
              <a:rPr lang="en-US" sz="1200" dirty="0" smtClean="0"/>
              <a:t>CHUPRIYANOV (1983)</a:t>
            </a:r>
            <a:endParaRPr lang="en-US" sz="1200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7092280" y="4179555"/>
            <a:ext cx="1864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Betatron</a:t>
            </a:r>
            <a:r>
              <a:rPr lang="en-US" sz="1400" dirty="0" smtClean="0"/>
              <a:t> tune = 3 ~ 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8018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combination of the IOTA ring with the HINS front-end will be a great asset to the advanced accelerator R&amp;D community, in particular for the Intensity Frontier.</a:t>
            </a:r>
          </a:p>
          <a:p>
            <a:endParaRPr lang="en-US" sz="2400" dirty="0"/>
          </a:p>
          <a:p>
            <a:r>
              <a:rPr lang="en-US" sz="2400" dirty="0" smtClean="0"/>
              <a:t>So far, we see no immediate technical show-stopper to inject a 2.5 MeV proton beam into the IOTA ring. But we need to investigate technical details with local experts and outside users.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617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580" y="1007046"/>
            <a:ext cx="7828836" cy="14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0" y="15551"/>
            <a:ext cx="5991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Protons in IOTA: Stage </a:t>
            </a:r>
            <a:r>
              <a:rPr lang="en-US" sz="4000" dirty="0" smtClean="0"/>
              <a:t>III</a:t>
            </a:r>
            <a:endParaRPr lang="en-US" sz="32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61" y="2391736"/>
            <a:ext cx="8100392" cy="443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551"/>
            <a:ext cx="539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Protons in IOTA: Why?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3569" y="908720"/>
            <a:ext cx="813690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tx2"/>
                </a:solidFill>
              </a:rPr>
              <a:t>Nonlinear </a:t>
            </a:r>
            <a:r>
              <a:rPr lang="en-US" sz="2800" dirty="0" err="1" smtClean="0">
                <a:solidFill>
                  <a:schemeClr val="tx2"/>
                </a:solidFill>
              </a:rPr>
              <a:t>integrable</a:t>
            </a:r>
            <a:r>
              <a:rPr lang="en-US" sz="2800" dirty="0" smtClean="0">
                <a:solidFill>
                  <a:schemeClr val="tx2"/>
                </a:solidFill>
              </a:rPr>
              <a:t> optics </a:t>
            </a:r>
            <a:r>
              <a:rPr lang="en-US" sz="2800" dirty="0" smtClean="0"/>
              <a:t>needs to be tested with beams with </a:t>
            </a:r>
            <a:r>
              <a:rPr lang="en-US" sz="2800" dirty="0" smtClean="0">
                <a:solidFill>
                  <a:schemeClr val="tx2"/>
                </a:solidFill>
              </a:rPr>
              <a:t>space-charge</a:t>
            </a:r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tx2"/>
                </a:solidFill>
              </a:rPr>
              <a:t>Beam halo suppression </a:t>
            </a:r>
            <a:r>
              <a:rPr lang="en-US" sz="2800" dirty="0" smtClean="0"/>
              <a:t>by nonlinear </a:t>
            </a:r>
            <a:r>
              <a:rPr lang="en-US" sz="2800" dirty="0" err="1"/>
              <a:t>integrable</a:t>
            </a:r>
            <a:r>
              <a:rPr lang="en-US" sz="2800" dirty="0"/>
              <a:t> optics </a:t>
            </a:r>
            <a:r>
              <a:rPr lang="en-US" sz="2800" dirty="0" smtClean="0"/>
              <a:t>should be verified</a:t>
            </a:r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 smtClean="0"/>
              <a:t>Dedicated study on </a:t>
            </a:r>
            <a:r>
              <a:rPr lang="en-US" sz="2800" dirty="0" smtClean="0">
                <a:solidFill>
                  <a:schemeClr val="tx2"/>
                </a:solidFill>
              </a:rPr>
              <a:t>space-charge compensation </a:t>
            </a:r>
            <a:r>
              <a:rPr lang="en-US" sz="2800" dirty="0" smtClean="0"/>
              <a:t>using electron column is possible</a:t>
            </a:r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tx2"/>
                </a:solidFill>
              </a:rPr>
              <a:t>Suppression of e-p instability </a:t>
            </a:r>
            <a:r>
              <a:rPr lang="en-US" sz="2800" dirty="0" smtClean="0"/>
              <a:t>in nonlinear lattice can be investigated </a:t>
            </a:r>
            <a:endParaRPr lang="en-US" sz="2800" dirty="0" smtClean="0"/>
          </a:p>
          <a:p>
            <a:pPr marL="514350" indent="-514350">
              <a:buAutoNum type="arabicPeriod"/>
            </a:pPr>
            <a:endParaRPr lang="en-US" sz="2800" dirty="0"/>
          </a:p>
          <a:p>
            <a:r>
              <a:rPr lang="en-US" sz="2800" dirty="0" smtClean="0"/>
              <a:t>+ Many more ideas are welcome !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561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551"/>
            <a:ext cx="8472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Protons in IOTA: Basic </a:t>
            </a:r>
            <a:r>
              <a:rPr lang="en-US" sz="4000" dirty="0" smtClean="0"/>
              <a:t>requirements</a:t>
            </a:r>
            <a:endParaRPr lang="en-US" sz="4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11560" y="1140495"/>
            <a:ext cx="4842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1. Range of magnetic rigidity</a:t>
            </a:r>
            <a:r>
              <a:rPr lang="en-US" sz="2800" dirty="0"/>
              <a:t>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678303"/>
              </p:ext>
            </p:extLst>
          </p:nvPr>
        </p:nvGraphicFramePr>
        <p:xfrm>
          <a:off x="1763688" y="1844824"/>
          <a:ext cx="2488623" cy="641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" name="Equation" r:id="rId3" imgW="1625400" imgH="419040" progId="Equation.3">
                  <p:embed/>
                </p:oleObj>
              </mc:Choice>
              <mc:Fallback>
                <p:oleObj name="Equation" r:id="rId3" imgW="1625400" imgH="41904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1844824"/>
                        <a:ext cx="2488623" cy="6415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4283968" y="2132856"/>
            <a:ext cx="576064" cy="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524576"/>
              </p:ext>
            </p:extLst>
          </p:nvPr>
        </p:nvGraphicFramePr>
        <p:xfrm>
          <a:off x="5004048" y="1791221"/>
          <a:ext cx="316865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" name="Equation" r:id="rId5" imgW="2070000" imgH="457200" progId="Equation.3">
                  <p:embed/>
                </p:oleObj>
              </mc:Choice>
              <mc:Fallback>
                <p:oleObj name="Equation" r:id="rId5" imgW="2070000" imgH="457200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1791221"/>
                        <a:ext cx="3168650" cy="70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1560" y="2833772"/>
            <a:ext cx="5475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2. Availability of the proton beam: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170512" y="3371904"/>
            <a:ext cx="7289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Ion source, LEBT, and RFQ of the HINS program will be reused  as a proton injector for the IOTA ring with an energy of </a:t>
            </a:r>
            <a:r>
              <a:rPr lang="en-US" dirty="0" smtClean="0">
                <a:solidFill>
                  <a:srgbClr val="C00000"/>
                </a:solidFill>
              </a:rPr>
              <a:t>2.5 MeV </a:t>
            </a:r>
            <a:r>
              <a:rPr lang="en-US" dirty="0" smtClean="0"/>
              <a:t>and a nominal current of </a:t>
            </a:r>
            <a:r>
              <a:rPr lang="en-US" dirty="0" smtClean="0">
                <a:solidFill>
                  <a:srgbClr val="C00000"/>
                </a:solidFill>
              </a:rPr>
              <a:t>8 mA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4653136"/>
            <a:ext cx="5267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dirty="0" smtClean="0"/>
              <a:t>. Non-negligible space-charge:</a:t>
            </a:r>
            <a:endParaRPr lang="en-US" sz="28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412363"/>
              </p:ext>
            </p:extLst>
          </p:nvPr>
        </p:nvGraphicFramePr>
        <p:xfrm>
          <a:off x="2887663" y="5184775"/>
          <a:ext cx="3367087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Equation" r:id="rId7" imgW="2197080" imgH="469800" progId="Equation.3">
                  <p:embed/>
                </p:oleObj>
              </mc:Choice>
              <mc:Fallback>
                <p:oleObj name="Equation" r:id="rId7" imgW="2197080" imgH="469800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7663" y="5184775"/>
                        <a:ext cx="3367087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570596"/>
              </p:ext>
            </p:extLst>
          </p:nvPr>
        </p:nvGraphicFramePr>
        <p:xfrm>
          <a:off x="1762125" y="6021388"/>
          <a:ext cx="6107113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Equation" r:id="rId9" imgW="3987720" imgH="482400" progId="Equation.3">
                  <p:embed/>
                </p:oleObj>
              </mc:Choice>
              <mc:Fallback>
                <p:oleObj name="Equation" r:id="rId9" imgW="3987720" imgH="48240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25" y="6021388"/>
                        <a:ext cx="6107113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262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27" y="19110"/>
            <a:ext cx="85427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Proton beam parameters from HINS: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642918"/>
            <a:ext cx="4143404" cy="310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02" y="3657600"/>
            <a:ext cx="4067198" cy="259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99626" y="6248400"/>
            <a:ext cx="2468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~</a:t>
            </a:r>
            <a:r>
              <a:rPr lang="en-US" sz="1400" b="1" dirty="0" smtClean="0">
                <a:solidFill>
                  <a:srgbClr val="00B050"/>
                </a:solidFill>
              </a:rPr>
              <a:t>2.0</a:t>
            </a:r>
            <a:r>
              <a:rPr lang="en-US" sz="1400" b="1" dirty="0">
                <a:solidFill>
                  <a:srgbClr val="00B050"/>
                </a:solidFill>
              </a:rPr>
              <a:t> pi-mm-</a:t>
            </a:r>
            <a:r>
              <a:rPr lang="en-US" sz="1400" b="1" dirty="0" err="1">
                <a:solidFill>
                  <a:srgbClr val="00B050"/>
                </a:solidFill>
              </a:rPr>
              <a:t>mrad</a:t>
            </a:r>
            <a:r>
              <a:rPr lang="en-US" sz="1400" b="1" dirty="0">
                <a:solidFill>
                  <a:srgbClr val="00B050"/>
                </a:solidFill>
              </a:rPr>
              <a:t> </a:t>
            </a:r>
            <a:r>
              <a:rPr lang="en-US" sz="1400" b="1" dirty="0" smtClean="0">
                <a:solidFill>
                  <a:srgbClr val="00B050"/>
                </a:solidFill>
              </a:rPr>
              <a:t>vertical</a:t>
            </a:r>
          </a:p>
          <a:p>
            <a:r>
              <a:rPr lang="en-US" sz="1400" b="1" dirty="0" smtClean="0">
                <a:solidFill>
                  <a:srgbClr val="00B0F0"/>
                </a:solidFill>
              </a:rPr>
              <a:t>~1.6 pi-mm-</a:t>
            </a:r>
            <a:r>
              <a:rPr lang="en-US" sz="1400" b="1" dirty="0" err="1" smtClean="0">
                <a:solidFill>
                  <a:srgbClr val="00B0F0"/>
                </a:solidFill>
              </a:rPr>
              <a:t>mrad</a:t>
            </a:r>
            <a:r>
              <a:rPr lang="en-US" sz="1400" b="1" dirty="0" smtClean="0">
                <a:solidFill>
                  <a:srgbClr val="00B0F0"/>
                </a:solidFill>
              </a:rPr>
              <a:t> </a:t>
            </a:r>
            <a:r>
              <a:rPr lang="en-US" sz="1400" b="1" dirty="0" err="1" smtClean="0">
                <a:solidFill>
                  <a:srgbClr val="00B0F0"/>
                </a:solidFill>
              </a:rPr>
              <a:t>horizonal</a:t>
            </a:r>
            <a:endParaRPr lang="en-US" sz="1400" b="1" dirty="0" smtClean="0">
              <a:solidFill>
                <a:srgbClr val="00B0F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54" y="1207698"/>
            <a:ext cx="3067050" cy="162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02933" y="928670"/>
            <a:ext cx="3255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Estimated momentum spread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30289" y="2769138"/>
            <a:ext cx="2988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</a:t>
            </a:r>
            <a:r>
              <a:rPr lang="en-US" dirty="0" err="1" smtClean="0"/>
              <a:t>Eliana</a:t>
            </a:r>
            <a:r>
              <a:rPr lang="en-US" dirty="0" smtClean="0"/>
              <a:t> </a:t>
            </a:r>
            <a:r>
              <a:rPr lang="en-US" dirty="0" err="1" smtClean="0"/>
              <a:t>Gianfelice</a:t>
            </a:r>
            <a:r>
              <a:rPr lang="en-US" dirty="0" smtClean="0"/>
              <a:t>-Wendt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0" y="3974068"/>
            <a:ext cx="1603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Vic </a:t>
            </a:r>
            <a:r>
              <a:rPr lang="en-US" dirty="0" err="1" smtClean="0"/>
              <a:t>Scarpine</a:t>
            </a:r>
            <a:endParaRPr lang="en-US" dirty="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616815"/>
              </p:ext>
            </p:extLst>
          </p:nvPr>
        </p:nvGraphicFramePr>
        <p:xfrm>
          <a:off x="690563" y="5500688"/>
          <a:ext cx="33464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Equation" r:id="rId6" imgW="2869920" imgH="761760" progId="Equation.3">
                  <p:embed/>
                </p:oleObj>
              </mc:Choice>
              <mc:Fallback>
                <p:oleObj name="Equation" r:id="rId6" imgW="2869920" imgH="7617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3" y="5500688"/>
                        <a:ext cx="334645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57224" y="4071942"/>
            <a:ext cx="3271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Bunch width  ~ 2 x 0.3 ns</a:t>
            </a:r>
          </a:p>
          <a:p>
            <a:r>
              <a:rPr lang="en-US" altLang="ko-KR" dirty="0" smtClean="0"/>
              <a:t>(from fast Faraday cup by Vic)</a:t>
            </a:r>
            <a:endParaRPr lang="ko-KR" alt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280788" y="2953804"/>
            <a:ext cx="291212" cy="115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72000" y="2636912"/>
            <a:ext cx="921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Water-leak</a:t>
            </a:r>
          </a:p>
          <a:p>
            <a:r>
              <a:rPr lang="en-US" sz="1200" dirty="0"/>
              <a:t>f</a:t>
            </a:r>
            <a:r>
              <a:rPr lang="en-US" sz="1200" dirty="0" smtClean="0"/>
              <a:t>or RFQ</a:t>
            </a:r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069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653" y="866775"/>
            <a:ext cx="552450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334118" y="4788486"/>
            <a:ext cx="2380881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410319" y="5334000"/>
            <a:ext cx="460971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76919" y="6400800"/>
            <a:ext cx="5552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1: Ion source + LEBT + RFQ + Beamline + Diagnostics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239119" y="2731086"/>
            <a:ext cx="1752600" cy="1066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91719" y="2883486"/>
            <a:ext cx="23326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2:</a:t>
            </a:r>
          </a:p>
          <a:p>
            <a:r>
              <a:rPr lang="en-US" dirty="0" smtClean="0"/>
              <a:t>Klystron + Circulator </a:t>
            </a:r>
          </a:p>
          <a:p>
            <a:r>
              <a:rPr lang="en-US" dirty="0" smtClean="0"/>
              <a:t>+ waveguides</a:t>
            </a:r>
          </a:p>
          <a:p>
            <a:r>
              <a:rPr lang="en-US" dirty="0" smtClean="0"/>
              <a:t>(2MW 325 MHz)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274861" y="2654886"/>
            <a:ext cx="3192858" cy="1219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612" y="3828218"/>
            <a:ext cx="20276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3:</a:t>
            </a:r>
          </a:p>
          <a:p>
            <a:r>
              <a:rPr lang="en-US" dirty="0" smtClean="0"/>
              <a:t>Charging supply</a:t>
            </a:r>
          </a:p>
          <a:p>
            <a:r>
              <a:rPr lang="en-US" dirty="0" smtClean="0"/>
              <a:t>+ modulator</a:t>
            </a:r>
          </a:p>
          <a:p>
            <a:r>
              <a:rPr lang="en-US" dirty="0" smtClean="0"/>
              <a:t>+ pulse transformer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066800" y="3519487"/>
            <a:ext cx="1295400" cy="50699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496" y="44624"/>
            <a:ext cx="8774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Current configuration of HINS at MDB </a:t>
            </a:r>
            <a:endParaRPr lang="en-US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701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935" y="1752600"/>
            <a:ext cx="7010865" cy="203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071" y="152400"/>
            <a:ext cx="8805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HINS </a:t>
            </a:r>
            <a:r>
              <a:rPr lang="en-US" sz="2800" dirty="0" err="1" smtClean="0">
                <a:solidFill>
                  <a:srgbClr val="C00000"/>
                </a:solidFill>
              </a:rPr>
              <a:t>Beamline</a:t>
            </a:r>
            <a:r>
              <a:rPr lang="en-US" sz="2800" dirty="0" smtClean="0">
                <a:solidFill>
                  <a:srgbClr val="C00000"/>
                </a:solidFill>
              </a:rPr>
              <a:t> components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68" y="2173989"/>
            <a:ext cx="2978279" cy="116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47800" y="1143000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 4.7 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409504" y="2209800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dump</a:t>
            </a:r>
            <a:endParaRPr lang="en-US" dirty="0"/>
          </a:p>
        </p:txBody>
      </p:sp>
      <p:pic>
        <p:nvPicPr>
          <p:cNvPr id="2053" name="Picture 5" descr="C:\Users\mchung\Desktop\Moses\Peoples_Fellow\HINS\Picture_Drawing\DSC024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68" y="4191000"/>
            <a:ext cx="3014529" cy="226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chung\Desktop\Moses\Peoples_Fellow\HINS\Picture_Drawing\DSC024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338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>
            <a:off x="262071" y="1524000"/>
            <a:ext cx="283697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3429000" y="2514600"/>
            <a:ext cx="381000" cy="6096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29000" y="2514600"/>
            <a:ext cx="290744" cy="55707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810000" y="2514600"/>
            <a:ext cx="381000" cy="6096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10000" y="2514600"/>
            <a:ext cx="290744" cy="55707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495800" y="2514600"/>
            <a:ext cx="381000" cy="6096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95800" y="2514600"/>
            <a:ext cx="290744" cy="55707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715000" y="2532070"/>
            <a:ext cx="381000" cy="6096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729056" y="2584596"/>
            <a:ext cx="290744" cy="55707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574372" y="990600"/>
            <a:ext cx="426128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100744" y="990600"/>
            <a:ext cx="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191000" y="990600"/>
            <a:ext cx="4953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299627" y="990600"/>
            <a:ext cx="1574801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858640" y="621268"/>
            <a:ext cx="315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o 6 cavity for ITOA injection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504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201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8" descr="klystronmodul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691812"/>
            <a:ext cx="3603625" cy="264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irculato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10" y="3467248"/>
            <a:ext cx="2360690" cy="157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9910" y="4659868"/>
            <a:ext cx="109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irculator</a:t>
            </a:r>
            <a:endParaRPr lang="en-US" dirty="0"/>
          </a:p>
        </p:txBody>
      </p:sp>
      <p:pic>
        <p:nvPicPr>
          <p:cNvPr id="8" name="Picture 5" descr="waveguidepar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773" y="5127368"/>
            <a:ext cx="2368828" cy="157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41773" y="6332082"/>
            <a:ext cx="24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Waveguide components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2071" y="152400"/>
            <a:ext cx="8805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HINS RF components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mchung\Desktop\Moses\Peoples_Fellow\HINS\Picture_Drawing\DSC0257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97108"/>
            <a:ext cx="19812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2400" y="5257800"/>
            <a:ext cx="1675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Charging supply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97456" y="686618"/>
            <a:ext cx="6043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 smtClean="0"/>
              <a:t>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</a:t>
            </a:r>
            <a:r>
              <a:rPr lang="en-US" sz="1600" dirty="0" err="1" smtClean="0"/>
              <a:t>Kylstron</a:t>
            </a:r>
            <a:r>
              <a:rPr lang="en-US" sz="1600" dirty="0" smtClean="0"/>
              <a:t> has arrived from Toshiba (input from Jim </a:t>
            </a:r>
            <a:r>
              <a:rPr lang="en-US" sz="1600" dirty="0" err="1" smtClean="0"/>
              <a:t>Steimel</a:t>
            </a:r>
            <a:r>
              <a:rPr lang="en-US" sz="1600" dirty="0" smtClean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385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15959"/>
            <a:ext cx="9096785" cy="209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>
            <a:stCxn id="7" idx="0"/>
          </p:cNvCxnSpPr>
          <p:nvPr/>
        </p:nvCxnSpPr>
        <p:spPr>
          <a:xfrm flipV="1">
            <a:off x="780742" y="4347073"/>
            <a:ext cx="334874" cy="172819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9336" y="6075265"/>
            <a:ext cx="9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MW </a:t>
            </a:r>
          </a:p>
          <a:p>
            <a:r>
              <a:rPr lang="en-US" dirty="0" smtClean="0"/>
              <a:t>for gun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331640" y="4164492"/>
            <a:ext cx="72008" cy="135274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475656" y="4347074"/>
            <a:ext cx="144016" cy="117015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40004" y="5517232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x 0.3 MW </a:t>
            </a:r>
          </a:p>
          <a:p>
            <a:r>
              <a:rPr lang="en-US" dirty="0" smtClean="0"/>
              <a:t>for CC1&amp;2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555776" y="4347073"/>
            <a:ext cx="153888" cy="102788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55776" y="5374957"/>
            <a:ext cx="6545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MW for CM1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will</a:t>
            </a:r>
            <a:r>
              <a:rPr lang="en-US" dirty="0"/>
              <a:t> </a:t>
            </a:r>
            <a:r>
              <a:rPr lang="en-US" dirty="0" smtClean="0"/>
              <a:t>eventually </a:t>
            </a:r>
            <a:r>
              <a:rPr lang="en-US" dirty="0"/>
              <a:t>be superseded by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10 MW multi-beam klystron system to drive the </a:t>
            </a:r>
            <a:r>
              <a:rPr lang="en-US" dirty="0" smtClean="0"/>
              <a:t>3 CM</a:t>
            </a:r>
            <a:r>
              <a:rPr lang="en-US" dirty="0"/>
              <a:t> </a:t>
            </a:r>
            <a:r>
              <a:rPr lang="en-US" dirty="0" smtClean="0"/>
              <a:t>string</a:t>
            </a:r>
            <a:r>
              <a:rPr lang="en-US" dirty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15551"/>
            <a:ext cx="909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Space to relocate HINS front end and RF system</a:t>
            </a: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98932"/>
            <a:ext cx="432048" cy="16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>
            <a:off x="6084168" y="3450806"/>
            <a:ext cx="128399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6444208" y="3429001"/>
            <a:ext cx="792088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endCxn id="22" idx="0"/>
          </p:cNvCxnSpPr>
          <p:nvPr/>
        </p:nvCxnSpPr>
        <p:spPr>
          <a:xfrm flipH="1">
            <a:off x="6840252" y="2276872"/>
            <a:ext cx="527908" cy="1152129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610637" y="1630541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Possible location</a:t>
            </a:r>
          </a:p>
          <a:p>
            <a:r>
              <a:rPr lang="en-US" dirty="0" smtClean="0"/>
              <a:t>of the HINS front end </a:t>
            </a:r>
            <a:endParaRPr lang="en-US" dirty="0"/>
          </a:p>
        </p:txBody>
      </p:sp>
      <p:cxnSp>
        <p:nvCxnSpPr>
          <p:cNvPr id="2051" name="Straight Arrow Connector 2050"/>
          <p:cNvCxnSpPr/>
          <p:nvPr/>
        </p:nvCxnSpPr>
        <p:spPr>
          <a:xfrm flipH="1">
            <a:off x="2555776" y="2708920"/>
            <a:ext cx="1368152" cy="136815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TextBox 2052"/>
          <p:cNvSpPr txBox="1"/>
          <p:nvPr/>
        </p:nvSpPr>
        <p:spPr>
          <a:xfrm>
            <a:off x="1979712" y="1504074"/>
            <a:ext cx="43611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may relocate whole HINS RF system</a:t>
            </a:r>
          </a:p>
          <a:p>
            <a:r>
              <a:rPr lang="en-US" dirty="0" smtClean="0"/>
              <a:t>Or</a:t>
            </a:r>
          </a:p>
          <a:p>
            <a:r>
              <a:rPr lang="en-US" dirty="0" smtClean="0"/>
              <a:t>Only relocate 325 MHz Klystron and </a:t>
            </a:r>
          </a:p>
          <a:p>
            <a:r>
              <a:rPr lang="en-US" dirty="0" smtClean="0"/>
              <a:t>reuse (or share) modulator system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436096" y="3933057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 36 m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860032" y="4302389"/>
            <a:ext cx="216024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805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모세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620</Words>
  <Application>Microsoft Office PowerPoint</Application>
  <PresentationFormat>On-screen Show (4:3)</PresentationFormat>
  <Paragraphs>122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테마</vt:lpstr>
      <vt:lpstr>Equation</vt:lpstr>
      <vt:lpstr>Microsoft Equation 3.0</vt:lpstr>
      <vt:lpstr>Protons in IOTA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IOTA proton-beam:  better than Novosibirsk PSR</vt:lpstr>
      <vt:lpstr>Conclusion</vt:lpstr>
    </vt:vector>
  </TitlesOfParts>
  <Company>R&amp;D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Proton in IOTA</dc:title>
  <dc:creator>Microsoft Corporation</dc:creator>
  <cp:lastModifiedBy>Moses Chung x5241 15023N</cp:lastModifiedBy>
  <cp:revision>67</cp:revision>
  <dcterms:created xsi:type="dcterms:W3CDTF">2006-10-05T04:04:58Z</dcterms:created>
  <dcterms:modified xsi:type="dcterms:W3CDTF">2013-07-23T18:22:55Z</dcterms:modified>
</cp:coreProperties>
</file>