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25"/>
  </p:notesMasterIdLst>
  <p:sldIdLst>
    <p:sldId id="272" r:id="rId2"/>
    <p:sldId id="273" r:id="rId3"/>
    <p:sldId id="274" r:id="rId4"/>
    <p:sldId id="279" r:id="rId5"/>
    <p:sldId id="281" r:id="rId6"/>
    <p:sldId id="283" r:id="rId7"/>
    <p:sldId id="307" r:id="rId8"/>
    <p:sldId id="294" r:id="rId9"/>
    <p:sldId id="296" r:id="rId10"/>
    <p:sldId id="297" r:id="rId11"/>
    <p:sldId id="298" r:id="rId12"/>
    <p:sldId id="299" r:id="rId13"/>
    <p:sldId id="302" r:id="rId14"/>
    <p:sldId id="303" r:id="rId15"/>
    <p:sldId id="304" r:id="rId16"/>
    <p:sldId id="305" r:id="rId17"/>
    <p:sldId id="306" r:id="rId18"/>
    <p:sldId id="295" r:id="rId19"/>
    <p:sldId id="288" r:id="rId20"/>
    <p:sldId id="293" r:id="rId21"/>
    <p:sldId id="290" r:id="rId22"/>
    <p:sldId id="300" r:id="rId23"/>
    <p:sldId id="301" r:id="rId24"/>
  </p:sldIdLst>
  <p:sldSz cx="9144000" cy="6858000" type="screen4x3"/>
  <p:notesSz cx="7315200" cy="9601200"/>
  <p:defaultTextStyle>
    <a:defPPr>
      <a:defRPr lang="en-US"/>
    </a:defPPr>
    <a:lvl1pPr algn="l" rtl="0" fontAlgn="base">
      <a:spcBef>
        <a:spcPct val="50000"/>
      </a:spcBef>
      <a:spcAft>
        <a:spcPct val="50000"/>
      </a:spcAft>
      <a:buClr>
        <a:srgbClr val="004080"/>
      </a:buClr>
      <a:buSzPct val="65000"/>
      <a:buFont typeface="Wingdings" pitchFamily="-65" charset="2"/>
      <a:buChar char="§"/>
      <a:defRPr sz="2000" kern="1200">
        <a:solidFill>
          <a:schemeClr val="tx1"/>
        </a:solidFill>
        <a:latin typeface="Arial" charset="0"/>
        <a:ea typeface="ＭＳ Ｐゴシック" pitchFamily="-65" charset="-128"/>
        <a:cs typeface="+mn-cs"/>
      </a:defRPr>
    </a:lvl1pPr>
    <a:lvl2pPr marL="457200" algn="l" rtl="0" fontAlgn="base">
      <a:spcBef>
        <a:spcPct val="50000"/>
      </a:spcBef>
      <a:spcAft>
        <a:spcPct val="50000"/>
      </a:spcAft>
      <a:buClr>
        <a:srgbClr val="004080"/>
      </a:buClr>
      <a:buSzPct val="65000"/>
      <a:buFont typeface="Wingdings" pitchFamily="-65" charset="2"/>
      <a:buChar char="§"/>
      <a:defRPr sz="2000" kern="1200">
        <a:solidFill>
          <a:schemeClr val="tx1"/>
        </a:solidFill>
        <a:latin typeface="Arial" charset="0"/>
        <a:ea typeface="ＭＳ Ｐゴシック" pitchFamily="-65" charset="-128"/>
        <a:cs typeface="+mn-cs"/>
      </a:defRPr>
    </a:lvl2pPr>
    <a:lvl3pPr marL="914400" algn="l" rtl="0" fontAlgn="base">
      <a:spcBef>
        <a:spcPct val="50000"/>
      </a:spcBef>
      <a:spcAft>
        <a:spcPct val="50000"/>
      </a:spcAft>
      <a:buClr>
        <a:srgbClr val="004080"/>
      </a:buClr>
      <a:buSzPct val="65000"/>
      <a:buFont typeface="Wingdings" pitchFamily="-65" charset="2"/>
      <a:buChar char="§"/>
      <a:defRPr sz="2000" kern="1200">
        <a:solidFill>
          <a:schemeClr val="tx1"/>
        </a:solidFill>
        <a:latin typeface="Arial" charset="0"/>
        <a:ea typeface="ＭＳ Ｐゴシック" pitchFamily="-65" charset="-128"/>
        <a:cs typeface="+mn-cs"/>
      </a:defRPr>
    </a:lvl3pPr>
    <a:lvl4pPr marL="1371600" algn="l" rtl="0" fontAlgn="base">
      <a:spcBef>
        <a:spcPct val="50000"/>
      </a:spcBef>
      <a:spcAft>
        <a:spcPct val="50000"/>
      </a:spcAft>
      <a:buClr>
        <a:srgbClr val="004080"/>
      </a:buClr>
      <a:buSzPct val="65000"/>
      <a:buFont typeface="Wingdings" pitchFamily="-65" charset="2"/>
      <a:buChar char="§"/>
      <a:defRPr sz="2000" kern="1200">
        <a:solidFill>
          <a:schemeClr val="tx1"/>
        </a:solidFill>
        <a:latin typeface="Arial" charset="0"/>
        <a:ea typeface="ＭＳ Ｐゴシック" pitchFamily="-65" charset="-128"/>
        <a:cs typeface="+mn-cs"/>
      </a:defRPr>
    </a:lvl4pPr>
    <a:lvl5pPr marL="1828800" algn="l" rtl="0" fontAlgn="base">
      <a:spcBef>
        <a:spcPct val="50000"/>
      </a:spcBef>
      <a:spcAft>
        <a:spcPct val="50000"/>
      </a:spcAft>
      <a:buClr>
        <a:srgbClr val="004080"/>
      </a:buClr>
      <a:buSzPct val="65000"/>
      <a:buFont typeface="Wingdings" pitchFamily="-65" charset="2"/>
      <a:buChar char="§"/>
      <a:defRPr sz="2000" kern="1200">
        <a:solidFill>
          <a:schemeClr val="tx1"/>
        </a:solidFill>
        <a:latin typeface="Arial" charset="0"/>
        <a:ea typeface="ＭＳ Ｐゴシック" pitchFamily="-65" charset="-128"/>
        <a:cs typeface="+mn-cs"/>
      </a:defRPr>
    </a:lvl5pPr>
    <a:lvl6pPr marL="2286000" algn="l" defTabSz="914400" rtl="0" eaLnBrk="1" latinLnBrk="0" hangingPunct="1">
      <a:defRPr sz="2000" kern="1200">
        <a:solidFill>
          <a:schemeClr val="tx1"/>
        </a:solidFill>
        <a:latin typeface="Arial" charset="0"/>
        <a:ea typeface="ＭＳ Ｐゴシック" pitchFamily="-65" charset="-128"/>
        <a:cs typeface="+mn-cs"/>
      </a:defRPr>
    </a:lvl6pPr>
    <a:lvl7pPr marL="2743200" algn="l" defTabSz="914400" rtl="0" eaLnBrk="1" latinLnBrk="0" hangingPunct="1">
      <a:defRPr sz="2000" kern="1200">
        <a:solidFill>
          <a:schemeClr val="tx1"/>
        </a:solidFill>
        <a:latin typeface="Arial" charset="0"/>
        <a:ea typeface="ＭＳ Ｐゴシック" pitchFamily="-65" charset="-128"/>
        <a:cs typeface="+mn-cs"/>
      </a:defRPr>
    </a:lvl7pPr>
    <a:lvl8pPr marL="3200400" algn="l" defTabSz="914400" rtl="0" eaLnBrk="1" latinLnBrk="0" hangingPunct="1">
      <a:defRPr sz="2000" kern="1200">
        <a:solidFill>
          <a:schemeClr val="tx1"/>
        </a:solidFill>
        <a:latin typeface="Arial" charset="0"/>
        <a:ea typeface="ＭＳ Ｐゴシック" pitchFamily="-65" charset="-128"/>
        <a:cs typeface="+mn-cs"/>
      </a:defRPr>
    </a:lvl8pPr>
    <a:lvl9pPr marL="3657600" algn="l" defTabSz="914400" rtl="0" eaLnBrk="1" latinLnBrk="0" hangingPunct="1">
      <a:defRPr sz="2000"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A701"/>
    <a:srgbClr val="808080"/>
    <a:srgbClr val="CCCCCC"/>
    <a:srgbClr val="000000"/>
    <a:srgbClr val="005AB3"/>
    <a:srgbClr val="004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180522" cy="472190"/>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eaLnBrk="0" hangingPunct="0">
              <a:spcBef>
                <a:spcPct val="0"/>
              </a:spcBef>
              <a:spcAft>
                <a:spcPct val="0"/>
              </a:spcAft>
              <a:buClrTx/>
              <a:buSzTx/>
              <a:buFontTx/>
              <a:buNone/>
              <a:defRPr sz="1200">
                <a:latin typeface="Times" pitchFamily="-65" charset="0"/>
              </a:defRPr>
            </a:lvl1pPr>
          </a:lstStyle>
          <a:p>
            <a:pPr>
              <a:defRPr/>
            </a:pPr>
            <a:endParaRPr lang="en-US"/>
          </a:p>
        </p:txBody>
      </p:sp>
      <p:sp>
        <p:nvSpPr>
          <p:cNvPr id="78851" name="Rectangle 3"/>
          <p:cNvSpPr>
            <a:spLocks noGrp="1" noChangeArrowheads="1"/>
          </p:cNvSpPr>
          <p:nvPr>
            <p:ph type="dt" idx="1"/>
          </p:nvPr>
        </p:nvSpPr>
        <p:spPr bwMode="auto">
          <a:xfrm>
            <a:off x="4134678" y="0"/>
            <a:ext cx="3180522" cy="472190"/>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lvl1pPr algn="r" eaLnBrk="0" hangingPunct="0">
              <a:spcBef>
                <a:spcPct val="0"/>
              </a:spcBef>
              <a:spcAft>
                <a:spcPct val="0"/>
              </a:spcAft>
              <a:buClrTx/>
              <a:buSzTx/>
              <a:buFontTx/>
              <a:buNone/>
              <a:defRPr sz="1200">
                <a:latin typeface="Times" pitchFamily="-65"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243013" y="708025"/>
            <a:ext cx="4829175" cy="3621088"/>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954157" y="4564505"/>
            <a:ext cx="5406887" cy="4328410"/>
          </a:xfrm>
          <a:prstGeom prst="rect">
            <a:avLst/>
          </a:prstGeom>
          <a:noFill/>
          <a:ln w="9525">
            <a:noFill/>
            <a:miter lim="800000"/>
            <a:headEnd/>
            <a:tailEnd/>
          </a:ln>
          <a:effectLst/>
        </p:spPr>
        <p:txBody>
          <a:bodyPr vert="horz" wrap="square" lIns="94851" tIns="47425" rIns="94851" bIns="47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9129010"/>
            <a:ext cx="3180522" cy="472190"/>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eaLnBrk="0" hangingPunct="0">
              <a:spcBef>
                <a:spcPct val="0"/>
              </a:spcBef>
              <a:spcAft>
                <a:spcPct val="0"/>
              </a:spcAft>
              <a:buClrTx/>
              <a:buSzTx/>
              <a:buFontTx/>
              <a:buNone/>
              <a:defRPr sz="1200">
                <a:latin typeface="Times" pitchFamily="-65" charset="0"/>
              </a:defRPr>
            </a:lvl1pPr>
          </a:lstStyle>
          <a:p>
            <a:pPr>
              <a:defRPr/>
            </a:pPr>
            <a:endParaRPr lang="en-US"/>
          </a:p>
        </p:txBody>
      </p:sp>
      <p:sp>
        <p:nvSpPr>
          <p:cNvPr id="78855" name="Rectangle 7"/>
          <p:cNvSpPr>
            <a:spLocks noGrp="1" noChangeArrowheads="1"/>
          </p:cNvSpPr>
          <p:nvPr>
            <p:ph type="sldNum" sz="quarter" idx="5"/>
          </p:nvPr>
        </p:nvSpPr>
        <p:spPr bwMode="auto">
          <a:xfrm>
            <a:off x="4134678" y="9129010"/>
            <a:ext cx="3180522" cy="472190"/>
          </a:xfrm>
          <a:prstGeom prst="rect">
            <a:avLst/>
          </a:prstGeom>
          <a:noFill/>
          <a:ln w="9525">
            <a:noFill/>
            <a:miter lim="800000"/>
            <a:headEnd/>
            <a:tailEnd/>
          </a:ln>
          <a:effectLst/>
        </p:spPr>
        <p:txBody>
          <a:bodyPr vert="horz" wrap="square" lIns="94851" tIns="47425" rIns="94851" bIns="47425" numCol="1" anchor="b" anchorCtr="0" compatLnSpc="1">
            <a:prstTxWarp prst="textNoShape">
              <a:avLst/>
            </a:prstTxWarp>
          </a:bodyPr>
          <a:lstStyle>
            <a:lvl1pPr algn="r" eaLnBrk="0" hangingPunct="0">
              <a:spcBef>
                <a:spcPct val="0"/>
              </a:spcBef>
              <a:spcAft>
                <a:spcPct val="0"/>
              </a:spcAft>
              <a:buClrTx/>
              <a:buSzTx/>
              <a:buFontTx/>
              <a:buNone/>
              <a:defRPr sz="1200">
                <a:latin typeface="Times" pitchFamily="-65" charset="0"/>
              </a:defRPr>
            </a:lvl1pPr>
          </a:lstStyle>
          <a:p>
            <a:pPr>
              <a:defRPr/>
            </a:pPr>
            <a:fld id="{B309F6DE-1582-4D8C-AD10-C4A5539471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1F989A9-FC54-48FF-A5DF-936BAD27AF5E}"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spcBef>
                <a:spcPct val="0"/>
              </a:spcBef>
            </a:pPr>
            <a:endParaRPr lang="en-US" sz="1900"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Use transverse deflecting cavity (TDC) to change beam energy depending on its transverse position. Strong correlation between the transverse and longitudinal positions can be created with another TDC and vacuum drift.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Resulting value of the energy chirp is determined by the transverse beam size (can be made large through increasing drifts) in the middle rather than longitudinal beam size. </a:t>
            </a:r>
          </a:p>
          <a:p>
            <a:endParaRPr lang="en-US" dirty="0"/>
          </a:p>
        </p:txBody>
      </p:sp>
      <p:sp>
        <p:nvSpPr>
          <p:cNvPr id="4" name="Slide Number Placeholder 3"/>
          <p:cNvSpPr>
            <a:spLocks noGrp="1"/>
          </p:cNvSpPr>
          <p:nvPr>
            <p:ph type="sldNum" sz="quarter" idx="10"/>
          </p:nvPr>
        </p:nvSpPr>
        <p:spPr/>
        <p:txBody>
          <a:bodyPr/>
          <a:lstStyle/>
          <a:p>
            <a:pPr>
              <a:defRPr/>
            </a:pPr>
            <a:fld id="{B309F6DE-1582-4D8C-AD10-C4A5539471B3}"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5"/>
          <p:cNvPicPr>
            <a:picLocks noChangeAspect="1" noChangeArrowheads="1"/>
          </p:cNvPicPr>
          <p:nvPr userDrawn="1"/>
        </p:nvPicPr>
        <p:blipFill>
          <a:blip r:embed="rId2"/>
          <a:srcRect/>
          <a:stretch>
            <a:fillRect/>
          </a:stretch>
        </p:blipFill>
        <p:spPr bwMode="auto">
          <a:xfrm>
            <a:off x="190500" y="5799138"/>
            <a:ext cx="1430338" cy="660400"/>
          </a:xfrm>
          <a:prstGeom prst="rect">
            <a:avLst/>
          </a:prstGeom>
          <a:noFill/>
          <a:ln w="9525">
            <a:noFill/>
            <a:miter lim="800000"/>
            <a:headEnd/>
            <a:tailEnd/>
          </a:ln>
        </p:spPr>
      </p:pic>
      <p:sp>
        <p:nvSpPr>
          <p:cNvPr id="5" name="Rectangle 10"/>
          <p:cNvSpPr>
            <a:spLocks noChangeArrowheads="1"/>
          </p:cNvSpPr>
          <p:nvPr userDrawn="1"/>
        </p:nvSpPr>
        <p:spPr bwMode="auto">
          <a:xfrm>
            <a:off x="1066800" y="2481263"/>
            <a:ext cx="8077200" cy="185737"/>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6" name="Picture 19"/>
          <p:cNvPicPr>
            <a:picLocks noChangeAspect="1" noChangeArrowheads="1"/>
          </p:cNvPicPr>
          <p:nvPr userDrawn="1"/>
        </p:nvPicPr>
        <p:blipFill>
          <a:blip r:embed="rId3"/>
          <a:srcRect/>
          <a:stretch>
            <a:fillRect/>
          </a:stretch>
        </p:blipFill>
        <p:spPr bwMode="auto">
          <a:xfrm>
            <a:off x="7788275" y="6503988"/>
            <a:ext cx="920750" cy="212725"/>
          </a:xfrm>
          <a:prstGeom prst="rect">
            <a:avLst/>
          </a:prstGeom>
          <a:noFill/>
          <a:ln w="9525">
            <a:noFill/>
            <a:miter lim="800000"/>
            <a:headEnd/>
            <a:tailEnd/>
          </a:ln>
        </p:spPr>
      </p:pic>
      <p:sp>
        <p:nvSpPr>
          <p:cNvPr id="7" name="Line 20"/>
          <p:cNvSpPr>
            <a:spLocks noChangeShapeType="1"/>
          </p:cNvSpPr>
          <p:nvPr userDrawn="1"/>
        </p:nvSpPr>
        <p:spPr bwMode="auto">
          <a:xfrm>
            <a:off x="1241425" y="6438900"/>
            <a:ext cx="7445375" cy="0"/>
          </a:xfrm>
          <a:prstGeom prst="line">
            <a:avLst/>
          </a:prstGeom>
          <a:noFill/>
          <a:ln w="9525">
            <a:solidFill>
              <a:schemeClr val="tx1"/>
            </a:solidFill>
            <a:round/>
            <a:headEnd/>
            <a:tailEnd/>
          </a:ln>
          <a:effectLst/>
        </p:spPr>
        <p:txBody>
          <a:bodyPr wrap="none" anchor="ctr"/>
          <a:lstStyle/>
          <a:p>
            <a:pPr>
              <a:defRPr/>
            </a:pPr>
            <a:endParaRPr lang="en-US">
              <a:latin typeface="Arial" pitchFamily="-65" charset="0"/>
              <a:ea typeface="+mn-ea"/>
            </a:endParaRPr>
          </a:p>
        </p:txBody>
      </p:sp>
      <p:sp>
        <p:nvSpPr>
          <p:cNvPr id="8" name="Line 21"/>
          <p:cNvSpPr>
            <a:spLocks noChangeShapeType="1"/>
          </p:cNvSpPr>
          <p:nvPr userDrawn="1"/>
        </p:nvSpPr>
        <p:spPr bwMode="auto">
          <a:xfrm>
            <a:off x="463550" y="6438900"/>
            <a:ext cx="355600" cy="0"/>
          </a:xfrm>
          <a:prstGeom prst="line">
            <a:avLst/>
          </a:prstGeom>
          <a:noFill/>
          <a:ln w="9525">
            <a:solidFill>
              <a:schemeClr val="tx1"/>
            </a:solidFill>
            <a:round/>
            <a:headEnd/>
            <a:tailEnd/>
          </a:ln>
          <a:effectLst/>
        </p:spPr>
        <p:txBody>
          <a:bodyPr wrap="none" anchor="ctr"/>
          <a:lstStyle/>
          <a:p>
            <a:pPr>
              <a:defRPr/>
            </a:pPr>
            <a:endParaRPr lang="en-US">
              <a:latin typeface="Arial" pitchFamily="-65" charset="0"/>
              <a:ea typeface="+mn-ea"/>
            </a:endParaRPr>
          </a:p>
        </p:txBody>
      </p:sp>
      <p:sp>
        <p:nvSpPr>
          <p:cNvPr id="9" name="Text Box 23"/>
          <p:cNvSpPr txBox="1">
            <a:spLocks noChangeArrowheads="1"/>
          </p:cNvSpPr>
          <p:nvPr userDrawn="1"/>
        </p:nvSpPr>
        <p:spPr bwMode="auto">
          <a:xfrm>
            <a:off x="407988" y="6450013"/>
            <a:ext cx="5334000" cy="214312"/>
          </a:xfrm>
          <a:prstGeom prst="rect">
            <a:avLst/>
          </a:prstGeom>
          <a:noFill/>
          <a:ln w="9525">
            <a:noFill/>
            <a:miter lim="800000"/>
            <a:headEnd/>
            <a:tailEnd/>
          </a:ln>
          <a:effectLst/>
        </p:spPr>
        <p:txBody>
          <a:bodyPr lIns="45720">
            <a:spAutoFit/>
          </a:bodyPr>
          <a:lstStyle/>
          <a:p>
            <a:pPr eaLnBrk="0" hangingPunct="0">
              <a:spcBef>
                <a:spcPct val="0"/>
              </a:spcBef>
              <a:spcAft>
                <a:spcPct val="0"/>
              </a:spcAft>
              <a:buClrTx/>
              <a:buSzTx/>
              <a:buFontTx/>
              <a:buNone/>
              <a:defRPr/>
            </a:pPr>
            <a:r>
              <a:rPr lang="en-US" sz="800">
                <a:solidFill>
                  <a:srgbClr val="000000"/>
                </a:solidFill>
              </a:rPr>
              <a:t>Operated by Los Alamos National Security, LLC for the U.S. Department of Energy’s NNSA</a:t>
            </a:r>
            <a:endParaRPr lang="en-US" sz="900">
              <a:solidFill>
                <a:srgbClr val="000000"/>
              </a:solidFill>
            </a:endParaRPr>
          </a:p>
        </p:txBody>
      </p:sp>
      <p:sp>
        <p:nvSpPr>
          <p:cNvPr id="10" name="Text Box 24"/>
          <p:cNvSpPr txBox="1">
            <a:spLocks noChangeArrowheads="1"/>
          </p:cNvSpPr>
          <p:nvPr userDrawn="1"/>
        </p:nvSpPr>
        <p:spPr bwMode="auto">
          <a:xfrm>
            <a:off x="2181225" y="6116638"/>
            <a:ext cx="4621213" cy="231775"/>
          </a:xfrm>
          <a:prstGeom prst="rect">
            <a:avLst/>
          </a:prstGeom>
          <a:noFill/>
          <a:ln w="9525">
            <a:noFill/>
            <a:miter lim="800000"/>
            <a:headEnd/>
            <a:tailEnd/>
          </a:ln>
          <a:effectLst/>
        </p:spPr>
        <p:txBody>
          <a:bodyPr lIns="9144" tIns="0" rIns="9144" bIns="0" anchor="b"/>
          <a:lstStyle/>
          <a:p>
            <a:pPr algn="ctr" eaLnBrk="0" hangingPunct="0">
              <a:spcBef>
                <a:spcPct val="0"/>
              </a:spcBef>
              <a:spcAft>
                <a:spcPct val="0"/>
              </a:spcAft>
              <a:buClrTx/>
              <a:buSzTx/>
              <a:buFontTx/>
              <a:buNone/>
              <a:defRPr/>
            </a:pPr>
            <a:r>
              <a:rPr lang="en-US" sz="900" b="1">
                <a:solidFill>
                  <a:schemeClr val="accent1"/>
                </a:solidFill>
              </a:rPr>
              <a:t>U N C L A S S I F I E D</a:t>
            </a:r>
            <a:endParaRPr lang="en-US" sz="900">
              <a:solidFill>
                <a:schemeClr val="accent1"/>
              </a:solidFill>
              <a:latin typeface="Times" pitchFamily="-65" charset="0"/>
            </a:endParaRPr>
          </a:p>
        </p:txBody>
      </p:sp>
      <p:sp>
        <p:nvSpPr>
          <p:cNvPr id="71691" name="Rectangle 11"/>
          <p:cNvSpPr>
            <a:spLocks noGrp="1" noChangeArrowheads="1"/>
          </p:cNvSpPr>
          <p:nvPr>
            <p:ph type="ctrTitle"/>
          </p:nvPr>
        </p:nvSpPr>
        <p:spPr>
          <a:xfrm>
            <a:off x="1066800" y="1447800"/>
            <a:ext cx="7010400" cy="1143000"/>
          </a:xfrm>
        </p:spPr>
        <p:txBody>
          <a:bodyPr/>
          <a:lstStyle>
            <a:lvl1pPr algn="ctr">
              <a:defRPr sz="3200"/>
            </a:lvl1pPr>
          </a:lstStyle>
          <a:p>
            <a:r>
              <a:rPr lang="en-US"/>
              <a:t>Click to edit Master title style</a:t>
            </a:r>
          </a:p>
        </p:txBody>
      </p:sp>
      <p:sp>
        <p:nvSpPr>
          <p:cNvPr id="71707" name="Rectangle 27"/>
          <p:cNvSpPr>
            <a:spLocks noGrp="1" noChangeArrowheads="1"/>
          </p:cNvSpPr>
          <p:nvPr>
            <p:ph type="subTitle" sz="quarter" idx="1"/>
          </p:nvPr>
        </p:nvSpPr>
        <p:spPr>
          <a:xfrm>
            <a:off x="1371600" y="3352800"/>
            <a:ext cx="6400800" cy="1752600"/>
          </a:xfrm>
        </p:spPr>
        <p:txBody>
          <a:bodyPr/>
          <a:lstStyle>
            <a:lvl1pPr marL="0" indent="0" algn="ctr">
              <a:buFont typeface="Wingdings" pitchFamily="-65" charset="2"/>
              <a:buNone/>
              <a:defRPr sz="2400"/>
            </a:lvl1pPr>
          </a:lstStyle>
          <a:p>
            <a:r>
              <a:rPr lang="en-US"/>
              <a:t>Click to edit Master subtitle style</a:t>
            </a:r>
          </a:p>
        </p:txBody>
      </p:sp>
      <p:sp>
        <p:nvSpPr>
          <p:cNvPr id="11" name="Rectangle 22"/>
          <p:cNvSpPr>
            <a:spLocks noGrp="1" noChangeArrowheads="1"/>
          </p:cNvSpPr>
          <p:nvPr>
            <p:ph type="sldNum" sz="quarter" idx="10"/>
          </p:nvPr>
        </p:nvSpPr>
        <p:spPr/>
        <p:txBody>
          <a:bodyPr/>
          <a:lstStyle>
            <a:lvl1pPr>
              <a:defRPr/>
            </a:lvl1pPr>
          </a:lstStyle>
          <a:p>
            <a:pPr>
              <a:defRPr/>
            </a:pPr>
            <a:r>
              <a:rPr lang="en-US"/>
              <a:t>Slide </a:t>
            </a:r>
            <a:fld id="{C00B6949-58EA-4E63-A407-96D6E29FC1AC}"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r>
              <a:rPr lang="en-US"/>
              <a:t>Slide </a:t>
            </a:r>
            <a:fld id="{F64FE727-2B40-41F9-A784-3DDF6DC5C60A}"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401638"/>
            <a:ext cx="2133600" cy="5199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401638"/>
            <a:ext cx="6248400" cy="5199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r>
              <a:rPr lang="en-US"/>
              <a:t>Slide </a:t>
            </a:r>
            <a:fld id="{18EEF507-9081-44F1-B4D9-C4C372E4761F}"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7"/>
          <p:cNvSpPr>
            <a:spLocks noGrp="1" noChangeArrowheads="1"/>
          </p:cNvSpPr>
          <p:nvPr>
            <p:ph type="sldNum" sz="quarter" idx="10"/>
          </p:nvPr>
        </p:nvSpPr>
        <p:spPr/>
        <p:txBody>
          <a:bodyPr/>
          <a:lstStyle>
            <a:lvl1pPr>
              <a:defRPr/>
            </a:lvl1pPr>
          </a:lstStyle>
          <a:p>
            <a:pPr>
              <a:defRPr/>
            </a:pPr>
            <a:r>
              <a:rPr lang="en-US"/>
              <a:t>Slide </a:t>
            </a:r>
            <a:fld id="{CD425DA6-59C3-481A-A675-76E5CD390DE1}"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sldNum" sz="quarter" idx="10"/>
          </p:nvPr>
        </p:nvSpPr>
        <p:spPr>
          <a:ln/>
        </p:spPr>
        <p:txBody>
          <a:bodyPr/>
          <a:lstStyle>
            <a:lvl1pPr>
              <a:defRPr/>
            </a:lvl1pPr>
          </a:lstStyle>
          <a:p>
            <a:pPr>
              <a:defRPr/>
            </a:pPr>
            <a:r>
              <a:rPr lang="en-US"/>
              <a:t>Slide </a:t>
            </a:r>
            <a:fld id="{C72EC81A-56BC-4F1F-926B-015FDD87994B}"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09575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1550" y="1447800"/>
            <a:ext cx="409575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sldNum" sz="quarter" idx="10"/>
          </p:nvPr>
        </p:nvSpPr>
        <p:spPr>
          <a:ln/>
        </p:spPr>
        <p:txBody>
          <a:bodyPr/>
          <a:lstStyle>
            <a:lvl1pPr>
              <a:defRPr/>
            </a:lvl1pPr>
          </a:lstStyle>
          <a:p>
            <a:pPr>
              <a:defRPr/>
            </a:pPr>
            <a:r>
              <a:rPr lang="en-US"/>
              <a:t>Slide </a:t>
            </a:r>
            <a:fld id="{D326BF78-27D5-4457-908B-6744A53F8318}"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a:ln/>
        </p:spPr>
        <p:txBody>
          <a:bodyPr/>
          <a:lstStyle>
            <a:lvl1pPr>
              <a:defRPr/>
            </a:lvl1pPr>
          </a:lstStyle>
          <a:p>
            <a:pPr>
              <a:defRPr/>
            </a:pPr>
            <a:r>
              <a:rPr lang="en-US"/>
              <a:t>Slide </a:t>
            </a:r>
            <a:fld id="{B825E500-9894-4926-BF46-1D11A6084C14}"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sldNum" sz="quarter" idx="10"/>
          </p:nvPr>
        </p:nvSpPr>
        <p:spPr>
          <a:ln/>
        </p:spPr>
        <p:txBody>
          <a:bodyPr/>
          <a:lstStyle>
            <a:lvl1pPr>
              <a:defRPr/>
            </a:lvl1pPr>
          </a:lstStyle>
          <a:p>
            <a:pPr>
              <a:defRPr/>
            </a:pPr>
            <a:r>
              <a:rPr lang="en-US"/>
              <a:t>Slide </a:t>
            </a:r>
            <a:fld id="{C842DD43-1965-4F86-8A9A-ACB755A6B08A}"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r>
              <a:rPr lang="en-US"/>
              <a:t>Slide </a:t>
            </a:r>
            <a:fld id="{7BB04862-8A18-447D-94A1-8C9F94AF1A1B}"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r>
              <a:rPr lang="en-US"/>
              <a:t>Slide </a:t>
            </a:r>
            <a:fld id="{2A626EB0-F1D4-4CEF-9950-DA46096A634A}"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r>
              <a:rPr lang="en-US"/>
              <a:t>Slide </a:t>
            </a:r>
            <a:fld id="{A0D1775F-32B5-45FC-8C80-F43418472ED2}"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title"/>
          </p:nvPr>
        </p:nvSpPr>
        <p:spPr bwMode="auto">
          <a:xfrm>
            <a:off x="342900" y="401638"/>
            <a:ext cx="83439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11"/>
          <p:cNvSpPr>
            <a:spLocks noGrp="1" noChangeArrowheads="1"/>
          </p:cNvSpPr>
          <p:nvPr>
            <p:ph type="body" idx="1"/>
          </p:nvPr>
        </p:nvSpPr>
        <p:spPr bwMode="auto">
          <a:xfrm>
            <a:off x="533400" y="1447800"/>
            <a:ext cx="8343900" cy="415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2"/>
          <p:cNvPicPr>
            <a:picLocks noChangeAspect="1" noChangeArrowheads="1"/>
          </p:cNvPicPr>
          <p:nvPr userDrawn="1"/>
        </p:nvPicPr>
        <p:blipFill>
          <a:blip r:embed="rId13"/>
          <a:srcRect/>
          <a:stretch>
            <a:fillRect/>
          </a:stretch>
        </p:blipFill>
        <p:spPr bwMode="auto">
          <a:xfrm>
            <a:off x="7788275" y="6503988"/>
            <a:ext cx="920750" cy="212725"/>
          </a:xfrm>
          <a:prstGeom prst="rect">
            <a:avLst/>
          </a:prstGeom>
          <a:noFill/>
          <a:ln w="9525">
            <a:noFill/>
            <a:miter lim="800000"/>
            <a:headEnd/>
            <a:tailEnd/>
          </a:ln>
        </p:spPr>
      </p:pic>
      <p:pic>
        <p:nvPicPr>
          <p:cNvPr id="1029" name="Picture 13"/>
          <p:cNvPicPr>
            <a:picLocks noChangeAspect="1" noChangeArrowheads="1"/>
          </p:cNvPicPr>
          <p:nvPr userDrawn="1"/>
        </p:nvPicPr>
        <p:blipFill>
          <a:blip r:embed="rId14"/>
          <a:srcRect/>
          <a:stretch>
            <a:fillRect/>
          </a:stretch>
        </p:blipFill>
        <p:spPr bwMode="auto">
          <a:xfrm>
            <a:off x="190500" y="5799138"/>
            <a:ext cx="1430338" cy="660400"/>
          </a:xfrm>
          <a:prstGeom prst="rect">
            <a:avLst/>
          </a:prstGeom>
          <a:noFill/>
          <a:ln w="9525">
            <a:noFill/>
            <a:miter lim="800000"/>
            <a:headEnd/>
            <a:tailEnd/>
          </a:ln>
        </p:spPr>
      </p:pic>
      <p:sp>
        <p:nvSpPr>
          <p:cNvPr id="70670" name="Line 14"/>
          <p:cNvSpPr>
            <a:spLocks noChangeShapeType="1"/>
          </p:cNvSpPr>
          <p:nvPr userDrawn="1"/>
        </p:nvSpPr>
        <p:spPr bwMode="auto">
          <a:xfrm>
            <a:off x="1241425" y="6438900"/>
            <a:ext cx="7445375" cy="0"/>
          </a:xfrm>
          <a:prstGeom prst="line">
            <a:avLst/>
          </a:prstGeom>
          <a:noFill/>
          <a:ln w="9525">
            <a:solidFill>
              <a:schemeClr val="tx1"/>
            </a:solidFill>
            <a:round/>
            <a:headEnd/>
            <a:tailEnd/>
          </a:ln>
          <a:effectLst/>
        </p:spPr>
        <p:txBody>
          <a:bodyPr wrap="none" anchor="ctr"/>
          <a:lstStyle/>
          <a:p>
            <a:pPr>
              <a:defRPr/>
            </a:pPr>
            <a:endParaRPr lang="en-US">
              <a:latin typeface="Arial" pitchFamily="-65" charset="0"/>
              <a:ea typeface="+mn-ea"/>
            </a:endParaRPr>
          </a:p>
        </p:txBody>
      </p:sp>
      <p:sp>
        <p:nvSpPr>
          <p:cNvPr id="70671" name="Line 15"/>
          <p:cNvSpPr>
            <a:spLocks noChangeShapeType="1"/>
          </p:cNvSpPr>
          <p:nvPr userDrawn="1"/>
        </p:nvSpPr>
        <p:spPr bwMode="auto">
          <a:xfrm>
            <a:off x="463550" y="6438900"/>
            <a:ext cx="355600" cy="0"/>
          </a:xfrm>
          <a:prstGeom prst="line">
            <a:avLst/>
          </a:prstGeom>
          <a:noFill/>
          <a:ln w="9525">
            <a:solidFill>
              <a:schemeClr val="tx1"/>
            </a:solidFill>
            <a:round/>
            <a:headEnd/>
            <a:tailEnd/>
          </a:ln>
          <a:effectLst/>
        </p:spPr>
        <p:txBody>
          <a:bodyPr wrap="none" anchor="ctr"/>
          <a:lstStyle/>
          <a:p>
            <a:pPr>
              <a:defRPr/>
            </a:pPr>
            <a:endParaRPr lang="en-US">
              <a:latin typeface="Arial" pitchFamily="-65" charset="0"/>
              <a:ea typeface="+mn-ea"/>
            </a:endParaRPr>
          </a:p>
        </p:txBody>
      </p:sp>
      <p:sp>
        <p:nvSpPr>
          <p:cNvPr id="70672" name="Line 16"/>
          <p:cNvSpPr>
            <a:spLocks noChangeShapeType="1"/>
          </p:cNvSpPr>
          <p:nvPr userDrawn="1"/>
        </p:nvSpPr>
        <p:spPr bwMode="auto">
          <a:xfrm flipV="1">
            <a:off x="457200" y="1265238"/>
            <a:ext cx="8686800" cy="12700"/>
          </a:xfrm>
          <a:prstGeom prst="line">
            <a:avLst/>
          </a:prstGeom>
          <a:noFill/>
          <a:ln w="38100">
            <a:solidFill>
              <a:srgbClr val="FFB300"/>
            </a:solidFill>
            <a:round/>
            <a:headEnd/>
            <a:tailEnd/>
          </a:ln>
          <a:effectLst/>
        </p:spPr>
        <p:txBody>
          <a:bodyPr wrap="none" anchor="ctr"/>
          <a:lstStyle/>
          <a:p>
            <a:pPr>
              <a:defRPr/>
            </a:pPr>
            <a:endParaRPr lang="en-US">
              <a:latin typeface="Arial" pitchFamily="-65" charset="0"/>
              <a:ea typeface="+mn-ea"/>
            </a:endParaRPr>
          </a:p>
        </p:txBody>
      </p:sp>
      <p:sp>
        <p:nvSpPr>
          <p:cNvPr id="70673" name="Rectangle 17"/>
          <p:cNvSpPr>
            <a:spLocks noGrp="1" noChangeArrowheads="1"/>
          </p:cNvSpPr>
          <p:nvPr>
            <p:ph type="sldNum" sz="quarter" idx="4"/>
          </p:nvPr>
        </p:nvSpPr>
        <p:spPr bwMode="auto">
          <a:xfrm>
            <a:off x="6781800" y="6218238"/>
            <a:ext cx="19939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spcAft>
                <a:spcPct val="0"/>
              </a:spcAft>
              <a:buClrTx/>
              <a:buSzTx/>
              <a:buFontTx/>
              <a:buNone/>
              <a:defRPr sz="800" i="1"/>
            </a:lvl1pPr>
          </a:lstStyle>
          <a:p>
            <a:pPr>
              <a:defRPr/>
            </a:pPr>
            <a:r>
              <a:rPr lang="en-US"/>
              <a:t>Slide </a:t>
            </a:r>
            <a:fld id="{57413913-FB54-408C-9BA8-E8552CD5FEDF}" type="slidenum">
              <a:rPr lang="en-US"/>
              <a:pPr>
                <a:defRPr/>
              </a:pPr>
              <a:t>‹#›</a:t>
            </a:fld>
            <a:endParaRPr lang="en-US"/>
          </a:p>
        </p:txBody>
      </p:sp>
      <p:sp>
        <p:nvSpPr>
          <p:cNvPr id="70674" name="Text Box 18"/>
          <p:cNvSpPr txBox="1">
            <a:spLocks noChangeArrowheads="1"/>
          </p:cNvSpPr>
          <p:nvPr userDrawn="1"/>
        </p:nvSpPr>
        <p:spPr bwMode="auto">
          <a:xfrm>
            <a:off x="407988" y="6450013"/>
            <a:ext cx="5334000" cy="214312"/>
          </a:xfrm>
          <a:prstGeom prst="rect">
            <a:avLst/>
          </a:prstGeom>
          <a:noFill/>
          <a:ln w="9525">
            <a:noFill/>
            <a:miter lim="800000"/>
            <a:headEnd/>
            <a:tailEnd/>
          </a:ln>
          <a:effectLst/>
        </p:spPr>
        <p:txBody>
          <a:bodyPr lIns="45720">
            <a:spAutoFit/>
          </a:bodyPr>
          <a:lstStyle/>
          <a:p>
            <a:pPr eaLnBrk="0" hangingPunct="0">
              <a:spcBef>
                <a:spcPct val="0"/>
              </a:spcBef>
              <a:spcAft>
                <a:spcPct val="0"/>
              </a:spcAft>
              <a:buClrTx/>
              <a:buSzTx/>
              <a:buFontTx/>
              <a:buNone/>
              <a:defRPr/>
            </a:pPr>
            <a:r>
              <a:rPr lang="en-US" sz="800">
                <a:solidFill>
                  <a:srgbClr val="000000"/>
                </a:solidFill>
              </a:rPr>
              <a:t>Operated by Los Alamos National Security, LLC for the U.S. Department of Energy’s NNSA</a:t>
            </a:r>
          </a:p>
        </p:txBody>
      </p:sp>
      <p:sp>
        <p:nvSpPr>
          <p:cNvPr id="70675" name="Text Box 19"/>
          <p:cNvSpPr txBox="1">
            <a:spLocks noChangeArrowheads="1"/>
          </p:cNvSpPr>
          <p:nvPr userDrawn="1"/>
        </p:nvSpPr>
        <p:spPr bwMode="auto">
          <a:xfrm>
            <a:off x="2181225" y="6116638"/>
            <a:ext cx="4621213" cy="231775"/>
          </a:xfrm>
          <a:prstGeom prst="rect">
            <a:avLst/>
          </a:prstGeom>
          <a:noFill/>
          <a:ln w="9525">
            <a:noFill/>
            <a:miter lim="800000"/>
            <a:headEnd/>
            <a:tailEnd/>
          </a:ln>
          <a:effectLst/>
        </p:spPr>
        <p:txBody>
          <a:bodyPr lIns="9144" tIns="0" rIns="9144" bIns="0" anchor="b"/>
          <a:lstStyle/>
          <a:p>
            <a:pPr algn="ctr" eaLnBrk="0" hangingPunct="0">
              <a:spcBef>
                <a:spcPct val="0"/>
              </a:spcBef>
              <a:spcAft>
                <a:spcPct val="0"/>
              </a:spcAft>
              <a:buClrTx/>
              <a:buSzTx/>
              <a:buFontTx/>
              <a:buNone/>
              <a:defRPr/>
            </a:pPr>
            <a:r>
              <a:rPr lang="en-US" sz="900" b="1">
                <a:solidFill>
                  <a:schemeClr val="accent1"/>
                </a:solidFill>
              </a:rPr>
              <a:t>U N C L A S S I F I E D</a:t>
            </a:r>
            <a:endParaRPr lang="en-US" sz="700"/>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ransition>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004080"/>
          </a:solidFill>
          <a:latin typeface="+mj-lt"/>
          <a:ea typeface="ＭＳ Ｐゴシック" pitchFamily="-65" charset="-128"/>
          <a:cs typeface="+mj-cs"/>
        </a:defRPr>
      </a:lvl1pPr>
      <a:lvl2pPr algn="l" rtl="0" eaLnBrk="0" fontAlgn="base" hangingPunct="0">
        <a:spcBef>
          <a:spcPct val="0"/>
        </a:spcBef>
        <a:spcAft>
          <a:spcPct val="0"/>
        </a:spcAft>
        <a:defRPr sz="2400" b="1">
          <a:solidFill>
            <a:srgbClr val="004080"/>
          </a:solidFill>
          <a:latin typeface="Arial" pitchFamily="-65" charset="0"/>
          <a:ea typeface="ＭＳ Ｐゴシック" pitchFamily="-65" charset="-128"/>
        </a:defRPr>
      </a:lvl2pPr>
      <a:lvl3pPr algn="l" rtl="0" eaLnBrk="0" fontAlgn="base" hangingPunct="0">
        <a:spcBef>
          <a:spcPct val="0"/>
        </a:spcBef>
        <a:spcAft>
          <a:spcPct val="0"/>
        </a:spcAft>
        <a:defRPr sz="2400" b="1">
          <a:solidFill>
            <a:srgbClr val="004080"/>
          </a:solidFill>
          <a:latin typeface="Arial" pitchFamily="-65" charset="0"/>
          <a:ea typeface="ＭＳ Ｐゴシック" pitchFamily="-65" charset="-128"/>
        </a:defRPr>
      </a:lvl3pPr>
      <a:lvl4pPr algn="l" rtl="0" eaLnBrk="0" fontAlgn="base" hangingPunct="0">
        <a:spcBef>
          <a:spcPct val="0"/>
        </a:spcBef>
        <a:spcAft>
          <a:spcPct val="0"/>
        </a:spcAft>
        <a:defRPr sz="2400" b="1">
          <a:solidFill>
            <a:srgbClr val="004080"/>
          </a:solidFill>
          <a:latin typeface="Arial" pitchFamily="-65" charset="0"/>
          <a:ea typeface="ＭＳ Ｐゴシック" pitchFamily="-65" charset="-128"/>
        </a:defRPr>
      </a:lvl4pPr>
      <a:lvl5pPr algn="l" rtl="0" eaLnBrk="0" fontAlgn="base" hangingPunct="0">
        <a:spcBef>
          <a:spcPct val="0"/>
        </a:spcBef>
        <a:spcAft>
          <a:spcPct val="0"/>
        </a:spcAft>
        <a:defRPr sz="2400" b="1">
          <a:solidFill>
            <a:srgbClr val="004080"/>
          </a:solidFill>
          <a:latin typeface="Arial" pitchFamily="-65" charset="0"/>
          <a:ea typeface="ＭＳ Ｐゴシック" pitchFamily="-65" charset="-128"/>
        </a:defRPr>
      </a:lvl5pPr>
      <a:lvl6pPr marL="457200" algn="l" rtl="0" fontAlgn="base">
        <a:spcBef>
          <a:spcPct val="0"/>
        </a:spcBef>
        <a:spcAft>
          <a:spcPct val="0"/>
        </a:spcAft>
        <a:defRPr sz="2400" b="1">
          <a:solidFill>
            <a:srgbClr val="004080"/>
          </a:solidFill>
          <a:latin typeface="Arial" pitchFamily="-65" charset="0"/>
        </a:defRPr>
      </a:lvl6pPr>
      <a:lvl7pPr marL="914400" algn="l" rtl="0" fontAlgn="base">
        <a:spcBef>
          <a:spcPct val="0"/>
        </a:spcBef>
        <a:spcAft>
          <a:spcPct val="0"/>
        </a:spcAft>
        <a:defRPr sz="2400" b="1">
          <a:solidFill>
            <a:srgbClr val="004080"/>
          </a:solidFill>
          <a:latin typeface="Arial" pitchFamily="-65" charset="0"/>
        </a:defRPr>
      </a:lvl7pPr>
      <a:lvl8pPr marL="1371600" algn="l" rtl="0" fontAlgn="base">
        <a:spcBef>
          <a:spcPct val="0"/>
        </a:spcBef>
        <a:spcAft>
          <a:spcPct val="0"/>
        </a:spcAft>
        <a:defRPr sz="2400" b="1">
          <a:solidFill>
            <a:srgbClr val="004080"/>
          </a:solidFill>
          <a:latin typeface="Arial" pitchFamily="-65" charset="0"/>
        </a:defRPr>
      </a:lvl8pPr>
      <a:lvl9pPr marL="1828800" algn="l" rtl="0" fontAlgn="base">
        <a:spcBef>
          <a:spcPct val="0"/>
        </a:spcBef>
        <a:spcAft>
          <a:spcPct val="0"/>
        </a:spcAft>
        <a:defRPr sz="2400" b="1">
          <a:solidFill>
            <a:srgbClr val="004080"/>
          </a:solidFill>
          <a:latin typeface="Arial" pitchFamily="-65" charset="0"/>
        </a:defRPr>
      </a:lvl9pPr>
    </p:titleStyle>
    <p:bodyStyle>
      <a:lvl1pPr marL="342900" indent="-342900" algn="l" rtl="0" eaLnBrk="0" fontAlgn="base" hangingPunct="0">
        <a:spcBef>
          <a:spcPct val="50000"/>
        </a:spcBef>
        <a:spcAft>
          <a:spcPct val="0"/>
        </a:spcAft>
        <a:buClr>
          <a:srgbClr val="004080"/>
        </a:buClr>
        <a:buSzPct val="65000"/>
        <a:buFont typeface="Wingdings" pitchFamily="-65" charset="2"/>
        <a:buChar char="n"/>
        <a:defRPr b="1">
          <a:solidFill>
            <a:schemeClr val="tx1"/>
          </a:solidFill>
          <a:latin typeface="+mn-lt"/>
          <a:ea typeface="ＭＳ Ｐゴシック" pitchFamily="-65" charset="-128"/>
          <a:cs typeface="+mn-cs"/>
        </a:defRPr>
      </a:lvl1pPr>
      <a:lvl2pPr marL="669925" indent="-325438" algn="l" rtl="0" eaLnBrk="0" fontAlgn="base" hangingPunct="0">
        <a:spcBef>
          <a:spcPct val="20000"/>
        </a:spcBef>
        <a:spcAft>
          <a:spcPct val="0"/>
        </a:spcAft>
        <a:buClr>
          <a:srgbClr val="800000"/>
        </a:buClr>
        <a:buFont typeface="Times" pitchFamily="-65" charset="0"/>
        <a:buChar char="•"/>
        <a:defRPr sz="1600">
          <a:solidFill>
            <a:schemeClr val="tx1"/>
          </a:solidFill>
          <a:latin typeface="+mn-lt"/>
          <a:ea typeface="ＭＳ Ｐゴシック" pitchFamily="-65" charset="-128"/>
        </a:defRPr>
      </a:lvl2pPr>
      <a:lvl3pPr marL="1022350" indent="-350838" algn="l" rtl="0" eaLnBrk="0" fontAlgn="base" hangingPunct="0">
        <a:spcBef>
          <a:spcPct val="20000"/>
        </a:spcBef>
        <a:spcAft>
          <a:spcPct val="0"/>
        </a:spcAft>
        <a:buSzPct val="65000"/>
        <a:buChar char="—"/>
        <a:defRPr sz="1600">
          <a:solidFill>
            <a:schemeClr val="tx1"/>
          </a:solidFill>
          <a:latin typeface="+mn-lt"/>
          <a:ea typeface="ＭＳ Ｐゴシック" pitchFamily="-65" charset="-128"/>
        </a:defRPr>
      </a:lvl3pPr>
      <a:lvl4pPr marL="1339850" indent="-315913" algn="l" rtl="0" eaLnBrk="0" fontAlgn="base" hangingPunct="0">
        <a:spcBef>
          <a:spcPct val="20000"/>
        </a:spcBef>
        <a:spcAft>
          <a:spcPct val="0"/>
        </a:spcAft>
        <a:buFont typeface="Times" pitchFamily="-65" charset="0"/>
        <a:buChar char="•"/>
        <a:defRPr sz="1400">
          <a:solidFill>
            <a:schemeClr val="tx1"/>
          </a:solidFill>
          <a:latin typeface="+mn-lt"/>
          <a:ea typeface="ＭＳ Ｐゴシック" pitchFamily="-65" charset="-128"/>
        </a:defRPr>
      </a:lvl4pPr>
      <a:lvl5pPr marL="1681163" indent="-339725" algn="l" rtl="0" eaLnBrk="0" fontAlgn="base" hangingPunct="0">
        <a:spcBef>
          <a:spcPct val="20000"/>
        </a:spcBef>
        <a:spcAft>
          <a:spcPct val="0"/>
        </a:spcAft>
        <a:buClr>
          <a:schemeClr val="accent1"/>
        </a:buClr>
        <a:buSzPct val="75000"/>
        <a:defRPr sz="1400">
          <a:solidFill>
            <a:schemeClr val="tx1"/>
          </a:solidFill>
          <a:latin typeface="+mn-lt"/>
          <a:ea typeface="ＭＳ Ｐゴシック" pitchFamily="-65" charset="-128"/>
        </a:defRPr>
      </a:lvl5pPr>
      <a:lvl6pPr marL="2138363" indent="-339725" algn="l" rtl="0" fontAlgn="base">
        <a:spcBef>
          <a:spcPct val="20000"/>
        </a:spcBef>
        <a:spcAft>
          <a:spcPct val="0"/>
        </a:spcAft>
        <a:buClr>
          <a:schemeClr val="accent1"/>
        </a:buClr>
        <a:buSzPct val="75000"/>
        <a:defRPr sz="1400">
          <a:solidFill>
            <a:schemeClr val="tx1"/>
          </a:solidFill>
          <a:latin typeface="+mn-lt"/>
          <a:ea typeface="ＭＳ Ｐゴシック" pitchFamily="-65" charset="-128"/>
        </a:defRPr>
      </a:lvl6pPr>
      <a:lvl7pPr marL="2595563" indent="-339725" algn="l" rtl="0" fontAlgn="base">
        <a:spcBef>
          <a:spcPct val="20000"/>
        </a:spcBef>
        <a:spcAft>
          <a:spcPct val="0"/>
        </a:spcAft>
        <a:buClr>
          <a:schemeClr val="accent1"/>
        </a:buClr>
        <a:buSzPct val="75000"/>
        <a:defRPr sz="1400">
          <a:solidFill>
            <a:schemeClr val="tx1"/>
          </a:solidFill>
          <a:latin typeface="+mn-lt"/>
          <a:ea typeface="ＭＳ Ｐゴシック" pitchFamily="-65" charset="-128"/>
        </a:defRPr>
      </a:lvl7pPr>
      <a:lvl8pPr marL="3052763" indent="-339725" algn="l" rtl="0" fontAlgn="base">
        <a:spcBef>
          <a:spcPct val="20000"/>
        </a:spcBef>
        <a:spcAft>
          <a:spcPct val="0"/>
        </a:spcAft>
        <a:buClr>
          <a:schemeClr val="accent1"/>
        </a:buClr>
        <a:buSzPct val="75000"/>
        <a:defRPr sz="1400">
          <a:solidFill>
            <a:schemeClr val="tx1"/>
          </a:solidFill>
          <a:latin typeface="+mn-lt"/>
          <a:ea typeface="ＭＳ Ｐゴシック" pitchFamily="-65" charset="-128"/>
        </a:defRPr>
      </a:lvl8pPr>
      <a:lvl9pPr marL="3509963" indent="-339725" algn="l" rtl="0" fontAlgn="base">
        <a:spcBef>
          <a:spcPct val="20000"/>
        </a:spcBef>
        <a:spcAft>
          <a:spcPct val="0"/>
        </a:spcAft>
        <a:buClr>
          <a:schemeClr val="accent1"/>
        </a:buClr>
        <a:buSzPct val="75000"/>
        <a:defRPr sz="1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2"/>
          <p:cNvSpPr>
            <a:spLocks noGrp="1" noChangeArrowheads="1"/>
          </p:cNvSpPr>
          <p:nvPr>
            <p:ph type="sldNum" sz="quarter" idx="10"/>
          </p:nvPr>
        </p:nvSpPr>
        <p:spPr>
          <a:noFill/>
        </p:spPr>
        <p:txBody>
          <a:bodyPr/>
          <a:lstStyle/>
          <a:p>
            <a:r>
              <a:rPr lang="en-US" smtClean="0"/>
              <a:t>Slide </a:t>
            </a:r>
            <a:fld id="{AC10896A-D1F4-4F4E-AEE6-0A939FA3EFDD}" type="slidenum">
              <a:rPr lang="en-US" smtClean="0"/>
              <a:pPr/>
              <a:t>1</a:t>
            </a:fld>
            <a:endParaRPr lang="en-US" smtClean="0"/>
          </a:p>
        </p:txBody>
      </p:sp>
      <p:sp>
        <p:nvSpPr>
          <p:cNvPr id="4099" name="Rectangle 30"/>
          <p:cNvSpPr>
            <a:spLocks noGrp="1" noChangeArrowheads="1"/>
          </p:cNvSpPr>
          <p:nvPr>
            <p:ph type="ctrTitle"/>
          </p:nvPr>
        </p:nvSpPr>
        <p:spPr>
          <a:xfrm>
            <a:off x="1066800" y="1981200"/>
            <a:ext cx="7010400" cy="1143000"/>
          </a:xfrm>
        </p:spPr>
        <p:txBody>
          <a:bodyPr/>
          <a:lstStyle/>
          <a:p>
            <a:pPr eaLnBrk="1" hangingPunct="1"/>
            <a:r>
              <a:rPr lang="en-US" dirty="0" smtClean="0"/>
              <a:t>Beam Manipulation for Future Hard X-Ray FELs </a:t>
            </a:r>
            <a:br>
              <a:rPr lang="en-US" dirty="0" smtClean="0"/>
            </a:br>
            <a:r>
              <a:rPr lang="en-US" dirty="0" smtClean="0"/>
              <a:t>(that could be tested at ASTA)</a:t>
            </a:r>
          </a:p>
        </p:txBody>
      </p:sp>
      <p:sp>
        <p:nvSpPr>
          <p:cNvPr id="4100" name="Rectangle 31"/>
          <p:cNvSpPr>
            <a:spLocks noGrp="1" noChangeArrowheads="1"/>
          </p:cNvSpPr>
          <p:nvPr>
            <p:ph type="subTitle" idx="1"/>
          </p:nvPr>
        </p:nvSpPr>
        <p:spPr/>
        <p:txBody>
          <a:bodyPr/>
          <a:lstStyle/>
          <a:p>
            <a:pPr eaLnBrk="1" hangingPunct="1">
              <a:spcBef>
                <a:spcPts val="0"/>
              </a:spcBef>
            </a:pPr>
            <a:r>
              <a:rPr lang="en-US" dirty="0" smtClean="0"/>
              <a:t>John W. Lewellen</a:t>
            </a:r>
          </a:p>
          <a:p>
            <a:pPr eaLnBrk="1" hangingPunct="1">
              <a:spcBef>
                <a:spcPts val="0"/>
              </a:spcBef>
            </a:pPr>
            <a:r>
              <a:rPr lang="en-US" dirty="0" smtClean="0"/>
              <a:t>Quinn Marksteiner</a:t>
            </a:r>
          </a:p>
          <a:p>
            <a:pPr eaLnBrk="1" hangingPunct="1">
              <a:spcBef>
                <a:spcPts val="0"/>
              </a:spcBef>
            </a:pPr>
            <a:r>
              <a:rPr lang="en-US" dirty="0" smtClean="0"/>
              <a:t>Nikolai Yampolsky</a:t>
            </a:r>
          </a:p>
          <a:p>
            <a:pPr eaLnBrk="1" hangingPunct="1">
              <a:spcBef>
                <a:spcPts val="0"/>
              </a:spcBef>
            </a:pPr>
            <a:r>
              <a:rPr lang="en-US" dirty="0" smtClean="0"/>
              <a:t>AOT-HPE</a:t>
            </a:r>
          </a:p>
          <a:p>
            <a:pPr eaLnBrk="1" hangingPunct="1">
              <a:spcBef>
                <a:spcPts val="0"/>
              </a:spcBef>
            </a:pPr>
            <a:endParaRPr lang="en-US" dirty="0" smtClean="0"/>
          </a:p>
          <a:p>
            <a:pPr eaLnBrk="1" hangingPunct="1">
              <a:spcBef>
                <a:spcPts val="0"/>
              </a:spcBef>
            </a:pPr>
            <a:r>
              <a:rPr lang="en-US" dirty="0" smtClean="0"/>
              <a:t>24 July 2013</a:t>
            </a:r>
          </a:p>
          <a:p>
            <a:pPr eaLnBrk="1" hangingPunct="1">
              <a:spcBef>
                <a:spcPts val="0"/>
              </a:spcBef>
            </a:pPr>
            <a:endParaRPr lang="en-US" dirty="0" smtClean="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Slippage effects in undulator</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10</a:t>
            </a:fld>
            <a:endParaRPr lang="en-US"/>
          </a:p>
        </p:txBody>
      </p:sp>
      <p:pic>
        <p:nvPicPr>
          <p:cNvPr id="5" name="Picture 13" descr="C:\Documents and Settings\Quinn\Desktop\QuinnDesktop\Desktop\Marie\MyWriteUps\AccelReview\CurrentAndPower.png"/>
          <p:cNvPicPr>
            <a:picLocks noChangeAspect="1" noChangeArrowheads="1"/>
          </p:cNvPicPr>
          <p:nvPr/>
        </p:nvPicPr>
        <p:blipFill>
          <a:blip r:embed="rId2" cstate="print"/>
          <a:srcRect/>
          <a:stretch>
            <a:fillRect/>
          </a:stretch>
        </p:blipFill>
        <p:spPr bwMode="auto">
          <a:xfrm>
            <a:off x="1524000" y="1524000"/>
            <a:ext cx="5334000" cy="2998439"/>
          </a:xfrm>
          <a:prstGeom prst="rect">
            <a:avLst/>
          </a:prstGeom>
          <a:noFill/>
        </p:spPr>
      </p:pic>
      <p:sp>
        <p:nvSpPr>
          <p:cNvPr id="6" name="TextBox 5"/>
          <p:cNvSpPr txBox="1"/>
          <p:nvPr/>
        </p:nvSpPr>
        <p:spPr>
          <a:xfrm>
            <a:off x="990600" y="4572000"/>
            <a:ext cx="6720109" cy="1323439"/>
          </a:xfrm>
          <a:prstGeom prst="rect">
            <a:avLst/>
          </a:prstGeom>
          <a:noFill/>
        </p:spPr>
        <p:txBody>
          <a:bodyPr wrap="none" rtlCol="0">
            <a:spAutoFit/>
          </a:bodyPr>
          <a:lstStyle/>
          <a:p>
            <a:pPr>
              <a:spcBef>
                <a:spcPts val="0"/>
              </a:spcBef>
              <a:spcAft>
                <a:spcPts val="0"/>
              </a:spcAft>
              <a:buNone/>
            </a:pPr>
            <a:r>
              <a:rPr lang="en-US" dirty="0" smtClean="0"/>
              <a:t>Total slippage between x-rays and electrons is ~ 30 nm</a:t>
            </a:r>
          </a:p>
          <a:p>
            <a:pPr>
              <a:spcBef>
                <a:spcPts val="0"/>
              </a:spcBef>
              <a:spcAft>
                <a:spcPts val="0"/>
              </a:spcAft>
              <a:buNone/>
            </a:pPr>
            <a:r>
              <a:rPr lang="en-US" dirty="0" smtClean="0">
                <a:sym typeface="Wingdings" pitchFamily="2" charset="2"/>
              </a:rPr>
              <a:t> Each small bunch can </a:t>
            </a:r>
            <a:r>
              <a:rPr lang="en-US" dirty="0" err="1" smtClean="0">
                <a:sym typeface="Wingdings" pitchFamily="2" charset="2"/>
              </a:rPr>
              <a:t>lase</a:t>
            </a:r>
            <a:r>
              <a:rPr lang="en-US" dirty="0" smtClean="0">
                <a:sym typeface="Wingdings" pitchFamily="2" charset="2"/>
              </a:rPr>
              <a:t> as a “long bunch”</a:t>
            </a:r>
          </a:p>
          <a:p>
            <a:pPr>
              <a:spcBef>
                <a:spcPts val="0"/>
              </a:spcBef>
              <a:spcAft>
                <a:spcPts val="0"/>
              </a:spcAft>
              <a:buNone/>
            </a:pPr>
            <a:endParaRPr lang="en-US" dirty="0" smtClean="0"/>
          </a:p>
          <a:p>
            <a:pPr>
              <a:spcBef>
                <a:spcPts val="0"/>
              </a:spcBef>
              <a:spcAft>
                <a:spcPts val="0"/>
              </a:spcAft>
              <a:buNone/>
            </a:pPr>
            <a:r>
              <a:rPr lang="en-US" dirty="0" smtClean="0"/>
              <a:t>Downside:  half of the electrons are outside current peaks</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Microbunches</a:t>
            </a:r>
            <a:r>
              <a:rPr lang="en-US" dirty="0" smtClean="0"/>
              <a:t> help with resistive wake effects</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11</a:t>
            </a:fld>
            <a:endParaRPr lang="en-US"/>
          </a:p>
        </p:txBody>
      </p:sp>
      <p:pic>
        <p:nvPicPr>
          <p:cNvPr id="5" name="Picture 12" descr="C:\Documents and Settings\Quinn\Desktop\QuinnDesktop\Desktop\Marie\MyWriteUps\AccelReview\CompressedWake.png"/>
          <p:cNvPicPr>
            <a:picLocks noChangeAspect="1" noChangeArrowheads="1"/>
          </p:cNvPicPr>
          <p:nvPr/>
        </p:nvPicPr>
        <p:blipFill>
          <a:blip r:embed="rId2" cstate="print"/>
          <a:srcRect/>
          <a:stretch>
            <a:fillRect/>
          </a:stretch>
        </p:blipFill>
        <p:spPr bwMode="auto">
          <a:xfrm>
            <a:off x="180975" y="1371600"/>
            <a:ext cx="4376600" cy="3276600"/>
          </a:xfrm>
          <a:prstGeom prst="rect">
            <a:avLst/>
          </a:prstGeom>
          <a:noFill/>
        </p:spPr>
      </p:pic>
      <p:pic>
        <p:nvPicPr>
          <p:cNvPr id="6" name="Picture 11" descr="C:\Documents and Settings\Quinn\Desktop\QuinnDesktop\Desktop\Marie\MyWriteUps\AccelReview\WakeFromLB.png"/>
          <p:cNvPicPr>
            <a:picLocks noChangeAspect="1" noChangeArrowheads="1"/>
          </p:cNvPicPr>
          <p:nvPr/>
        </p:nvPicPr>
        <p:blipFill>
          <a:blip r:embed="rId3" cstate="print"/>
          <a:srcRect/>
          <a:stretch>
            <a:fillRect/>
          </a:stretch>
        </p:blipFill>
        <p:spPr bwMode="auto">
          <a:xfrm>
            <a:off x="4448175" y="1371600"/>
            <a:ext cx="4391025" cy="3293269"/>
          </a:xfrm>
          <a:prstGeom prst="rect">
            <a:avLst/>
          </a:prstGeom>
          <a:noFill/>
        </p:spPr>
      </p:pic>
      <p:sp>
        <p:nvSpPr>
          <p:cNvPr id="7" name="TextBox 6"/>
          <p:cNvSpPr txBox="1"/>
          <p:nvPr/>
        </p:nvSpPr>
        <p:spPr>
          <a:xfrm>
            <a:off x="990600" y="4648200"/>
            <a:ext cx="2800960" cy="400110"/>
          </a:xfrm>
          <a:prstGeom prst="rect">
            <a:avLst/>
          </a:prstGeom>
          <a:noFill/>
        </p:spPr>
        <p:txBody>
          <a:bodyPr wrap="none" rtlCol="0">
            <a:spAutoFit/>
          </a:bodyPr>
          <a:lstStyle/>
          <a:p>
            <a:pPr>
              <a:spcBef>
                <a:spcPts val="0"/>
              </a:spcBef>
              <a:spcAft>
                <a:spcPts val="0"/>
              </a:spcAft>
              <a:buNone/>
            </a:pPr>
            <a:r>
              <a:rPr lang="en-US" dirty="0" smtClean="0">
                <a:latin typeface="Symbol" pitchFamily="18" charset="2"/>
              </a:rPr>
              <a:t>D</a:t>
            </a:r>
            <a:r>
              <a:rPr lang="en-US" dirty="0" smtClean="0"/>
              <a:t>E(s) with conv. bunch</a:t>
            </a:r>
          </a:p>
        </p:txBody>
      </p:sp>
      <p:sp>
        <p:nvSpPr>
          <p:cNvPr id="8" name="Rectangle 7"/>
          <p:cNvSpPr/>
          <p:nvPr/>
        </p:nvSpPr>
        <p:spPr>
          <a:xfrm>
            <a:off x="5181600" y="4648200"/>
            <a:ext cx="3078087" cy="400110"/>
          </a:xfrm>
          <a:prstGeom prst="rect">
            <a:avLst/>
          </a:prstGeom>
        </p:spPr>
        <p:txBody>
          <a:bodyPr wrap="none">
            <a:spAutoFit/>
          </a:bodyPr>
          <a:lstStyle/>
          <a:p>
            <a:pPr>
              <a:spcBef>
                <a:spcPts val="0"/>
              </a:spcBef>
              <a:spcAft>
                <a:spcPts val="0"/>
              </a:spcAft>
              <a:buNone/>
            </a:pPr>
            <a:r>
              <a:rPr lang="en-US" dirty="0" smtClean="0">
                <a:latin typeface="Symbol" pitchFamily="18" charset="2"/>
              </a:rPr>
              <a:t>D</a:t>
            </a:r>
            <a:r>
              <a:rPr lang="en-US" dirty="0" smtClean="0"/>
              <a:t>E(s) with laser bunching</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ASTA can Help Answer - ESASE</a:t>
            </a:r>
            <a:endParaRPr lang="en-US" dirty="0"/>
          </a:p>
        </p:txBody>
      </p:sp>
      <p:sp>
        <p:nvSpPr>
          <p:cNvPr id="3" name="Content Placeholder 2"/>
          <p:cNvSpPr>
            <a:spLocks noGrp="1"/>
          </p:cNvSpPr>
          <p:nvPr>
            <p:ph idx="1"/>
          </p:nvPr>
        </p:nvSpPr>
        <p:spPr/>
        <p:txBody>
          <a:bodyPr/>
          <a:lstStyle/>
          <a:p>
            <a:r>
              <a:rPr lang="en-US" dirty="0" smtClean="0"/>
              <a:t>Does modulation survive acceleration? and</a:t>
            </a:r>
          </a:p>
          <a:p>
            <a:r>
              <a:rPr lang="en-US" dirty="0" smtClean="0"/>
              <a:t>Are CSR models correct / adequate for the </a:t>
            </a:r>
            <a:r>
              <a:rPr lang="en-US" dirty="0" err="1" smtClean="0"/>
              <a:t>microbunches</a:t>
            </a:r>
            <a:r>
              <a:rPr lang="en-US" dirty="0" smtClean="0"/>
              <a:t>?</a:t>
            </a:r>
          </a:p>
          <a:p>
            <a:pPr lvl="1"/>
            <a:r>
              <a:rPr lang="en-US" dirty="0" smtClean="0"/>
              <a:t>Use laser modulator after 1 accelerator section, with chicane at end</a:t>
            </a:r>
          </a:p>
          <a:p>
            <a:pPr lvl="1"/>
            <a:r>
              <a:rPr lang="en-US" dirty="0" smtClean="0"/>
              <a:t>Use OTR diagnostics to characterize bunching</a:t>
            </a:r>
          </a:p>
          <a:p>
            <a:pPr lvl="1"/>
            <a:r>
              <a:rPr lang="en-US" dirty="0" smtClean="0"/>
              <a:t>Measure growth in emittance and energy spread from CSR</a:t>
            </a:r>
          </a:p>
          <a:p>
            <a:pPr lvl="1"/>
            <a:endParaRPr lang="en-US" dirty="0" smtClean="0"/>
          </a:p>
          <a:p>
            <a:r>
              <a:rPr lang="en-US" dirty="0" smtClean="0"/>
              <a:t>Are our space charge models correct?</a:t>
            </a:r>
          </a:p>
          <a:p>
            <a:pPr lvl="1"/>
            <a:r>
              <a:rPr lang="en-US" dirty="0" smtClean="0"/>
              <a:t>Use laser modulator and chicane after 1 accelerator section</a:t>
            </a:r>
          </a:p>
          <a:p>
            <a:pPr lvl="1"/>
            <a:r>
              <a:rPr lang="en-US" dirty="0" smtClean="0"/>
              <a:t>Measure growth in energy spread after 2</a:t>
            </a:r>
            <a:r>
              <a:rPr lang="en-US" baseline="30000" dirty="0" smtClean="0"/>
              <a:t>nd</a:t>
            </a:r>
            <a:r>
              <a:rPr lang="en-US" dirty="0" smtClean="0"/>
              <a:t> and 3</a:t>
            </a:r>
            <a:r>
              <a:rPr lang="en-US" baseline="30000" dirty="0" smtClean="0"/>
              <a:t>rd</a:t>
            </a:r>
            <a:r>
              <a:rPr lang="en-US" dirty="0" smtClean="0"/>
              <a:t> sections</a:t>
            </a:r>
          </a:p>
          <a:p>
            <a:pPr lvl="1"/>
            <a:endParaRPr lang="en-US" dirty="0" smtClean="0"/>
          </a:p>
          <a:p>
            <a:r>
              <a:rPr lang="en-US" dirty="0" smtClean="0"/>
              <a:t>How much does adding laser harmonics help with modulation?</a:t>
            </a:r>
          </a:p>
          <a:p>
            <a:pPr lvl="1"/>
            <a:r>
              <a:rPr lang="en-US" dirty="0" smtClean="0"/>
              <a:t>Modify laser modulator to use </a:t>
            </a:r>
            <a:r>
              <a:rPr lang="en-US" dirty="0" err="1" smtClean="0"/>
              <a:t>multifrequency</a:t>
            </a:r>
            <a:r>
              <a:rPr lang="en-US" dirty="0" smtClean="0"/>
              <a:t> modulation</a:t>
            </a:r>
          </a:p>
          <a:p>
            <a:pPr lvl="1"/>
            <a:r>
              <a:rPr lang="en-US" dirty="0" smtClean="0"/>
              <a:t>Measure results after acceleration</a:t>
            </a:r>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12</a:t>
            </a:fld>
            <a:endParaRPr lang="en-US"/>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Chirp Control with Deflector Cavities</a:t>
            </a:r>
            <a:endParaRPr lang="en-US" dirty="0"/>
          </a:p>
        </p:txBody>
      </p:sp>
      <p:sp>
        <p:nvSpPr>
          <p:cNvPr id="4" name="Slide Number Placeholder 3"/>
          <p:cNvSpPr>
            <a:spLocks noGrp="1"/>
          </p:cNvSpPr>
          <p:nvPr>
            <p:ph type="sldNum" sz="quarter" idx="10"/>
          </p:nvPr>
        </p:nvSpPr>
        <p:spPr/>
        <p:txBody>
          <a:bodyPr/>
          <a:lstStyle/>
          <a:p>
            <a:pPr>
              <a:spcAft>
                <a:spcPts val="0"/>
              </a:spcAft>
              <a:defRPr/>
            </a:pPr>
            <a:r>
              <a:rPr lang="en-US" smtClean="0"/>
              <a:t>Slide </a:t>
            </a:r>
            <a:fld id="{CD425DA6-59C3-481A-A675-76E5CD390DE1}" type="slidenum">
              <a:rPr lang="en-US" smtClean="0"/>
              <a:pPr>
                <a:spcAft>
                  <a:spcPts val="0"/>
                </a:spcAft>
                <a:defRPr/>
              </a:pPr>
              <a:t>13</a:t>
            </a:fld>
            <a:endParaRPr lang="en-US"/>
          </a:p>
        </p:txBody>
      </p:sp>
      <p:grpSp>
        <p:nvGrpSpPr>
          <p:cNvPr id="281" name="Group 280"/>
          <p:cNvGrpSpPr/>
          <p:nvPr/>
        </p:nvGrpSpPr>
        <p:grpSpPr>
          <a:xfrm>
            <a:off x="2209800" y="2711678"/>
            <a:ext cx="539160" cy="391557"/>
            <a:chOff x="4572000" y="1295400"/>
            <a:chExt cx="539160" cy="391557"/>
          </a:xfrm>
        </p:grpSpPr>
        <p:grpSp>
          <p:nvGrpSpPr>
            <p:cNvPr id="282" name="Group 88"/>
            <p:cNvGrpSpPr/>
            <p:nvPr/>
          </p:nvGrpSpPr>
          <p:grpSpPr>
            <a:xfrm>
              <a:off x="4572000" y="1295400"/>
              <a:ext cx="205394" cy="127022"/>
              <a:chOff x="2743200" y="3962400"/>
              <a:chExt cx="1219200" cy="1219200"/>
            </a:xfrm>
            <a:solidFill>
              <a:schemeClr val="accent2"/>
            </a:solidFill>
          </p:grpSpPr>
          <p:sp>
            <p:nvSpPr>
              <p:cNvPr id="303" name="Rectangle 302"/>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Rectangle 303"/>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Rectangle 304"/>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3" name="Group 90"/>
            <p:cNvGrpSpPr/>
            <p:nvPr/>
          </p:nvGrpSpPr>
          <p:grpSpPr>
            <a:xfrm>
              <a:off x="4738883" y="1295400"/>
              <a:ext cx="205394" cy="127022"/>
              <a:chOff x="2743200" y="3962400"/>
              <a:chExt cx="1219200" cy="1219200"/>
            </a:xfrm>
            <a:solidFill>
              <a:schemeClr val="accent2"/>
            </a:solidFill>
          </p:grpSpPr>
          <p:sp>
            <p:nvSpPr>
              <p:cNvPr id="300" name="Rectangle 299"/>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300"/>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301"/>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4" name="Group 94"/>
            <p:cNvGrpSpPr/>
            <p:nvPr/>
          </p:nvGrpSpPr>
          <p:grpSpPr>
            <a:xfrm>
              <a:off x="4905766" y="1295400"/>
              <a:ext cx="205394" cy="127022"/>
              <a:chOff x="2743200" y="3962400"/>
              <a:chExt cx="1219200" cy="1219200"/>
            </a:xfrm>
            <a:solidFill>
              <a:schemeClr val="accent2"/>
            </a:solidFill>
          </p:grpSpPr>
          <p:sp>
            <p:nvSpPr>
              <p:cNvPr id="297" name="Rectangle 296"/>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Rectangle 297"/>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Rectangle 298"/>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5" name="Group 88"/>
            <p:cNvGrpSpPr/>
            <p:nvPr/>
          </p:nvGrpSpPr>
          <p:grpSpPr>
            <a:xfrm flipV="1">
              <a:off x="4572000" y="1567233"/>
              <a:ext cx="205394" cy="119724"/>
              <a:chOff x="2743200" y="3962400"/>
              <a:chExt cx="1219200" cy="1219200"/>
            </a:xfrm>
            <a:solidFill>
              <a:schemeClr val="accent2"/>
            </a:solidFill>
          </p:grpSpPr>
          <p:sp>
            <p:nvSpPr>
              <p:cNvPr id="294" name="Rectangle 293"/>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Rectangle 294"/>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Rectangle 295"/>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6" name="Group 90"/>
            <p:cNvGrpSpPr/>
            <p:nvPr/>
          </p:nvGrpSpPr>
          <p:grpSpPr>
            <a:xfrm flipV="1">
              <a:off x="4738883" y="1567233"/>
              <a:ext cx="205394" cy="119724"/>
              <a:chOff x="2743200" y="3962400"/>
              <a:chExt cx="1219200" cy="1219200"/>
            </a:xfrm>
            <a:solidFill>
              <a:schemeClr val="accent2"/>
            </a:solidFill>
          </p:grpSpPr>
          <p:sp>
            <p:nvSpPr>
              <p:cNvPr id="291" name="Rectangle 290"/>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Rectangle 291"/>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Rectangle 292"/>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7" name="Group 94"/>
            <p:cNvGrpSpPr/>
            <p:nvPr/>
          </p:nvGrpSpPr>
          <p:grpSpPr>
            <a:xfrm flipV="1">
              <a:off x="4905766" y="1567233"/>
              <a:ext cx="205394" cy="119724"/>
              <a:chOff x="2743200" y="3962400"/>
              <a:chExt cx="1219200" cy="1219200"/>
            </a:xfrm>
            <a:solidFill>
              <a:schemeClr val="accent2"/>
            </a:solidFill>
          </p:grpSpPr>
          <p:sp>
            <p:nvSpPr>
              <p:cNvPr id="288" name="Rectangle 287"/>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Rectangle 288"/>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Rectangle 289"/>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06" name="Group 305"/>
          <p:cNvGrpSpPr/>
          <p:nvPr/>
        </p:nvGrpSpPr>
        <p:grpSpPr>
          <a:xfrm>
            <a:off x="6318840" y="2711678"/>
            <a:ext cx="539160" cy="391557"/>
            <a:chOff x="7667234" y="1328367"/>
            <a:chExt cx="539160" cy="391557"/>
          </a:xfrm>
        </p:grpSpPr>
        <p:grpSp>
          <p:nvGrpSpPr>
            <p:cNvPr id="307" name="Group 88"/>
            <p:cNvGrpSpPr/>
            <p:nvPr/>
          </p:nvGrpSpPr>
          <p:grpSpPr>
            <a:xfrm>
              <a:off x="7667234" y="1328367"/>
              <a:ext cx="205394" cy="127022"/>
              <a:chOff x="2743200" y="3962400"/>
              <a:chExt cx="1219200" cy="1219200"/>
            </a:xfrm>
            <a:solidFill>
              <a:schemeClr val="accent2"/>
            </a:solidFill>
          </p:grpSpPr>
          <p:sp>
            <p:nvSpPr>
              <p:cNvPr id="328" name="Rectangle 39"/>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40"/>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41"/>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8" name="Group 90"/>
            <p:cNvGrpSpPr/>
            <p:nvPr/>
          </p:nvGrpSpPr>
          <p:grpSpPr>
            <a:xfrm>
              <a:off x="7834117" y="1328367"/>
              <a:ext cx="205394" cy="127022"/>
              <a:chOff x="2743200" y="3962400"/>
              <a:chExt cx="1219200" cy="1219200"/>
            </a:xfrm>
            <a:solidFill>
              <a:schemeClr val="accent2"/>
            </a:solidFill>
          </p:grpSpPr>
          <p:sp>
            <p:nvSpPr>
              <p:cNvPr id="325" name="Rectangle 324"/>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Rectangle 325"/>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Rectangle 326"/>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9" name="Group 94"/>
            <p:cNvGrpSpPr/>
            <p:nvPr/>
          </p:nvGrpSpPr>
          <p:grpSpPr>
            <a:xfrm>
              <a:off x="8001000" y="1328367"/>
              <a:ext cx="205394" cy="127022"/>
              <a:chOff x="2743200" y="3962400"/>
              <a:chExt cx="1219200" cy="1219200"/>
            </a:xfrm>
            <a:solidFill>
              <a:schemeClr val="accent2"/>
            </a:solidFill>
          </p:grpSpPr>
          <p:sp>
            <p:nvSpPr>
              <p:cNvPr id="322" name="Rectangle 321"/>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322"/>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323"/>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0" name="Group 88"/>
            <p:cNvGrpSpPr/>
            <p:nvPr/>
          </p:nvGrpSpPr>
          <p:grpSpPr>
            <a:xfrm flipV="1">
              <a:off x="7667234" y="1600200"/>
              <a:ext cx="205394" cy="119724"/>
              <a:chOff x="2743200" y="3962400"/>
              <a:chExt cx="1219200" cy="1219200"/>
            </a:xfrm>
            <a:solidFill>
              <a:schemeClr val="accent2"/>
            </a:solidFill>
          </p:grpSpPr>
          <p:sp>
            <p:nvSpPr>
              <p:cNvPr id="319" name="Rectangle 318"/>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Rectangle 319"/>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1" name="Group 90"/>
            <p:cNvGrpSpPr/>
            <p:nvPr/>
          </p:nvGrpSpPr>
          <p:grpSpPr>
            <a:xfrm flipV="1">
              <a:off x="7834117" y="1600200"/>
              <a:ext cx="205394" cy="119724"/>
              <a:chOff x="2743200" y="3962400"/>
              <a:chExt cx="1219200" cy="1219200"/>
            </a:xfrm>
            <a:solidFill>
              <a:schemeClr val="accent2"/>
            </a:solidFill>
          </p:grpSpPr>
          <p:sp>
            <p:nvSpPr>
              <p:cNvPr id="316" name="Rectangle 315"/>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Rectangle 316"/>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Rectangle 317"/>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2" name="Group 94"/>
            <p:cNvGrpSpPr/>
            <p:nvPr/>
          </p:nvGrpSpPr>
          <p:grpSpPr>
            <a:xfrm flipV="1">
              <a:off x="8001000" y="1600200"/>
              <a:ext cx="205394" cy="119724"/>
              <a:chOff x="2743200" y="3962400"/>
              <a:chExt cx="1219200" cy="1219200"/>
            </a:xfrm>
            <a:solidFill>
              <a:schemeClr val="accent2"/>
            </a:solidFill>
          </p:grpSpPr>
          <p:sp>
            <p:nvSpPr>
              <p:cNvPr id="313" name="Rectangle 312"/>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Rectangle 313"/>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Rectangle 314"/>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1" name="Group 330"/>
          <p:cNvGrpSpPr/>
          <p:nvPr/>
        </p:nvGrpSpPr>
        <p:grpSpPr>
          <a:xfrm>
            <a:off x="3962400" y="2711678"/>
            <a:ext cx="1043985" cy="391557"/>
            <a:chOff x="5943600" y="1295400"/>
            <a:chExt cx="1043985" cy="391557"/>
          </a:xfrm>
        </p:grpSpPr>
        <p:grpSp>
          <p:nvGrpSpPr>
            <p:cNvPr id="332" name="Group 64"/>
            <p:cNvGrpSpPr/>
            <p:nvPr/>
          </p:nvGrpSpPr>
          <p:grpSpPr>
            <a:xfrm>
              <a:off x="5943600" y="1295400"/>
              <a:ext cx="539160" cy="391557"/>
              <a:chOff x="4572000" y="1295400"/>
              <a:chExt cx="539160" cy="391557"/>
            </a:xfrm>
          </p:grpSpPr>
          <p:grpSp>
            <p:nvGrpSpPr>
              <p:cNvPr id="358" name="Group 88"/>
              <p:cNvGrpSpPr/>
              <p:nvPr/>
            </p:nvGrpSpPr>
            <p:grpSpPr>
              <a:xfrm>
                <a:off x="4572000" y="1295400"/>
                <a:ext cx="205394" cy="127022"/>
                <a:chOff x="2743200" y="3962400"/>
                <a:chExt cx="1219200" cy="1219200"/>
              </a:xfrm>
              <a:solidFill>
                <a:schemeClr val="accent2"/>
              </a:solidFill>
            </p:grpSpPr>
            <p:sp>
              <p:nvSpPr>
                <p:cNvPr id="379" name="Rectangle 378"/>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Rectangle 379"/>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Rectangle 380"/>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9" name="Group 90"/>
              <p:cNvGrpSpPr/>
              <p:nvPr/>
            </p:nvGrpSpPr>
            <p:grpSpPr>
              <a:xfrm>
                <a:off x="4738883" y="1295400"/>
                <a:ext cx="205394" cy="127022"/>
                <a:chOff x="2743200" y="3962400"/>
                <a:chExt cx="1219200" cy="1219200"/>
              </a:xfrm>
              <a:solidFill>
                <a:schemeClr val="accent2"/>
              </a:solidFill>
            </p:grpSpPr>
            <p:sp>
              <p:nvSpPr>
                <p:cNvPr id="376" name="Rectangle 83"/>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7" name="Rectangle 376"/>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 name="Rectangle 377"/>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0" name="Group 94"/>
              <p:cNvGrpSpPr/>
              <p:nvPr/>
            </p:nvGrpSpPr>
            <p:grpSpPr>
              <a:xfrm>
                <a:off x="4905766" y="1295400"/>
                <a:ext cx="205394" cy="127022"/>
                <a:chOff x="2743200" y="3962400"/>
                <a:chExt cx="1219200" cy="1219200"/>
              </a:xfrm>
              <a:solidFill>
                <a:schemeClr val="accent2"/>
              </a:solidFill>
            </p:grpSpPr>
            <p:sp>
              <p:nvSpPr>
                <p:cNvPr id="373" name="Rectangle 80"/>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Rectangle 81"/>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Rectangle 82"/>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1" name="Group 88"/>
              <p:cNvGrpSpPr/>
              <p:nvPr/>
            </p:nvGrpSpPr>
            <p:grpSpPr>
              <a:xfrm flipV="1">
                <a:off x="4572000" y="1567233"/>
                <a:ext cx="205394" cy="119724"/>
                <a:chOff x="2743200" y="3962400"/>
                <a:chExt cx="1219200" cy="1219200"/>
              </a:xfrm>
              <a:solidFill>
                <a:schemeClr val="accent2"/>
              </a:solidFill>
            </p:grpSpPr>
            <p:sp>
              <p:nvSpPr>
                <p:cNvPr id="370" name="Rectangle 369"/>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Rectangle 78"/>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Rectangle 79"/>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2" name="Group 90"/>
              <p:cNvGrpSpPr/>
              <p:nvPr/>
            </p:nvGrpSpPr>
            <p:grpSpPr>
              <a:xfrm flipV="1">
                <a:off x="4738883" y="1567233"/>
                <a:ext cx="205394" cy="119724"/>
                <a:chOff x="2743200" y="3962400"/>
                <a:chExt cx="1219200" cy="1219200"/>
              </a:xfrm>
              <a:solidFill>
                <a:schemeClr val="accent2"/>
              </a:solidFill>
            </p:grpSpPr>
            <p:sp>
              <p:nvSpPr>
                <p:cNvPr id="367" name="Rectangle 366"/>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Rectangle 367"/>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Rectangle 368"/>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3" name="Group 94"/>
              <p:cNvGrpSpPr/>
              <p:nvPr/>
            </p:nvGrpSpPr>
            <p:grpSpPr>
              <a:xfrm flipV="1">
                <a:off x="4905766" y="1567233"/>
                <a:ext cx="205394" cy="119724"/>
                <a:chOff x="2743200" y="3962400"/>
                <a:chExt cx="1219200" cy="1219200"/>
              </a:xfrm>
              <a:solidFill>
                <a:schemeClr val="accent2"/>
              </a:solidFill>
            </p:grpSpPr>
            <p:sp>
              <p:nvSpPr>
                <p:cNvPr id="364" name="Rectangle 363"/>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Rectangle 364"/>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Rectangle 365"/>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3" name="Group 89"/>
            <p:cNvGrpSpPr/>
            <p:nvPr/>
          </p:nvGrpSpPr>
          <p:grpSpPr>
            <a:xfrm>
              <a:off x="6448425" y="1295400"/>
              <a:ext cx="539160" cy="391557"/>
              <a:chOff x="4572000" y="1295400"/>
              <a:chExt cx="539160" cy="391557"/>
            </a:xfrm>
          </p:grpSpPr>
          <p:grpSp>
            <p:nvGrpSpPr>
              <p:cNvPr id="334" name="Group 88"/>
              <p:cNvGrpSpPr/>
              <p:nvPr/>
            </p:nvGrpSpPr>
            <p:grpSpPr>
              <a:xfrm>
                <a:off x="4572000" y="1295400"/>
                <a:ext cx="205394" cy="127022"/>
                <a:chOff x="2743200" y="3962400"/>
                <a:chExt cx="1219200" cy="1219200"/>
              </a:xfrm>
              <a:solidFill>
                <a:schemeClr val="accent2"/>
              </a:solidFill>
            </p:grpSpPr>
            <p:sp>
              <p:nvSpPr>
                <p:cNvPr id="355" name="Rectangle 354"/>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Rectangle 355"/>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Rectangle 356"/>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5" name="Group 90"/>
              <p:cNvGrpSpPr/>
              <p:nvPr/>
            </p:nvGrpSpPr>
            <p:grpSpPr>
              <a:xfrm>
                <a:off x="4738883" y="1295400"/>
                <a:ext cx="205394" cy="127022"/>
                <a:chOff x="2743200" y="3962400"/>
                <a:chExt cx="1219200" cy="1219200"/>
              </a:xfrm>
              <a:solidFill>
                <a:schemeClr val="accent2"/>
              </a:solidFill>
            </p:grpSpPr>
            <p:sp>
              <p:nvSpPr>
                <p:cNvPr id="352" name="Rectangle 351"/>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Rectangle 352"/>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Rectangle 353"/>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6" name="Group 94"/>
              <p:cNvGrpSpPr/>
              <p:nvPr/>
            </p:nvGrpSpPr>
            <p:grpSpPr>
              <a:xfrm>
                <a:off x="4905766" y="1295400"/>
                <a:ext cx="205394" cy="127022"/>
                <a:chOff x="2743200" y="3962400"/>
                <a:chExt cx="1219200" cy="1219200"/>
              </a:xfrm>
              <a:solidFill>
                <a:schemeClr val="accent2"/>
              </a:solidFill>
            </p:grpSpPr>
            <p:sp>
              <p:nvSpPr>
                <p:cNvPr id="349" name="Rectangle 348"/>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Rectangle 349"/>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Rectangle 350"/>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7" name="Group 88"/>
              <p:cNvGrpSpPr/>
              <p:nvPr/>
            </p:nvGrpSpPr>
            <p:grpSpPr>
              <a:xfrm flipV="1">
                <a:off x="4572000" y="1567233"/>
                <a:ext cx="205394" cy="119724"/>
                <a:chOff x="2743200" y="3962400"/>
                <a:chExt cx="1219200" cy="1219200"/>
              </a:xfrm>
              <a:solidFill>
                <a:schemeClr val="accent2"/>
              </a:solidFill>
            </p:grpSpPr>
            <p:sp>
              <p:nvSpPr>
                <p:cNvPr id="346" name="Rectangle 345"/>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ectangle 346"/>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ectangle 347"/>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8" name="Group 90"/>
              <p:cNvGrpSpPr/>
              <p:nvPr/>
            </p:nvGrpSpPr>
            <p:grpSpPr>
              <a:xfrm flipV="1">
                <a:off x="4738883" y="1567233"/>
                <a:ext cx="205394" cy="119724"/>
                <a:chOff x="2743200" y="3962400"/>
                <a:chExt cx="1219200" cy="1219200"/>
              </a:xfrm>
              <a:solidFill>
                <a:schemeClr val="accent2"/>
              </a:solidFill>
            </p:grpSpPr>
            <p:sp>
              <p:nvSpPr>
                <p:cNvPr id="343" name="Rectangle 342"/>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Rectangle 343"/>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Rectangle 344"/>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9" name="Group 94"/>
              <p:cNvGrpSpPr/>
              <p:nvPr/>
            </p:nvGrpSpPr>
            <p:grpSpPr>
              <a:xfrm flipV="1">
                <a:off x="4905766" y="1567233"/>
                <a:ext cx="205394" cy="119724"/>
                <a:chOff x="2743200" y="3962400"/>
                <a:chExt cx="1219200" cy="1219200"/>
              </a:xfrm>
              <a:solidFill>
                <a:schemeClr val="accent2"/>
              </a:solidFill>
            </p:grpSpPr>
            <p:sp>
              <p:nvSpPr>
                <p:cNvPr id="340" name="Rectangle 339"/>
                <p:cNvSpPr/>
                <p:nvPr/>
              </p:nvSpPr>
              <p:spPr>
                <a:xfrm>
                  <a:off x="27432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Rectangle 340"/>
                <p:cNvSpPr/>
                <p:nvPr/>
              </p:nvSpPr>
              <p:spPr>
                <a:xfrm>
                  <a:off x="3733800" y="3962400"/>
                  <a:ext cx="2286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Rectangle 341"/>
                <p:cNvSpPr/>
                <p:nvPr/>
              </p:nvSpPr>
              <p:spPr>
                <a:xfrm>
                  <a:off x="2743200" y="3962400"/>
                  <a:ext cx="1219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cxnSp>
        <p:nvCxnSpPr>
          <p:cNvPr id="382" name="Straight Arrow Connector 381"/>
          <p:cNvCxnSpPr/>
          <p:nvPr/>
        </p:nvCxnSpPr>
        <p:spPr>
          <a:xfrm>
            <a:off x="1600200" y="2902178"/>
            <a:ext cx="5486400" cy="0"/>
          </a:xfrm>
          <a:prstGeom prst="straightConnector1">
            <a:avLst/>
          </a:prstGeom>
          <a:ln w="1587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grpSp>
        <p:nvGrpSpPr>
          <p:cNvPr id="383" name="Group 382"/>
          <p:cNvGrpSpPr/>
          <p:nvPr/>
        </p:nvGrpSpPr>
        <p:grpSpPr>
          <a:xfrm>
            <a:off x="381000" y="3300621"/>
            <a:ext cx="2133600" cy="2418695"/>
            <a:chOff x="381000" y="2265343"/>
            <a:chExt cx="2133600" cy="2418695"/>
          </a:xfrm>
        </p:grpSpPr>
        <p:cxnSp>
          <p:nvCxnSpPr>
            <p:cNvPr id="384" name="Straight Arrow Connector 383"/>
            <p:cNvCxnSpPr/>
            <p:nvPr/>
          </p:nvCxnSpPr>
          <p:spPr>
            <a:xfrm flipV="1">
              <a:off x="1447800" y="2408218"/>
              <a:ext cx="0" cy="1676400"/>
            </a:xfrm>
            <a:prstGeom prst="straightConnector1">
              <a:avLst/>
            </a:prstGeom>
            <a:ln w="1587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385" name="Straight Arrow Connector 384"/>
            <p:cNvCxnSpPr/>
            <p:nvPr/>
          </p:nvCxnSpPr>
          <p:spPr>
            <a:xfrm rot="5400000" flipV="1">
              <a:off x="1447800" y="2484418"/>
              <a:ext cx="0" cy="1676400"/>
            </a:xfrm>
            <a:prstGeom prst="straightConnector1">
              <a:avLst/>
            </a:prstGeom>
            <a:ln w="1587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sp>
          <p:nvSpPr>
            <p:cNvPr id="386" name="Oval 385"/>
            <p:cNvSpPr/>
            <p:nvPr/>
          </p:nvSpPr>
          <p:spPr>
            <a:xfrm>
              <a:off x="876300" y="3094018"/>
              <a:ext cx="1143000" cy="457200"/>
            </a:xfrm>
            <a:prstGeom prst="ellipse">
              <a:avLst/>
            </a:prstGeom>
            <a:solidFill>
              <a:srgbClr val="FFA7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buNone/>
              </a:pPr>
              <a:endParaRPr lang="en-US"/>
            </a:p>
          </p:txBody>
        </p:sp>
        <p:sp>
          <p:nvSpPr>
            <p:cNvPr id="387" name="TextBox 386"/>
            <p:cNvSpPr txBox="1"/>
            <p:nvPr/>
          </p:nvSpPr>
          <p:spPr>
            <a:xfrm>
              <a:off x="2133600" y="3246418"/>
              <a:ext cx="381000" cy="400110"/>
            </a:xfrm>
            <a:prstGeom prst="rect">
              <a:avLst/>
            </a:prstGeom>
            <a:noFill/>
          </p:spPr>
          <p:txBody>
            <a:bodyPr wrap="square" rtlCol="0">
              <a:spAutoFit/>
            </a:bodyPr>
            <a:lstStyle/>
            <a:p>
              <a:pPr>
                <a:spcAft>
                  <a:spcPts val="0"/>
                </a:spcAft>
                <a:buNone/>
              </a:pPr>
              <a:r>
                <a:rPr lang="en-US" dirty="0" smtClean="0"/>
                <a:t>z</a:t>
              </a:r>
              <a:endParaRPr lang="en-US" dirty="0"/>
            </a:p>
          </p:txBody>
        </p:sp>
        <p:sp>
          <p:nvSpPr>
            <p:cNvPr id="388" name="TextBox 387"/>
            <p:cNvSpPr txBox="1"/>
            <p:nvPr/>
          </p:nvSpPr>
          <p:spPr>
            <a:xfrm>
              <a:off x="1200150" y="2265343"/>
              <a:ext cx="381000" cy="400110"/>
            </a:xfrm>
            <a:prstGeom prst="rect">
              <a:avLst/>
            </a:prstGeom>
            <a:noFill/>
          </p:spPr>
          <p:txBody>
            <a:bodyPr wrap="square" rtlCol="0">
              <a:spAutoFit/>
            </a:bodyPr>
            <a:lstStyle/>
            <a:p>
              <a:pPr>
                <a:spcAft>
                  <a:spcPts val="0"/>
                </a:spcAft>
                <a:buNone/>
              </a:pPr>
              <a:r>
                <a:rPr lang="en-US" dirty="0" smtClean="0"/>
                <a:t>x</a:t>
              </a:r>
              <a:endParaRPr lang="en-US" dirty="0"/>
            </a:p>
          </p:txBody>
        </p:sp>
        <p:cxnSp>
          <p:nvCxnSpPr>
            <p:cNvPr id="389" name="Straight Arrow Connector 388"/>
            <p:cNvCxnSpPr/>
            <p:nvPr/>
          </p:nvCxnSpPr>
          <p:spPr>
            <a:xfrm>
              <a:off x="1066800" y="3322618"/>
              <a:ext cx="0" cy="304800"/>
            </a:xfrm>
            <a:prstGeom prst="straightConnector1">
              <a:avLst/>
            </a:prstGeom>
            <a:ln w="15875">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sp>
          <p:nvSpPr>
            <p:cNvPr id="390" name="TextBox 389"/>
            <p:cNvSpPr txBox="1"/>
            <p:nvPr/>
          </p:nvSpPr>
          <p:spPr>
            <a:xfrm>
              <a:off x="381000" y="4160818"/>
              <a:ext cx="2133600" cy="523220"/>
            </a:xfrm>
            <a:prstGeom prst="rect">
              <a:avLst/>
            </a:prstGeom>
            <a:noFill/>
          </p:spPr>
          <p:txBody>
            <a:bodyPr wrap="square" rtlCol="0">
              <a:spAutoFit/>
            </a:bodyPr>
            <a:lstStyle/>
            <a:p>
              <a:pPr algn="ctr">
                <a:spcAft>
                  <a:spcPts val="0"/>
                </a:spcAft>
                <a:buNone/>
              </a:pPr>
              <a:r>
                <a:rPr lang="en-US" sz="1400" dirty="0" smtClean="0">
                  <a:solidFill>
                    <a:srgbClr val="FF0000"/>
                  </a:solidFill>
                  <a:latin typeface="Times New Roman" pitchFamily="18" charset="0"/>
                  <a:cs typeface="Times New Roman" pitchFamily="18" charset="0"/>
                </a:rPr>
                <a:t>Angular kicks depending on z-position</a:t>
              </a:r>
              <a:endParaRPr lang="en-US" sz="1400" dirty="0">
                <a:solidFill>
                  <a:srgbClr val="FF0000"/>
                </a:solidFill>
                <a:latin typeface="Times New Roman" pitchFamily="18" charset="0"/>
                <a:cs typeface="Times New Roman" pitchFamily="18" charset="0"/>
              </a:endParaRPr>
            </a:p>
          </p:txBody>
        </p:sp>
        <p:cxnSp>
          <p:nvCxnSpPr>
            <p:cNvPr id="391" name="Straight Arrow Connector 390"/>
            <p:cNvCxnSpPr/>
            <p:nvPr/>
          </p:nvCxnSpPr>
          <p:spPr>
            <a:xfrm flipV="1">
              <a:off x="1905000" y="3017818"/>
              <a:ext cx="0" cy="304800"/>
            </a:xfrm>
            <a:prstGeom prst="straightConnector1">
              <a:avLst/>
            </a:prstGeom>
            <a:ln w="15875">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grpSp>
      <p:grpSp>
        <p:nvGrpSpPr>
          <p:cNvPr id="392" name="Group 391"/>
          <p:cNvGrpSpPr/>
          <p:nvPr/>
        </p:nvGrpSpPr>
        <p:grpSpPr>
          <a:xfrm>
            <a:off x="3276600" y="3224421"/>
            <a:ext cx="2133600" cy="3023979"/>
            <a:chOff x="3276600" y="2189143"/>
            <a:chExt cx="2133600" cy="3023979"/>
          </a:xfrm>
        </p:grpSpPr>
        <p:cxnSp>
          <p:nvCxnSpPr>
            <p:cNvPr id="393" name="Straight Arrow Connector 392"/>
            <p:cNvCxnSpPr/>
            <p:nvPr/>
          </p:nvCxnSpPr>
          <p:spPr>
            <a:xfrm flipV="1">
              <a:off x="3810000" y="3398818"/>
              <a:ext cx="0" cy="533400"/>
            </a:xfrm>
            <a:prstGeom prst="straightConnector1">
              <a:avLst/>
            </a:prstGeom>
            <a:ln w="15875">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394" name="Straight Arrow Connector 393"/>
            <p:cNvCxnSpPr/>
            <p:nvPr/>
          </p:nvCxnSpPr>
          <p:spPr>
            <a:xfrm flipV="1">
              <a:off x="4343400" y="2398693"/>
              <a:ext cx="0" cy="1676400"/>
            </a:xfrm>
            <a:prstGeom prst="straightConnector1">
              <a:avLst/>
            </a:prstGeom>
            <a:ln w="1587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395" name="Straight Arrow Connector 394"/>
            <p:cNvCxnSpPr/>
            <p:nvPr/>
          </p:nvCxnSpPr>
          <p:spPr>
            <a:xfrm rot="5400000" flipV="1">
              <a:off x="4343400" y="2474893"/>
              <a:ext cx="0" cy="1676400"/>
            </a:xfrm>
            <a:prstGeom prst="straightConnector1">
              <a:avLst/>
            </a:prstGeom>
            <a:ln w="1587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sp>
          <p:nvSpPr>
            <p:cNvPr id="396" name="Oval 395"/>
            <p:cNvSpPr/>
            <p:nvPr/>
          </p:nvSpPr>
          <p:spPr>
            <a:xfrm rot="18682192">
              <a:off x="3219450" y="3084493"/>
              <a:ext cx="2247900" cy="457200"/>
            </a:xfrm>
            <a:prstGeom prst="ellipse">
              <a:avLst/>
            </a:prstGeom>
            <a:solidFill>
              <a:srgbClr val="FFA7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buNone/>
              </a:pPr>
              <a:endParaRPr lang="en-US"/>
            </a:p>
          </p:txBody>
        </p:sp>
        <p:sp>
          <p:nvSpPr>
            <p:cNvPr id="397" name="TextBox 396"/>
            <p:cNvSpPr txBox="1"/>
            <p:nvPr/>
          </p:nvSpPr>
          <p:spPr>
            <a:xfrm>
              <a:off x="5029200" y="3236893"/>
              <a:ext cx="381000" cy="400110"/>
            </a:xfrm>
            <a:prstGeom prst="rect">
              <a:avLst/>
            </a:prstGeom>
            <a:noFill/>
          </p:spPr>
          <p:txBody>
            <a:bodyPr wrap="square" rtlCol="0">
              <a:spAutoFit/>
            </a:bodyPr>
            <a:lstStyle/>
            <a:p>
              <a:pPr>
                <a:spcAft>
                  <a:spcPts val="0"/>
                </a:spcAft>
                <a:buNone/>
              </a:pPr>
              <a:r>
                <a:rPr lang="en-US" dirty="0" smtClean="0"/>
                <a:t>z</a:t>
              </a:r>
              <a:endParaRPr lang="en-US" dirty="0"/>
            </a:p>
          </p:txBody>
        </p:sp>
        <p:sp>
          <p:nvSpPr>
            <p:cNvPr id="398" name="TextBox 397"/>
            <p:cNvSpPr txBox="1"/>
            <p:nvPr/>
          </p:nvSpPr>
          <p:spPr>
            <a:xfrm>
              <a:off x="4095750" y="2255818"/>
              <a:ext cx="381000" cy="400110"/>
            </a:xfrm>
            <a:prstGeom prst="rect">
              <a:avLst/>
            </a:prstGeom>
            <a:noFill/>
          </p:spPr>
          <p:txBody>
            <a:bodyPr wrap="square" rtlCol="0">
              <a:spAutoFit/>
            </a:bodyPr>
            <a:lstStyle/>
            <a:p>
              <a:pPr>
                <a:spcAft>
                  <a:spcPts val="0"/>
                </a:spcAft>
                <a:buNone/>
              </a:pPr>
              <a:r>
                <a:rPr lang="en-US" dirty="0" smtClean="0"/>
                <a:t>x</a:t>
              </a:r>
              <a:endParaRPr lang="en-US" dirty="0"/>
            </a:p>
          </p:txBody>
        </p:sp>
        <p:cxnSp>
          <p:nvCxnSpPr>
            <p:cNvPr id="399" name="Straight Arrow Connector 398"/>
            <p:cNvCxnSpPr/>
            <p:nvPr/>
          </p:nvCxnSpPr>
          <p:spPr>
            <a:xfrm>
              <a:off x="3810000" y="3924300"/>
              <a:ext cx="914400" cy="0"/>
            </a:xfrm>
            <a:prstGeom prst="straightConnector1">
              <a:avLst/>
            </a:prstGeom>
            <a:ln w="15875">
              <a:solidFill>
                <a:srgbClr val="080EF8"/>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00" name="Straight Arrow Connector 399"/>
            <p:cNvCxnSpPr/>
            <p:nvPr/>
          </p:nvCxnSpPr>
          <p:spPr>
            <a:xfrm flipH="1">
              <a:off x="3962400" y="2647950"/>
              <a:ext cx="914400" cy="0"/>
            </a:xfrm>
            <a:prstGeom prst="straightConnector1">
              <a:avLst/>
            </a:prstGeom>
            <a:ln w="15875">
              <a:solidFill>
                <a:srgbClr val="080EF8"/>
              </a:solidFill>
              <a:tailEnd type="stealth" w="med" len="lg"/>
            </a:ln>
          </p:spPr>
          <p:style>
            <a:lnRef idx="1">
              <a:schemeClr val="accent1"/>
            </a:lnRef>
            <a:fillRef idx="0">
              <a:schemeClr val="accent1"/>
            </a:fillRef>
            <a:effectRef idx="0">
              <a:schemeClr val="accent1"/>
            </a:effectRef>
            <a:fontRef idx="minor">
              <a:schemeClr val="tx1"/>
            </a:fontRef>
          </p:style>
        </p:cxnSp>
        <p:sp>
          <p:nvSpPr>
            <p:cNvPr id="401" name="TextBox 400"/>
            <p:cNvSpPr txBox="1"/>
            <p:nvPr/>
          </p:nvSpPr>
          <p:spPr>
            <a:xfrm>
              <a:off x="3276600" y="4151293"/>
              <a:ext cx="2133600" cy="1061829"/>
            </a:xfrm>
            <a:prstGeom prst="rect">
              <a:avLst/>
            </a:prstGeom>
            <a:noFill/>
          </p:spPr>
          <p:txBody>
            <a:bodyPr wrap="square" rtlCol="0">
              <a:spAutoFit/>
            </a:bodyPr>
            <a:lstStyle/>
            <a:p>
              <a:pPr algn="ctr">
                <a:spcAft>
                  <a:spcPts val="0"/>
                </a:spcAft>
                <a:buNone/>
              </a:pPr>
              <a:r>
                <a:rPr lang="en-US" sz="1400" dirty="0" smtClean="0">
                  <a:solidFill>
                    <a:srgbClr val="FF0000"/>
                  </a:solidFill>
                  <a:latin typeface="Times New Roman" pitchFamily="18" charset="0"/>
                  <a:cs typeface="Times New Roman" pitchFamily="18" charset="0"/>
                </a:rPr>
                <a:t>Opposite angular kicks depending on z-position.</a:t>
              </a:r>
            </a:p>
            <a:p>
              <a:pPr algn="ctr">
                <a:spcAft>
                  <a:spcPts val="0"/>
                </a:spcAft>
                <a:buNone/>
              </a:pPr>
              <a:r>
                <a:rPr lang="en-US" sz="1400" dirty="0" smtClean="0">
                  <a:solidFill>
                    <a:srgbClr val="080EF8"/>
                  </a:solidFill>
                  <a:latin typeface="Times New Roman" pitchFamily="18" charset="0"/>
                  <a:cs typeface="Times New Roman" pitchFamily="18" charset="0"/>
                </a:rPr>
                <a:t>Energy change depending on transverse position</a:t>
              </a:r>
              <a:endParaRPr lang="en-US" sz="1400" dirty="0">
                <a:solidFill>
                  <a:srgbClr val="080EF8"/>
                </a:solidFill>
                <a:latin typeface="Times New Roman" pitchFamily="18" charset="0"/>
                <a:cs typeface="Times New Roman" pitchFamily="18" charset="0"/>
              </a:endParaRPr>
            </a:p>
          </p:txBody>
        </p:sp>
        <p:cxnSp>
          <p:nvCxnSpPr>
            <p:cNvPr id="402" name="Straight Arrow Connector 401"/>
            <p:cNvCxnSpPr/>
            <p:nvPr/>
          </p:nvCxnSpPr>
          <p:spPr>
            <a:xfrm>
              <a:off x="4876800" y="2636818"/>
              <a:ext cx="0" cy="533400"/>
            </a:xfrm>
            <a:prstGeom prst="straightConnector1">
              <a:avLst/>
            </a:prstGeom>
            <a:ln w="15875">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grpSp>
      <p:grpSp>
        <p:nvGrpSpPr>
          <p:cNvPr id="403" name="Group 402"/>
          <p:cNvGrpSpPr/>
          <p:nvPr/>
        </p:nvGrpSpPr>
        <p:grpSpPr>
          <a:xfrm>
            <a:off x="6400800" y="3291096"/>
            <a:ext cx="2133600" cy="2634139"/>
            <a:chOff x="6400800" y="2255818"/>
            <a:chExt cx="2133600" cy="2634139"/>
          </a:xfrm>
        </p:grpSpPr>
        <p:cxnSp>
          <p:nvCxnSpPr>
            <p:cNvPr id="404" name="Straight Arrow Connector 403"/>
            <p:cNvCxnSpPr/>
            <p:nvPr/>
          </p:nvCxnSpPr>
          <p:spPr>
            <a:xfrm flipV="1">
              <a:off x="7467600" y="2398693"/>
              <a:ext cx="0" cy="1676400"/>
            </a:xfrm>
            <a:prstGeom prst="straightConnector1">
              <a:avLst/>
            </a:prstGeom>
            <a:ln w="1587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05" name="Straight Arrow Connector 404"/>
            <p:cNvCxnSpPr/>
            <p:nvPr/>
          </p:nvCxnSpPr>
          <p:spPr>
            <a:xfrm rot="5400000" flipV="1">
              <a:off x="7467600" y="2474893"/>
              <a:ext cx="0" cy="1676400"/>
            </a:xfrm>
            <a:prstGeom prst="straightConnector1">
              <a:avLst/>
            </a:prstGeom>
            <a:ln w="1587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sp>
          <p:nvSpPr>
            <p:cNvPr id="406" name="Oval 405"/>
            <p:cNvSpPr/>
            <p:nvPr/>
          </p:nvSpPr>
          <p:spPr>
            <a:xfrm>
              <a:off x="6896100" y="3084493"/>
              <a:ext cx="1143000" cy="457200"/>
            </a:xfrm>
            <a:prstGeom prst="ellipse">
              <a:avLst/>
            </a:prstGeom>
            <a:gradFill flip="none" rotWithShape="1">
              <a:gsLst>
                <a:gs pos="0">
                  <a:srgbClr val="A603AB">
                    <a:alpha val="70000"/>
                  </a:srgbClr>
                </a:gs>
                <a:gs pos="21001">
                  <a:srgbClr val="0819FB"/>
                </a:gs>
                <a:gs pos="35001">
                  <a:srgbClr val="1A8D48"/>
                </a:gs>
                <a:gs pos="52000">
                  <a:srgbClr val="FFFF00"/>
                </a:gs>
                <a:gs pos="73000">
                  <a:srgbClr val="EE3F17"/>
                </a:gs>
                <a:gs pos="88000">
                  <a:srgbClr val="E81766"/>
                </a:gs>
                <a:gs pos="100000">
                  <a:srgbClr val="A603A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buNone/>
              </a:pPr>
              <a:endParaRPr lang="en-US"/>
            </a:p>
          </p:txBody>
        </p:sp>
        <p:sp>
          <p:nvSpPr>
            <p:cNvPr id="407" name="TextBox 406"/>
            <p:cNvSpPr txBox="1"/>
            <p:nvPr/>
          </p:nvSpPr>
          <p:spPr>
            <a:xfrm>
              <a:off x="8153400" y="3236893"/>
              <a:ext cx="381000" cy="400110"/>
            </a:xfrm>
            <a:prstGeom prst="rect">
              <a:avLst/>
            </a:prstGeom>
            <a:noFill/>
          </p:spPr>
          <p:txBody>
            <a:bodyPr wrap="square" rtlCol="0">
              <a:spAutoFit/>
            </a:bodyPr>
            <a:lstStyle/>
            <a:p>
              <a:pPr>
                <a:spcAft>
                  <a:spcPts val="0"/>
                </a:spcAft>
                <a:buNone/>
              </a:pPr>
              <a:r>
                <a:rPr lang="en-US" dirty="0" smtClean="0"/>
                <a:t>z</a:t>
              </a:r>
              <a:endParaRPr lang="en-US" dirty="0"/>
            </a:p>
          </p:txBody>
        </p:sp>
        <p:sp>
          <p:nvSpPr>
            <p:cNvPr id="408" name="TextBox 407"/>
            <p:cNvSpPr txBox="1"/>
            <p:nvPr/>
          </p:nvSpPr>
          <p:spPr>
            <a:xfrm>
              <a:off x="7219950" y="2255818"/>
              <a:ext cx="381000" cy="400110"/>
            </a:xfrm>
            <a:prstGeom prst="rect">
              <a:avLst/>
            </a:prstGeom>
            <a:noFill/>
          </p:spPr>
          <p:txBody>
            <a:bodyPr wrap="square" rtlCol="0">
              <a:spAutoFit/>
            </a:bodyPr>
            <a:lstStyle/>
            <a:p>
              <a:pPr>
                <a:spcAft>
                  <a:spcPts val="0"/>
                </a:spcAft>
                <a:buNone/>
              </a:pPr>
              <a:r>
                <a:rPr lang="en-US" dirty="0" smtClean="0"/>
                <a:t>x</a:t>
              </a:r>
              <a:endParaRPr lang="en-US" dirty="0"/>
            </a:p>
          </p:txBody>
        </p:sp>
        <p:cxnSp>
          <p:nvCxnSpPr>
            <p:cNvPr id="409" name="Straight Arrow Connector 408"/>
            <p:cNvCxnSpPr/>
            <p:nvPr/>
          </p:nvCxnSpPr>
          <p:spPr>
            <a:xfrm>
              <a:off x="7086600" y="3313093"/>
              <a:ext cx="0" cy="304800"/>
            </a:xfrm>
            <a:prstGeom prst="straightConnector1">
              <a:avLst/>
            </a:prstGeom>
            <a:ln w="15875">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6400800" y="4151293"/>
              <a:ext cx="2133600" cy="738664"/>
            </a:xfrm>
            <a:prstGeom prst="rect">
              <a:avLst/>
            </a:prstGeom>
            <a:noFill/>
          </p:spPr>
          <p:txBody>
            <a:bodyPr wrap="square" rtlCol="0">
              <a:spAutoFit/>
            </a:bodyPr>
            <a:lstStyle/>
            <a:p>
              <a:pPr algn="ctr">
                <a:spcAft>
                  <a:spcPts val="0"/>
                </a:spcAft>
                <a:buNone/>
              </a:pPr>
              <a:r>
                <a:rPr lang="en-US" sz="1400" dirty="0" smtClean="0">
                  <a:solidFill>
                    <a:srgbClr val="FF0000"/>
                  </a:solidFill>
                  <a:latin typeface="Times New Roman" pitchFamily="18" charset="0"/>
                  <a:cs typeface="Times New Roman" pitchFamily="18" charset="0"/>
                </a:rPr>
                <a:t>Angular kicks to compensate the z-dependent focusing</a:t>
              </a:r>
              <a:endParaRPr lang="en-US" sz="1400" dirty="0">
                <a:solidFill>
                  <a:srgbClr val="FF0000"/>
                </a:solidFill>
                <a:latin typeface="Times New Roman" pitchFamily="18" charset="0"/>
                <a:cs typeface="Times New Roman" pitchFamily="18" charset="0"/>
              </a:endParaRPr>
            </a:p>
          </p:txBody>
        </p:sp>
        <p:cxnSp>
          <p:nvCxnSpPr>
            <p:cNvPr id="411" name="Straight Arrow Connector 410"/>
            <p:cNvCxnSpPr/>
            <p:nvPr/>
          </p:nvCxnSpPr>
          <p:spPr>
            <a:xfrm flipV="1">
              <a:off x="7924800" y="3008293"/>
              <a:ext cx="0" cy="304800"/>
            </a:xfrm>
            <a:prstGeom prst="straightConnector1">
              <a:avLst/>
            </a:prstGeom>
            <a:ln w="15875">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grpSp>
      <p:cxnSp>
        <p:nvCxnSpPr>
          <p:cNvPr id="412" name="Straight Arrow Connector 411"/>
          <p:cNvCxnSpPr/>
          <p:nvPr/>
        </p:nvCxnSpPr>
        <p:spPr>
          <a:xfrm flipH="1">
            <a:off x="2057400" y="3199060"/>
            <a:ext cx="381000" cy="503218"/>
          </a:xfrm>
          <a:prstGeom prst="straightConnector1">
            <a:avLst/>
          </a:prstGeom>
          <a:ln w="15875">
            <a:tailEnd type="stealth" w="med" len="lg"/>
          </a:ln>
        </p:spPr>
        <p:style>
          <a:lnRef idx="1">
            <a:schemeClr val="accent1"/>
          </a:lnRef>
          <a:fillRef idx="0">
            <a:schemeClr val="accent1"/>
          </a:fillRef>
          <a:effectRef idx="0">
            <a:schemeClr val="accent1"/>
          </a:effectRef>
          <a:fontRef idx="minor">
            <a:schemeClr val="tx1"/>
          </a:fontRef>
        </p:style>
      </p:cxnSp>
      <p:cxnSp>
        <p:nvCxnSpPr>
          <p:cNvPr id="413" name="Straight Arrow Connector 412"/>
          <p:cNvCxnSpPr/>
          <p:nvPr/>
        </p:nvCxnSpPr>
        <p:spPr>
          <a:xfrm>
            <a:off x="4495800" y="3275260"/>
            <a:ext cx="0" cy="274618"/>
          </a:xfrm>
          <a:prstGeom prst="straightConnector1">
            <a:avLst/>
          </a:prstGeom>
          <a:ln w="15875">
            <a:tailEnd type="stealth" w="med" len="lg"/>
          </a:ln>
        </p:spPr>
        <p:style>
          <a:lnRef idx="1">
            <a:schemeClr val="accent1"/>
          </a:lnRef>
          <a:fillRef idx="0">
            <a:schemeClr val="accent1"/>
          </a:fillRef>
          <a:effectRef idx="0">
            <a:schemeClr val="accent1"/>
          </a:effectRef>
          <a:fontRef idx="minor">
            <a:schemeClr val="tx1"/>
          </a:fontRef>
        </p:style>
      </p:cxnSp>
      <p:cxnSp>
        <p:nvCxnSpPr>
          <p:cNvPr id="414" name="Straight Arrow Connector 413"/>
          <p:cNvCxnSpPr/>
          <p:nvPr/>
        </p:nvCxnSpPr>
        <p:spPr>
          <a:xfrm>
            <a:off x="6553200" y="3199060"/>
            <a:ext cx="381000" cy="655618"/>
          </a:xfrm>
          <a:prstGeom prst="straightConnector1">
            <a:avLst/>
          </a:prstGeom>
          <a:ln w="15875">
            <a:tailEnd type="stealth" w="med" len="lg"/>
          </a:ln>
        </p:spPr>
        <p:style>
          <a:lnRef idx="1">
            <a:schemeClr val="accent1"/>
          </a:lnRef>
          <a:fillRef idx="0">
            <a:schemeClr val="accent1"/>
          </a:fillRef>
          <a:effectRef idx="0">
            <a:schemeClr val="accent1"/>
          </a:effectRef>
          <a:fontRef idx="minor">
            <a:schemeClr val="tx1"/>
          </a:fontRef>
        </p:style>
      </p:cxnSp>
      <p:graphicFrame>
        <p:nvGraphicFramePr>
          <p:cNvPr id="415" name="Object 414"/>
          <p:cNvGraphicFramePr>
            <a:graphicFrameLocks noChangeAspect="1"/>
          </p:cNvGraphicFramePr>
          <p:nvPr/>
        </p:nvGraphicFramePr>
        <p:xfrm>
          <a:off x="2209800" y="2360860"/>
          <a:ext cx="457200" cy="304800"/>
        </p:xfrm>
        <a:graphic>
          <a:graphicData uri="http://schemas.openxmlformats.org/presentationml/2006/ole">
            <p:oleObj spid="_x0000_s1034" name="Equation" r:id="rId4" imgW="266400" imgH="177480" progId="Equation.3">
              <p:embed/>
            </p:oleObj>
          </a:graphicData>
        </a:graphic>
      </p:graphicFrame>
      <p:graphicFrame>
        <p:nvGraphicFramePr>
          <p:cNvPr id="416" name="Object 3"/>
          <p:cNvGraphicFramePr>
            <a:graphicFrameLocks noChangeAspect="1"/>
          </p:cNvGraphicFramePr>
          <p:nvPr/>
        </p:nvGraphicFramePr>
        <p:xfrm>
          <a:off x="6324600" y="2360860"/>
          <a:ext cx="457200" cy="304800"/>
        </p:xfrm>
        <a:graphic>
          <a:graphicData uri="http://schemas.openxmlformats.org/presentationml/2006/ole">
            <p:oleObj spid="_x0000_s1035" name="Equation" r:id="rId5" imgW="266400" imgH="177480" progId="Equation.3">
              <p:embed/>
            </p:oleObj>
          </a:graphicData>
        </a:graphic>
      </p:graphicFrame>
      <p:graphicFrame>
        <p:nvGraphicFramePr>
          <p:cNvPr id="417" name="Object 4"/>
          <p:cNvGraphicFramePr>
            <a:graphicFrameLocks noChangeAspect="1"/>
          </p:cNvGraphicFramePr>
          <p:nvPr/>
        </p:nvGraphicFramePr>
        <p:xfrm>
          <a:off x="4060825" y="2360860"/>
          <a:ext cx="871538" cy="304800"/>
        </p:xfrm>
        <a:graphic>
          <a:graphicData uri="http://schemas.openxmlformats.org/presentationml/2006/ole">
            <p:oleObj spid="_x0000_s1036" name="Equation" r:id="rId6" imgW="507960" imgH="177480" progId="Equation.3">
              <p:embed/>
            </p:oleObj>
          </a:graphicData>
        </a:graphic>
      </p:graphicFrame>
      <p:graphicFrame>
        <p:nvGraphicFramePr>
          <p:cNvPr id="418" name="Object 5"/>
          <p:cNvGraphicFramePr>
            <a:graphicFrameLocks noChangeAspect="1"/>
          </p:cNvGraphicFramePr>
          <p:nvPr/>
        </p:nvGraphicFramePr>
        <p:xfrm>
          <a:off x="3211513" y="2546598"/>
          <a:ext cx="239712" cy="238125"/>
        </p:xfrm>
        <a:graphic>
          <a:graphicData uri="http://schemas.openxmlformats.org/presentationml/2006/ole">
            <p:oleObj spid="_x0000_s1037" name="Equation" r:id="rId7" imgW="139680" imgH="139680" progId="Equation.3">
              <p:embed/>
            </p:oleObj>
          </a:graphicData>
        </a:graphic>
      </p:graphicFrame>
      <p:graphicFrame>
        <p:nvGraphicFramePr>
          <p:cNvPr id="419" name="Object 6"/>
          <p:cNvGraphicFramePr>
            <a:graphicFrameLocks noChangeAspect="1"/>
          </p:cNvGraphicFramePr>
          <p:nvPr/>
        </p:nvGraphicFramePr>
        <p:xfrm>
          <a:off x="5638800" y="2513260"/>
          <a:ext cx="239712" cy="238125"/>
        </p:xfrm>
        <a:graphic>
          <a:graphicData uri="http://schemas.openxmlformats.org/presentationml/2006/ole">
            <p:oleObj spid="_x0000_s1038" name="Equation" r:id="rId8" imgW="139680" imgH="139680" progId="Equation.3">
              <p:embed/>
            </p:oleObj>
          </a:graphicData>
        </a:graphic>
      </p:graphicFrame>
      <p:sp>
        <p:nvSpPr>
          <p:cNvPr id="423" name="TextBox 422"/>
          <p:cNvSpPr txBox="1"/>
          <p:nvPr/>
        </p:nvSpPr>
        <p:spPr>
          <a:xfrm>
            <a:off x="609600" y="1295400"/>
            <a:ext cx="7510389" cy="1015663"/>
          </a:xfrm>
          <a:prstGeom prst="rect">
            <a:avLst/>
          </a:prstGeom>
          <a:noFill/>
        </p:spPr>
        <p:txBody>
          <a:bodyPr wrap="none" rtlCol="0">
            <a:spAutoFit/>
          </a:bodyPr>
          <a:lstStyle/>
          <a:p>
            <a:pPr>
              <a:spcBef>
                <a:spcPts val="0"/>
              </a:spcBef>
              <a:spcAft>
                <a:spcPts val="0"/>
              </a:spcAft>
              <a:buNone/>
            </a:pPr>
            <a:r>
              <a:rPr lang="en-US" dirty="0" smtClean="0"/>
              <a:t>Deflector cavities deliver longitudinal as well as transverse kicks:</a:t>
            </a:r>
          </a:p>
          <a:p>
            <a:pPr>
              <a:spcBef>
                <a:spcPts val="0"/>
              </a:spcBef>
              <a:spcAft>
                <a:spcPts val="0"/>
              </a:spcAft>
            </a:pPr>
            <a:r>
              <a:rPr lang="en-US" dirty="0" smtClean="0"/>
              <a:t>   Transverse kick depends on arrival time</a:t>
            </a:r>
          </a:p>
          <a:p>
            <a:pPr>
              <a:spcBef>
                <a:spcPts val="0"/>
              </a:spcBef>
              <a:spcAft>
                <a:spcPts val="0"/>
              </a:spcAft>
            </a:pPr>
            <a:r>
              <a:rPr lang="en-US" dirty="0" smtClean="0"/>
              <a:t>   Longitudinal kick depends on transverse position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3"/>
                                        </p:tgtEl>
                                        <p:attrNameLst>
                                          <p:attrName>style.visibility</p:attrName>
                                        </p:attrNameLst>
                                      </p:cBhvr>
                                      <p:to>
                                        <p:strVal val="visible"/>
                                      </p:to>
                                    </p:set>
                                    <p:animEffect transition="in" filter="fade">
                                      <p:cBhvr>
                                        <p:cTn id="7" dur="500"/>
                                        <p:tgtEl>
                                          <p:spTgt spid="383"/>
                                        </p:tgtEl>
                                      </p:cBhvr>
                                    </p:animEffect>
                                  </p:childTnLst>
                                </p:cTn>
                              </p:par>
                              <p:par>
                                <p:cTn id="8" presetID="10" presetClass="entr" presetSubtype="0" fill="hold" nodeType="withEffect">
                                  <p:stCondLst>
                                    <p:cond delay="0"/>
                                  </p:stCondLst>
                                  <p:childTnLst>
                                    <p:set>
                                      <p:cBhvr>
                                        <p:cTn id="9" dur="1" fill="hold">
                                          <p:stCondLst>
                                            <p:cond delay="0"/>
                                          </p:stCondLst>
                                        </p:cTn>
                                        <p:tgtEl>
                                          <p:spTgt spid="412"/>
                                        </p:tgtEl>
                                        <p:attrNameLst>
                                          <p:attrName>style.visibility</p:attrName>
                                        </p:attrNameLst>
                                      </p:cBhvr>
                                      <p:to>
                                        <p:strVal val="visible"/>
                                      </p:to>
                                    </p:set>
                                    <p:animEffect transition="in" filter="fade">
                                      <p:cBhvr>
                                        <p:cTn id="10" dur="500"/>
                                        <p:tgtEl>
                                          <p:spTgt spid="4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2"/>
                                        </p:tgtEl>
                                        <p:attrNameLst>
                                          <p:attrName>style.visibility</p:attrName>
                                        </p:attrNameLst>
                                      </p:cBhvr>
                                      <p:to>
                                        <p:strVal val="visible"/>
                                      </p:to>
                                    </p:set>
                                    <p:animEffect transition="in" filter="fade">
                                      <p:cBhvr>
                                        <p:cTn id="15" dur="500"/>
                                        <p:tgtEl>
                                          <p:spTgt spid="392"/>
                                        </p:tgtEl>
                                      </p:cBhvr>
                                    </p:animEffect>
                                  </p:childTnLst>
                                </p:cTn>
                              </p:par>
                              <p:par>
                                <p:cTn id="16" presetID="10" presetClass="entr" presetSubtype="0" fill="hold" nodeType="withEffect">
                                  <p:stCondLst>
                                    <p:cond delay="0"/>
                                  </p:stCondLst>
                                  <p:childTnLst>
                                    <p:set>
                                      <p:cBhvr>
                                        <p:cTn id="17" dur="1" fill="hold">
                                          <p:stCondLst>
                                            <p:cond delay="0"/>
                                          </p:stCondLst>
                                        </p:cTn>
                                        <p:tgtEl>
                                          <p:spTgt spid="413"/>
                                        </p:tgtEl>
                                        <p:attrNameLst>
                                          <p:attrName>style.visibility</p:attrName>
                                        </p:attrNameLst>
                                      </p:cBhvr>
                                      <p:to>
                                        <p:strVal val="visible"/>
                                      </p:to>
                                    </p:set>
                                    <p:animEffect transition="in" filter="fade">
                                      <p:cBhvr>
                                        <p:cTn id="18" dur="500"/>
                                        <p:tgtEl>
                                          <p:spTgt spid="4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3"/>
                                        </p:tgtEl>
                                        <p:attrNameLst>
                                          <p:attrName>style.visibility</p:attrName>
                                        </p:attrNameLst>
                                      </p:cBhvr>
                                      <p:to>
                                        <p:strVal val="visible"/>
                                      </p:to>
                                    </p:set>
                                    <p:animEffect transition="in" filter="fade">
                                      <p:cBhvr>
                                        <p:cTn id="23" dur="500"/>
                                        <p:tgtEl>
                                          <p:spTgt spid="403"/>
                                        </p:tgtEl>
                                      </p:cBhvr>
                                    </p:animEffect>
                                  </p:childTnLst>
                                </p:cTn>
                              </p:par>
                              <p:par>
                                <p:cTn id="24" presetID="10" presetClass="entr" presetSubtype="0" fill="hold" nodeType="withEffect">
                                  <p:stCondLst>
                                    <p:cond delay="0"/>
                                  </p:stCondLst>
                                  <p:childTnLst>
                                    <p:set>
                                      <p:cBhvr>
                                        <p:cTn id="25" dur="1" fill="hold">
                                          <p:stCondLst>
                                            <p:cond delay="0"/>
                                          </p:stCondLst>
                                        </p:cTn>
                                        <p:tgtEl>
                                          <p:spTgt spid="414"/>
                                        </p:tgtEl>
                                        <p:attrNameLst>
                                          <p:attrName>style.visibility</p:attrName>
                                        </p:attrNameLst>
                                      </p:cBhvr>
                                      <p:to>
                                        <p:strVal val="visible"/>
                                      </p:to>
                                    </p:set>
                                    <p:animEffect transition="in" filter="fade">
                                      <p:cBhvr>
                                        <p:cTn id="26" dur="500"/>
                                        <p:tgtEl>
                                          <p:spTgt spid="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Deflector-Based Chirp Control – 1</a:t>
            </a:r>
            <a:r>
              <a:rPr lang="en-US" baseline="30000" dirty="0" smtClean="0"/>
              <a:t>st</a:t>
            </a:r>
            <a:r>
              <a:rPr lang="en-US" dirty="0" smtClean="0"/>
              <a:t> Order</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14</a:t>
            </a:fld>
            <a:endParaRPr lang="en-US"/>
          </a:p>
        </p:txBody>
      </p:sp>
      <p:graphicFrame>
        <p:nvGraphicFramePr>
          <p:cNvPr id="5" name="Object 2"/>
          <p:cNvGraphicFramePr>
            <a:graphicFrameLocks noChangeAspect="1"/>
          </p:cNvGraphicFramePr>
          <p:nvPr/>
        </p:nvGraphicFramePr>
        <p:xfrm>
          <a:off x="228600" y="1391244"/>
          <a:ext cx="3060006" cy="2113955"/>
        </p:xfrm>
        <a:graphic>
          <a:graphicData uri="http://schemas.openxmlformats.org/presentationml/2006/ole">
            <p:oleObj spid="_x0000_s2050" name="Equation" r:id="rId3" imgW="1295280" imgH="901440" progId="Equation.3">
              <p:embed/>
            </p:oleObj>
          </a:graphicData>
        </a:graphic>
      </p:graphicFrame>
      <p:graphicFrame>
        <p:nvGraphicFramePr>
          <p:cNvPr id="6" name="Object 3"/>
          <p:cNvGraphicFramePr>
            <a:graphicFrameLocks noChangeAspect="1"/>
          </p:cNvGraphicFramePr>
          <p:nvPr/>
        </p:nvGraphicFramePr>
        <p:xfrm>
          <a:off x="123722" y="4038600"/>
          <a:ext cx="8944078" cy="1849438"/>
        </p:xfrm>
        <a:graphic>
          <a:graphicData uri="http://schemas.openxmlformats.org/presentationml/2006/ole">
            <p:oleObj spid="_x0000_s2051" name="Equation" r:id="rId4" imgW="3784320" imgH="787320" progId="Equation.3">
              <p:embed/>
            </p:oleObj>
          </a:graphicData>
        </a:graphic>
      </p:graphicFrame>
      <p:cxnSp>
        <p:nvCxnSpPr>
          <p:cNvPr id="7" name="Straight Arrow Connector 6"/>
          <p:cNvCxnSpPr/>
          <p:nvPr/>
        </p:nvCxnSpPr>
        <p:spPr>
          <a:xfrm flipH="1">
            <a:off x="7315200" y="3581400"/>
            <a:ext cx="76200" cy="1428750"/>
          </a:xfrm>
          <a:prstGeom prst="straightConnector1">
            <a:avLst/>
          </a:prstGeom>
          <a:ln w="15875">
            <a:solidFill>
              <a:srgbClr val="FF0000"/>
            </a:solidFill>
            <a:tailEnd type="stealth" w="med" len="lg"/>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86400" y="2514600"/>
            <a:ext cx="3657600" cy="1015663"/>
          </a:xfrm>
          <a:prstGeom prst="rect">
            <a:avLst/>
          </a:prstGeom>
          <a:noFill/>
        </p:spPr>
        <p:txBody>
          <a:bodyPr wrap="square" rtlCol="0">
            <a:spAutoFit/>
          </a:bodyPr>
          <a:lstStyle/>
          <a:p>
            <a:pPr>
              <a:buNone/>
            </a:pPr>
            <a:r>
              <a:rPr lang="en-US" dirty="0" smtClean="0">
                <a:solidFill>
                  <a:srgbClr val="FF0000"/>
                </a:solidFill>
                <a:latin typeface="Times New Roman" pitchFamily="18" charset="0"/>
                <a:cs typeface="Times New Roman" pitchFamily="18" charset="0"/>
              </a:rPr>
              <a:t>Large compressing energy slew can be imposed if long drifts between the cavities are used</a:t>
            </a:r>
            <a:endParaRPr lang="en-US" dirty="0">
              <a:solidFill>
                <a:srgbClr val="FF0000"/>
              </a:solidFill>
              <a:latin typeface="Times New Roman" pitchFamily="18" charset="0"/>
              <a:cs typeface="Times New Roman" pitchFamily="18" charset="0"/>
            </a:endParaRPr>
          </a:p>
        </p:txBody>
      </p:sp>
      <p:sp>
        <p:nvSpPr>
          <p:cNvPr id="9" name="TextBox 8"/>
          <p:cNvSpPr txBox="1"/>
          <p:nvPr/>
        </p:nvSpPr>
        <p:spPr>
          <a:xfrm>
            <a:off x="3276600" y="1905000"/>
            <a:ext cx="4597734" cy="400110"/>
          </a:xfrm>
          <a:prstGeom prst="rect">
            <a:avLst/>
          </a:prstGeom>
          <a:noFill/>
        </p:spPr>
        <p:txBody>
          <a:bodyPr wrap="none" rtlCol="0">
            <a:spAutoFit/>
          </a:bodyPr>
          <a:lstStyle/>
          <a:p>
            <a:pPr>
              <a:spcBef>
                <a:spcPts val="0"/>
              </a:spcBef>
              <a:spcAft>
                <a:spcPts val="0"/>
              </a:spcAft>
              <a:buNone/>
            </a:pPr>
            <a:r>
              <a:rPr lang="en-US" dirty="0" smtClean="0"/>
              <a:t>x-z matrix for a single deflecting cavity</a:t>
            </a:r>
          </a:p>
        </p:txBody>
      </p:sp>
      <p:sp>
        <p:nvSpPr>
          <p:cNvPr id="10" name="Oval 9"/>
          <p:cNvSpPr/>
          <p:nvPr/>
        </p:nvSpPr>
        <p:spPr>
          <a:xfrm>
            <a:off x="6400800" y="5105400"/>
            <a:ext cx="22098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 y="4191000"/>
            <a:ext cx="2775119" cy="400110"/>
          </a:xfrm>
          <a:prstGeom prst="rect">
            <a:avLst/>
          </a:prstGeom>
          <a:noFill/>
        </p:spPr>
        <p:txBody>
          <a:bodyPr wrap="none" rtlCol="0">
            <a:spAutoFit/>
          </a:bodyPr>
          <a:lstStyle/>
          <a:p>
            <a:pPr>
              <a:spcBef>
                <a:spcPts val="0"/>
              </a:spcBef>
              <a:spcAft>
                <a:spcPts val="0"/>
              </a:spcAft>
              <a:buNone/>
            </a:pPr>
            <a:r>
              <a:rPr lang="en-US" dirty="0" smtClean="0"/>
              <a:t>x-z matrix for </a:t>
            </a:r>
            <a:r>
              <a:rPr lang="en-US" dirty="0" err="1" smtClean="0"/>
              <a:t>beamline</a:t>
            </a:r>
            <a:endParaRPr lang="en-US" dirty="0" smtClean="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Simulations with </a:t>
            </a:r>
            <a:r>
              <a:rPr lang="en-US" dirty="0" smtClean="0">
                <a:latin typeface="Arial Black" pitchFamily="34" charset="0"/>
              </a:rPr>
              <a:t>elegant</a:t>
            </a:r>
            <a:endParaRPr lang="en-US" dirty="0">
              <a:latin typeface="Arial Black" pitchFamily="34" charset="0"/>
            </a:endParaRPr>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15</a:t>
            </a:fld>
            <a:endParaRPr lang="en-US"/>
          </a:p>
        </p:txBody>
      </p:sp>
      <p:sp>
        <p:nvSpPr>
          <p:cNvPr id="5" name="TextBox 4"/>
          <p:cNvSpPr txBox="1"/>
          <p:nvPr/>
        </p:nvSpPr>
        <p:spPr>
          <a:xfrm>
            <a:off x="152400" y="1600200"/>
            <a:ext cx="4419600" cy="4031873"/>
          </a:xfrm>
          <a:prstGeom prst="rect">
            <a:avLst/>
          </a:prstGeom>
          <a:noFill/>
        </p:spPr>
        <p:txBody>
          <a:bodyPr wrap="square" rtlCol="0">
            <a:spAutoFit/>
          </a:bodyPr>
          <a:lstStyle/>
          <a:p>
            <a:pPr>
              <a:spcBef>
                <a:spcPts val="0"/>
              </a:spcBef>
              <a:spcAft>
                <a:spcPts val="0"/>
              </a:spcAft>
              <a:buNone/>
            </a:pPr>
            <a:r>
              <a:rPr lang="en-US" sz="1600" u="sng" dirty="0" smtClean="0">
                <a:latin typeface="Times New Roman" pitchFamily="18" charset="0"/>
                <a:cs typeface="Times New Roman" pitchFamily="18" charset="0"/>
              </a:rPr>
              <a:t>Typical parameters:</a:t>
            </a:r>
          </a:p>
          <a:p>
            <a:pPr>
              <a:spcBef>
                <a:spcPts val="0"/>
              </a:spcBef>
              <a:spcAft>
                <a:spcPts val="0"/>
              </a:spcAft>
              <a:buNone/>
            </a:pPr>
            <a:endParaRPr lang="en-US" sz="1600" dirty="0" smtClean="0">
              <a:latin typeface="Times New Roman" pitchFamily="18" charset="0"/>
              <a:cs typeface="Times New Roman" pitchFamily="18" charset="0"/>
            </a:endParaRPr>
          </a:p>
          <a:p>
            <a:pPr>
              <a:spcBef>
                <a:spcPts val="0"/>
              </a:spcBef>
              <a:spcAft>
                <a:spcPts val="0"/>
              </a:spcAft>
              <a:buNone/>
            </a:pPr>
            <a:r>
              <a:rPr lang="en-US" sz="1600" dirty="0" smtClean="0">
                <a:latin typeface="Times New Roman" pitchFamily="18" charset="0"/>
                <a:cs typeface="Times New Roman" pitchFamily="18" charset="0"/>
              </a:rPr>
              <a:t>Beam energy		250    MeV</a:t>
            </a:r>
          </a:p>
          <a:p>
            <a:pPr>
              <a:spcBef>
                <a:spcPts val="0"/>
              </a:spcBef>
              <a:spcAft>
                <a:spcPts val="0"/>
              </a:spcAft>
              <a:buNone/>
            </a:pPr>
            <a:r>
              <a:rPr lang="en-US" sz="1600" dirty="0" smtClean="0">
                <a:latin typeface="Times New Roman" pitchFamily="18" charset="0"/>
                <a:cs typeface="Times New Roman" pitchFamily="18" charset="0"/>
              </a:rPr>
              <a:t>Emittance (normalized)	0.15   mm-</a:t>
            </a:r>
            <a:r>
              <a:rPr lang="en-US" sz="1600" dirty="0" err="1" smtClean="0">
                <a:latin typeface="Times New Roman" pitchFamily="18" charset="0"/>
                <a:cs typeface="Times New Roman" pitchFamily="18" charset="0"/>
              </a:rPr>
              <a:t>mrad</a:t>
            </a:r>
            <a:endParaRPr lang="en-US" sz="1600" dirty="0" smtClean="0">
              <a:latin typeface="Times New Roman" pitchFamily="18" charset="0"/>
              <a:cs typeface="Times New Roman" pitchFamily="18" charset="0"/>
            </a:endParaRPr>
          </a:p>
          <a:p>
            <a:pPr>
              <a:spcBef>
                <a:spcPts val="0"/>
              </a:spcBef>
              <a:spcAft>
                <a:spcPts val="0"/>
              </a:spcAft>
              <a:buNone/>
            </a:pPr>
            <a:r>
              <a:rPr lang="en-US" sz="1600" dirty="0" err="1" smtClean="0">
                <a:latin typeface="Symbol" pitchFamily="18" charset="2"/>
                <a:cs typeface="Times New Roman" pitchFamily="18" charset="0"/>
                <a:sym typeface="Symbol"/>
              </a:rPr>
              <a:t>b</a:t>
            </a:r>
            <a:r>
              <a:rPr lang="en-US" sz="1600" baseline="-25000" dirty="0" err="1" smtClean="0">
                <a:latin typeface="Times New Roman" pitchFamily="18" charset="0"/>
                <a:cs typeface="Times New Roman" pitchFamily="18" charset="0"/>
                <a:sym typeface="Symbol"/>
              </a:rPr>
              <a:t>x,y</a:t>
            </a:r>
            <a:r>
              <a:rPr lang="en-US" sz="1600" dirty="0" smtClean="0">
                <a:latin typeface="Times New Roman" pitchFamily="18" charset="0"/>
                <a:cs typeface="Times New Roman" pitchFamily="18" charset="0"/>
                <a:sym typeface="Symbol"/>
              </a:rPr>
              <a:t> 			120    m</a:t>
            </a:r>
          </a:p>
          <a:p>
            <a:pPr>
              <a:spcBef>
                <a:spcPts val="0"/>
              </a:spcBef>
              <a:spcAft>
                <a:spcPts val="0"/>
              </a:spcAft>
              <a:buNone/>
            </a:pPr>
            <a:r>
              <a:rPr lang="en-US" sz="1600" dirty="0" smtClean="0">
                <a:latin typeface="Times New Roman" pitchFamily="18" charset="0"/>
                <a:cs typeface="Times New Roman" pitchFamily="18" charset="0"/>
              </a:rPr>
              <a:t>Bunch length (</a:t>
            </a:r>
            <a:r>
              <a:rPr lang="en-US" sz="1600" dirty="0" err="1" smtClean="0">
                <a:latin typeface="Times New Roman" pitchFamily="18" charset="0"/>
                <a:cs typeface="Times New Roman" pitchFamily="18" charset="0"/>
              </a:rPr>
              <a:t>rms</a:t>
            </a:r>
            <a:r>
              <a:rPr lang="en-US" sz="1600" dirty="0" smtClean="0">
                <a:latin typeface="Times New Roman" pitchFamily="18" charset="0"/>
                <a:cs typeface="Times New Roman" pitchFamily="18" charset="0"/>
              </a:rPr>
              <a:t>)		90      </a:t>
            </a:r>
            <a:r>
              <a:rPr lang="en-US" sz="1600" dirty="0" smtClean="0">
                <a:latin typeface="Times New Roman" pitchFamily="18" charset="0"/>
                <a:cs typeface="Times New Roman" pitchFamily="18" charset="0"/>
                <a:sym typeface="Symbol"/>
              </a:rPr>
              <a:t></a:t>
            </a:r>
            <a:r>
              <a:rPr lang="en-US" sz="1600" dirty="0" smtClean="0">
                <a:latin typeface="Times New Roman" pitchFamily="18" charset="0"/>
                <a:cs typeface="Times New Roman" pitchFamily="18" charset="0"/>
              </a:rPr>
              <a:t>m</a:t>
            </a:r>
          </a:p>
          <a:p>
            <a:pPr>
              <a:spcBef>
                <a:spcPts val="0"/>
              </a:spcBef>
              <a:spcAft>
                <a:spcPts val="0"/>
              </a:spcAft>
              <a:buNone/>
            </a:pPr>
            <a:r>
              <a:rPr lang="en-US" sz="1600" dirty="0" smtClean="0">
                <a:latin typeface="Times New Roman" pitchFamily="18" charset="0"/>
                <a:cs typeface="Times New Roman" pitchFamily="18" charset="0"/>
                <a:sym typeface="Symbol"/>
              </a:rPr>
              <a:t></a:t>
            </a:r>
            <a:r>
              <a:rPr lang="en-US" sz="1600" dirty="0" err="1" smtClean="0">
                <a:latin typeface="Times New Roman" pitchFamily="18" charset="0"/>
                <a:cs typeface="Times New Roman" pitchFamily="18" charset="0"/>
                <a:sym typeface="Symbol"/>
              </a:rPr>
              <a:t>E</a:t>
            </a:r>
            <a:r>
              <a:rPr lang="en-US" sz="1600" baseline="-25000" dirty="0" err="1" smtClean="0">
                <a:latin typeface="Times New Roman" pitchFamily="18" charset="0"/>
                <a:cs typeface="Times New Roman" pitchFamily="18" charset="0"/>
                <a:sym typeface="Symbol"/>
              </a:rPr>
              <a:t>rms</a:t>
            </a:r>
            <a:r>
              <a:rPr lang="en-US" sz="1600" dirty="0" smtClean="0">
                <a:latin typeface="Times New Roman" pitchFamily="18" charset="0"/>
                <a:cs typeface="Times New Roman" pitchFamily="18" charset="0"/>
                <a:sym typeface="Symbol"/>
              </a:rPr>
              <a:t>			25      keV</a:t>
            </a:r>
          </a:p>
          <a:p>
            <a:pPr>
              <a:spcBef>
                <a:spcPts val="0"/>
              </a:spcBef>
              <a:spcAft>
                <a:spcPts val="0"/>
              </a:spcAft>
              <a:buNone/>
            </a:pPr>
            <a:endParaRPr lang="en-US" sz="1600" dirty="0" smtClean="0">
              <a:latin typeface="Times New Roman" pitchFamily="18" charset="0"/>
              <a:cs typeface="Times New Roman" pitchFamily="18" charset="0"/>
            </a:endParaRPr>
          </a:p>
          <a:p>
            <a:pPr>
              <a:spcBef>
                <a:spcPts val="0"/>
              </a:spcBef>
              <a:spcAft>
                <a:spcPts val="0"/>
              </a:spcAft>
              <a:buNone/>
            </a:pPr>
            <a:r>
              <a:rPr lang="en-US" sz="1600" dirty="0" smtClean="0">
                <a:latin typeface="Times New Roman" pitchFamily="18" charset="0"/>
                <a:cs typeface="Times New Roman" pitchFamily="18" charset="0"/>
              </a:rPr>
              <a:t>RF frequency		2.85   GHz</a:t>
            </a:r>
          </a:p>
          <a:p>
            <a:pPr>
              <a:spcBef>
                <a:spcPts val="0"/>
              </a:spcBef>
              <a:spcAft>
                <a:spcPts val="0"/>
              </a:spcAft>
              <a:buNone/>
            </a:pPr>
            <a:r>
              <a:rPr lang="en-US" sz="1600" dirty="0" smtClean="0">
                <a:latin typeface="Times New Roman" pitchFamily="18" charset="0"/>
                <a:cs typeface="Times New Roman" pitchFamily="18" charset="0"/>
              </a:rPr>
              <a:t>RF gradient		22      MV/m</a:t>
            </a:r>
          </a:p>
          <a:p>
            <a:pPr>
              <a:spcBef>
                <a:spcPts val="0"/>
              </a:spcBef>
              <a:spcAft>
                <a:spcPts val="0"/>
              </a:spcAft>
              <a:buNone/>
            </a:pPr>
            <a:r>
              <a:rPr lang="en-US" sz="1600" dirty="0" smtClean="0">
                <a:latin typeface="Times New Roman" pitchFamily="18" charset="0"/>
                <a:cs typeface="Times New Roman" pitchFamily="18" charset="0"/>
              </a:rPr>
              <a:t>Cavity length 		0.4     m</a:t>
            </a:r>
          </a:p>
          <a:p>
            <a:pPr>
              <a:spcBef>
                <a:spcPts val="0"/>
              </a:spcBef>
              <a:spcAft>
                <a:spcPts val="0"/>
              </a:spcAft>
              <a:buNone/>
            </a:pPr>
            <a:r>
              <a:rPr lang="en-US" sz="1600" dirty="0" smtClean="0">
                <a:latin typeface="Times New Roman" pitchFamily="18" charset="0"/>
                <a:cs typeface="Times New Roman" pitchFamily="18" charset="0"/>
              </a:rPr>
              <a:t>Drifts length		5        m</a:t>
            </a:r>
          </a:p>
          <a:p>
            <a:pPr>
              <a:spcBef>
                <a:spcPts val="0"/>
              </a:spcBef>
              <a:spcAft>
                <a:spcPts val="0"/>
              </a:spcAft>
              <a:buNone/>
            </a:pPr>
            <a:endParaRPr lang="en-US" sz="1600" dirty="0" smtClean="0">
              <a:latin typeface="Times New Roman" pitchFamily="18" charset="0"/>
              <a:cs typeface="Times New Roman" pitchFamily="18" charset="0"/>
            </a:endParaRPr>
          </a:p>
          <a:p>
            <a:pPr>
              <a:spcBef>
                <a:spcPts val="0"/>
              </a:spcBef>
              <a:spcAft>
                <a:spcPts val="0"/>
              </a:spcAft>
              <a:buNone/>
            </a:pPr>
            <a:r>
              <a:rPr lang="en-US" sz="1600" dirty="0" smtClean="0">
                <a:latin typeface="Times New Roman" pitchFamily="18" charset="0"/>
                <a:cs typeface="Times New Roman" pitchFamily="18" charset="0"/>
                <a:sym typeface="Symbol"/>
              </a:rPr>
              <a:t></a:t>
            </a:r>
            <a:r>
              <a:rPr lang="en-US" sz="1600" dirty="0" err="1" smtClean="0">
                <a:latin typeface="Times New Roman" pitchFamily="18" charset="0"/>
                <a:cs typeface="Times New Roman" pitchFamily="18" charset="0"/>
                <a:sym typeface="Symbol"/>
              </a:rPr>
              <a:t>E</a:t>
            </a:r>
            <a:r>
              <a:rPr lang="en-US" sz="1600" baseline="-25000" dirty="0" err="1" smtClean="0">
                <a:latin typeface="Times New Roman" pitchFamily="18" charset="0"/>
                <a:cs typeface="Times New Roman" pitchFamily="18" charset="0"/>
                <a:sym typeface="Symbol"/>
              </a:rPr>
              <a:t>chirp</a:t>
            </a:r>
            <a:r>
              <a:rPr lang="en-US" sz="1600" dirty="0" smtClean="0">
                <a:latin typeface="Times New Roman" pitchFamily="18" charset="0"/>
                <a:cs typeface="Times New Roman" pitchFamily="18" charset="0"/>
                <a:sym typeface="Symbol"/>
              </a:rPr>
              <a:t>			1        MeV</a:t>
            </a:r>
          </a:p>
          <a:p>
            <a:pPr>
              <a:spcBef>
                <a:spcPts val="0"/>
              </a:spcBef>
              <a:spcAft>
                <a:spcPts val="0"/>
              </a:spcAft>
              <a:buNone/>
            </a:pPr>
            <a:r>
              <a:rPr lang="en-US" sz="1600" dirty="0" smtClean="0">
                <a:latin typeface="Times New Roman" pitchFamily="18" charset="0"/>
                <a:cs typeface="Times New Roman" pitchFamily="18" charset="0"/>
                <a:sym typeface="Symbol"/>
              </a:rPr>
              <a:t>Emittance growth		10      %</a:t>
            </a:r>
          </a:p>
          <a:p>
            <a:pPr>
              <a:spcBef>
                <a:spcPts val="0"/>
              </a:spcBef>
              <a:spcAft>
                <a:spcPts val="0"/>
              </a:spcAft>
              <a:buNone/>
            </a:pPr>
            <a:r>
              <a:rPr lang="en-US" sz="1600" dirty="0" smtClean="0">
                <a:latin typeface="Times New Roman" pitchFamily="18" charset="0"/>
                <a:cs typeface="Times New Roman" pitchFamily="18" charset="0"/>
                <a:sym typeface="Symbol"/>
              </a:rPr>
              <a:t>Energy spread growth		1        %</a:t>
            </a:r>
            <a:endParaRPr lang="en-US" sz="1600" dirty="0">
              <a:latin typeface="Times New Roman" pitchFamily="18" charset="0"/>
              <a:cs typeface="Times New Roman" pitchFamily="18" charset="0"/>
            </a:endParaRPr>
          </a:p>
        </p:txBody>
      </p:sp>
      <p:pic>
        <p:nvPicPr>
          <p:cNvPr id="6"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2057400"/>
            <a:ext cx="3924300" cy="21939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5334000" y="4251325"/>
            <a:ext cx="3429000" cy="584775"/>
          </a:xfrm>
          <a:prstGeom prst="rect">
            <a:avLst/>
          </a:prstGeom>
          <a:noFill/>
        </p:spPr>
        <p:txBody>
          <a:bodyPr wrap="square" rtlCol="0">
            <a:spAutoFit/>
          </a:bodyPr>
          <a:lstStyle/>
          <a:p>
            <a:pPr>
              <a:buNone/>
            </a:pPr>
            <a:r>
              <a:rPr lang="en-US" sz="1600" dirty="0" smtClean="0">
                <a:latin typeface="Times New Roman" pitchFamily="18" charset="0"/>
                <a:cs typeface="Times New Roman" pitchFamily="18" charset="0"/>
              </a:rPr>
              <a:t>Increase of the 6D phase space volume </a:t>
            </a:r>
            <a:r>
              <a:rPr lang="en-US" sz="1600" dirty="0" err="1" smtClean="0">
                <a:latin typeface="Times New Roman" pitchFamily="18" charset="0"/>
                <a:cs typeface="Times New Roman" pitchFamily="18" charset="0"/>
              </a:rPr>
              <a:t>vs</a:t>
            </a:r>
            <a:r>
              <a:rPr lang="en-US" sz="1600" dirty="0" smtClean="0">
                <a:latin typeface="Times New Roman" pitchFamily="18" charset="0"/>
                <a:cs typeface="Times New Roman" pitchFamily="18" charset="0"/>
              </a:rPr>
              <a:t> the imposed energy chirp</a:t>
            </a:r>
            <a:endParaRPr lang="en-US" sz="1600" dirty="0">
              <a:latin typeface="Times New Roman" pitchFamily="18" charset="0"/>
              <a:cs typeface="Times New Roman" pitchFamily="18" charset="0"/>
            </a:endParaRPr>
          </a:p>
        </p:txBody>
      </p:sp>
      <p:sp>
        <p:nvSpPr>
          <p:cNvPr id="8" name="Rectangle 7"/>
          <p:cNvSpPr/>
          <p:nvPr/>
        </p:nvSpPr>
        <p:spPr bwMode="auto">
          <a:xfrm>
            <a:off x="4800600" y="1752600"/>
            <a:ext cx="4191000" cy="3200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50000"/>
              </a:spcBef>
              <a:spcAft>
                <a:spcPct val="50000"/>
              </a:spcAft>
              <a:buClr>
                <a:srgbClr val="004080"/>
              </a:buClr>
              <a:buSzPct val="65000"/>
              <a:buFont typeface="Wingdings" pitchFamily="-65" charset="2"/>
              <a:buChar char="§"/>
              <a:tabLst/>
            </a:pPr>
            <a:endParaRPr kumimoji="0" lang="en-US" sz="2000" b="0" i="0" u="none" strike="noStrike" cap="none" normalizeH="0" baseline="0">
              <a:ln>
                <a:noFill/>
              </a:ln>
              <a:solidFill>
                <a:schemeClr val="tx1"/>
              </a:solidFill>
              <a:effectLst/>
              <a:latin typeface="Arial" pitchFamily="-65" charset="0"/>
            </a:endParaRPr>
          </a:p>
        </p:txBody>
      </p:sp>
      <p:sp>
        <p:nvSpPr>
          <p:cNvPr id="9" name="TextBox 8"/>
          <p:cNvSpPr txBox="1"/>
          <p:nvPr/>
        </p:nvSpPr>
        <p:spPr>
          <a:xfrm>
            <a:off x="4800600" y="4953000"/>
            <a:ext cx="4191000" cy="523220"/>
          </a:xfrm>
          <a:prstGeom prst="rect">
            <a:avLst/>
          </a:prstGeom>
          <a:noFill/>
        </p:spPr>
        <p:txBody>
          <a:bodyPr wrap="square" rtlCol="0">
            <a:spAutoFit/>
          </a:bodyPr>
          <a:lstStyle/>
          <a:p>
            <a:pPr>
              <a:spcBef>
                <a:spcPts val="0"/>
              </a:spcBef>
              <a:spcAft>
                <a:spcPts val="0"/>
              </a:spcAft>
              <a:buNone/>
            </a:pPr>
            <a:r>
              <a:rPr lang="en-US" sz="1400" dirty="0" smtClean="0"/>
              <a:t>Degradation check done at S-band and X-band; no optimization or nonlinear elements applied yet.</a:t>
            </a: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01638"/>
            <a:ext cx="8648700" cy="838200"/>
          </a:xfrm>
        </p:spPr>
        <p:txBody>
          <a:bodyPr/>
          <a:lstStyle/>
          <a:p>
            <a:r>
              <a:rPr lang="en-US" dirty="0" smtClean="0"/>
              <a:t>Questions ASTA can Help Answer – </a:t>
            </a:r>
            <a:br>
              <a:rPr lang="en-US" dirty="0" smtClean="0"/>
            </a:br>
            <a:r>
              <a:rPr lang="en-US" dirty="0" smtClean="0"/>
              <a:t>Deflector-Based Chirp Control</a:t>
            </a:r>
            <a:endParaRPr lang="en-US" dirty="0"/>
          </a:p>
        </p:txBody>
      </p:sp>
      <p:sp>
        <p:nvSpPr>
          <p:cNvPr id="3" name="Content Placeholder 2"/>
          <p:cNvSpPr>
            <a:spLocks noGrp="1"/>
          </p:cNvSpPr>
          <p:nvPr>
            <p:ph idx="1"/>
          </p:nvPr>
        </p:nvSpPr>
        <p:spPr>
          <a:xfrm>
            <a:off x="533400" y="1905000"/>
            <a:ext cx="8343900" cy="3124200"/>
          </a:xfrm>
        </p:spPr>
        <p:txBody>
          <a:bodyPr/>
          <a:lstStyle/>
          <a:p>
            <a:r>
              <a:rPr lang="en-US" dirty="0" smtClean="0"/>
              <a:t>Is this an effective method for controlling the chirp on a beam?</a:t>
            </a:r>
          </a:p>
          <a:p>
            <a:endParaRPr lang="en-US" dirty="0" smtClean="0"/>
          </a:p>
          <a:p>
            <a:r>
              <a:rPr lang="en-US" dirty="0" smtClean="0"/>
              <a:t>How linear is the chirp?  Can we apply a nonlinear chirp?</a:t>
            </a:r>
          </a:p>
          <a:p>
            <a:endParaRPr lang="en-US" dirty="0" smtClean="0"/>
          </a:p>
          <a:p>
            <a:r>
              <a:rPr lang="en-US" dirty="0" smtClean="0"/>
              <a:t>Can we compensate the nonlinearities driving emittance growth?</a:t>
            </a:r>
          </a:p>
          <a:p>
            <a:pPr lvl="1"/>
            <a:r>
              <a:rPr lang="en-US" dirty="0" smtClean="0"/>
              <a:t>Verify scaling of emittance growth with applied chirp</a:t>
            </a:r>
          </a:p>
          <a:p>
            <a:pPr lvl="1"/>
            <a:r>
              <a:rPr lang="en-US" dirty="0" smtClean="0"/>
              <a:t>Characterize nonlinearities</a:t>
            </a:r>
          </a:p>
          <a:p>
            <a:pPr lvl="1"/>
            <a:endParaRPr lang="en-US" dirty="0" smtClean="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16</a:t>
            </a:fld>
            <a:endParaRPr lang="en-US"/>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Comments</a:t>
            </a:r>
            <a:endParaRPr lang="en-US" dirty="0"/>
          </a:p>
        </p:txBody>
      </p:sp>
      <p:sp>
        <p:nvSpPr>
          <p:cNvPr id="3" name="Content Placeholder 2"/>
          <p:cNvSpPr>
            <a:spLocks noGrp="1"/>
          </p:cNvSpPr>
          <p:nvPr>
            <p:ph idx="1"/>
          </p:nvPr>
        </p:nvSpPr>
        <p:spPr/>
        <p:txBody>
          <a:bodyPr/>
          <a:lstStyle/>
          <a:p>
            <a:r>
              <a:rPr lang="en-US" dirty="0" smtClean="0"/>
              <a:t>The MaRIE X-FEL is a challenging design</a:t>
            </a:r>
          </a:p>
          <a:p>
            <a:endParaRPr lang="en-US" dirty="0" smtClean="0"/>
          </a:p>
          <a:p>
            <a:r>
              <a:rPr lang="en-US" dirty="0" smtClean="0"/>
              <a:t>Baseline design, as it stands, has very little margin for error</a:t>
            </a:r>
          </a:p>
          <a:p>
            <a:endParaRPr lang="en-US" dirty="0" smtClean="0"/>
          </a:p>
          <a:p>
            <a:r>
              <a:rPr lang="en-US" dirty="0" smtClean="0"/>
              <a:t>We are actively investigating – and seeking – ways to increase that margin, both within “typical” design space and with new ideas</a:t>
            </a:r>
          </a:p>
          <a:p>
            <a:endParaRPr lang="en-US" dirty="0" smtClean="0"/>
          </a:p>
          <a:p>
            <a:r>
              <a:rPr lang="en-US" dirty="0" smtClean="0"/>
              <a:t>ASTA provides an excellent platform for answering questions from both realms</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17</a:t>
            </a:fld>
            <a:endParaRPr lang="en-US"/>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 follow</a:t>
            </a:r>
            <a:endParaRPr lang="en-US" dirty="0"/>
          </a:p>
        </p:txBody>
      </p:sp>
      <p:sp>
        <p:nvSpPr>
          <p:cNvPr id="3" name="Content Placeholder 2"/>
          <p:cNvSpPr>
            <a:spLocks noGrp="1"/>
          </p:cNvSpPr>
          <p:nvPr>
            <p:ph idx="1"/>
          </p:nvPr>
        </p:nvSpPr>
        <p:spPr/>
        <p:txBody>
          <a:bodyPr/>
          <a:lstStyle/>
          <a:p>
            <a:r>
              <a:rPr lang="en-US" dirty="0" smtClean="0"/>
              <a:t>Double-reversed chicane geometry</a:t>
            </a:r>
          </a:p>
          <a:p>
            <a:r>
              <a:rPr lang="en-US" dirty="0" smtClean="0"/>
              <a:t>Dispersion in lattice</a:t>
            </a:r>
          </a:p>
          <a:p>
            <a:r>
              <a:rPr lang="en-US" dirty="0" smtClean="0"/>
              <a:t>Bunch after BC2 @ 1 GeV</a:t>
            </a:r>
          </a:p>
          <a:p>
            <a:endParaRPr lang="en-US" dirty="0" smtClean="0"/>
          </a:p>
          <a:p>
            <a:r>
              <a:rPr lang="en-US" dirty="0" smtClean="0"/>
              <a:t>SASE-ESASE comparisons</a:t>
            </a:r>
          </a:p>
          <a:p>
            <a:r>
              <a:rPr lang="en-US" dirty="0" smtClean="0"/>
              <a:t>Effects of space charge</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18</a:t>
            </a:fld>
            <a:endParaRPr lang="en-US"/>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CSR &amp; LSC mitigation strategies:</a:t>
            </a:r>
          </a:p>
        </p:txBody>
      </p:sp>
      <p:sp>
        <p:nvSpPr>
          <p:cNvPr id="20483" name="Content Placeholder 2"/>
          <p:cNvSpPr>
            <a:spLocks noGrp="1"/>
          </p:cNvSpPr>
          <p:nvPr>
            <p:ph idx="1"/>
          </p:nvPr>
        </p:nvSpPr>
        <p:spPr/>
        <p:txBody>
          <a:bodyPr/>
          <a:lstStyle/>
          <a:p>
            <a:pPr>
              <a:buFont typeface="Wingdings" pitchFamily="-65" charset="2"/>
              <a:buAutoNum type="arabicPeriod"/>
            </a:pPr>
            <a:r>
              <a:rPr lang="en-US" dirty="0" smtClean="0"/>
              <a:t>Go to lower R</a:t>
            </a:r>
            <a:r>
              <a:rPr lang="en-US" baseline="-25000" dirty="0" smtClean="0"/>
              <a:t>56</a:t>
            </a:r>
            <a:r>
              <a:rPr lang="en-US" dirty="0" smtClean="0"/>
              <a:t>, smaller bends, longer drifts; under-compress; adjust focusing; use wakes to help remove residual energy spread</a:t>
            </a:r>
          </a:p>
          <a:p>
            <a:pPr>
              <a:buFont typeface="Wingdings" pitchFamily="-65" charset="2"/>
              <a:buAutoNum type="arabicPeriod"/>
            </a:pPr>
            <a:endParaRPr lang="en-US" dirty="0" smtClean="0"/>
          </a:p>
          <a:p>
            <a:pPr>
              <a:buFont typeface="Wingdings" pitchFamily="-65" charset="2"/>
              <a:buAutoNum type="arabicPeriod"/>
            </a:pPr>
            <a:r>
              <a:rPr lang="en-US" dirty="0" smtClean="0"/>
              <a:t>Go to a double reversed chicane to help reduce the “chevron”:</a:t>
            </a:r>
          </a:p>
          <a:p>
            <a:pPr>
              <a:buFont typeface="Wingdings" pitchFamily="-65" charset="2"/>
              <a:buAutoNum type="arabicPeriod"/>
            </a:pPr>
            <a:endParaRPr lang="en-US" dirty="0" smtClean="0"/>
          </a:p>
          <a:p>
            <a:pPr>
              <a:buFont typeface="Wingdings" pitchFamily="-65" charset="2"/>
              <a:buAutoNum type="arabicPeriod"/>
            </a:pPr>
            <a:endParaRPr lang="en-US" dirty="0" smtClean="0"/>
          </a:p>
          <a:p>
            <a:pPr>
              <a:buFont typeface="Wingdings" pitchFamily="-65" charset="2"/>
              <a:buAutoNum type="arabicPeriod"/>
            </a:pPr>
            <a:endParaRPr lang="en-US" dirty="0" smtClean="0"/>
          </a:p>
          <a:p>
            <a:pPr>
              <a:buFont typeface="Wingdings" pitchFamily="-65" charset="2"/>
              <a:buAutoNum type="arabicPeriod"/>
            </a:pPr>
            <a:endParaRPr lang="en-US" dirty="0" smtClean="0"/>
          </a:p>
          <a:p>
            <a:pPr>
              <a:buFont typeface="Wingdings" pitchFamily="-65" charset="2"/>
              <a:buAutoNum type="arabicPeriod"/>
            </a:pPr>
            <a:endParaRPr lang="en-US" dirty="0" smtClean="0"/>
          </a:p>
          <a:p>
            <a:pPr>
              <a:buFont typeface="Wingdings" pitchFamily="-65" charset="2"/>
              <a:buAutoNum type="arabicPeriod"/>
            </a:pPr>
            <a:endParaRPr lang="en-US" dirty="0" smtClean="0"/>
          </a:p>
          <a:p>
            <a:pPr>
              <a:buFont typeface="Wingdings" pitchFamily="-65" charset="2"/>
              <a:buAutoNum type="arabicPeriod"/>
            </a:pPr>
            <a:r>
              <a:rPr lang="en-US" dirty="0" smtClean="0"/>
              <a:t>Introduce residual dispersion in the lattice to help “smear” out LSC (offset the last leg of the first compressor)</a:t>
            </a:r>
          </a:p>
        </p:txBody>
      </p:sp>
      <p:sp>
        <p:nvSpPr>
          <p:cNvPr id="20484" name="Slide Number Placeholder 3"/>
          <p:cNvSpPr>
            <a:spLocks noGrp="1"/>
          </p:cNvSpPr>
          <p:nvPr>
            <p:ph type="sldNum" sz="quarter" idx="10"/>
          </p:nvPr>
        </p:nvSpPr>
        <p:spPr>
          <a:noFill/>
        </p:spPr>
        <p:txBody>
          <a:bodyPr/>
          <a:lstStyle/>
          <a:p>
            <a:r>
              <a:rPr lang="en-US" smtClean="0"/>
              <a:t>Slide </a:t>
            </a:r>
            <a:fld id="{6A1852CF-5B35-4806-8C3A-08FF81613F21}" type="slidenum">
              <a:rPr lang="en-US" smtClean="0"/>
              <a:pPr/>
              <a:t>19</a:t>
            </a:fld>
            <a:endParaRPr lang="en-US" smtClean="0"/>
          </a:p>
        </p:txBody>
      </p:sp>
      <p:pic>
        <p:nvPicPr>
          <p:cNvPr id="20485" name="Picture 4"/>
          <p:cNvPicPr>
            <a:picLocks noChangeAspect="1" noChangeArrowheads="1"/>
          </p:cNvPicPr>
          <p:nvPr/>
        </p:nvPicPr>
        <p:blipFill>
          <a:blip r:embed="rId2"/>
          <a:srcRect/>
          <a:stretch>
            <a:fillRect/>
          </a:stretch>
        </p:blipFill>
        <p:spPr bwMode="auto">
          <a:xfrm>
            <a:off x="685800" y="3200400"/>
            <a:ext cx="7480300" cy="21336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Effect transition="in" filter="fade">
                                      <p:cBhvr>
                                        <p:cTn id="7" dur="500"/>
                                        <p:tgtEl>
                                          <p:spTgt spid="2048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485"/>
                                        </p:tgtEl>
                                        <p:attrNameLst>
                                          <p:attrName>style.visibility</p:attrName>
                                        </p:attrNameLst>
                                      </p:cBhvr>
                                      <p:to>
                                        <p:strVal val="visible"/>
                                      </p:to>
                                    </p:set>
                                    <p:animEffect transition="in" filter="fade">
                                      <p:cBhvr>
                                        <p:cTn id="11" dur="500"/>
                                        <p:tgtEl>
                                          <p:spTgt spid="2048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0483">
                                            <p:txEl>
                                              <p:pRg st="9" end="9"/>
                                            </p:txEl>
                                          </p:spTgt>
                                        </p:tgtEl>
                                        <p:attrNameLst>
                                          <p:attrName>style.visibility</p:attrName>
                                        </p:attrNameLst>
                                      </p:cBhvr>
                                      <p:to>
                                        <p:strVal val="visible"/>
                                      </p:to>
                                    </p:set>
                                    <p:animEffect transition="in" filter="fade">
                                      <p:cBhvr>
                                        <p:cTn id="16" dur="500"/>
                                        <p:tgtEl>
                                          <p:spTgt spid="204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r>
              <a:rPr lang="en-US" smtClean="0"/>
              <a:t>Slide </a:t>
            </a:r>
            <a:fld id="{3B06239A-F6E4-4D50-B2B2-9D1D4EEC8C84}"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Acknowledgements</a:t>
            </a:r>
          </a:p>
        </p:txBody>
      </p:sp>
      <p:sp>
        <p:nvSpPr>
          <p:cNvPr id="5124" name="Rectangle 3"/>
          <p:cNvSpPr>
            <a:spLocks noGrp="1" noChangeArrowheads="1"/>
          </p:cNvSpPr>
          <p:nvPr>
            <p:ph type="body" idx="1"/>
          </p:nvPr>
        </p:nvSpPr>
        <p:spPr/>
        <p:txBody>
          <a:bodyPr/>
          <a:lstStyle/>
          <a:p>
            <a:pPr eaLnBrk="1" hangingPunct="1"/>
            <a:r>
              <a:rPr lang="en-US" dirty="0" smtClean="0"/>
              <a:t>Philippe </a:t>
            </a:r>
            <a:r>
              <a:rPr lang="en-US" dirty="0" err="1" smtClean="0"/>
              <a:t>Piot</a:t>
            </a:r>
            <a:r>
              <a:rPr lang="en-US" dirty="0" smtClean="0"/>
              <a:t> and FNAL colleagues and hosts (so you know who to blame if we’re late getting to lunch today…)</a:t>
            </a:r>
          </a:p>
          <a:p>
            <a:pPr eaLnBrk="1" hangingPunct="1"/>
            <a:endParaRPr lang="en-US" dirty="0" smtClean="0"/>
          </a:p>
          <a:p>
            <a:pPr eaLnBrk="1" hangingPunct="1"/>
            <a:r>
              <a:rPr lang="en-US" dirty="0" smtClean="0"/>
              <a:t>Colleagues at LANL – Petr Anisimov, Ron Barber, Bruce Carlsten, Pat Colestock, Leanne Duffy, Henry Freund, Frank Krawczyk, Steve Russell, Larry </a:t>
            </a:r>
            <a:r>
              <a:rPr lang="en-US" dirty="0" err="1" smtClean="0"/>
              <a:t>Rybarsik</a:t>
            </a:r>
            <a:r>
              <a:rPr lang="en-US" dirty="0" smtClean="0"/>
              <a:t>, Rich Sheffield</a:t>
            </a:r>
          </a:p>
          <a:p>
            <a:pPr eaLnBrk="1" hangingPunct="1"/>
            <a:r>
              <a:rPr lang="en-US" dirty="0" smtClean="0"/>
              <a:t>Collaboration with SLAC on structure and klystron design choices</a:t>
            </a:r>
          </a:p>
          <a:p>
            <a:pPr eaLnBrk="1" hangingPunct="1"/>
            <a:r>
              <a:rPr lang="en-US" dirty="0" smtClean="0"/>
              <a:t>Discussions with colleagues at LBNL</a:t>
            </a:r>
          </a:p>
          <a:p>
            <a:pPr eaLnBrk="1" hangingPunct="1"/>
            <a:r>
              <a:rPr lang="en-US" dirty="0" smtClean="0"/>
              <a:t>Michael Borland and Bob </a:t>
            </a:r>
            <a:r>
              <a:rPr lang="en-US" dirty="0" err="1" smtClean="0"/>
              <a:t>Soliday</a:t>
            </a:r>
            <a:r>
              <a:rPr lang="en-US" dirty="0" smtClean="0"/>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500"/>
                                        <p:tgtEl>
                                          <p:spTgt spid="51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In practice, what are we doing?</a:t>
            </a:r>
          </a:p>
        </p:txBody>
      </p:sp>
      <p:sp>
        <p:nvSpPr>
          <p:cNvPr id="25603" name="Content Placeholder 2"/>
          <p:cNvSpPr>
            <a:spLocks noGrp="1"/>
          </p:cNvSpPr>
          <p:nvPr>
            <p:ph idx="1"/>
          </p:nvPr>
        </p:nvSpPr>
        <p:spPr/>
        <p:txBody>
          <a:bodyPr/>
          <a:lstStyle/>
          <a:p>
            <a:pPr>
              <a:buFont typeface="Wingdings" pitchFamily="-65" charset="2"/>
              <a:buNone/>
            </a:pPr>
            <a:r>
              <a:rPr lang="en-US" smtClean="0"/>
              <a:t>Extend the last leg on the last BC1 compressor, changing the bend angle to keep the same net R</a:t>
            </a:r>
            <a:r>
              <a:rPr lang="en-US" baseline="-25000" smtClean="0"/>
              <a:t>56</a:t>
            </a:r>
          </a:p>
        </p:txBody>
      </p:sp>
      <p:sp>
        <p:nvSpPr>
          <p:cNvPr id="25604" name="Slide Number Placeholder 3"/>
          <p:cNvSpPr>
            <a:spLocks noGrp="1"/>
          </p:cNvSpPr>
          <p:nvPr>
            <p:ph type="sldNum" sz="quarter" idx="10"/>
          </p:nvPr>
        </p:nvSpPr>
        <p:spPr>
          <a:noFill/>
        </p:spPr>
        <p:txBody>
          <a:bodyPr/>
          <a:lstStyle/>
          <a:p>
            <a:r>
              <a:rPr lang="en-US" smtClean="0"/>
              <a:t>Slide </a:t>
            </a:r>
            <a:fld id="{8BA208AB-1DA2-4131-9746-7F6C82743DFC}" type="slidenum">
              <a:rPr lang="en-US" smtClean="0"/>
              <a:pPr/>
              <a:t>20</a:t>
            </a:fld>
            <a:endParaRPr lang="en-US" smtClean="0"/>
          </a:p>
        </p:txBody>
      </p:sp>
      <p:pic>
        <p:nvPicPr>
          <p:cNvPr id="25605" name="Picture 4" descr="etax.png"/>
          <p:cNvPicPr>
            <a:picLocks noChangeAspect="1"/>
          </p:cNvPicPr>
          <p:nvPr/>
        </p:nvPicPr>
        <p:blipFill>
          <a:blip r:embed="rId2">
            <a:clrChange>
              <a:clrFrom>
                <a:srgbClr val="FFFFFF"/>
              </a:clrFrom>
              <a:clrTo>
                <a:srgbClr val="FFFFFF">
                  <a:alpha val="0"/>
                </a:srgbClr>
              </a:clrTo>
            </a:clrChange>
          </a:blip>
          <a:srcRect l="4878" b="6718"/>
          <a:stretch>
            <a:fillRect/>
          </a:stretch>
        </p:blipFill>
        <p:spPr bwMode="auto">
          <a:xfrm>
            <a:off x="1905000" y="1828800"/>
            <a:ext cx="5943600" cy="4495800"/>
          </a:xfrm>
          <a:prstGeom prst="rect">
            <a:avLst/>
          </a:prstGeom>
          <a:noFill/>
          <a:ln w="9525">
            <a:noFill/>
            <a:miter lim="800000"/>
            <a:headEnd/>
            <a:tailEnd/>
          </a:ln>
        </p:spPr>
      </p:pic>
      <p:sp>
        <p:nvSpPr>
          <p:cNvPr id="25606" name="TextBox 5"/>
          <p:cNvSpPr txBox="1">
            <a:spLocks noChangeArrowheads="1"/>
          </p:cNvSpPr>
          <p:nvPr/>
        </p:nvSpPr>
        <p:spPr bwMode="auto">
          <a:xfrm>
            <a:off x="3429000" y="4114800"/>
            <a:ext cx="684213" cy="400050"/>
          </a:xfrm>
          <a:prstGeom prst="rect">
            <a:avLst/>
          </a:prstGeom>
          <a:noFill/>
          <a:ln w="9525">
            <a:noFill/>
            <a:miter lim="800000"/>
            <a:headEnd/>
            <a:tailEnd/>
          </a:ln>
        </p:spPr>
        <p:txBody>
          <a:bodyPr wrap="none">
            <a:spAutoFit/>
          </a:bodyPr>
          <a:lstStyle/>
          <a:p>
            <a:pPr>
              <a:spcBef>
                <a:spcPct val="0"/>
              </a:spcBef>
              <a:spcAft>
                <a:spcPct val="0"/>
              </a:spcAft>
              <a:buFont typeface="Wingdings" pitchFamily="-65" charset="2"/>
              <a:buNone/>
            </a:pPr>
            <a:r>
              <a:rPr lang="en-US"/>
              <a:t>BC1</a:t>
            </a:r>
          </a:p>
        </p:txBody>
      </p:sp>
      <p:sp>
        <p:nvSpPr>
          <p:cNvPr id="25607" name="TextBox 6"/>
          <p:cNvSpPr txBox="1">
            <a:spLocks noChangeArrowheads="1"/>
          </p:cNvSpPr>
          <p:nvPr/>
        </p:nvSpPr>
        <p:spPr bwMode="auto">
          <a:xfrm>
            <a:off x="4267200" y="4114800"/>
            <a:ext cx="684213" cy="400050"/>
          </a:xfrm>
          <a:prstGeom prst="rect">
            <a:avLst/>
          </a:prstGeom>
          <a:noFill/>
          <a:ln w="9525">
            <a:noFill/>
            <a:miter lim="800000"/>
            <a:headEnd/>
            <a:tailEnd/>
          </a:ln>
        </p:spPr>
        <p:txBody>
          <a:bodyPr wrap="none">
            <a:spAutoFit/>
          </a:bodyPr>
          <a:lstStyle/>
          <a:p>
            <a:pPr>
              <a:spcBef>
                <a:spcPct val="0"/>
              </a:spcBef>
              <a:spcAft>
                <a:spcPct val="0"/>
              </a:spcAft>
              <a:buFont typeface="Wingdings" pitchFamily="-65" charset="2"/>
              <a:buNone/>
            </a:pPr>
            <a:r>
              <a:rPr lang="en-US"/>
              <a:t>BC2</a:t>
            </a:r>
          </a:p>
        </p:txBody>
      </p:sp>
      <p:sp>
        <p:nvSpPr>
          <p:cNvPr id="25608" name="TextBox 7"/>
          <p:cNvSpPr txBox="1">
            <a:spLocks noChangeArrowheads="1"/>
          </p:cNvSpPr>
          <p:nvPr/>
        </p:nvSpPr>
        <p:spPr bwMode="auto">
          <a:xfrm rot="-5400000">
            <a:off x="1204118" y="3669507"/>
            <a:ext cx="887413" cy="400050"/>
          </a:xfrm>
          <a:prstGeom prst="rect">
            <a:avLst/>
          </a:prstGeom>
          <a:noFill/>
          <a:ln w="9525">
            <a:noFill/>
            <a:miter lim="800000"/>
            <a:headEnd/>
            <a:tailEnd/>
          </a:ln>
        </p:spPr>
        <p:txBody>
          <a:bodyPr wrap="none">
            <a:spAutoFit/>
          </a:bodyPr>
          <a:lstStyle/>
          <a:p>
            <a:pPr>
              <a:spcBef>
                <a:spcPct val="0"/>
              </a:spcBef>
              <a:spcAft>
                <a:spcPct val="0"/>
              </a:spcAft>
              <a:buFont typeface="Wingdings" pitchFamily="-65" charset="2"/>
              <a:buNone/>
            </a:pPr>
            <a:r>
              <a:rPr lang="en-US">
                <a:latin typeface="Symbol" pitchFamily="18" charset="2"/>
              </a:rPr>
              <a:t>h</a:t>
            </a:r>
            <a:r>
              <a:rPr lang="en-US" baseline="-25000"/>
              <a:t>x </a:t>
            </a:r>
            <a:r>
              <a:rPr lang="en-US"/>
              <a:t>(m)</a:t>
            </a:r>
          </a:p>
        </p:txBody>
      </p:sp>
      <p:cxnSp>
        <p:nvCxnSpPr>
          <p:cNvPr id="25609" name="Straight Arrow Connector 9"/>
          <p:cNvCxnSpPr>
            <a:cxnSpLocks noChangeShapeType="1"/>
          </p:cNvCxnSpPr>
          <p:nvPr/>
        </p:nvCxnSpPr>
        <p:spPr bwMode="auto">
          <a:xfrm flipH="1">
            <a:off x="2819400" y="4343400"/>
            <a:ext cx="609600" cy="609600"/>
          </a:xfrm>
          <a:prstGeom prst="straightConnector1">
            <a:avLst/>
          </a:prstGeom>
          <a:noFill/>
          <a:ln w="6350" algn="ctr">
            <a:solidFill>
              <a:srgbClr val="00B0F0"/>
            </a:solidFill>
            <a:round/>
            <a:headEnd/>
            <a:tailEnd type="arrow" w="med" len="med"/>
          </a:ln>
        </p:spPr>
      </p:cxnSp>
      <p:cxnSp>
        <p:nvCxnSpPr>
          <p:cNvPr id="25610" name="Straight Arrow Connector 10"/>
          <p:cNvCxnSpPr>
            <a:cxnSpLocks noChangeShapeType="1"/>
            <a:stCxn id="25607" idx="1"/>
          </p:cNvCxnSpPr>
          <p:nvPr/>
        </p:nvCxnSpPr>
        <p:spPr bwMode="auto">
          <a:xfrm flipH="1">
            <a:off x="3505200" y="4314825"/>
            <a:ext cx="762000" cy="638175"/>
          </a:xfrm>
          <a:prstGeom prst="straightConnector1">
            <a:avLst/>
          </a:prstGeom>
          <a:noFill/>
          <a:ln w="6350" algn="ctr">
            <a:solidFill>
              <a:srgbClr val="00B0F0"/>
            </a:solidFill>
            <a:round/>
            <a:headEnd/>
            <a:tailEnd type="arrow" w="med" len="med"/>
          </a:ln>
        </p:spPr>
      </p:cxn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After BC2 compressor (at 1 GeV)</a:t>
            </a:r>
          </a:p>
        </p:txBody>
      </p:sp>
      <p:sp>
        <p:nvSpPr>
          <p:cNvPr id="22531" name="Slide Number Placeholder 3"/>
          <p:cNvSpPr>
            <a:spLocks noGrp="1"/>
          </p:cNvSpPr>
          <p:nvPr>
            <p:ph type="sldNum" sz="quarter" idx="10"/>
          </p:nvPr>
        </p:nvSpPr>
        <p:spPr>
          <a:noFill/>
        </p:spPr>
        <p:txBody>
          <a:bodyPr/>
          <a:lstStyle/>
          <a:p>
            <a:r>
              <a:rPr lang="en-US" smtClean="0"/>
              <a:t>Slide </a:t>
            </a:r>
            <a:fld id="{EE4DF92F-6434-4099-91A5-46EB315FDD4A}" type="slidenum">
              <a:rPr lang="en-US" smtClean="0"/>
              <a:pPr/>
              <a:t>21</a:t>
            </a:fld>
            <a:endParaRPr lang="en-US" smtClean="0"/>
          </a:p>
        </p:txBody>
      </p:sp>
      <p:pic>
        <p:nvPicPr>
          <p:cNvPr id="22532" name="Picture 4" descr="L01-BCb.txp.png"/>
          <p:cNvPicPr>
            <a:picLocks noChangeAspect="1"/>
          </p:cNvPicPr>
          <p:nvPr/>
        </p:nvPicPr>
        <p:blipFill>
          <a:blip r:embed="rId2"/>
          <a:srcRect r="11707" b="7590"/>
          <a:stretch>
            <a:fillRect/>
          </a:stretch>
        </p:blipFill>
        <p:spPr bwMode="auto">
          <a:xfrm>
            <a:off x="0" y="1600200"/>
            <a:ext cx="4572000" cy="3690938"/>
          </a:xfrm>
          <a:prstGeom prst="rect">
            <a:avLst/>
          </a:prstGeom>
          <a:noFill/>
          <a:ln w="9525">
            <a:noFill/>
            <a:miter lim="800000"/>
            <a:headEnd/>
            <a:tailEnd/>
          </a:ln>
        </p:spPr>
      </p:pic>
      <p:pic>
        <p:nvPicPr>
          <p:cNvPr id="22533" name="Picture 5" descr="L01-bcb.slice.png"/>
          <p:cNvPicPr>
            <a:picLocks noChangeAspect="1"/>
          </p:cNvPicPr>
          <p:nvPr/>
        </p:nvPicPr>
        <p:blipFill>
          <a:blip r:embed="rId3">
            <a:clrChange>
              <a:clrFrom>
                <a:srgbClr val="FFFFFF"/>
              </a:clrFrom>
              <a:clrTo>
                <a:srgbClr val="FFFFFF">
                  <a:alpha val="0"/>
                </a:srgbClr>
              </a:clrTo>
            </a:clrChange>
          </a:blip>
          <a:srcRect r="11707"/>
          <a:stretch>
            <a:fillRect/>
          </a:stretch>
        </p:blipFill>
        <p:spPr bwMode="auto">
          <a:xfrm>
            <a:off x="4572000" y="1603375"/>
            <a:ext cx="4572000" cy="39941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SASE vs. ESASE</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22</a:t>
            </a:fld>
            <a:endParaRPr lang="en-US"/>
          </a:p>
        </p:txBody>
      </p:sp>
      <p:pic>
        <p:nvPicPr>
          <p:cNvPr id="5" name="Picture 10" descr="C:\Documents and Settings\Quinn\Desktop\QuinnDesktop\Desktop\Marie\MyWriteUps\AccelReview\LaserSeedPowerCompare.png"/>
          <p:cNvPicPr>
            <a:picLocks noChangeAspect="1" noChangeArrowheads="1"/>
          </p:cNvPicPr>
          <p:nvPr/>
        </p:nvPicPr>
        <p:blipFill>
          <a:blip r:embed="rId2" cstate="print"/>
          <a:srcRect/>
          <a:stretch>
            <a:fillRect/>
          </a:stretch>
        </p:blipFill>
        <p:spPr bwMode="auto">
          <a:xfrm>
            <a:off x="0" y="2143896"/>
            <a:ext cx="4572000" cy="2716319"/>
          </a:xfrm>
          <a:prstGeom prst="rect">
            <a:avLst/>
          </a:prstGeom>
          <a:noFill/>
        </p:spPr>
      </p:pic>
      <p:pic>
        <p:nvPicPr>
          <p:cNvPr id="6" name="Picture 9" descr="C:\Documents and Settings\Quinn\Desktop\QuinnDesktop\Desktop\Marie\MyWriteUps\AccelReview\LaserSeedBWCompare.png"/>
          <p:cNvPicPr>
            <a:picLocks noChangeAspect="1" noChangeArrowheads="1"/>
          </p:cNvPicPr>
          <p:nvPr/>
        </p:nvPicPr>
        <p:blipFill>
          <a:blip r:embed="rId3" cstate="print"/>
          <a:srcRect/>
          <a:stretch>
            <a:fillRect/>
          </a:stretch>
        </p:blipFill>
        <p:spPr bwMode="auto">
          <a:xfrm>
            <a:off x="4572000" y="1951056"/>
            <a:ext cx="4572000" cy="2900817"/>
          </a:xfrm>
          <a:prstGeom prst="rect">
            <a:avLst/>
          </a:prstGeom>
          <a:noFill/>
        </p:spPr>
      </p:pic>
      <p:sp>
        <p:nvSpPr>
          <p:cNvPr id="7" name="Rectangle 6"/>
          <p:cNvSpPr/>
          <p:nvPr/>
        </p:nvSpPr>
        <p:spPr bwMode="auto">
          <a:xfrm>
            <a:off x="3200400" y="3657600"/>
            <a:ext cx="10668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50000"/>
              </a:spcBef>
              <a:spcAft>
                <a:spcPct val="50000"/>
              </a:spcAft>
              <a:buClr>
                <a:srgbClr val="004080"/>
              </a:buClr>
              <a:buSzPct val="65000"/>
              <a:buFont typeface="Wingdings" pitchFamily="-65" charset="2"/>
              <a:buChar char="§"/>
              <a:tabLst/>
            </a:pPr>
            <a:endParaRPr kumimoji="0" lang="en-US" sz="2000" b="0" i="0" u="none" strike="noStrike" cap="none" normalizeH="0" baseline="0">
              <a:ln>
                <a:noFill/>
              </a:ln>
              <a:solidFill>
                <a:schemeClr val="tx1"/>
              </a:solidFill>
              <a:effectLst/>
              <a:latin typeface="Arial" pitchFamily="-65" charset="0"/>
            </a:endParaRPr>
          </a:p>
        </p:txBody>
      </p:sp>
      <p:sp>
        <p:nvSpPr>
          <p:cNvPr id="8" name="Rectangle 7"/>
          <p:cNvSpPr/>
          <p:nvPr/>
        </p:nvSpPr>
        <p:spPr bwMode="auto">
          <a:xfrm>
            <a:off x="8097296" y="3789904"/>
            <a:ext cx="894304" cy="8582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50000"/>
              </a:spcBef>
              <a:spcAft>
                <a:spcPct val="50000"/>
              </a:spcAft>
              <a:buClr>
                <a:srgbClr val="004080"/>
              </a:buClr>
              <a:buSzPct val="65000"/>
              <a:buFont typeface="Wingdings" pitchFamily="-65" charset="2"/>
              <a:buChar char="§"/>
              <a:tabLst/>
            </a:pPr>
            <a:endParaRPr kumimoji="0" lang="en-US" sz="2000" b="0" i="0" u="none" strike="noStrike" cap="none" normalizeH="0" baseline="0">
              <a:ln>
                <a:noFill/>
              </a:ln>
              <a:solidFill>
                <a:schemeClr val="tx1"/>
              </a:solidFill>
              <a:effectLst/>
              <a:latin typeface="Arial" pitchFamily="-65" charset="0"/>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space charge – why we modulate at 12 GeV</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23</a:t>
            </a:fld>
            <a:endParaRPr lang="en-US"/>
          </a:p>
        </p:txBody>
      </p:sp>
      <p:pic>
        <p:nvPicPr>
          <p:cNvPr id="5" name="Picture 2" descr="C:\Documents and Settings\227423\Desktop\AccelReview\WakeWandWoutSC1harm.png"/>
          <p:cNvPicPr>
            <a:picLocks noChangeAspect="1" noChangeArrowheads="1"/>
          </p:cNvPicPr>
          <p:nvPr/>
        </p:nvPicPr>
        <p:blipFill>
          <a:blip r:embed="rId2" cstate="print"/>
          <a:srcRect l="8824" t="1910" r="6863"/>
          <a:stretch>
            <a:fillRect/>
          </a:stretch>
        </p:blipFill>
        <p:spPr bwMode="auto">
          <a:xfrm>
            <a:off x="762000" y="1371600"/>
            <a:ext cx="7772400" cy="4642397"/>
          </a:xfrm>
          <a:prstGeom prst="rect">
            <a:avLst/>
          </a:prstGeom>
          <a:noFill/>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The Plan (subject to change)</a:t>
            </a:r>
          </a:p>
        </p:txBody>
      </p:sp>
      <p:sp>
        <p:nvSpPr>
          <p:cNvPr id="6147" name="Content Placeholder 2"/>
          <p:cNvSpPr>
            <a:spLocks noGrp="1"/>
          </p:cNvSpPr>
          <p:nvPr>
            <p:ph idx="1"/>
          </p:nvPr>
        </p:nvSpPr>
        <p:spPr/>
        <p:txBody>
          <a:bodyPr/>
          <a:lstStyle/>
          <a:p>
            <a:r>
              <a:rPr lang="en-US" dirty="0" smtClean="0"/>
              <a:t>MaRIE 1.0 baseline parameters</a:t>
            </a:r>
          </a:p>
          <a:p>
            <a:endParaRPr lang="en-US" dirty="0" smtClean="0"/>
          </a:p>
          <a:p>
            <a:r>
              <a:rPr lang="en-US" dirty="0" smtClean="0"/>
              <a:t>Issues with the baseline design</a:t>
            </a:r>
          </a:p>
          <a:p>
            <a:endParaRPr lang="en-US" dirty="0" smtClean="0"/>
          </a:p>
          <a:p>
            <a:r>
              <a:rPr lang="en-US" dirty="0" smtClean="0"/>
              <a:t>Some approaches for mitigating known issues:</a:t>
            </a:r>
          </a:p>
          <a:p>
            <a:pPr lvl="1"/>
            <a:r>
              <a:rPr lang="en-US" sz="3200" b="1" dirty="0" smtClean="0"/>
              <a:t>ESASE</a:t>
            </a:r>
          </a:p>
          <a:p>
            <a:pPr lvl="1"/>
            <a:r>
              <a:rPr lang="en-US" sz="3200" b="1" dirty="0" smtClean="0"/>
              <a:t>Deflector cavity chirp control</a:t>
            </a:r>
          </a:p>
          <a:p>
            <a:pPr lvl="1">
              <a:buFont typeface="Times" pitchFamily="-65" charset="0"/>
              <a:buNone/>
            </a:pPr>
            <a:endParaRPr lang="en-US" dirty="0" smtClean="0"/>
          </a:p>
        </p:txBody>
      </p:sp>
      <p:sp>
        <p:nvSpPr>
          <p:cNvPr id="6148" name="Slide Number Placeholder 3"/>
          <p:cNvSpPr>
            <a:spLocks noGrp="1"/>
          </p:cNvSpPr>
          <p:nvPr>
            <p:ph type="sldNum" sz="quarter" idx="10"/>
          </p:nvPr>
        </p:nvSpPr>
        <p:spPr>
          <a:noFill/>
        </p:spPr>
        <p:txBody>
          <a:bodyPr/>
          <a:lstStyle/>
          <a:p>
            <a:r>
              <a:rPr lang="en-US" smtClean="0"/>
              <a:t>Slide </a:t>
            </a:r>
            <a:fld id="{CEBE71F7-1A00-4AFF-B14B-DC86779CD327}" type="slidenum">
              <a:rPr lang="en-US" smtClean="0"/>
              <a:pPr/>
              <a:t>3</a:t>
            </a:fld>
            <a:endParaRPr lang="en-US" smtClean="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For more information about MaRIE’s science missions:</a:t>
            </a:r>
          </a:p>
        </p:txBody>
      </p:sp>
      <p:sp>
        <p:nvSpPr>
          <p:cNvPr id="11267" name="Content Placeholder 2"/>
          <p:cNvSpPr>
            <a:spLocks noGrp="1"/>
          </p:cNvSpPr>
          <p:nvPr>
            <p:ph idx="1"/>
          </p:nvPr>
        </p:nvSpPr>
        <p:spPr>
          <a:xfrm>
            <a:off x="762000" y="2057400"/>
            <a:ext cx="7467600" cy="1752600"/>
          </a:xfrm>
        </p:spPr>
        <p:txBody>
          <a:bodyPr/>
          <a:lstStyle/>
          <a:p>
            <a:pPr>
              <a:buFont typeface="Wingdings" pitchFamily="-65" charset="2"/>
              <a:buNone/>
            </a:pPr>
            <a:r>
              <a:rPr lang="en-US" sz="8000" smtClean="0"/>
              <a:t>MaRIE.lanl.gov</a:t>
            </a:r>
          </a:p>
        </p:txBody>
      </p:sp>
      <p:sp>
        <p:nvSpPr>
          <p:cNvPr id="11268" name="Slide Number Placeholder 3"/>
          <p:cNvSpPr>
            <a:spLocks noGrp="1"/>
          </p:cNvSpPr>
          <p:nvPr>
            <p:ph type="sldNum" sz="quarter" idx="10"/>
          </p:nvPr>
        </p:nvSpPr>
        <p:spPr>
          <a:noFill/>
        </p:spPr>
        <p:txBody>
          <a:bodyPr/>
          <a:lstStyle/>
          <a:p>
            <a:r>
              <a:rPr lang="en-US" smtClean="0"/>
              <a:t>Slide </a:t>
            </a:r>
            <a:fld id="{65E2EA1E-CFB0-4DF6-9A16-25D9141D12F1}" type="slidenum">
              <a:rPr lang="en-US" smtClean="0"/>
              <a:pPr/>
              <a:t>4</a:t>
            </a:fld>
            <a:endParaRPr lang="en-US" smtClean="0"/>
          </a:p>
        </p:txBody>
      </p:sp>
      <p:sp>
        <p:nvSpPr>
          <p:cNvPr id="11269" name="TextBox 4"/>
          <p:cNvSpPr txBox="1">
            <a:spLocks noChangeArrowheads="1"/>
          </p:cNvSpPr>
          <p:nvPr/>
        </p:nvSpPr>
        <p:spPr bwMode="auto">
          <a:xfrm>
            <a:off x="762000" y="4572000"/>
            <a:ext cx="7394575" cy="708025"/>
          </a:xfrm>
          <a:prstGeom prst="rect">
            <a:avLst/>
          </a:prstGeom>
          <a:noFill/>
          <a:ln w="9525">
            <a:noFill/>
            <a:miter lim="800000"/>
            <a:headEnd/>
            <a:tailEnd/>
          </a:ln>
        </p:spPr>
        <p:txBody>
          <a:bodyPr>
            <a:spAutoFit/>
          </a:bodyPr>
          <a:lstStyle/>
          <a:p>
            <a:pPr algn="ctr">
              <a:buFont typeface="Wingdings" pitchFamily="-65" charset="2"/>
              <a:buNone/>
            </a:pPr>
            <a:r>
              <a:rPr lang="en-US"/>
              <a:t>From here on, when I say “MaRIE” or “MaRIE LINAC” I mean the driver electron linac for the X-FEL</a:t>
            </a:r>
          </a:p>
        </p:txBody>
      </p:sp>
      <p:sp>
        <p:nvSpPr>
          <p:cNvPr id="7" name="Oval 6"/>
          <p:cNvSpPr/>
          <p:nvPr/>
        </p:nvSpPr>
        <p:spPr bwMode="auto">
          <a:xfrm>
            <a:off x="0" y="4267200"/>
            <a:ext cx="9144000" cy="36576"/>
          </a:xfrm>
          <a:prstGeom prst="ellipse">
            <a:avLst/>
          </a:prstGeom>
          <a:gradFill flip="none" rotWithShape="1">
            <a:gsLst>
              <a:gs pos="0">
                <a:srgbClr val="8488C4"/>
              </a:gs>
              <a:gs pos="53000">
                <a:srgbClr val="D4DEFF"/>
              </a:gs>
              <a:gs pos="83000">
                <a:srgbClr val="D4DEFF"/>
              </a:gs>
              <a:gs pos="100000">
                <a:srgbClr val="96AB94"/>
              </a:gs>
            </a:gsLst>
            <a:path path="circle">
              <a:fillToRect l="50000" t="50000" r="50000" b="50000"/>
            </a:path>
            <a:tileRect/>
          </a:gradFill>
          <a:ln w="9525" cap="flat" cmpd="sng" algn="ctr">
            <a:noFill/>
            <a:prstDash val="solid"/>
            <a:round/>
            <a:headEnd type="none" w="med" len="med"/>
            <a:tailEnd type="none" w="med" len="med"/>
          </a:ln>
          <a:effectLst/>
        </p:spPr>
        <p:txBody>
          <a:bodyPr/>
          <a:lstStyle/>
          <a:p>
            <a:pPr marL="342900" indent="-342900">
              <a:defRPr/>
            </a:pPr>
            <a:endParaRPr lang="en-US">
              <a:latin typeface="Arial" pitchFamily="-65" charset="0"/>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What are the baseline assumptions and requirements?</a:t>
            </a:r>
          </a:p>
        </p:txBody>
      </p:sp>
      <p:sp>
        <p:nvSpPr>
          <p:cNvPr id="13315" name="Content Placeholder 2"/>
          <p:cNvSpPr>
            <a:spLocks noGrp="1"/>
          </p:cNvSpPr>
          <p:nvPr>
            <p:ph idx="1"/>
          </p:nvPr>
        </p:nvSpPr>
        <p:spPr>
          <a:xfrm>
            <a:off x="152400" y="1447800"/>
            <a:ext cx="4191000" cy="2286000"/>
          </a:xfrm>
        </p:spPr>
        <p:txBody>
          <a:bodyPr/>
          <a:lstStyle/>
          <a:p>
            <a:pPr>
              <a:buFont typeface="Wingdings" pitchFamily="-65" charset="2"/>
              <a:buNone/>
            </a:pPr>
            <a:r>
              <a:rPr lang="en-US" sz="2000" u="sng" dirty="0" smtClean="0"/>
              <a:t>Beam parameters for lasing</a:t>
            </a:r>
          </a:p>
          <a:p>
            <a:pPr lvl="1"/>
            <a:r>
              <a:rPr lang="en-US" sz="1800" dirty="0" smtClean="0"/>
              <a:t>12 GV	beam energy</a:t>
            </a:r>
          </a:p>
          <a:p>
            <a:pPr lvl="1"/>
            <a:r>
              <a:rPr lang="en-US" sz="1800" dirty="0" smtClean="0"/>
              <a:t>100 </a:t>
            </a:r>
            <a:r>
              <a:rPr lang="en-US" sz="1800" dirty="0" err="1" smtClean="0"/>
              <a:t>pC</a:t>
            </a:r>
            <a:r>
              <a:rPr lang="en-US" sz="1800" dirty="0" smtClean="0"/>
              <a:t>	bunch charge</a:t>
            </a:r>
          </a:p>
          <a:p>
            <a:pPr lvl="1"/>
            <a:r>
              <a:rPr lang="en-US" sz="1800" dirty="0" smtClean="0"/>
              <a:t>12 </a:t>
            </a:r>
            <a:r>
              <a:rPr lang="en-US" sz="1800" dirty="0" err="1" smtClean="0"/>
              <a:t>fs</a:t>
            </a:r>
            <a:r>
              <a:rPr lang="en-US" sz="1800" dirty="0" smtClean="0"/>
              <a:t> 	bunch duration</a:t>
            </a:r>
          </a:p>
          <a:p>
            <a:pPr lvl="1"/>
            <a:r>
              <a:rPr lang="en-US" sz="1800" dirty="0" smtClean="0"/>
              <a:t>3.4 kA	peak current</a:t>
            </a:r>
          </a:p>
          <a:p>
            <a:pPr lvl="1"/>
            <a:r>
              <a:rPr lang="en-US" sz="1800" dirty="0" smtClean="0"/>
              <a:t>0.015%	energy spread</a:t>
            </a:r>
          </a:p>
          <a:p>
            <a:pPr lvl="1"/>
            <a:r>
              <a:rPr lang="en-US" sz="1800" dirty="0" smtClean="0"/>
              <a:t>0.2 um	</a:t>
            </a:r>
            <a:r>
              <a:rPr lang="en-US" sz="1800" dirty="0" err="1" smtClean="0"/>
              <a:t>rms</a:t>
            </a:r>
            <a:r>
              <a:rPr lang="en-US" sz="1800" dirty="0" smtClean="0"/>
              <a:t> emittance</a:t>
            </a:r>
          </a:p>
        </p:txBody>
      </p:sp>
      <p:sp>
        <p:nvSpPr>
          <p:cNvPr id="13316" name="Slide Number Placeholder 3"/>
          <p:cNvSpPr>
            <a:spLocks noGrp="1"/>
          </p:cNvSpPr>
          <p:nvPr>
            <p:ph type="sldNum" sz="quarter" idx="10"/>
          </p:nvPr>
        </p:nvSpPr>
        <p:spPr>
          <a:noFill/>
        </p:spPr>
        <p:txBody>
          <a:bodyPr/>
          <a:lstStyle/>
          <a:p>
            <a:r>
              <a:rPr lang="en-US" smtClean="0"/>
              <a:t>Slide </a:t>
            </a:r>
            <a:fld id="{A013397B-D600-451E-B71A-BF0B2C2E8F24}" type="slidenum">
              <a:rPr lang="en-US" smtClean="0"/>
              <a:pPr/>
              <a:t>5</a:t>
            </a:fld>
            <a:endParaRPr lang="en-US" smtClean="0"/>
          </a:p>
        </p:txBody>
      </p:sp>
      <p:sp>
        <p:nvSpPr>
          <p:cNvPr id="5" name="Content Placeholder 2"/>
          <p:cNvSpPr txBox="1">
            <a:spLocks/>
          </p:cNvSpPr>
          <p:nvPr/>
        </p:nvSpPr>
        <p:spPr bwMode="auto">
          <a:xfrm>
            <a:off x="4572000" y="1447800"/>
            <a:ext cx="4572000" cy="2133600"/>
          </a:xfrm>
          <a:prstGeom prst="rect">
            <a:avLst/>
          </a:prstGeom>
          <a:noFill/>
          <a:ln w="9525">
            <a:noFill/>
            <a:miter lim="800000"/>
            <a:headEnd/>
            <a:tailEnd/>
          </a:ln>
        </p:spPr>
        <p:txBody>
          <a:bodyPr/>
          <a:lstStyle/>
          <a:p>
            <a:pPr marL="342900" indent="-342900" eaLnBrk="0" hangingPunct="0">
              <a:spcAft>
                <a:spcPct val="0"/>
              </a:spcAft>
              <a:buFont typeface="Wingdings" pitchFamily="-65" charset="2"/>
              <a:buNone/>
              <a:defRPr/>
            </a:pPr>
            <a:r>
              <a:rPr lang="en-US" b="1" u="sng" kern="0" dirty="0">
                <a:latin typeface="+mn-lt"/>
              </a:rPr>
              <a:t>LINAC parameters</a:t>
            </a:r>
          </a:p>
          <a:p>
            <a:pPr marL="669925" lvl="1" indent="-325438" eaLnBrk="0" hangingPunct="0">
              <a:spcBef>
                <a:spcPct val="20000"/>
              </a:spcBef>
              <a:spcAft>
                <a:spcPct val="0"/>
              </a:spcAft>
              <a:buClr>
                <a:srgbClr val="800000"/>
              </a:buClr>
              <a:buSzTx/>
              <a:buFont typeface="Times" pitchFamily="-65" charset="0"/>
              <a:buChar char="•"/>
              <a:defRPr/>
            </a:pPr>
            <a:r>
              <a:rPr lang="en-US" sz="1800" kern="0" dirty="0">
                <a:latin typeface="+mn-lt"/>
              </a:rPr>
              <a:t>2.856 GHz	operating frequency</a:t>
            </a:r>
          </a:p>
          <a:p>
            <a:pPr marL="669925" lvl="1" indent="-325438" eaLnBrk="0" hangingPunct="0">
              <a:spcBef>
                <a:spcPct val="20000"/>
              </a:spcBef>
              <a:spcAft>
                <a:spcPct val="0"/>
              </a:spcAft>
              <a:buClr>
                <a:srgbClr val="800000"/>
              </a:buClr>
              <a:buSzTx/>
              <a:buFont typeface="Times" pitchFamily="-65" charset="0"/>
              <a:buChar char="•"/>
              <a:defRPr/>
            </a:pPr>
            <a:r>
              <a:rPr lang="en-US" sz="1800" kern="0" dirty="0">
                <a:latin typeface="+mn-lt"/>
              </a:rPr>
              <a:t>25 MV/m	accelerating gradient</a:t>
            </a:r>
          </a:p>
          <a:p>
            <a:pPr marL="669925" lvl="1" indent="-325438" eaLnBrk="0" hangingPunct="0">
              <a:spcBef>
                <a:spcPct val="20000"/>
              </a:spcBef>
              <a:spcAft>
                <a:spcPct val="0"/>
              </a:spcAft>
              <a:buClr>
                <a:srgbClr val="800000"/>
              </a:buClr>
              <a:buSzTx/>
              <a:buFont typeface="Times" pitchFamily="-65" charset="0"/>
              <a:buChar char="•"/>
              <a:defRPr/>
            </a:pPr>
            <a:r>
              <a:rPr lang="en-US" sz="1800" kern="0" dirty="0">
                <a:latin typeface="+mn-lt"/>
              </a:rPr>
              <a:t>10:1	compression ratio, BC1</a:t>
            </a:r>
          </a:p>
          <a:p>
            <a:pPr marL="669925" lvl="1" indent="-325438" eaLnBrk="0" hangingPunct="0">
              <a:spcBef>
                <a:spcPct val="20000"/>
              </a:spcBef>
              <a:spcAft>
                <a:spcPct val="0"/>
              </a:spcAft>
              <a:buClr>
                <a:srgbClr val="800000"/>
              </a:buClr>
              <a:buSzTx/>
              <a:buFont typeface="Times" pitchFamily="-65" charset="0"/>
              <a:buChar char="•"/>
              <a:defRPr/>
            </a:pPr>
            <a:r>
              <a:rPr lang="en-US" sz="1800" kern="0" dirty="0">
                <a:latin typeface="+mn-lt"/>
              </a:rPr>
              <a:t>25:1	compression ratio, BC2</a:t>
            </a:r>
          </a:p>
          <a:p>
            <a:pPr marL="669925" lvl="1" indent="-325438" eaLnBrk="0" hangingPunct="0">
              <a:spcBef>
                <a:spcPct val="20000"/>
              </a:spcBef>
              <a:spcAft>
                <a:spcPct val="0"/>
              </a:spcAft>
              <a:buClr>
                <a:srgbClr val="800000"/>
              </a:buClr>
              <a:buSzTx/>
              <a:buFont typeface="Times" pitchFamily="-65" charset="0"/>
              <a:buChar char="•"/>
              <a:defRPr/>
            </a:pPr>
            <a:r>
              <a:rPr lang="en-US" sz="1800" kern="0" dirty="0">
                <a:latin typeface="+mn-lt"/>
              </a:rPr>
              <a:t>1.5 us	RF pulse duration</a:t>
            </a:r>
          </a:p>
        </p:txBody>
      </p:sp>
      <p:sp>
        <p:nvSpPr>
          <p:cNvPr id="7" name="Content Placeholder 2"/>
          <p:cNvSpPr txBox="1">
            <a:spLocks/>
          </p:cNvSpPr>
          <p:nvPr/>
        </p:nvSpPr>
        <p:spPr bwMode="auto">
          <a:xfrm>
            <a:off x="152400" y="4343400"/>
            <a:ext cx="6172200" cy="1371600"/>
          </a:xfrm>
          <a:prstGeom prst="rect">
            <a:avLst/>
          </a:prstGeom>
          <a:noFill/>
          <a:ln w="9525">
            <a:noFill/>
            <a:miter lim="800000"/>
            <a:headEnd/>
            <a:tailEnd/>
          </a:ln>
        </p:spPr>
        <p:txBody>
          <a:bodyPr/>
          <a:lstStyle/>
          <a:p>
            <a:pPr marL="342900" indent="-342900" eaLnBrk="0" hangingPunct="0">
              <a:spcAft>
                <a:spcPct val="0"/>
              </a:spcAft>
              <a:buFont typeface="Wingdings" pitchFamily="-65" charset="2"/>
              <a:buNone/>
              <a:defRPr/>
            </a:pPr>
            <a:r>
              <a:rPr lang="en-US" b="1" u="sng" kern="0" dirty="0">
                <a:latin typeface="+mn-lt"/>
              </a:rPr>
              <a:t>Other requirements</a:t>
            </a:r>
          </a:p>
          <a:p>
            <a:pPr marL="669925" lvl="1" indent="-325438" eaLnBrk="0" hangingPunct="0">
              <a:spcBef>
                <a:spcPct val="20000"/>
              </a:spcBef>
              <a:spcAft>
                <a:spcPct val="0"/>
              </a:spcAft>
              <a:buClr>
                <a:srgbClr val="800000"/>
              </a:buClr>
              <a:buSzTx/>
              <a:buFont typeface="Times" pitchFamily="-65" charset="0"/>
              <a:buChar char="•"/>
              <a:defRPr/>
            </a:pPr>
            <a:r>
              <a:rPr lang="en-US" sz="1800" kern="0" dirty="0">
                <a:latin typeface="+mn-lt"/>
              </a:rPr>
              <a:t>Multiple bunches per RF </a:t>
            </a:r>
            <a:r>
              <a:rPr lang="en-US" sz="1800" kern="0" dirty="0" err="1">
                <a:latin typeface="+mn-lt"/>
              </a:rPr>
              <a:t>macropulse</a:t>
            </a:r>
            <a:endParaRPr lang="en-US" sz="1800" kern="0" dirty="0">
              <a:latin typeface="+mn-lt"/>
            </a:endParaRPr>
          </a:p>
          <a:p>
            <a:pPr marL="669925" lvl="1" indent="-325438" eaLnBrk="0" hangingPunct="0">
              <a:spcBef>
                <a:spcPct val="20000"/>
              </a:spcBef>
              <a:spcAft>
                <a:spcPct val="0"/>
              </a:spcAft>
              <a:buClr>
                <a:srgbClr val="800000"/>
              </a:buClr>
              <a:buSzTx/>
              <a:buFont typeface="Times" pitchFamily="-65" charset="0"/>
              <a:buChar char="•"/>
              <a:defRPr/>
            </a:pPr>
            <a:r>
              <a:rPr lang="en-US" sz="1800" kern="0" dirty="0">
                <a:latin typeface="+mn-lt"/>
              </a:rPr>
              <a:t>2-nC bunches interleaved for radiography</a:t>
            </a:r>
          </a:p>
          <a:p>
            <a:pPr marL="669925" lvl="1" indent="-325438" eaLnBrk="0" hangingPunct="0">
              <a:spcBef>
                <a:spcPct val="20000"/>
              </a:spcBef>
              <a:spcAft>
                <a:spcPct val="0"/>
              </a:spcAft>
              <a:buClr>
                <a:srgbClr val="800000"/>
              </a:buClr>
              <a:buSzTx/>
              <a:buFont typeface="Times" pitchFamily="-65" charset="0"/>
              <a:buChar char="•"/>
              <a:defRPr/>
            </a:pPr>
            <a:endParaRPr lang="en-US" sz="1800" kern="0" dirty="0">
              <a:latin typeface="+mn-lt"/>
            </a:endParaRPr>
          </a:p>
        </p:txBody>
      </p:sp>
      <p:sp>
        <p:nvSpPr>
          <p:cNvPr id="8" name="Content Placeholder 2"/>
          <p:cNvSpPr txBox="1">
            <a:spLocks/>
          </p:cNvSpPr>
          <p:nvPr/>
        </p:nvSpPr>
        <p:spPr bwMode="auto">
          <a:xfrm>
            <a:off x="3276600" y="1800807"/>
            <a:ext cx="12954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69925" marR="0" lvl="1" indent="-325438" algn="l" defTabSz="914400" rtl="0" eaLnBrk="0" fontAlgn="base" latinLnBrk="0" hangingPunct="0">
              <a:lnSpc>
                <a:spcPct val="100000"/>
              </a:lnSpc>
              <a:spcBef>
                <a:spcPct val="20000"/>
              </a:spcBef>
              <a:spcAft>
                <a:spcPct val="0"/>
              </a:spcAft>
              <a:buClr>
                <a:srgbClr val="800000"/>
              </a:buClr>
              <a:buSzTx/>
              <a:buNone/>
              <a:tabLst/>
              <a:defRPr/>
            </a:pPr>
            <a:r>
              <a:rPr lang="en-US" sz="1800" kern="0" dirty="0" smtClean="0">
                <a:latin typeface="+mn-lt"/>
              </a:rPr>
              <a:t>7-15</a:t>
            </a:r>
          </a:p>
          <a:p>
            <a:pPr marL="669925" marR="0" lvl="1" indent="-325438" algn="l" defTabSz="914400" rtl="0" eaLnBrk="0" fontAlgn="base" latinLnBrk="0" hangingPunct="0">
              <a:lnSpc>
                <a:spcPct val="100000"/>
              </a:lnSpc>
              <a:spcBef>
                <a:spcPct val="20000"/>
              </a:spcBef>
              <a:spcAft>
                <a:spcPct val="0"/>
              </a:spcAft>
              <a:buClr>
                <a:srgbClr val="800000"/>
              </a:buClr>
              <a:buSzTx/>
              <a:buNone/>
              <a:tabLst/>
              <a:defRPr/>
            </a:pPr>
            <a:r>
              <a:rPr lang="en-US" sz="1800" kern="0" dirty="0" smtClean="0">
                <a:latin typeface="+mn-lt"/>
              </a:rPr>
              <a:t>150</a:t>
            </a:r>
          </a:p>
          <a:p>
            <a:pPr marL="669925" marR="0" lvl="1" indent="-325438" algn="l" defTabSz="914400" rtl="0" eaLnBrk="0" fontAlgn="base" latinLnBrk="0" hangingPunct="0">
              <a:lnSpc>
                <a:spcPct val="100000"/>
              </a:lnSpc>
              <a:spcBef>
                <a:spcPct val="20000"/>
              </a:spcBef>
              <a:spcAft>
                <a:spcPct val="0"/>
              </a:spcAft>
              <a:buClr>
                <a:srgbClr val="800000"/>
              </a:buClr>
              <a:buSzTx/>
              <a:buNone/>
              <a:tabLst/>
              <a:defRPr/>
            </a:pPr>
            <a:r>
              <a:rPr kumimoji="0" lang="en-US" sz="1800" b="0" i="0" u="none" strike="noStrike" kern="0" cap="none" spc="0" normalizeH="0" baseline="0" noProof="0" dirty="0" smtClean="0">
                <a:ln>
                  <a:noFill/>
                </a:ln>
                <a:solidFill>
                  <a:srgbClr val="FF0000"/>
                </a:solidFill>
                <a:effectLst/>
                <a:uLnTx/>
                <a:uFillTx/>
                <a:latin typeface="+mn-lt"/>
                <a:ea typeface="ＭＳ Ｐゴシック" pitchFamily="-65" charset="-128"/>
              </a:rPr>
              <a:t>&gt;50</a:t>
            </a:r>
            <a:r>
              <a:rPr kumimoji="0" lang="en-US" sz="1800" b="0" i="0" u="none" strike="noStrike" kern="0" cap="none" spc="0" normalizeH="0" noProof="0" dirty="0" smtClean="0">
                <a:ln>
                  <a:noFill/>
                </a:ln>
                <a:solidFill>
                  <a:srgbClr val="FF0000"/>
                </a:solidFill>
                <a:effectLst/>
                <a:uLnTx/>
                <a:uFillTx/>
                <a:latin typeface="+mn-lt"/>
                <a:ea typeface="ＭＳ Ｐゴシック" pitchFamily="-65" charset="-128"/>
              </a:rPr>
              <a:t> </a:t>
            </a:r>
          </a:p>
          <a:p>
            <a:pPr marL="669925" marR="0" lvl="1" indent="-325438" algn="l" defTabSz="914400" rtl="0" eaLnBrk="0" fontAlgn="base" latinLnBrk="0" hangingPunct="0">
              <a:lnSpc>
                <a:spcPct val="100000"/>
              </a:lnSpc>
              <a:spcBef>
                <a:spcPct val="20000"/>
              </a:spcBef>
              <a:spcAft>
                <a:spcPct val="0"/>
              </a:spcAft>
              <a:buClr>
                <a:srgbClr val="800000"/>
              </a:buClr>
              <a:buSzTx/>
              <a:buNone/>
              <a:tabLst/>
              <a:defRPr/>
            </a:pPr>
            <a:r>
              <a:rPr lang="en-US" sz="1800" kern="0" baseline="0" dirty="0" smtClean="0">
                <a:solidFill>
                  <a:srgbClr val="FF0000"/>
                </a:solidFill>
                <a:latin typeface="+mn-lt"/>
              </a:rPr>
              <a:t>1-3</a:t>
            </a:r>
          </a:p>
          <a:p>
            <a:pPr marL="669925" marR="0" lvl="1" indent="-325438" algn="l" defTabSz="914400" rtl="0" eaLnBrk="0" fontAlgn="base" latinLnBrk="0" hangingPunct="0">
              <a:lnSpc>
                <a:spcPct val="100000"/>
              </a:lnSpc>
              <a:spcBef>
                <a:spcPct val="20000"/>
              </a:spcBef>
              <a:spcAft>
                <a:spcPct val="0"/>
              </a:spcAft>
              <a:buClr>
                <a:srgbClr val="800000"/>
              </a:buClr>
              <a:buSzTx/>
              <a:buNone/>
              <a:tabLst/>
              <a:defRPr/>
            </a:pPr>
            <a:r>
              <a:rPr kumimoji="0" lang="en-US" sz="1800" b="0" i="0" u="none" strike="noStrike" kern="0" cap="none" spc="0" normalizeH="0" noProof="0" dirty="0" smtClean="0">
                <a:ln>
                  <a:noFill/>
                </a:ln>
                <a:solidFill>
                  <a:schemeClr val="tx1"/>
                </a:solidFill>
                <a:effectLst/>
                <a:uLnTx/>
                <a:uFillTx/>
                <a:latin typeface="+mn-lt"/>
                <a:ea typeface="ＭＳ Ｐゴシック" pitchFamily="-65" charset="-128"/>
              </a:rPr>
              <a:t>0.01%</a:t>
            </a:r>
            <a:endParaRPr kumimoji="0" lang="en-US" sz="1800" b="0" i="0" u="none" strike="noStrike" kern="0" cap="none" spc="0" normalizeH="0" noProof="0" dirty="0">
              <a:ln>
                <a:noFill/>
              </a:ln>
              <a:solidFill>
                <a:schemeClr val="tx1"/>
              </a:solidFill>
              <a:effectLst/>
              <a:uLnTx/>
              <a:uFillTx/>
              <a:latin typeface="+mn-lt"/>
              <a:ea typeface="ＭＳ Ｐゴシック" pitchFamily="-65" charset="-128"/>
            </a:endParaRPr>
          </a:p>
          <a:p>
            <a:pPr marL="669925" marR="0" lvl="1" indent="-325438" algn="l" defTabSz="914400" rtl="0" eaLnBrk="0" fontAlgn="base" latinLnBrk="0" hangingPunct="0">
              <a:lnSpc>
                <a:spcPct val="100000"/>
              </a:lnSpc>
              <a:spcBef>
                <a:spcPct val="20000"/>
              </a:spcBef>
              <a:spcAft>
                <a:spcPct val="0"/>
              </a:spcAft>
              <a:buClr>
                <a:srgbClr val="800000"/>
              </a:buClr>
              <a:buSzTx/>
              <a:buNone/>
              <a:tabLst/>
              <a:defRPr/>
            </a:pPr>
            <a:r>
              <a:rPr lang="en-US" sz="1800" kern="0" baseline="0" dirty="0" smtClean="0">
                <a:solidFill>
                  <a:srgbClr val="FF0000"/>
                </a:solidFill>
                <a:latin typeface="+mn-lt"/>
              </a:rPr>
              <a:t>&gt; 0.3</a:t>
            </a:r>
            <a:endParaRPr kumimoji="0" lang="en-US" sz="1800" b="0" i="0" u="none" strike="noStrike" kern="0" cap="none" spc="0" normalizeH="0" baseline="0" noProof="0" dirty="0" smtClean="0">
              <a:ln>
                <a:noFill/>
              </a:ln>
              <a:solidFill>
                <a:srgbClr val="FF0000"/>
              </a:solidFill>
              <a:effectLst/>
              <a:uLnTx/>
              <a:uFillTx/>
              <a:latin typeface="+mn-lt"/>
              <a:ea typeface="ＭＳ Ｐゴシック" pitchFamily="-65" charset="-128"/>
            </a:endParaRPr>
          </a:p>
        </p:txBody>
      </p:sp>
      <p:grpSp>
        <p:nvGrpSpPr>
          <p:cNvPr id="17" name="Group 16"/>
          <p:cNvGrpSpPr/>
          <p:nvPr/>
        </p:nvGrpSpPr>
        <p:grpSpPr>
          <a:xfrm>
            <a:off x="4011316" y="3810000"/>
            <a:ext cx="2008484" cy="704910"/>
            <a:chOff x="6096000" y="4724400"/>
            <a:chExt cx="2008484" cy="704910"/>
          </a:xfrm>
        </p:grpSpPr>
        <p:cxnSp>
          <p:nvCxnSpPr>
            <p:cNvPr id="12" name="Straight Arrow Connector 11"/>
            <p:cNvCxnSpPr/>
            <p:nvPr/>
          </p:nvCxnSpPr>
          <p:spPr bwMode="auto">
            <a:xfrm flipV="1">
              <a:off x="6096000" y="4724400"/>
              <a:ext cx="0" cy="533400"/>
            </a:xfrm>
            <a:prstGeom prst="straightConnector1">
              <a:avLst/>
            </a:prstGeom>
            <a:noFill/>
            <a:ln w="19050" cap="flat" cmpd="sng" algn="ctr">
              <a:solidFill>
                <a:schemeClr val="tx1"/>
              </a:solidFill>
              <a:prstDash val="solid"/>
              <a:round/>
              <a:headEnd type="none" w="med" len="med"/>
              <a:tailEnd type="arrow"/>
            </a:ln>
            <a:effectLst/>
          </p:spPr>
        </p:cxnSp>
        <p:cxnSp>
          <p:nvCxnSpPr>
            <p:cNvPr id="14" name="Straight Connector 13"/>
            <p:cNvCxnSpPr/>
            <p:nvPr/>
          </p:nvCxnSpPr>
          <p:spPr bwMode="auto">
            <a:xfrm>
              <a:off x="6096000" y="5257800"/>
              <a:ext cx="609600" cy="0"/>
            </a:xfrm>
            <a:prstGeom prst="line">
              <a:avLst/>
            </a:prstGeom>
            <a:noFill/>
            <a:ln w="19050" cap="flat" cmpd="sng" algn="ctr">
              <a:solidFill>
                <a:schemeClr val="tx1"/>
              </a:solidFill>
              <a:prstDash val="solid"/>
              <a:round/>
              <a:headEnd type="none" w="med" len="med"/>
              <a:tailEnd type="none" w="med" len="med"/>
            </a:ln>
            <a:effectLst/>
          </p:spPr>
        </p:cxnSp>
        <p:sp>
          <p:nvSpPr>
            <p:cNvPr id="15" name="TextBox 14"/>
            <p:cNvSpPr txBox="1"/>
            <p:nvPr/>
          </p:nvSpPr>
          <p:spPr>
            <a:xfrm>
              <a:off x="6629400" y="5029200"/>
              <a:ext cx="1475084" cy="400110"/>
            </a:xfrm>
            <a:prstGeom prst="rect">
              <a:avLst/>
            </a:prstGeom>
            <a:noFill/>
          </p:spPr>
          <p:txBody>
            <a:bodyPr wrap="none" rtlCol="0">
              <a:spAutoFit/>
            </a:bodyPr>
            <a:lstStyle/>
            <a:p>
              <a:pPr>
                <a:spcBef>
                  <a:spcPts val="0"/>
                </a:spcBef>
                <a:spcAft>
                  <a:spcPts val="0"/>
                </a:spcAft>
                <a:buNone/>
              </a:pPr>
              <a:r>
                <a:rPr lang="en-US" dirty="0" smtClean="0"/>
                <a:t>“LCLS-like”</a:t>
              </a: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fade">
                                      <p:cBhvr>
                                        <p:cTn id="10" dur="500"/>
                                        <p:tgtEl>
                                          <p:spTgt spid="133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fade">
                                      <p:cBhvr>
                                        <p:cTn id="13" dur="500"/>
                                        <p:tgtEl>
                                          <p:spTgt spid="1331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315">
                                            <p:txEl>
                                              <p:pRg st="3" end="3"/>
                                            </p:txEl>
                                          </p:spTgt>
                                        </p:tgtEl>
                                        <p:attrNameLst>
                                          <p:attrName>style.visibility</p:attrName>
                                        </p:attrNameLst>
                                      </p:cBhvr>
                                      <p:to>
                                        <p:strVal val="visible"/>
                                      </p:to>
                                    </p:set>
                                    <p:animEffect transition="in" filter="fade">
                                      <p:cBhvr>
                                        <p:cTn id="16" dur="500"/>
                                        <p:tgtEl>
                                          <p:spTgt spid="1331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Effect transition="in" filter="fade">
                                      <p:cBhvr>
                                        <p:cTn id="19" dur="500"/>
                                        <p:tgtEl>
                                          <p:spTgt spid="1331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315">
                                            <p:txEl>
                                              <p:pRg st="5" end="5"/>
                                            </p:txEl>
                                          </p:spTgt>
                                        </p:tgtEl>
                                        <p:attrNameLst>
                                          <p:attrName>style.visibility</p:attrName>
                                        </p:attrNameLst>
                                      </p:cBhvr>
                                      <p:to>
                                        <p:strVal val="visible"/>
                                      </p:to>
                                    </p:set>
                                    <p:animEffect transition="in" filter="fade">
                                      <p:cBhvr>
                                        <p:cTn id="22" dur="500"/>
                                        <p:tgtEl>
                                          <p:spTgt spid="1331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animEffect transition="in" filter="fade">
                                      <p:cBhvr>
                                        <p:cTn id="25" dur="500"/>
                                        <p:tgtEl>
                                          <p:spTgt spid="1331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par>
                                <p:cTn id="31" presetID="10"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What does the MaRIE LINAC look like?</a:t>
            </a:r>
          </a:p>
        </p:txBody>
      </p:sp>
      <p:sp>
        <p:nvSpPr>
          <p:cNvPr id="14339" name="Slide Number Placeholder 3"/>
          <p:cNvSpPr>
            <a:spLocks noGrp="1"/>
          </p:cNvSpPr>
          <p:nvPr>
            <p:ph type="sldNum" sz="quarter" idx="10"/>
          </p:nvPr>
        </p:nvSpPr>
        <p:spPr>
          <a:noFill/>
        </p:spPr>
        <p:txBody>
          <a:bodyPr/>
          <a:lstStyle/>
          <a:p>
            <a:r>
              <a:rPr lang="en-US" smtClean="0"/>
              <a:t>Slide </a:t>
            </a:r>
            <a:fld id="{3E40C849-0745-463D-98D4-D24996F08796}" type="slidenum">
              <a:rPr lang="en-US" smtClean="0"/>
              <a:pPr/>
              <a:t>6</a:t>
            </a:fld>
            <a:endParaRPr lang="en-US" smtClean="0"/>
          </a:p>
        </p:txBody>
      </p:sp>
      <p:pic>
        <p:nvPicPr>
          <p:cNvPr id="14340" name="Picture 2"/>
          <p:cNvPicPr>
            <a:picLocks noChangeAspect="1" noChangeArrowheads="1"/>
          </p:cNvPicPr>
          <p:nvPr/>
        </p:nvPicPr>
        <p:blipFill>
          <a:blip r:embed="rId2"/>
          <a:srcRect/>
          <a:stretch>
            <a:fillRect/>
          </a:stretch>
        </p:blipFill>
        <p:spPr bwMode="auto">
          <a:xfrm>
            <a:off x="423863" y="1619250"/>
            <a:ext cx="8296275" cy="4400550"/>
          </a:xfrm>
          <a:prstGeom prst="rect">
            <a:avLst/>
          </a:prstGeom>
          <a:noFill/>
          <a:ln w="9525" algn="ctr">
            <a:noFill/>
            <a:miter lim="800000"/>
            <a:headEnd/>
            <a:tailEnd/>
          </a:ln>
        </p:spPr>
      </p:pic>
      <p:sp>
        <p:nvSpPr>
          <p:cNvPr id="14341" name="TextBox 595"/>
          <p:cNvSpPr txBox="1">
            <a:spLocks noChangeArrowheads="1"/>
          </p:cNvSpPr>
          <p:nvPr/>
        </p:nvSpPr>
        <p:spPr bwMode="auto">
          <a:xfrm>
            <a:off x="7727950" y="1600200"/>
            <a:ext cx="1416050" cy="369888"/>
          </a:xfrm>
          <a:prstGeom prst="rect">
            <a:avLst/>
          </a:prstGeom>
          <a:noFill/>
          <a:ln w="9525">
            <a:noFill/>
            <a:miter lim="800000"/>
            <a:headEnd/>
            <a:tailEnd/>
          </a:ln>
        </p:spPr>
        <p:txBody>
          <a:bodyPr wrap="none">
            <a:spAutoFit/>
          </a:bodyPr>
          <a:lstStyle/>
          <a:p>
            <a:pPr>
              <a:spcBef>
                <a:spcPct val="0"/>
              </a:spcBef>
              <a:spcAft>
                <a:spcPct val="0"/>
              </a:spcAft>
              <a:buFont typeface="Wingdings" pitchFamily="-65" charset="2"/>
              <a:buNone/>
            </a:pPr>
            <a:r>
              <a:rPr lang="en-US" sz="1800"/>
              <a:t>300 fs (rms)</a:t>
            </a:r>
          </a:p>
        </p:txBody>
      </p:sp>
      <p:cxnSp>
        <p:nvCxnSpPr>
          <p:cNvPr id="14342" name="Straight Arrow Connector 597"/>
          <p:cNvCxnSpPr>
            <a:cxnSpLocks noChangeShapeType="1"/>
          </p:cNvCxnSpPr>
          <p:nvPr/>
        </p:nvCxnSpPr>
        <p:spPr bwMode="auto">
          <a:xfrm>
            <a:off x="8413750" y="2057400"/>
            <a:ext cx="0" cy="457200"/>
          </a:xfrm>
          <a:prstGeom prst="straightConnector1">
            <a:avLst/>
          </a:prstGeom>
          <a:noFill/>
          <a:ln w="12700" algn="ctr">
            <a:solidFill>
              <a:srgbClr val="0070C0"/>
            </a:solidFill>
            <a:round/>
            <a:headEnd/>
            <a:tailEnd type="arrow" w="med" len="med"/>
          </a:ln>
        </p:spPr>
      </p:cxnSp>
      <p:sp>
        <p:nvSpPr>
          <p:cNvPr id="14343" name="TextBox 600"/>
          <p:cNvSpPr txBox="1">
            <a:spLocks noChangeArrowheads="1"/>
          </p:cNvSpPr>
          <p:nvPr/>
        </p:nvSpPr>
        <p:spPr bwMode="auto">
          <a:xfrm>
            <a:off x="7848600" y="3059113"/>
            <a:ext cx="1287463" cy="369887"/>
          </a:xfrm>
          <a:prstGeom prst="rect">
            <a:avLst/>
          </a:prstGeom>
          <a:noFill/>
          <a:ln w="9525">
            <a:noFill/>
            <a:miter lim="800000"/>
            <a:headEnd/>
            <a:tailEnd/>
          </a:ln>
        </p:spPr>
        <p:txBody>
          <a:bodyPr wrap="none">
            <a:spAutoFit/>
          </a:bodyPr>
          <a:lstStyle/>
          <a:p>
            <a:pPr>
              <a:spcBef>
                <a:spcPct val="0"/>
              </a:spcBef>
              <a:spcAft>
                <a:spcPct val="0"/>
              </a:spcAft>
              <a:buFont typeface="Wingdings" pitchFamily="-65" charset="2"/>
              <a:buNone/>
            </a:pPr>
            <a:r>
              <a:rPr lang="en-US" sz="1800"/>
              <a:t>12 fs (rms)</a:t>
            </a:r>
          </a:p>
        </p:txBody>
      </p:sp>
      <p:cxnSp>
        <p:nvCxnSpPr>
          <p:cNvPr id="14344" name="Straight Arrow Connector 601"/>
          <p:cNvCxnSpPr>
            <a:cxnSpLocks noChangeShapeType="1"/>
          </p:cNvCxnSpPr>
          <p:nvPr/>
        </p:nvCxnSpPr>
        <p:spPr bwMode="auto">
          <a:xfrm>
            <a:off x="8534400" y="3429000"/>
            <a:ext cx="0" cy="762000"/>
          </a:xfrm>
          <a:prstGeom prst="straightConnector1">
            <a:avLst/>
          </a:prstGeom>
          <a:noFill/>
          <a:ln w="12700" algn="ctr">
            <a:solidFill>
              <a:srgbClr val="0070C0"/>
            </a:solidFill>
            <a:round/>
            <a:headEnd/>
            <a:tailEnd type="arrow" w="med" len="med"/>
          </a:ln>
        </p:spPr>
      </p:cxnSp>
      <p:sp>
        <p:nvSpPr>
          <p:cNvPr id="14345" name="TextBox 603"/>
          <p:cNvSpPr txBox="1">
            <a:spLocks noChangeArrowheads="1"/>
          </p:cNvSpPr>
          <p:nvPr/>
        </p:nvSpPr>
        <p:spPr bwMode="auto">
          <a:xfrm>
            <a:off x="5105400" y="4724400"/>
            <a:ext cx="2714625" cy="338138"/>
          </a:xfrm>
          <a:prstGeom prst="rect">
            <a:avLst/>
          </a:prstGeom>
          <a:solidFill>
            <a:schemeClr val="bg1"/>
          </a:solidFill>
          <a:ln w="9525">
            <a:noFill/>
            <a:miter lim="800000"/>
            <a:headEnd/>
            <a:tailEnd/>
          </a:ln>
        </p:spPr>
        <p:txBody>
          <a:bodyPr wrap="none">
            <a:spAutoFit/>
          </a:bodyPr>
          <a:lstStyle/>
          <a:p>
            <a:pPr>
              <a:spcBef>
                <a:spcPct val="0"/>
              </a:spcBef>
              <a:spcAft>
                <a:spcPct val="0"/>
              </a:spcAft>
              <a:buFont typeface="Wingdings" pitchFamily="-65" charset="2"/>
              <a:buNone/>
            </a:pPr>
            <a:r>
              <a:rPr lang="en-US" sz="1600"/>
              <a:t>12 GeV, &lt; 0.2 um, &lt;0.015%</a:t>
            </a:r>
          </a:p>
        </p:txBody>
      </p:sp>
      <p:sp>
        <p:nvSpPr>
          <p:cNvPr id="14346" name="TextBox 604"/>
          <p:cNvSpPr txBox="1">
            <a:spLocks noChangeArrowheads="1"/>
          </p:cNvSpPr>
          <p:nvPr/>
        </p:nvSpPr>
        <p:spPr bwMode="auto">
          <a:xfrm>
            <a:off x="6324600" y="1549400"/>
            <a:ext cx="1295400" cy="584200"/>
          </a:xfrm>
          <a:prstGeom prst="rect">
            <a:avLst/>
          </a:prstGeom>
          <a:solidFill>
            <a:schemeClr val="bg1"/>
          </a:solidFill>
          <a:ln w="9525">
            <a:noFill/>
            <a:miter lim="800000"/>
            <a:headEnd/>
            <a:tailEnd/>
          </a:ln>
        </p:spPr>
        <p:txBody>
          <a:bodyPr>
            <a:spAutoFit/>
          </a:bodyPr>
          <a:lstStyle/>
          <a:p>
            <a:pPr>
              <a:spcBef>
                <a:spcPct val="0"/>
              </a:spcBef>
              <a:spcAft>
                <a:spcPct val="0"/>
              </a:spcAft>
              <a:buFont typeface="Wingdings" pitchFamily="-65" charset="2"/>
              <a:buNone/>
            </a:pPr>
            <a:r>
              <a:rPr lang="en-US" sz="1600"/>
              <a:t>3 ps (rms), 250 MeV</a:t>
            </a:r>
          </a:p>
        </p:txBody>
      </p:sp>
      <p:sp>
        <p:nvSpPr>
          <p:cNvPr id="11" name="TextBox 10"/>
          <p:cNvSpPr txBox="1"/>
          <p:nvPr/>
        </p:nvSpPr>
        <p:spPr>
          <a:xfrm>
            <a:off x="3810000" y="2819400"/>
            <a:ext cx="3716082" cy="307777"/>
          </a:xfrm>
          <a:prstGeom prst="rect">
            <a:avLst/>
          </a:prstGeom>
          <a:noFill/>
        </p:spPr>
        <p:txBody>
          <a:bodyPr wrap="none" rtlCol="0">
            <a:spAutoFit/>
          </a:bodyPr>
          <a:lstStyle/>
          <a:p>
            <a:pPr>
              <a:spcBef>
                <a:spcPts val="0"/>
              </a:spcBef>
              <a:spcAft>
                <a:spcPts val="0"/>
              </a:spcAft>
              <a:buNone/>
            </a:pPr>
            <a:r>
              <a:rPr lang="en-US" sz="1400" dirty="0" smtClean="0"/>
              <a:t>Introduce residual dispersion for LSC control</a:t>
            </a:r>
          </a:p>
        </p:txBody>
      </p:sp>
      <p:sp>
        <p:nvSpPr>
          <p:cNvPr id="17" name="Oval 16"/>
          <p:cNvSpPr/>
          <p:nvPr/>
        </p:nvSpPr>
        <p:spPr bwMode="auto">
          <a:xfrm>
            <a:off x="7010400" y="2133600"/>
            <a:ext cx="914400" cy="9144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50000"/>
              </a:spcBef>
              <a:spcAft>
                <a:spcPct val="50000"/>
              </a:spcAft>
              <a:buClr>
                <a:srgbClr val="004080"/>
              </a:buClr>
              <a:buSzPct val="65000"/>
              <a:buFont typeface="Wingdings" pitchFamily="-65" charset="2"/>
              <a:buChar char="§"/>
              <a:tabLst/>
            </a:pPr>
            <a:endParaRPr kumimoji="0" lang="en-US" sz="2000" b="0" i="0" u="none" strike="noStrike" cap="none" normalizeH="0" baseline="0">
              <a:ln>
                <a:noFill/>
              </a:ln>
              <a:solidFill>
                <a:schemeClr val="tx1"/>
              </a:solidFill>
              <a:effectLst/>
              <a:latin typeface="Arial" pitchFamily="-65" charset="0"/>
            </a:endParaRPr>
          </a:p>
        </p:txBody>
      </p:sp>
      <p:cxnSp>
        <p:nvCxnSpPr>
          <p:cNvPr id="19" name="Curved Connector 18"/>
          <p:cNvCxnSpPr>
            <a:stCxn id="11" idx="3"/>
            <a:endCxn id="17" idx="6"/>
          </p:cNvCxnSpPr>
          <p:nvPr/>
        </p:nvCxnSpPr>
        <p:spPr bwMode="auto">
          <a:xfrm flipV="1">
            <a:off x="7526082" y="2590800"/>
            <a:ext cx="398718" cy="382489"/>
          </a:xfrm>
          <a:prstGeom prst="curvedConnector3">
            <a:avLst>
              <a:gd name="adj1" fmla="val 157334"/>
            </a:avLst>
          </a:prstGeom>
          <a:noFill/>
          <a:ln w="9525" cap="flat" cmpd="sng" algn="ctr">
            <a:solidFill>
              <a:schemeClr val="bg2"/>
            </a:solidFill>
            <a:prstDash val="solid"/>
            <a:round/>
            <a:headEnd type="none" w="med" len="med"/>
            <a:tailEnd type="arrow"/>
          </a:ln>
          <a:effectLst/>
        </p:spPr>
      </p:cxn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ASTA can Help Answer – Baseline Design</a:t>
            </a:r>
            <a:endParaRPr lang="en-US" dirty="0"/>
          </a:p>
        </p:txBody>
      </p:sp>
      <p:sp>
        <p:nvSpPr>
          <p:cNvPr id="3" name="Content Placeholder 2"/>
          <p:cNvSpPr>
            <a:spLocks noGrp="1"/>
          </p:cNvSpPr>
          <p:nvPr>
            <p:ph idx="1"/>
          </p:nvPr>
        </p:nvSpPr>
        <p:spPr/>
        <p:txBody>
          <a:bodyPr/>
          <a:lstStyle/>
          <a:p>
            <a:r>
              <a:rPr lang="en-US" dirty="0" smtClean="0"/>
              <a:t>How effective is the residual-dispersion technique at ameliorating LSC?</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7</a:t>
            </a:fld>
            <a:endParaRPr lang="en-US"/>
          </a:p>
        </p:txBody>
      </p:sp>
      <p:pic>
        <p:nvPicPr>
          <p:cNvPr id="5" name="Picture 4" descr="etax.png"/>
          <p:cNvPicPr>
            <a:picLocks noChangeAspect="1"/>
          </p:cNvPicPr>
          <p:nvPr/>
        </p:nvPicPr>
        <p:blipFill>
          <a:blip r:embed="rId2">
            <a:clrChange>
              <a:clrFrom>
                <a:srgbClr val="FFFFFF"/>
              </a:clrFrom>
              <a:clrTo>
                <a:srgbClr val="FFFFFF">
                  <a:alpha val="0"/>
                </a:srgbClr>
              </a:clrTo>
            </a:clrChange>
          </a:blip>
          <a:srcRect l="4878" r="11179" b="6718"/>
          <a:stretch>
            <a:fillRect/>
          </a:stretch>
        </p:blipFill>
        <p:spPr bwMode="auto">
          <a:xfrm>
            <a:off x="457201" y="2209800"/>
            <a:ext cx="4267199" cy="3657600"/>
          </a:xfrm>
          <a:prstGeom prst="rect">
            <a:avLst/>
          </a:prstGeom>
          <a:noFill/>
          <a:ln w="9525">
            <a:noFill/>
            <a:miter lim="800000"/>
            <a:headEnd/>
            <a:tailEnd/>
          </a:ln>
        </p:spPr>
      </p:pic>
      <p:sp>
        <p:nvSpPr>
          <p:cNvPr id="6" name="TextBox 7"/>
          <p:cNvSpPr txBox="1">
            <a:spLocks noChangeArrowheads="1"/>
          </p:cNvSpPr>
          <p:nvPr/>
        </p:nvSpPr>
        <p:spPr bwMode="auto">
          <a:xfrm rot="-5400000">
            <a:off x="-243681" y="3748882"/>
            <a:ext cx="887413" cy="400050"/>
          </a:xfrm>
          <a:prstGeom prst="rect">
            <a:avLst/>
          </a:prstGeom>
          <a:noFill/>
          <a:ln w="9525">
            <a:noFill/>
            <a:miter lim="800000"/>
            <a:headEnd/>
            <a:tailEnd/>
          </a:ln>
        </p:spPr>
        <p:txBody>
          <a:bodyPr wrap="none">
            <a:spAutoFit/>
          </a:bodyPr>
          <a:lstStyle/>
          <a:p>
            <a:pPr>
              <a:spcBef>
                <a:spcPct val="0"/>
              </a:spcBef>
              <a:spcAft>
                <a:spcPct val="0"/>
              </a:spcAft>
              <a:buFont typeface="Wingdings" pitchFamily="-65" charset="2"/>
              <a:buNone/>
            </a:pPr>
            <a:r>
              <a:rPr lang="en-US" dirty="0" err="1">
                <a:latin typeface="Symbol" pitchFamily="18" charset="2"/>
              </a:rPr>
              <a:t>h</a:t>
            </a:r>
            <a:r>
              <a:rPr lang="en-US" baseline="-25000" dirty="0" err="1"/>
              <a:t>x</a:t>
            </a:r>
            <a:r>
              <a:rPr lang="en-US" baseline="-25000" dirty="0"/>
              <a:t> </a:t>
            </a:r>
            <a:r>
              <a:rPr lang="en-US" dirty="0"/>
              <a:t>(m)</a:t>
            </a:r>
          </a:p>
        </p:txBody>
      </p:sp>
      <p:pic>
        <p:nvPicPr>
          <p:cNvPr id="7" name="Picture 4" descr="perfComp.png"/>
          <p:cNvPicPr>
            <a:picLocks noChangeAspect="1"/>
          </p:cNvPicPr>
          <p:nvPr/>
        </p:nvPicPr>
        <p:blipFill>
          <a:blip r:embed="rId3">
            <a:clrChange>
              <a:clrFrom>
                <a:srgbClr val="FFFFFF"/>
              </a:clrFrom>
              <a:clrTo>
                <a:srgbClr val="FFFFFF">
                  <a:alpha val="0"/>
                </a:srgbClr>
              </a:clrTo>
            </a:clrChange>
          </a:blip>
          <a:srcRect l="5789" r="13171" b="5692"/>
          <a:stretch>
            <a:fillRect/>
          </a:stretch>
        </p:blipFill>
        <p:spPr bwMode="auto">
          <a:xfrm>
            <a:off x="4863548" y="2209041"/>
            <a:ext cx="4128052" cy="3705725"/>
          </a:xfrm>
          <a:prstGeom prst="rect">
            <a:avLst/>
          </a:prstGeom>
          <a:noFill/>
          <a:ln w="9525">
            <a:noFill/>
            <a:miter lim="800000"/>
            <a:headEnd/>
            <a:tailEnd/>
          </a:ln>
        </p:spPr>
      </p:pic>
      <p:sp>
        <p:nvSpPr>
          <p:cNvPr id="8" name="TextBox 7"/>
          <p:cNvSpPr txBox="1"/>
          <p:nvPr/>
        </p:nvSpPr>
        <p:spPr>
          <a:xfrm rot="16200000">
            <a:off x="4692603" y="3689397"/>
            <a:ext cx="311304" cy="400110"/>
          </a:xfrm>
          <a:prstGeom prst="rect">
            <a:avLst/>
          </a:prstGeom>
          <a:noFill/>
        </p:spPr>
        <p:txBody>
          <a:bodyPr wrap="none" rtlCol="0">
            <a:spAutoFit/>
          </a:bodyPr>
          <a:lstStyle/>
          <a:p>
            <a:pPr>
              <a:spcBef>
                <a:spcPts val="0"/>
              </a:spcBef>
              <a:spcAft>
                <a:spcPts val="0"/>
              </a:spcAft>
              <a:buNone/>
            </a:pPr>
            <a:r>
              <a:rPr lang="en-US" dirty="0" smtClean="0">
                <a:latin typeface="Symbol" pitchFamily="18" charset="2"/>
              </a:rPr>
              <a:t>d</a:t>
            </a:r>
          </a:p>
        </p:txBody>
      </p:sp>
      <p:sp>
        <p:nvSpPr>
          <p:cNvPr id="9" name="TextBox 8"/>
          <p:cNvSpPr txBox="1"/>
          <p:nvPr/>
        </p:nvSpPr>
        <p:spPr>
          <a:xfrm>
            <a:off x="5486400" y="4724400"/>
            <a:ext cx="1409360" cy="523220"/>
          </a:xfrm>
          <a:prstGeom prst="rect">
            <a:avLst/>
          </a:prstGeom>
          <a:noFill/>
        </p:spPr>
        <p:txBody>
          <a:bodyPr wrap="none" rtlCol="0">
            <a:spAutoFit/>
          </a:bodyPr>
          <a:lstStyle/>
          <a:p>
            <a:pPr>
              <a:spcBef>
                <a:spcPts val="0"/>
              </a:spcBef>
              <a:spcAft>
                <a:spcPts val="0"/>
              </a:spcAft>
              <a:buNone/>
            </a:pPr>
            <a:r>
              <a:rPr lang="en-US" sz="1400" dirty="0" smtClean="0">
                <a:solidFill>
                  <a:srgbClr val="FF0000"/>
                </a:solidFill>
              </a:rPr>
              <a:t>No dispersion</a:t>
            </a:r>
          </a:p>
          <a:p>
            <a:pPr>
              <a:spcBef>
                <a:spcPts val="0"/>
              </a:spcBef>
              <a:spcAft>
                <a:spcPts val="0"/>
              </a:spcAft>
              <a:buNone/>
            </a:pPr>
            <a:r>
              <a:rPr lang="en-US" sz="1400" dirty="0" smtClean="0">
                <a:solidFill>
                  <a:srgbClr val="00B0F0"/>
                </a:solidFill>
              </a:rPr>
              <a:t>With dispersion</a:t>
            </a:r>
          </a:p>
        </p:txBody>
      </p:sp>
      <p:sp>
        <p:nvSpPr>
          <p:cNvPr id="10" name="TextBox 9"/>
          <p:cNvSpPr txBox="1"/>
          <p:nvPr/>
        </p:nvSpPr>
        <p:spPr>
          <a:xfrm>
            <a:off x="5410200" y="2133600"/>
            <a:ext cx="3619902" cy="400110"/>
          </a:xfrm>
          <a:prstGeom prst="rect">
            <a:avLst/>
          </a:prstGeom>
          <a:noFill/>
        </p:spPr>
        <p:txBody>
          <a:bodyPr wrap="none" rtlCol="0">
            <a:spAutoFit/>
          </a:bodyPr>
          <a:lstStyle/>
          <a:p>
            <a:pPr>
              <a:spcBef>
                <a:spcPts val="0"/>
              </a:spcBef>
              <a:spcAft>
                <a:spcPts val="0"/>
              </a:spcAft>
              <a:buNone/>
            </a:pPr>
            <a:r>
              <a:rPr lang="en-US" dirty="0" smtClean="0"/>
              <a:t>Long. phase space @ 12 GeV</a:t>
            </a:r>
          </a:p>
        </p:txBody>
      </p:sp>
      <p:sp>
        <p:nvSpPr>
          <p:cNvPr id="11" name="TextBox 10"/>
          <p:cNvSpPr txBox="1"/>
          <p:nvPr/>
        </p:nvSpPr>
        <p:spPr>
          <a:xfrm>
            <a:off x="990600" y="2133600"/>
            <a:ext cx="3550972" cy="400110"/>
          </a:xfrm>
          <a:prstGeom prst="rect">
            <a:avLst/>
          </a:prstGeom>
          <a:noFill/>
        </p:spPr>
        <p:txBody>
          <a:bodyPr wrap="none" rtlCol="0">
            <a:spAutoFit/>
          </a:bodyPr>
          <a:lstStyle/>
          <a:p>
            <a:pPr>
              <a:spcBef>
                <a:spcPts val="0"/>
              </a:spcBef>
              <a:spcAft>
                <a:spcPts val="0"/>
              </a:spcAft>
              <a:buNone/>
            </a:pPr>
            <a:r>
              <a:rPr lang="en-US" dirty="0" smtClean="0"/>
              <a:t>Dispersion along MaRIE linac</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Design Bottom Line</a:t>
            </a:r>
            <a:endParaRPr lang="en-US" dirty="0"/>
          </a:p>
        </p:txBody>
      </p:sp>
      <p:sp>
        <p:nvSpPr>
          <p:cNvPr id="3" name="Content Placeholder 2"/>
          <p:cNvSpPr>
            <a:spLocks noGrp="1"/>
          </p:cNvSpPr>
          <p:nvPr>
            <p:ph idx="1"/>
          </p:nvPr>
        </p:nvSpPr>
        <p:spPr/>
        <p:txBody>
          <a:bodyPr/>
          <a:lstStyle/>
          <a:p>
            <a:r>
              <a:rPr lang="en-US" dirty="0" smtClean="0"/>
              <a:t>We </a:t>
            </a:r>
            <a:r>
              <a:rPr lang="en-US" i="1" dirty="0" smtClean="0"/>
              <a:t>think</a:t>
            </a:r>
            <a:r>
              <a:rPr lang="en-US" dirty="0" smtClean="0"/>
              <a:t> we can get these parameters using a more-or-less conventional design.</a:t>
            </a:r>
          </a:p>
          <a:p>
            <a:endParaRPr lang="en-US" dirty="0" smtClean="0"/>
          </a:p>
          <a:p>
            <a:r>
              <a:rPr lang="en-US" dirty="0" smtClean="0"/>
              <a:t>That said … it </a:t>
            </a:r>
            <a:r>
              <a:rPr lang="en-US" dirty="0" err="1" smtClean="0"/>
              <a:t>ain’t</a:t>
            </a:r>
            <a:r>
              <a:rPr lang="en-US" dirty="0" smtClean="0"/>
              <a:t> pretty.</a:t>
            </a:r>
          </a:p>
          <a:p>
            <a:pPr lvl="1"/>
            <a:r>
              <a:rPr lang="en-US" dirty="0" smtClean="0"/>
              <a:t>Large correlated energy spread from CSR mitigation techniques</a:t>
            </a:r>
          </a:p>
          <a:p>
            <a:pPr lvl="1"/>
            <a:r>
              <a:rPr lang="en-US" dirty="0" smtClean="0"/>
              <a:t>Residual dispersion in lattice from LSC mitigation techniques</a:t>
            </a:r>
          </a:p>
          <a:p>
            <a:pPr lvl="1"/>
            <a:endParaRPr lang="en-US" dirty="0" smtClean="0"/>
          </a:p>
          <a:p>
            <a:r>
              <a:rPr lang="en-US" dirty="0" smtClean="0"/>
              <a:t>Alternate techniques to avoid some of the problems in the first place:</a:t>
            </a:r>
          </a:p>
          <a:p>
            <a:pPr lvl="1"/>
            <a:r>
              <a:rPr lang="en-US" dirty="0" smtClean="0"/>
              <a:t>laser </a:t>
            </a:r>
            <a:r>
              <a:rPr lang="en-US" dirty="0" err="1" smtClean="0"/>
              <a:t>prebunching</a:t>
            </a:r>
            <a:r>
              <a:rPr lang="en-US" dirty="0" smtClean="0"/>
              <a:t> (ESASE) (Quinn Marksteiner) and </a:t>
            </a:r>
          </a:p>
          <a:p>
            <a:pPr lvl="1"/>
            <a:r>
              <a:rPr lang="en-US" dirty="0" smtClean="0"/>
              <a:t>deflectors for chirp control (Nikolai Yampolsky)</a:t>
            </a:r>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8</a:t>
            </a:fld>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ESASE (laser bunching)</a:t>
            </a:r>
            <a:endParaRPr lang="en-US" dirty="0"/>
          </a:p>
        </p:txBody>
      </p:sp>
      <p:sp>
        <p:nvSpPr>
          <p:cNvPr id="4" name="Slide Number Placeholder 3"/>
          <p:cNvSpPr>
            <a:spLocks noGrp="1"/>
          </p:cNvSpPr>
          <p:nvPr>
            <p:ph type="sldNum" sz="quarter" idx="10"/>
          </p:nvPr>
        </p:nvSpPr>
        <p:spPr/>
        <p:txBody>
          <a:bodyPr/>
          <a:lstStyle/>
          <a:p>
            <a:pPr>
              <a:defRPr/>
            </a:pPr>
            <a:r>
              <a:rPr lang="en-US" smtClean="0"/>
              <a:t>Slide </a:t>
            </a:r>
            <a:fld id="{CD425DA6-59C3-481A-A675-76E5CD390DE1}" type="slidenum">
              <a:rPr lang="en-US" smtClean="0"/>
              <a:pPr>
                <a:defRPr/>
              </a:pPr>
              <a:t>9</a:t>
            </a:fld>
            <a:endParaRPr lang="en-US"/>
          </a:p>
        </p:txBody>
      </p:sp>
      <p:pic>
        <p:nvPicPr>
          <p:cNvPr id="5" name="Picture 23" descr="C:\Documents and Settings\Quinn\Desktop\QuinnDesktop\Desktop\Marie\MyWriteUps\AccelReview\ConventionalXFELsetup.png"/>
          <p:cNvPicPr>
            <a:picLocks noChangeAspect="1" noChangeArrowheads="1"/>
          </p:cNvPicPr>
          <p:nvPr/>
        </p:nvPicPr>
        <p:blipFill>
          <a:blip r:embed="rId2" cstate="print"/>
          <a:srcRect/>
          <a:stretch>
            <a:fillRect/>
          </a:stretch>
        </p:blipFill>
        <p:spPr bwMode="auto">
          <a:xfrm>
            <a:off x="838200" y="1371600"/>
            <a:ext cx="6904871" cy="1528991"/>
          </a:xfrm>
          <a:prstGeom prst="rect">
            <a:avLst/>
          </a:prstGeom>
          <a:noFill/>
        </p:spPr>
      </p:pic>
      <p:sp>
        <p:nvSpPr>
          <p:cNvPr id="6" name="TextBox 5"/>
          <p:cNvSpPr txBox="1"/>
          <p:nvPr/>
        </p:nvSpPr>
        <p:spPr>
          <a:xfrm>
            <a:off x="762000" y="2819400"/>
            <a:ext cx="7731797" cy="707886"/>
          </a:xfrm>
          <a:prstGeom prst="rect">
            <a:avLst/>
          </a:prstGeom>
          <a:noFill/>
        </p:spPr>
        <p:txBody>
          <a:bodyPr wrap="none" rtlCol="0">
            <a:spAutoFit/>
          </a:bodyPr>
          <a:lstStyle/>
          <a:p>
            <a:pPr>
              <a:spcBef>
                <a:spcPts val="0"/>
              </a:spcBef>
              <a:spcAft>
                <a:spcPts val="0"/>
              </a:spcAft>
              <a:buNone/>
            </a:pPr>
            <a:r>
              <a:rPr lang="en-US" dirty="0" smtClean="0"/>
              <a:t>Conventional approach:  bunch to ~12 </a:t>
            </a:r>
            <a:r>
              <a:rPr lang="en-US" dirty="0" err="1" smtClean="0"/>
              <a:t>fs</a:t>
            </a:r>
            <a:r>
              <a:rPr lang="en-US" dirty="0" smtClean="0"/>
              <a:t> / 3 kA, boost energy, </a:t>
            </a:r>
            <a:r>
              <a:rPr lang="en-US" dirty="0" err="1" smtClean="0"/>
              <a:t>lase</a:t>
            </a:r>
            <a:endParaRPr lang="en-US" dirty="0" smtClean="0"/>
          </a:p>
          <a:p>
            <a:pPr>
              <a:spcBef>
                <a:spcPts val="0"/>
              </a:spcBef>
              <a:spcAft>
                <a:spcPts val="0"/>
              </a:spcAft>
              <a:buNone/>
            </a:pPr>
            <a:r>
              <a:rPr lang="en-US" dirty="0" smtClean="0"/>
              <a:t>  Problems:  CSR, LSC; resistive wake in undulator</a:t>
            </a:r>
          </a:p>
        </p:txBody>
      </p:sp>
      <p:pic>
        <p:nvPicPr>
          <p:cNvPr id="7" name="Picture 4" descr="C:\Documents and Settings\227423\Desktop\AccelReview\LaserBunchScheme.png"/>
          <p:cNvPicPr>
            <a:picLocks noChangeAspect="1" noChangeArrowheads="1"/>
          </p:cNvPicPr>
          <p:nvPr/>
        </p:nvPicPr>
        <p:blipFill>
          <a:blip r:embed="rId3" cstate="print"/>
          <a:srcRect/>
          <a:stretch>
            <a:fillRect/>
          </a:stretch>
        </p:blipFill>
        <p:spPr bwMode="auto">
          <a:xfrm>
            <a:off x="641353" y="3711714"/>
            <a:ext cx="7462838" cy="1492567"/>
          </a:xfrm>
          <a:prstGeom prst="rect">
            <a:avLst/>
          </a:prstGeom>
          <a:noFill/>
        </p:spPr>
      </p:pic>
      <p:sp>
        <p:nvSpPr>
          <p:cNvPr id="8" name="TextBox 7"/>
          <p:cNvSpPr txBox="1"/>
          <p:nvPr/>
        </p:nvSpPr>
        <p:spPr>
          <a:xfrm>
            <a:off x="717553" y="5159514"/>
            <a:ext cx="8121647" cy="707886"/>
          </a:xfrm>
          <a:prstGeom prst="rect">
            <a:avLst/>
          </a:prstGeom>
          <a:noFill/>
        </p:spPr>
        <p:txBody>
          <a:bodyPr wrap="none" rtlCol="0">
            <a:spAutoFit/>
          </a:bodyPr>
          <a:lstStyle/>
          <a:p>
            <a:pPr>
              <a:spcBef>
                <a:spcPts val="0"/>
              </a:spcBef>
              <a:spcAft>
                <a:spcPts val="0"/>
              </a:spcAft>
              <a:buNone/>
            </a:pPr>
            <a:r>
              <a:rPr lang="en-US" dirty="0" smtClean="0"/>
              <a:t>ESASE approach:  bunch to ~ 70 </a:t>
            </a:r>
            <a:r>
              <a:rPr lang="en-US" dirty="0" err="1" smtClean="0"/>
              <a:t>fs</a:t>
            </a:r>
            <a:r>
              <a:rPr lang="en-US" dirty="0" smtClean="0"/>
              <a:t> / 600 A (reduced CSR), modulate,</a:t>
            </a:r>
          </a:p>
          <a:p>
            <a:pPr>
              <a:spcBef>
                <a:spcPts val="0"/>
              </a:spcBef>
              <a:spcAft>
                <a:spcPts val="0"/>
              </a:spcAft>
              <a:buNone/>
            </a:pPr>
            <a:r>
              <a:rPr lang="en-US" dirty="0" smtClean="0"/>
              <a:t>boost energy, make small bunches @ 3-6 kA, </a:t>
            </a:r>
            <a:r>
              <a:rPr lang="en-US" dirty="0" err="1" smtClean="0"/>
              <a:t>lase</a:t>
            </a:r>
            <a:endParaRPr lang="en-US" dirty="0" smtClean="0"/>
          </a:p>
        </p:txBody>
      </p:sp>
      <p:sp>
        <p:nvSpPr>
          <p:cNvPr id="9" name="TextBox 8"/>
          <p:cNvSpPr txBox="1"/>
          <p:nvPr/>
        </p:nvSpPr>
        <p:spPr>
          <a:xfrm>
            <a:off x="4018366" y="5940623"/>
            <a:ext cx="5125634" cy="307777"/>
          </a:xfrm>
          <a:prstGeom prst="rect">
            <a:avLst/>
          </a:prstGeom>
          <a:noFill/>
        </p:spPr>
        <p:txBody>
          <a:bodyPr wrap="none" rtlCol="0">
            <a:spAutoFit/>
          </a:bodyPr>
          <a:lstStyle/>
          <a:p>
            <a:pPr>
              <a:spcBef>
                <a:spcPts val="0"/>
              </a:spcBef>
              <a:spcAft>
                <a:spcPts val="0"/>
              </a:spcAft>
              <a:buNone/>
            </a:pPr>
            <a:r>
              <a:rPr lang="en-US" sz="1400" dirty="0" smtClean="0"/>
              <a:t>A. A. </a:t>
            </a:r>
            <a:r>
              <a:rPr lang="en-US" sz="1400" dirty="0" err="1" smtClean="0"/>
              <a:t>Zholents</a:t>
            </a:r>
            <a:r>
              <a:rPr lang="en-US" sz="1400" dirty="0" smtClean="0"/>
              <a:t>, Phys. Rev. ST </a:t>
            </a:r>
            <a:r>
              <a:rPr lang="en-US" sz="1400" dirty="0" err="1" smtClean="0"/>
              <a:t>Accel</a:t>
            </a:r>
            <a:r>
              <a:rPr lang="en-US" sz="1400" dirty="0" smtClean="0"/>
              <a:t>. Beams 8, 040701 (2005).</a:t>
            </a: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50000"/>
          </a:spcBef>
          <a:spcAft>
            <a:spcPct val="50000"/>
          </a:spcAft>
          <a:buClr>
            <a:srgbClr val="004080"/>
          </a:buClr>
          <a:buSzPct val="65000"/>
          <a:buFont typeface="Wingdings" pitchFamily="-65" charset="2"/>
          <a:buChar char="§"/>
          <a:tabLst/>
          <a:defRPr kumimoji="0" lang="en-US" sz="2000" b="0" i="0" u="none" strike="noStrike" cap="none" normalizeH="0" baseline="0">
            <a:ln>
              <a:noFill/>
            </a:ln>
            <a:solidFill>
              <a:schemeClr val="tx1"/>
            </a:solidFill>
            <a:effectLst/>
            <a:latin typeface="Arial" pitchFamily="-65" charset="0"/>
          </a:defRPr>
        </a:defPPr>
      </a:lstStyle>
    </a:spDef>
    <a:lnDef>
      <a:spPr bwMode="auto">
        <a:noFill/>
        <a:ln w="57150" cap="flat" cmpd="sng" algn="ctr">
          <a:solidFill>
            <a:srgbClr val="00B0F0"/>
          </a:solidFill>
          <a:prstDash val="solid"/>
          <a:round/>
          <a:headEnd type="none" w="med" len="med"/>
          <a:tailEnd type="none" w="med" len="med"/>
        </a:ln>
        <a:effectLst/>
      </a:spPr>
      <a:bodyPr/>
      <a:lstStyle/>
    </a:lnDef>
    <a:txDef>
      <a:spPr>
        <a:noFill/>
      </a:spPr>
      <a:bodyPr wrap="none" rtlCol="0">
        <a:spAutoFit/>
      </a:bodyPr>
      <a:lstStyle>
        <a:defPPr>
          <a:spcBef>
            <a:spcPts val="0"/>
          </a:spcBef>
          <a:spcAft>
            <a:spcPts val="0"/>
          </a:spcAft>
          <a:buNone/>
          <a:defRPr dirty="0" smtClean="0"/>
        </a:defPPr>
      </a:lstStyle>
    </a:tx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Business Mgt Overview 8.8.05</Template>
  <TotalTime>5159</TotalTime>
  <Words>1075</Words>
  <Application>Microsoft Office PowerPoint</Application>
  <PresentationFormat>On-screen Show (4:3)</PresentationFormat>
  <Paragraphs>208</Paragraphs>
  <Slides>23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Edge</vt:lpstr>
      <vt:lpstr>Equation</vt:lpstr>
      <vt:lpstr>Beam Manipulation for Future Hard X-Ray FELs  (that could be tested at ASTA)</vt:lpstr>
      <vt:lpstr>Acknowledgements</vt:lpstr>
      <vt:lpstr>The Plan (subject to change)</vt:lpstr>
      <vt:lpstr>For more information about MaRIE’s science missions:</vt:lpstr>
      <vt:lpstr>What are the baseline assumptions and requirements?</vt:lpstr>
      <vt:lpstr>What does the MaRIE LINAC look like?</vt:lpstr>
      <vt:lpstr>Questions ASTA can Help Answer – Baseline Design</vt:lpstr>
      <vt:lpstr>Baseline Design Bottom Line</vt:lpstr>
      <vt:lpstr>Introduction to ESASE (laser bunching)</vt:lpstr>
      <vt:lpstr>Slippage effects in undulator</vt:lpstr>
      <vt:lpstr>Microbunches help with resistive wake effects</vt:lpstr>
      <vt:lpstr>Questions ASTA can Help Answer - ESASE</vt:lpstr>
      <vt:lpstr>Chirp Control with Deflector Cavities</vt:lpstr>
      <vt:lpstr>Deflector-Based Chirp Control – 1st Order</vt:lpstr>
      <vt:lpstr>Early Simulations with elegant</vt:lpstr>
      <vt:lpstr>Questions ASTA can Help Answer –  Deflector-Based Chirp Control</vt:lpstr>
      <vt:lpstr>Closing Comments</vt:lpstr>
      <vt:lpstr>Backup slides follow</vt:lpstr>
      <vt:lpstr>CSR &amp; LSC mitigation strategies:</vt:lpstr>
      <vt:lpstr>In practice, what are we doing?</vt:lpstr>
      <vt:lpstr>After BC2 compressor (at 1 GeV)</vt:lpstr>
      <vt:lpstr>SASE vs. ESASE</vt:lpstr>
      <vt:lpstr>Effects of space charge – why we modulate at 12 GeV</vt:lpstr>
    </vt:vector>
  </TitlesOfParts>
  <Company>LANL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Attendee Introduction</dc:title>
  <dc:creator>LC-LM</dc:creator>
  <cp:lastModifiedBy>John Lewellen</cp:lastModifiedBy>
  <cp:revision>137</cp:revision>
  <dcterms:created xsi:type="dcterms:W3CDTF">2007-04-05T20:26:21Z</dcterms:created>
  <dcterms:modified xsi:type="dcterms:W3CDTF">2013-07-23T19:34:42Z</dcterms:modified>
</cp:coreProperties>
</file>