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8"/>
  </p:notesMasterIdLst>
  <p:sldIdLst>
    <p:sldId id="358" r:id="rId2"/>
    <p:sldId id="339" r:id="rId3"/>
    <p:sldId id="324" r:id="rId4"/>
    <p:sldId id="355" r:id="rId5"/>
    <p:sldId id="328" r:id="rId6"/>
    <p:sldId id="343" r:id="rId7"/>
    <p:sldId id="312" r:id="rId8"/>
    <p:sldId id="354" r:id="rId9"/>
    <p:sldId id="353" r:id="rId10"/>
    <p:sldId id="357" r:id="rId11"/>
    <p:sldId id="315" r:id="rId12"/>
    <p:sldId id="274" r:id="rId13"/>
    <p:sldId id="352" r:id="rId14"/>
    <p:sldId id="356" r:id="rId15"/>
    <p:sldId id="303" r:id="rId16"/>
    <p:sldId id="340" r:id="rId17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ward Nissen" initials="E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66FFFF"/>
    <a:srgbClr val="FF9900"/>
    <a:srgbClr val="0066FF"/>
    <a:srgbClr val="FFFFFF"/>
    <a:srgbClr val="FFFF00"/>
    <a:srgbClr val="FFFF66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92" autoAdjust="0"/>
    <p:restoredTop sz="96321" autoAdjust="0"/>
  </p:normalViewPr>
  <p:slideViewPr>
    <p:cSldViewPr>
      <p:cViewPr varScale="1">
        <p:scale>
          <a:sx n="105" d="100"/>
          <a:sy n="105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ssen\Documents\my%20own%20kicker%20ma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05538547978716E-2"/>
          <c:y val="3.5255090474185659E-2"/>
          <c:w val="0.88131385475344171"/>
          <c:h val="0.8707313349279866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-6</c:v>
                </c:pt>
                <c:pt idx="1">
                  <c:v>-5.9</c:v>
                </c:pt>
                <c:pt idx="2">
                  <c:v>-5.8</c:v>
                </c:pt>
                <c:pt idx="3">
                  <c:v>-5.7</c:v>
                </c:pt>
                <c:pt idx="4">
                  <c:v>-5.6</c:v>
                </c:pt>
                <c:pt idx="5">
                  <c:v>-5.5</c:v>
                </c:pt>
                <c:pt idx="6">
                  <c:v>-5.4</c:v>
                </c:pt>
                <c:pt idx="7">
                  <c:v>-5.3</c:v>
                </c:pt>
                <c:pt idx="8">
                  <c:v>-5.2</c:v>
                </c:pt>
                <c:pt idx="9">
                  <c:v>-5.0999999999999996</c:v>
                </c:pt>
                <c:pt idx="10">
                  <c:v>-5</c:v>
                </c:pt>
                <c:pt idx="11">
                  <c:v>-4.9000000000000004</c:v>
                </c:pt>
                <c:pt idx="12">
                  <c:v>-4.8</c:v>
                </c:pt>
                <c:pt idx="13">
                  <c:v>-4.7</c:v>
                </c:pt>
                <c:pt idx="14">
                  <c:v>-4.5999999999999996</c:v>
                </c:pt>
                <c:pt idx="15">
                  <c:v>-4.5000000000000098</c:v>
                </c:pt>
                <c:pt idx="16">
                  <c:v>-4.4000000000000101</c:v>
                </c:pt>
                <c:pt idx="17">
                  <c:v>-4.3000000000000096</c:v>
                </c:pt>
                <c:pt idx="18">
                  <c:v>-4.2000000000000099</c:v>
                </c:pt>
                <c:pt idx="19">
                  <c:v>-4.1000000000000085</c:v>
                </c:pt>
                <c:pt idx="20">
                  <c:v>-4.0000000000000098</c:v>
                </c:pt>
                <c:pt idx="21">
                  <c:v>-3.9000000000000101</c:v>
                </c:pt>
                <c:pt idx="22">
                  <c:v>-3.80000000000001</c:v>
                </c:pt>
                <c:pt idx="23">
                  <c:v>-3.7000000000000099</c:v>
                </c:pt>
                <c:pt idx="24">
                  <c:v>-3.6000000000000099</c:v>
                </c:pt>
                <c:pt idx="25">
                  <c:v>-3.5000000000000102</c:v>
                </c:pt>
                <c:pt idx="26">
                  <c:v>-3.4000000000000101</c:v>
                </c:pt>
                <c:pt idx="27">
                  <c:v>-3.30000000000001</c:v>
                </c:pt>
                <c:pt idx="28">
                  <c:v>-3.2000000000000099</c:v>
                </c:pt>
                <c:pt idx="29">
                  <c:v>-3.1000000000000099</c:v>
                </c:pt>
                <c:pt idx="30">
                  <c:v>-3.0000000000000102</c:v>
                </c:pt>
                <c:pt idx="31">
                  <c:v>-2.9000000000000101</c:v>
                </c:pt>
                <c:pt idx="32">
                  <c:v>-2.80000000000001</c:v>
                </c:pt>
                <c:pt idx="33">
                  <c:v>-2.7000000000000099</c:v>
                </c:pt>
                <c:pt idx="34">
                  <c:v>-2.6000000000000099</c:v>
                </c:pt>
                <c:pt idx="35">
                  <c:v>-2.5000000000000102</c:v>
                </c:pt>
                <c:pt idx="36">
                  <c:v>-2.4000000000000101</c:v>
                </c:pt>
                <c:pt idx="37">
                  <c:v>-2.30000000000001</c:v>
                </c:pt>
                <c:pt idx="38">
                  <c:v>-2.2000000000000099</c:v>
                </c:pt>
                <c:pt idx="39">
                  <c:v>-2.1000000000000099</c:v>
                </c:pt>
                <c:pt idx="40">
                  <c:v>-2.0000000000000102</c:v>
                </c:pt>
                <c:pt idx="41">
                  <c:v>-1.9000000000000099</c:v>
                </c:pt>
                <c:pt idx="42">
                  <c:v>-1.80000000000001</c:v>
                </c:pt>
                <c:pt idx="43">
                  <c:v>-1.7000000000000208</c:v>
                </c:pt>
                <c:pt idx="44">
                  <c:v>-1.6000000000000201</c:v>
                </c:pt>
                <c:pt idx="45">
                  <c:v>-1.50000000000002</c:v>
                </c:pt>
                <c:pt idx="46">
                  <c:v>-1.4000000000000199</c:v>
                </c:pt>
                <c:pt idx="47">
                  <c:v>-1.30000000000002</c:v>
                </c:pt>
                <c:pt idx="48">
                  <c:v>-1.2000000000000199</c:v>
                </c:pt>
                <c:pt idx="49">
                  <c:v>-1.1000000000000201</c:v>
                </c:pt>
                <c:pt idx="50">
                  <c:v>-1.00000000000002</c:v>
                </c:pt>
                <c:pt idx="51">
                  <c:v>-0.90000000000002001</c:v>
                </c:pt>
                <c:pt idx="52">
                  <c:v>-0.80000000000002003</c:v>
                </c:pt>
                <c:pt idx="53">
                  <c:v>-0.70000000000002005</c:v>
                </c:pt>
                <c:pt idx="54">
                  <c:v>-0.60000000000002063</c:v>
                </c:pt>
                <c:pt idx="55">
                  <c:v>-0.50000000000001998</c:v>
                </c:pt>
                <c:pt idx="56">
                  <c:v>-0.40000000000002001</c:v>
                </c:pt>
                <c:pt idx="57">
                  <c:v>-0.30000000000001997</c:v>
                </c:pt>
                <c:pt idx="58">
                  <c:v>-0.20000000000002024</c:v>
                </c:pt>
                <c:pt idx="59">
                  <c:v>-0.10000000000002</c:v>
                </c:pt>
                <c:pt idx="60">
                  <c:v>-2.0428103653103089E-14</c:v>
                </c:pt>
                <c:pt idx="61">
                  <c:v>9.9999999999980466E-2</c:v>
                </c:pt>
                <c:pt idx="62">
                  <c:v>0.19999999999998047</c:v>
                </c:pt>
                <c:pt idx="63">
                  <c:v>0.2999999999999815</c:v>
                </c:pt>
                <c:pt idx="64">
                  <c:v>0.39999999999998193</c:v>
                </c:pt>
                <c:pt idx="65">
                  <c:v>0.49999999999998157</c:v>
                </c:pt>
                <c:pt idx="66">
                  <c:v>0.59999999999998044</c:v>
                </c:pt>
                <c:pt idx="67">
                  <c:v>0.6999999999999813</c:v>
                </c:pt>
                <c:pt idx="68">
                  <c:v>0.79999999999997995</c:v>
                </c:pt>
                <c:pt idx="69">
                  <c:v>0.89999999999998082</c:v>
                </c:pt>
                <c:pt idx="70">
                  <c:v>0.99999999999998002</c:v>
                </c:pt>
                <c:pt idx="71">
                  <c:v>1.099999999999967</c:v>
                </c:pt>
                <c:pt idx="72">
                  <c:v>1.1999999999999698</c:v>
                </c:pt>
                <c:pt idx="73">
                  <c:v>1.2999999999999667</c:v>
                </c:pt>
                <c:pt idx="74">
                  <c:v>1.3999999999999673</c:v>
                </c:pt>
                <c:pt idx="75">
                  <c:v>1.4999999999999658</c:v>
                </c:pt>
                <c:pt idx="76">
                  <c:v>1.599999999999967</c:v>
                </c:pt>
                <c:pt idx="77">
                  <c:v>1.6999999999999698</c:v>
                </c:pt>
                <c:pt idx="78">
                  <c:v>1.7999999999999674</c:v>
                </c:pt>
                <c:pt idx="79">
                  <c:v>1.8999999999999673</c:v>
                </c:pt>
                <c:pt idx="80">
                  <c:v>1.9999999999999682</c:v>
                </c:pt>
                <c:pt idx="81">
                  <c:v>2.0999999999999677</c:v>
                </c:pt>
                <c:pt idx="82">
                  <c:v>2.19999999999997</c:v>
                </c:pt>
                <c:pt idx="83">
                  <c:v>2.2999999999999701</c:v>
                </c:pt>
                <c:pt idx="84">
                  <c:v>2.3999999999999648</c:v>
                </c:pt>
                <c:pt idx="85">
                  <c:v>2.4999999999999667</c:v>
                </c:pt>
                <c:pt idx="86">
                  <c:v>2.5999999999999677</c:v>
                </c:pt>
                <c:pt idx="87">
                  <c:v>2.69999999999997</c:v>
                </c:pt>
                <c:pt idx="88">
                  <c:v>2.7999999999999701</c:v>
                </c:pt>
                <c:pt idx="89">
                  <c:v>2.8999999999999648</c:v>
                </c:pt>
                <c:pt idx="90">
                  <c:v>2.9999999999999667</c:v>
                </c:pt>
                <c:pt idx="91">
                  <c:v>3.0999999999999677</c:v>
                </c:pt>
                <c:pt idx="92">
                  <c:v>3.19999999999997</c:v>
                </c:pt>
                <c:pt idx="93">
                  <c:v>3.2999999999999701</c:v>
                </c:pt>
                <c:pt idx="94">
                  <c:v>3.3999999999999648</c:v>
                </c:pt>
                <c:pt idx="95">
                  <c:v>3.4999999999999667</c:v>
                </c:pt>
                <c:pt idx="96">
                  <c:v>3.5999999999999677</c:v>
                </c:pt>
                <c:pt idx="97">
                  <c:v>3.69999999999997</c:v>
                </c:pt>
                <c:pt idx="98">
                  <c:v>3.7999999999999701</c:v>
                </c:pt>
                <c:pt idx="99">
                  <c:v>3.8999999999999577</c:v>
                </c:pt>
                <c:pt idx="100">
                  <c:v>3.9999999999999587</c:v>
                </c:pt>
                <c:pt idx="101">
                  <c:v>4.0999999999999996</c:v>
                </c:pt>
                <c:pt idx="102">
                  <c:v>4.2</c:v>
                </c:pt>
                <c:pt idx="103">
                  <c:v>4.3</c:v>
                </c:pt>
                <c:pt idx="104">
                  <c:v>4.4000000000000004</c:v>
                </c:pt>
                <c:pt idx="105">
                  <c:v>4.5</c:v>
                </c:pt>
                <c:pt idx="106">
                  <c:v>4.5999999999999996</c:v>
                </c:pt>
                <c:pt idx="107">
                  <c:v>4.7</c:v>
                </c:pt>
                <c:pt idx="108">
                  <c:v>4.8</c:v>
                </c:pt>
                <c:pt idx="109">
                  <c:v>4.9000000000000004</c:v>
                </c:pt>
                <c:pt idx="110">
                  <c:v>5</c:v>
                </c:pt>
                <c:pt idx="111">
                  <c:v>5.0999999999999996</c:v>
                </c:pt>
                <c:pt idx="112">
                  <c:v>5.2</c:v>
                </c:pt>
                <c:pt idx="113">
                  <c:v>5.3</c:v>
                </c:pt>
                <c:pt idx="114">
                  <c:v>5.4</c:v>
                </c:pt>
                <c:pt idx="115">
                  <c:v>5.5</c:v>
                </c:pt>
                <c:pt idx="116">
                  <c:v>5.6</c:v>
                </c:pt>
                <c:pt idx="117">
                  <c:v>5.7</c:v>
                </c:pt>
                <c:pt idx="118">
                  <c:v>5.8</c:v>
                </c:pt>
                <c:pt idx="119">
                  <c:v>5.9</c:v>
                </c:pt>
                <c:pt idx="120">
                  <c:v>6</c:v>
                </c:pt>
              </c:numCache>
            </c:numRef>
          </c:xVal>
          <c:yVal>
            <c:numRef>
              <c:f>Sheet1!$B$1:$B$121</c:f>
              <c:numCache>
                <c:formatCode>General</c:formatCode>
                <c:ptCount val="121"/>
                <c:pt idx="0">
                  <c:v>-0.25</c:v>
                </c:pt>
                <c:pt idx="1">
                  <c:v>-0.10582234909180917</c:v>
                </c:pt>
                <c:pt idx="2">
                  <c:v>5.5023751706962894E-2</c:v>
                </c:pt>
                <c:pt idx="3">
                  <c:v>0.2250213375814826</c:v>
                </c:pt>
                <c:pt idx="4">
                  <c:v>0.39587957347536551</c:v>
                </c:pt>
                <c:pt idx="5">
                  <c:v>0.55901699437494756</c:v>
                </c:pt>
                <c:pt idx="6">
                  <c:v>0.70606673751143001</c:v>
                </c:pt>
                <c:pt idx="7">
                  <c:v>0.82937255665483345</c:v>
                </c:pt>
                <c:pt idx="8">
                  <c:v>0.9224449205862465</c:v>
                </c:pt>
                <c:pt idx="9">
                  <c:v>0.98034893122155498</c:v>
                </c:pt>
                <c:pt idx="10">
                  <c:v>1</c:v>
                </c:pt>
                <c:pt idx="11">
                  <c:v>0.98034893122155398</c:v>
                </c:pt>
                <c:pt idx="12">
                  <c:v>0.9224449205862465</c:v>
                </c:pt>
                <c:pt idx="13">
                  <c:v>0.82937255665483345</c:v>
                </c:pt>
                <c:pt idx="14">
                  <c:v>0.70606673751142901</c:v>
                </c:pt>
                <c:pt idx="15">
                  <c:v>0.55901699437496066</c:v>
                </c:pt>
                <c:pt idx="16">
                  <c:v>0.39587957347538133</c:v>
                </c:pt>
                <c:pt idx="17">
                  <c:v>0.22502133758149984</c:v>
                </c:pt>
                <c:pt idx="18">
                  <c:v>5.5023751706978763E-2</c:v>
                </c:pt>
                <c:pt idx="19">
                  <c:v>-0.105822349091793</c:v>
                </c:pt>
                <c:pt idx="20">
                  <c:v>-0.24999999999998748</c:v>
                </c:pt>
                <c:pt idx="21">
                  <c:v>-0.37119758565125238</c:v>
                </c:pt>
                <c:pt idx="22">
                  <c:v>-0.46466209089257432</c:v>
                </c:pt>
                <c:pt idx="23">
                  <c:v>-0.52745261042189162</c:v>
                </c:pt>
                <c:pt idx="24">
                  <c:v>-0.55857890023698697</c:v>
                </c:pt>
                <c:pt idx="25">
                  <c:v>-0.55901699437494856</c:v>
                </c:pt>
                <c:pt idx="26">
                  <c:v>-0.53160164065688831</c:v>
                </c:pt>
                <c:pt idx="27">
                  <c:v>-0.48080304327204215</c:v>
                </c:pt>
                <c:pt idx="28">
                  <c:v>-0.41240265216721567</c:v>
                </c:pt>
                <c:pt idx="29">
                  <c:v>-0.33308905394605798</c:v>
                </c:pt>
                <c:pt idx="30">
                  <c:v>-0.25000000000000799</c:v>
                </c:pt>
                <c:pt idx="31">
                  <c:v>-0.17023994253244182</c:v>
                </c:pt>
                <c:pt idx="32">
                  <c:v>-0.100403929233426</c:v>
                </c:pt>
                <c:pt idx="33">
                  <c:v>-4.6138240542388104E-2</c:v>
                </c:pt>
                <c:pt idx="34">
                  <c:v>-1.1765770092925659E-2</c:v>
                </c:pt>
                <c:pt idx="35">
                  <c:v>0</c:v>
                </c:pt>
                <c:pt idx="36">
                  <c:v>-1.1765770092921046E-2</c:v>
                </c:pt>
                <c:pt idx="37">
                  <c:v>-4.6138240542379277E-2</c:v>
                </c:pt>
                <c:pt idx="38">
                  <c:v>-0.10040392923341412</c:v>
                </c:pt>
                <c:pt idx="39">
                  <c:v>-0.17023994253242697</c:v>
                </c:pt>
                <c:pt idx="40">
                  <c:v>-0.24999999999999276</c:v>
                </c:pt>
                <c:pt idx="41">
                  <c:v>-0.33308905394604216</c:v>
                </c:pt>
                <c:pt idx="42">
                  <c:v>-0.41240265216720073</c:v>
                </c:pt>
                <c:pt idx="43">
                  <c:v>-0.48080304327202367</c:v>
                </c:pt>
                <c:pt idx="44">
                  <c:v>-0.53160164065687543</c:v>
                </c:pt>
                <c:pt idx="45">
                  <c:v>-0.55901699437494456</c:v>
                </c:pt>
                <c:pt idx="46">
                  <c:v>-0.55857890023699097</c:v>
                </c:pt>
                <c:pt idx="47">
                  <c:v>-0.5274526104219045</c:v>
                </c:pt>
                <c:pt idx="48">
                  <c:v>-0.46466209089259802</c:v>
                </c:pt>
                <c:pt idx="49">
                  <c:v>-0.37119758565128502</c:v>
                </c:pt>
                <c:pt idx="50">
                  <c:v>-0.25000000000002676</c:v>
                </c:pt>
                <c:pt idx="51">
                  <c:v>-0.10582234909183919</c:v>
                </c:pt>
                <c:pt idx="52">
                  <c:v>5.502375170692874E-2</c:v>
                </c:pt>
                <c:pt idx="53">
                  <c:v>0.2250213375814486</c:v>
                </c:pt>
                <c:pt idx="54">
                  <c:v>0.39587957347533015</c:v>
                </c:pt>
                <c:pt idx="55">
                  <c:v>0.55901699437491559</c:v>
                </c:pt>
                <c:pt idx="56">
                  <c:v>0.70606673751140303</c:v>
                </c:pt>
                <c:pt idx="57">
                  <c:v>0.82937255665481169</c:v>
                </c:pt>
                <c:pt idx="58">
                  <c:v>0.92244492058623151</c:v>
                </c:pt>
                <c:pt idx="59">
                  <c:v>0.98034893122154698</c:v>
                </c:pt>
                <c:pt idx="60">
                  <c:v>1</c:v>
                </c:pt>
                <c:pt idx="61">
                  <c:v>0.98034893122156197</c:v>
                </c:pt>
                <c:pt idx="62">
                  <c:v>0.92244492058626149</c:v>
                </c:pt>
                <c:pt idx="63">
                  <c:v>0.82937255665485365</c:v>
                </c:pt>
                <c:pt idx="64">
                  <c:v>0.70606673751145699</c:v>
                </c:pt>
                <c:pt idx="65">
                  <c:v>0.55901699437497898</c:v>
                </c:pt>
                <c:pt idx="66">
                  <c:v>0.39587957347539715</c:v>
                </c:pt>
                <c:pt idx="67">
                  <c:v>0.22502133758151724</c:v>
                </c:pt>
                <c:pt idx="68">
                  <c:v>5.5023751706995513E-2</c:v>
                </c:pt>
                <c:pt idx="69">
                  <c:v>-0.105822349091778</c:v>
                </c:pt>
                <c:pt idx="70">
                  <c:v>-0.24999999999997358</c:v>
                </c:pt>
                <c:pt idx="71">
                  <c:v>-0.37119758565123101</c:v>
                </c:pt>
                <c:pt idx="72">
                  <c:v>-0.46466209089255966</c:v>
                </c:pt>
                <c:pt idx="73">
                  <c:v>-0.52745261042188263</c:v>
                </c:pt>
                <c:pt idx="74">
                  <c:v>-0.55857890023698298</c:v>
                </c:pt>
                <c:pt idx="75">
                  <c:v>-0.55901699437495156</c:v>
                </c:pt>
                <c:pt idx="76">
                  <c:v>-0.5316016406568963</c:v>
                </c:pt>
                <c:pt idx="77">
                  <c:v>-0.48080304327205398</c:v>
                </c:pt>
                <c:pt idx="78">
                  <c:v>-0.41240265216723032</c:v>
                </c:pt>
                <c:pt idx="79">
                  <c:v>-0.33308905394607491</c:v>
                </c:pt>
                <c:pt idx="80">
                  <c:v>-0.25000000000002476</c:v>
                </c:pt>
                <c:pt idx="81">
                  <c:v>-0.17023994253245769</c:v>
                </c:pt>
                <c:pt idx="82">
                  <c:v>-0.10040392923343899</c:v>
                </c:pt>
                <c:pt idx="83">
                  <c:v>-4.6138240542397312E-2</c:v>
                </c:pt>
                <c:pt idx="84">
                  <c:v>-1.1765770092930363E-2</c:v>
                </c:pt>
                <c:pt idx="85">
                  <c:v>0</c:v>
                </c:pt>
                <c:pt idx="86">
                  <c:v>-1.1765770092916359E-2</c:v>
                </c:pt>
                <c:pt idx="87">
                  <c:v>-4.6138240542370076E-2</c:v>
                </c:pt>
                <c:pt idx="88">
                  <c:v>-0.10040392923340102</c:v>
                </c:pt>
                <c:pt idx="89">
                  <c:v>-0.17023994253241176</c:v>
                </c:pt>
                <c:pt idx="90">
                  <c:v>-0.24999999999997552</c:v>
                </c:pt>
                <c:pt idx="91">
                  <c:v>-0.33308905394602473</c:v>
                </c:pt>
                <c:pt idx="92">
                  <c:v>-0.41240265216718408</c:v>
                </c:pt>
                <c:pt idx="93">
                  <c:v>-0.48080304327201673</c:v>
                </c:pt>
                <c:pt idx="94">
                  <c:v>-0.53160164065687054</c:v>
                </c:pt>
                <c:pt idx="95">
                  <c:v>-0.55901699437494257</c:v>
                </c:pt>
                <c:pt idx="96">
                  <c:v>-0.55857890023699297</c:v>
                </c:pt>
                <c:pt idx="97">
                  <c:v>-0.5274526104219095</c:v>
                </c:pt>
                <c:pt idx="98">
                  <c:v>-0.4646620908926069</c:v>
                </c:pt>
                <c:pt idx="99">
                  <c:v>-0.37119758565130601</c:v>
                </c:pt>
                <c:pt idx="100">
                  <c:v>-0.25000000000005401</c:v>
                </c:pt>
                <c:pt idx="101">
                  <c:v>-0.10582234909181017</c:v>
                </c:pt>
                <c:pt idx="102">
                  <c:v>5.5023751706962214E-2</c:v>
                </c:pt>
                <c:pt idx="103">
                  <c:v>0.2250213375814826</c:v>
                </c:pt>
                <c:pt idx="104">
                  <c:v>0.39587957347536451</c:v>
                </c:pt>
                <c:pt idx="105">
                  <c:v>0.55901699437494656</c:v>
                </c:pt>
                <c:pt idx="106">
                  <c:v>0.70606673751142901</c:v>
                </c:pt>
                <c:pt idx="107">
                  <c:v>0.82937255665483345</c:v>
                </c:pt>
                <c:pt idx="108">
                  <c:v>0.9224449205862465</c:v>
                </c:pt>
                <c:pt idx="109">
                  <c:v>0.98034893122155398</c:v>
                </c:pt>
                <c:pt idx="110">
                  <c:v>1</c:v>
                </c:pt>
                <c:pt idx="111">
                  <c:v>0.98034893122155498</c:v>
                </c:pt>
                <c:pt idx="112">
                  <c:v>0.9224449205862465</c:v>
                </c:pt>
                <c:pt idx="113">
                  <c:v>0.82937255665483345</c:v>
                </c:pt>
                <c:pt idx="114">
                  <c:v>0.70606673751143001</c:v>
                </c:pt>
                <c:pt idx="115">
                  <c:v>0.55901699437494756</c:v>
                </c:pt>
                <c:pt idx="116">
                  <c:v>0.39587957347536551</c:v>
                </c:pt>
                <c:pt idx="117">
                  <c:v>0.2250213375814826</c:v>
                </c:pt>
                <c:pt idx="118">
                  <c:v>5.5023751706962894E-2</c:v>
                </c:pt>
                <c:pt idx="119">
                  <c:v>-0.10582234909180917</c:v>
                </c:pt>
                <c:pt idx="120">
                  <c:v>-0.25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6992"/>
        <c:axId val="73318784"/>
      </c:scatte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xVal>
            <c:numRef>
              <c:f>Sheet1!$D$1:$D$13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Sheet1!$E$1:$E$13</c:f>
              <c:numCache>
                <c:formatCode>General</c:formatCode>
                <c:ptCount val="13"/>
                <c:pt idx="0">
                  <c:v>-0.25</c:v>
                </c:pt>
                <c:pt idx="1">
                  <c:v>1</c:v>
                </c:pt>
                <c:pt idx="2">
                  <c:v>-0.24999999999998748</c:v>
                </c:pt>
                <c:pt idx="3">
                  <c:v>-0.25000000000000799</c:v>
                </c:pt>
                <c:pt idx="4">
                  <c:v>-0.24999999999999276</c:v>
                </c:pt>
                <c:pt idx="5">
                  <c:v>-0.25000000000002676</c:v>
                </c:pt>
                <c:pt idx="6">
                  <c:v>1</c:v>
                </c:pt>
                <c:pt idx="7">
                  <c:v>-0.24999999999997358</c:v>
                </c:pt>
                <c:pt idx="8">
                  <c:v>-0.25000000000002476</c:v>
                </c:pt>
                <c:pt idx="9">
                  <c:v>-0.24999999999997552</c:v>
                </c:pt>
                <c:pt idx="10">
                  <c:v>-0.25000000000005401</c:v>
                </c:pt>
                <c:pt idx="11">
                  <c:v>1</c:v>
                </c:pt>
                <c:pt idx="12">
                  <c:v>-0.25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6992"/>
        <c:axId val="73318784"/>
      </c:scatterChart>
      <c:valAx>
        <c:axId val="733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318784"/>
        <c:crosses val="autoZero"/>
        <c:crossBetween val="midCat"/>
      </c:valAx>
      <c:valAx>
        <c:axId val="7331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316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8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53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6A8F75-AEBC-4578-9F46-5B1D3ADC1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0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1A2A9C-5D7B-431C-B1F2-EB3337D2DED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703263"/>
            <a:ext cx="4611687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130" y="4385457"/>
            <a:ext cx="5547942" cy="41551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A1C4D-D66C-48EF-A7D1-3A8784023CFE}" type="slidenum">
              <a:rPr lang="ar-SA"/>
              <a:pPr/>
              <a:t>6</a:t>
            </a:fld>
            <a:endParaRPr lang="en-US" dirty="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27776" y="8769656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defTabSz="923476"/>
            <a:fld id="{57853D1C-2236-4D04-B0BC-0905459177C6}" type="slidenum">
              <a:rPr lang="ar-SA" sz="1200"/>
              <a:pPr defTabSz="923476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A8F75-AEBC-4578-9F46-5B1D3ADC1C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A8F75-AEBC-4578-9F46-5B1D3ADC1C7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32B79-0CC0-474B-81AE-7DDDBDD6B08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0AF08-E0CB-4FFC-A2FE-EF25C9C36828}" type="slidenum">
              <a:rPr lang="en-US" smtClean="0">
                <a:latin typeface="Times" charset="0"/>
              </a:rPr>
              <a:pPr/>
              <a:t>16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2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9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3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04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47800"/>
          </a:xfrm>
        </p:spPr>
        <p:txBody>
          <a:bodyPr/>
          <a:lstStyle/>
          <a:p>
            <a:r>
              <a:rPr lang="en-US" sz="4800" dirty="0" smtClean="0">
                <a:solidFill>
                  <a:srgbClr val="0000FF"/>
                </a:solidFill>
                <a:latin typeface="Arial" charset="0"/>
                <a:ea typeface="MS PGothic" pitchFamily="34" charset="-128"/>
              </a:rPr>
              <a:t>MEIC Electron Cooling and Fast Kicker R&amp;D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685800"/>
          </a:xfrm>
        </p:spPr>
        <p:txBody>
          <a:bodyPr/>
          <a:lstStyle/>
          <a:p>
            <a:r>
              <a:rPr lang="en-US" sz="1800" b="1" i="1" dirty="0" smtClean="0">
                <a:latin typeface="Arial" charset="0"/>
              </a:rPr>
              <a:t>1</a:t>
            </a:r>
            <a:r>
              <a:rPr lang="en-US" sz="1800" b="1" i="1" baseline="30000" dirty="0" smtClean="0">
                <a:latin typeface="Arial" charset="0"/>
              </a:rPr>
              <a:t>st</a:t>
            </a:r>
            <a:r>
              <a:rPr lang="en-US" sz="1800" b="1" i="1" dirty="0" smtClean="0">
                <a:latin typeface="Arial" charset="0"/>
              </a:rPr>
              <a:t> Advanced Superconducting Test Accelerator (ASTA) User’s Meeting</a:t>
            </a:r>
            <a:endParaRPr lang="en-US" sz="1800" b="1" dirty="0" smtClean="0">
              <a:latin typeface="Arial" charset="0"/>
            </a:endParaRPr>
          </a:p>
          <a:p>
            <a:r>
              <a:rPr lang="en-US" sz="1800" i="1" dirty="0" err="1" smtClean="0">
                <a:latin typeface="Arial" charset="0"/>
              </a:rPr>
              <a:t>Fermilab</a:t>
            </a:r>
            <a:r>
              <a:rPr lang="en-US" sz="1800" i="1" dirty="0" smtClean="0">
                <a:latin typeface="Arial" charset="0"/>
              </a:rPr>
              <a:t>, 23-24 July 2013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981200" y="2895600"/>
            <a:ext cx="464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Yuhong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Zhang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JLab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MEIC Design Study Team</a:t>
            </a:r>
          </a:p>
        </p:txBody>
      </p:sp>
    </p:spTree>
    <p:extLst>
      <p:ext uri="{BB962C8B-B14F-4D97-AF65-F5344CB8AC3E}">
        <p14:creationId xmlns:p14="http://schemas.microsoft.com/office/powerpoint/2010/main" val="26990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Beam-Beam Kicker Concept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Shiltsev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1996)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8627"/>
            <a:ext cx="4648200" cy="1669773"/>
          </a:xfrm>
        </p:spPr>
        <p:txBody>
          <a:bodyPr/>
          <a:lstStyle/>
          <a:p>
            <a:pPr marL="174625" indent="-174625">
              <a:spcAft>
                <a:spcPts val="12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Kicking time: 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l/c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4625" indent="-174625">
              <a:spcAft>
                <a:spcPts val="12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 a transversely round Gaussian beam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  kicking angle</a:t>
            </a:r>
          </a:p>
          <a:p>
            <a:pPr marL="174625" indent="-174625">
              <a:spcAft>
                <a:spcPts val="1200"/>
              </a:spcAft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  kicking strength</a:t>
            </a:r>
          </a:p>
          <a:p>
            <a:pPr marL="174625" indent="-174625">
              <a:spcAft>
                <a:spcPts val="1200"/>
              </a:spcAft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spcAft>
                <a:spcPts val="1200"/>
              </a:spcAft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89250"/>
            <a:ext cx="35052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b="3158"/>
          <a:stretch>
            <a:fillRect/>
          </a:stretch>
        </p:blipFill>
        <p:spPr bwMode="auto">
          <a:xfrm>
            <a:off x="5486400" y="2362200"/>
            <a:ext cx="323021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703" y="4343400"/>
            <a:ext cx="40672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 t="5882"/>
          <a:stretch>
            <a:fillRect/>
          </a:stretch>
        </p:blipFill>
        <p:spPr bwMode="auto">
          <a:xfrm>
            <a:off x="1981201" y="5334000"/>
            <a:ext cx="2667000" cy="9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486400"/>
            <a:ext cx="249783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" y="880646"/>
            <a:ext cx="8991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Originally developed for injection/ejection of linear collider damping rings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Deflection force of the kicker is produced by a high pulse current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Can provide kick duration of about fractions of a nanosecond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TESLA DR:  requires 2.4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(ejection), 300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(injection) for 0.435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mrad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deflection 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514600"/>
            <a:ext cx="2286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Head-on Scheme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495490"/>
            <a:ext cx="19812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Cross Scheme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Beam-Beam Kicker for MEIC Cooler</a:t>
            </a:r>
            <a:endParaRPr lang="en-US" sz="4000" dirty="0">
              <a:solidFill>
                <a:srgbClr val="0000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2400" y="990600"/>
            <a:ext cx="4267200" cy="1981200"/>
            <a:chOff x="47161" y="1336187"/>
            <a:chExt cx="3792186" cy="2129858"/>
          </a:xfrm>
        </p:grpSpPr>
        <p:sp>
          <p:nvSpPr>
            <p:cNvPr id="3" name="Parallelogram 2"/>
            <p:cNvSpPr/>
            <p:nvPr/>
          </p:nvSpPr>
          <p:spPr bwMode="auto">
            <a:xfrm>
              <a:off x="218267" y="2459412"/>
              <a:ext cx="3450496" cy="489039"/>
            </a:xfrm>
            <a:prstGeom prst="parallelogram">
              <a:avLst>
                <a:gd name="adj" fmla="val 11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Right Brace 6"/>
            <p:cNvSpPr/>
            <p:nvPr/>
          </p:nvSpPr>
          <p:spPr bwMode="auto">
            <a:xfrm flipH="1">
              <a:off x="1814469" y="1850981"/>
              <a:ext cx="181871" cy="83337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9199" y="2085004"/>
              <a:ext cx="363741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3445790" y="2684058"/>
              <a:ext cx="263471" cy="52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360081" y="1850981"/>
              <a:ext cx="636547" cy="1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Oval 4"/>
            <p:cNvSpPr/>
            <p:nvPr/>
          </p:nvSpPr>
          <p:spPr bwMode="auto">
            <a:xfrm>
              <a:off x="2087275" y="1758384"/>
              <a:ext cx="454677" cy="185194"/>
            </a:xfrm>
            <a:prstGeom prst="ellipse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77899" y="2650888"/>
              <a:ext cx="361448" cy="3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6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0956" y="1673600"/>
              <a:ext cx="727483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v≈c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244" y="1635714"/>
              <a:ext cx="129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surface charge density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flipV="1">
              <a:off x="2178210" y="1387997"/>
              <a:ext cx="272806" cy="370387"/>
            </a:xfrm>
            <a:prstGeom prst="downArrow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0739" y="1336187"/>
              <a:ext cx="336013" cy="32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5400000">
              <a:off x="1595682" y="1589484"/>
              <a:ext cx="273440" cy="2964052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7733" y="3133348"/>
              <a:ext cx="329339" cy="3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0790" y="2459414"/>
              <a:ext cx="329339" cy="33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849081" y="2351595"/>
              <a:ext cx="449290" cy="658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Right Brace 29"/>
            <p:cNvSpPr/>
            <p:nvPr/>
          </p:nvSpPr>
          <p:spPr bwMode="auto">
            <a:xfrm rot="2788036" flipH="1">
              <a:off x="179020" y="2293542"/>
              <a:ext cx="362786" cy="626504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149" y="2159886"/>
              <a:ext cx="272806" cy="41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92279" y="2411851"/>
              <a:ext cx="1185621" cy="27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kicking beam</a:t>
              </a:r>
              <a:endPara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762000"/>
            <a:ext cx="464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 short (1~ 3 cm) target (flat) electron bunch passes through a long (15~50 cm) low-energy flat bunch at a close distance, receiving a transverse kick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kicking force is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Aft>
                <a:spcPts val="18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integrating over the kicking bunch gives the total transverse momentum kick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Proof-of-concept test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this fast kicker idea is needed for MEIC proposal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858000" y="1981200"/>
          <a:ext cx="183291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81200"/>
                        <a:ext cx="183291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52400" y="3112008"/>
          <a:ext cx="426720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3329"/>
                <a:gridCol w="745671"/>
                <a:gridCol w="838200"/>
              </a:tblGrid>
              <a:tr h="364018">
                <a:tc>
                  <a:txBody>
                    <a:bodyPr/>
                    <a:lstStyle/>
                    <a:p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Circulating beam energy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8872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Kicking beam energy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~0.3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401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Repetition</a:t>
                      </a:r>
                      <a:r>
                        <a:rPr lang="en-US" sz="1800" b="0" i="0" baseline="0" dirty="0" smtClean="0">
                          <a:latin typeface="Arial" pitchFamily="34" charset="0"/>
                          <a:cs typeface="Arial" pitchFamily="34" charset="0"/>
                        </a:rPr>
                        <a:t> frequency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5 -15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401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Kicking angle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401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Kinking bunch length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15~50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4018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Kinking</a:t>
                      </a:r>
                      <a:r>
                        <a:rPr lang="en-US" sz="1800" b="0" i="0" baseline="0" dirty="0" smtClean="0">
                          <a:latin typeface="Arial" pitchFamily="34" charset="0"/>
                          <a:cs typeface="Arial" pitchFamily="34" charset="0"/>
                        </a:rPr>
                        <a:t> bunch width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8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4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 smtClean="0">
                          <a:latin typeface="Arial" pitchFamily="34" charset="0"/>
                          <a:cs typeface="Arial" pitchFamily="34" charset="0"/>
                        </a:rPr>
                        <a:t>Bunch charge</a:t>
                      </a:r>
                      <a:endParaRPr lang="en-US" sz="18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err="1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r>
                        <a:rPr lang="en-US" sz="18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0" i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Slide Number Placeholder 4"/>
          <p:cNvSpPr txBox="1">
            <a:spLocks/>
          </p:cNvSpPr>
          <p:nvPr/>
        </p:nvSpPr>
        <p:spPr>
          <a:xfrm>
            <a:off x="6553200" y="6492875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4343400"/>
            <a:ext cx="3962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Possible an ASTA experiment?</a:t>
            </a:r>
          </a:p>
          <a:p>
            <a:pPr marL="396875" lvl="1" indent="-1714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Has a RF photo cathode</a:t>
            </a:r>
          </a:p>
          <a:p>
            <a:pPr marL="396875" lvl="1" indent="-1714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Has a flat beam program</a:t>
            </a:r>
          </a:p>
          <a:p>
            <a:pPr marL="396875" lvl="1" indent="-1714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Has beam diagnostic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  <a:latin typeface="Arial" charset="0"/>
              </a:rPr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991600" cy="5410200"/>
          </a:xfrm>
        </p:spPr>
        <p:txBody>
          <a:bodyPr/>
          <a:lstStyle/>
          <a:p>
            <a:pPr marL="233363" indent="-233363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MEIC is considered the primary future of the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nuclear physics program. A comprehensive design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report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was released in Aug. 2012  </a:t>
            </a:r>
          </a:p>
          <a:p>
            <a:pPr marL="233363" indent="-233363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Multi-staged (conventional) electron cooling is essential for formation and cooling of the high intensity ion beam for MEIC. </a:t>
            </a:r>
          </a:p>
          <a:p>
            <a:pPr marL="233363" indent="-233363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Conceptual design of an ERL circulator-ring based electron cooler has been proposed to provide a high intensity (1.5 A) and high energy (up to 54 MeV) cooling electron beam.</a:t>
            </a:r>
          </a:p>
          <a:p>
            <a:pPr marL="233363" indent="-233363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Development of an ultra fast kick is critical R&amp;D. Beam-beam kicker is one (and top) candidate.</a:t>
            </a:r>
          </a:p>
          <a:p>
            <a:pPr marL="233363" indent="-233363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We are developing the possibility of a proof-of-principle experiment for a beam-beam fast kicker at ASTA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355819" y="1403377"/>
            <a:ext cx="8390965" cy="1709012"/>
            <a:chOff x="4191000" y="1905000"/>
            <a:chExt cx="4800600" cy="1219200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5" b="13661"/>
            <a:stretch/>
          </p:blipFill>
          <p:spPr bwMode="auto">
            <a:xfrm>
              <a:off x="4191000" y="1905000"/>
              <a:ext cx="48006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Donut 41"/>
            <p:cNvSpPr/>
            <p:nvPr/>
          </p:nvSpPr>
          <p:spPr>
            <a:xfrm>
              <a:off x="4936565" y="2528000"/>
              <a:ext cx="127065" cy="13654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8070835" y="2528000"/>
              <a:ext cx="127065" cy="13654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86865" y="2590800"/>
              <a:ext cx="894735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Dechirper</a:t>
              </a:r>
              <a:endPara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01000" y="2590800"/>
              <a:ext cx="909484" cy="23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Rechirper</a:t>
              </a:r>
              <a:endPara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288768"/>
            <a:ext cx="91440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ERL-Circulator Cooler Proof-of-Concept Experiment at </a:t>
            </a:r>
            <a:r>
              <a:rPr lang="en-US" sz="36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JLab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FEL-ERL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6200" y="3417213"/>
            <a:ext cx="8763000" cy="2983587"/>
          </a:xfrm>
        </p:spPr>
        <p:txBody>
          <a:bodyPr>
            <a:normAutofit/>
          </a:bodyPr>
          <a:lstStyle/>
          <a:p>
            <a:pPr marL="231775" indent="-231775"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Purpose </a:t>
            </a:r>
          </a:p>
          <a:p>
            <a:pPr marL="176213" lvl="1" indent="-176213">
              <a:buFont typeface="Wingdings" pitchFamily="2" charset="2"/>
              <a:buChar char="§"/>
              <a:defRPr/>
            </a:pPr>
            <a:r>
              <a:rPr lang="en-US" sz="16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Demonstrate the cooler design concept </a:t>
            </a:r>
          </a:p>
          <a:p>
            <a:pPr marL="176213" lvl="1" indent="-176213"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Develop/test key accelerator technologies (faster beam kickers, etc.)</a:t>
            </a:r>
          </a:p>
          <a:p>
            <a:pPr marL="176213" lvl="1" indent="-176213"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Study dynamics of the cooling electron bunches in a circulator ring</a:t>
            </a:r>
          </a:p>
          <a:p>
            <a:pPr marL="231775" indent="-231775"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Phase 1 scope</a:t>
            </a:r>
          </a:p>
          <a:p>
            <a:pPr marL="176213" lvl="1" indent="-176213"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Using the existing ERL without new upgrade except two 180° beam lines (available at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6213" lvl="1" indent="-176213"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Supporting MEIC to deliver the high luminosity (5.6~14 x 10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1/cm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/s), </a:t>
            </a:r>
          </a:p>
          <a:p>
            <a:pPr marL="176213" lvl="1" indent="-176213"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be completed before 2016</a:t>
            </a:r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34200" y="2590800"/>
            <a:ext cx="1839407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Cooler Test Facility @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FEL ERL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17660" y="3828174"/>
            <a:ext cx="2245658" cy="1105440"/>
            <a:chOff x="6790766" y="3772994"/>
            <a:chExt cx="2008090" cy="84382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790766" y="3772994"/>
              <a:ext cx="995082" cy="41822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Medium energy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790326" y="3777477"/>
              <a:ext cx="1004050" cy="41822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Bunched e-beam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795249" y="4198596"/>
              <a:ext cx="995082" cy="418226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ERL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803774" y="4198596"/>
              <a:ext cx="995082" cy="418226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Circu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lator ring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439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05000" y="3810000"/>
            <a:ext cx="5486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ERL-Circulator cooler test facility???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419600" y="1752600"/>
            <a:ext cx="533400" cy="5334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1371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kicker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Energy Recovery </a:t>
            </a:r>
            <a:r>
              <a:rPr lang="en-US" sz="4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Linac</a:t>
            </a:r>
            <a:endParaRPr lang="en-US" sz="4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3352800"/>
            <a:ext cx="5105400" cy="2209800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latin typeface="Arial" charset="0"/>
                <a:cs typeface="Arial" charset="0"/>
              </a:rPr>
              <a:t>SRF ERL based FEL </a:t>
            </a:r>
          </a:p>
          <a:p>
            <a:pPr marL="233363" indent="-233363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latin typeface="Arial" charset="0"/>
                <a:cs typeface="Arial" charset="0"/>
              </a:rPr>
              <a:t>High average power, up to14 kW (</a:t>
            </a:r>
            <a:r>
              <a:rPr lang="en-US" sz="1600" i="1" dirty="0" smtClean="0">
                <a:latin typeface="Arial" charset="0"/>
                <a:cs typeface="Arial" charset="0"/>
              </a:rPr>
              <a:t>world record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</a:p>
          <a:p>
            <a:pPr marL="233363" indent="-233363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latin typeface="Arial" charset="0"/>
                <a:cs typeface="Arial" charset="0"/>
              </a:rPr>
              <a:t>mid-infrared spectral region</a:t>
            </a:r>
          </a:p>
          <a:p>
            <a:pPr marL="233363" indent="-233363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latin typeface="Arial" charset="0"/>
                <a:cs typeface="Arial" charset="0"/>
              </a:rPr>
              <a:t>Extension to 250 nm in the UV is planned</a:t>
            </a:r>
          </a:p>
          <a:p>
            <a:pPr marL="233363" indent="-233363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latin typeface="Arial" charset="0"/>
                <a:cs typeface="Arial" charset="0"/>
              </a:rPr>
              <a:t>Photocathode DC injector, 10 </a:t>
            </a:r>
            <a:r>
              <a:rPr lang="en-US" sz="1600" dirty="0" err="1" smtClean="0">
                <a:latin typeface="Arial" charset="0"/>
                <a:cs typeface="Arial" charset="0"/>
              </a:rPr>
              <a:t>mA</a:t>
            </a:r>
            <a:r>
              <a:rPr lang="en-US" sz="1600" dirty="0" smtClean="0">
                <a:latin typeface="Arial" charset="0"/>
                <a:cs typeface="Arial" charset="0"/>
              </a:rPr>
              <a:t> class CW beam, sub-</a:t>
            </a:r>
            <a:r>
              <a:rPr lang="en-US" sz="1600" dirty="0" err="1" smtClean="0">
                <a:latin typeface="Arial" charset="0"/>
                <a:cs typeface="Arial" charset="0"/>
              </a:rPr>
              <a:t>nC</a:t>
            </a:r>
            <a:r>
              <a:rPr lang="en-US" sz="1600" dirty="0" smtClean="0">
                <a:latin typeface="Arial" charset="0"/>
                <a:cs typeface="Arial" charset="0"/>
              </a:rPr>
              <a:t> bunch charge</a:t>
            </a:r>
          </a:p>
          <a:p>
            <a:pPr marL="233363" indent="-233363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latin typeface="Arial" charset="0"/>
                <a:cs typeface="Arial" charset="0"/>
              </a:rPr>
              <a:t>Beam energy up to 200 </a:t>
            </a:r>
            <a:r>
              <a:rPr lang="en-US" sz="1600" dirty="0" err="1" smtClean="0">
                <a:latin typeface="Arial" charset="0"/>
                <a:cs typeface="Arial" charset="0"/>
              </a:rPr>
              <a:t>MeV</a:t>
            </a:r>
            <a:r>
              <a:rPr lang="en-US" sz="1600" dirty="0" smtClean="0">
                <a:latin typeface="Arial" charset="0"/>
                <a:cs typeface="Arial" charset="0"/>
              </a:rPr>
              <a:t>, energy recovery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8060282" cy="239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" y="838200"/>
            <a:ext cx="2895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66FF"/>
                </a:solidFill>
                <a:latin typeface="Arial" charset="0"/>
                <a:cs typeface="Arial" charset="0"/>
              </a:rPr>
              <a:t>JLab</a:t>
            </a:r>
            <a:r>
              <a:rPr lang="en-US" b="1" dirty="0">
                <a:solidFill>
                  <a:srgbClr val="0066FF"/>
                </a:solidFill>
                <a:latin typeface="Arial" charset="0"/>
                <a:cs typeface="Arial" charset="0"/>
              </a:rPr>
              <a:t> FEL Program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343400" y="1673423"/>
            <a:ext cx="1676400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66FF"/>
                </a:solidFill>
                <a:latin typeface="Arial" charset="0"/>
                <a:cs typeface="Arial" charset="0"/>
              </a:rPr>
              <a:t>Energy Recovery</a:t>
            </a:r>
          </a:p>
        </p:txBody>
      </p:sp>
      <p:graphicFrame>
        <p:nvGraphicFramePr>
          <p:cNvPr id="26677" name="Group 53"/>
          <p:cNvGraphicFramePr>
            <a:graphicFrameLocks noGrp="1"/>
          </p:cNvGraphicFramePr>
          <p:nvPr/>
        </p:nvGraphicFramePr>
        <p:xfrm>
          <a:off x="152400" y="3124200"/>
          <a:ext cx="3505200" cy="2926080"/>
        </p:xfrm>
        <a:graphic>
          <a:graphicData uri="http://schemas.openxmlformats.org/drawingml/2006/table">
            <a:tbl>
              <a:tblPr/>
              <a:tblGrid>
                <a:gridCol w="1752600"/>
                <a:gridCol w="838200"/>
                <a:gridCol w="914400"/>
              </a:tblGrid>
              <a:tr h="28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Charge/bunch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Peak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81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Normalized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emittance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26678" name="TextBox 4"/>
          <p:cNvSpPr txBox="1">
            <a:spLocks noChangeArrowheads="1"/>
          </p:cNvSpPr>
          <p:nvPr/>
        </p:nvSpPr>
        <p:spPr bwMode="auto">
          <a:xfrm>
            <a:off x="3810000" y="5793432"/>
            <a:ext cx="5181600" cy="46166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 world </a:t>
            </a:r>
            <a:r>
              <a:rPr lang="en-US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leader in ERL </a:t>
            </a:r>
            <a:r>
              <a:rPr lang="en-US" b="1" i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technology!</a:t>
            </a:r>
            <a:endParaRPr lang="en-US" b="1" i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sz="29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Cooling is Essential for Achieving High Luminosity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0" y="838201"/>
            <a:ext cx="9067800" cy="8381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indent="-169863">
              <a:spcBef>
                <a:spcPts val="4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MEIC design concept for high luminosity is based on </a:t>
            </a: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 bunch repetition rate CW colliding beams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6200" y="3200400"/>
            <a:ext cx="3597024" cy="3276600"/>
            <a:chOff x="184328" y="1905000"/>
            <a:chExt cx="3388225" cy="3276600"/>
          </a:xfrm>
        </p:grpSpPr>
        <p:sp>
          <p:nvSpPr>
            <p:cNvPr id="11" name="Oval 10"/>
            <p:cNvSpPr/>
            <p:nvPr/>
          </p:nvSpPr>
          <p:spPr bwMode="auto">
            <a:xfrm>
              <a:off x="609600" y="1905000"/>
              <a:ext cx="2468880" cy="246888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7475" indent="-233363" algn="ctr" eaLnBrk="1" hangingPunct="1">
                <a:spcBef>
                  <a:spcPts val="0"/>
                </a:spcBef>
                <a:spcAft>
                  <a:spcPts val="600"/>
                </a:spcAft>
                <a:tabLst>
                  <a:tab pos="461963" algn="l"/>
                </a:tabLst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184328" y="3444240"/>
              <a:ext cx="1737360" cy="173736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1835193" y="3429000"/>
              <a:ext cx="1737360" cy="173736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400"/>
                </a:spcBef>
                <a:tabLst>
                  <a:tab pos="461963" algn="l"/>
                </a:tabLst>
              </a:pP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7506" y="2229869"/>
              <a:ext cx="203905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tabLst>
                  <a:tab pos="111125" algn="l"/>
                </a:tabLst>
              </a:pPr>
              <a:r>
                <a:rPr lang="en-US" sz="2200" b="1" i="1" dirty="0" smtClean="0">
                  <a:latin typeface="Arial" pitchFamily="34" charset="0"/>
                  <a:cs typeface="Arial" pitchFamily="34" charset="0"/>
                </a:rPr>
                <a:t>Beam Design</a:t>
              </a:r>
            </a:p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High repetition rate</a:t>
              </a:r>
            </a:p>
            <a:p>
              <a:pPr marL="117475" indent="-117475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Low bunch charge </a:t>
              </a:r>
            </a:p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Very short bunch</a:t>
              </a:r>
            </a:p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Very small </a:t>
              </a:r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emittance</a:t>
              </a:r>
              <a:endParaRPr lang="en-US" sz="1400" b="1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3810000"/>
              <a:ext cx="1447800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 algn="ctr" eaLnBrk="1" hangingPunct="1">
                <a:spcBef>
                  <a:spcPts val="0"/>
                </a:spcBef>
                <a:spcAft>
                  <a:spcPts val="300"/>
                </a:spcAft>
                <a:tabLst>
                  <a:tab pos="111125" algn="l"/>
                </a:tabLst>
              </a:pPr>
              <a:r>
                <a:rPr lang="en-US" sz="2200" b="1" i="1" dirty="0" smtClean="0">
                  <a:latin typeface="Arial" pitchFamily="34" charset="0"/>
                  <a:cs typeface="Arial" pitchFamily="34" charset="0"/>
                </a:rPr>
                <a:t>IR Design</a:t>
              </a:r>
            </a:p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Small </a:t>
              </a:r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β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*</a:t>
              </a:r>
            </a:p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Crab crossing</a:t>
              </a:r>
              <a:endParaRPr lang="en-US" sz="1400" b="1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21688" y="3810000"/>
              <a:ext cx="1604623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 algn="ctr" eaLnBrk="1" hangingPunct="1">
                <a:spcBef>
                  <a:spcPts val="0"/>
                </a:spcBef>
                <a:spcAft>
                  <a:spcPts val="300"/>
                </a:spcAft>
                <a:tabLst>
                  <a:tab pos="111125" algn="l"/>
                </a:tabLst>
              </a:pPr>
              <a:r>
                <a:rPr lang="en-US" sz="2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Cooling</a:t>
              </a:r>
            </a:p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Multi-stage</a:t>
              </a:r>
            </a:p>
            <a:p>
              <a:pPr marL="117475" indent="-117475" ea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461963" algn="l"/>
                </a:tabLst>
              </a:pPr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During collision</a:t>
              </a:r>
              <a:endParaRPr lang="en-US" sz="14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400800" y="1295400"/>
            <a:ext cx="2590799" cy="685800"/>
          </a:xfrm>
          <a:prstGeom prst="rect">
            <a:avLst/>
          </a:prstGeom>
          <a:solidFill>
            <a:srgbClr val="FF99CC"/>
          </a:solidFill>
          <a:ln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KEK-B 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has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reached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&gt;2x10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34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/cm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1600200"/>
            <a:ext cx="6477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JLab is poised to replicate the same success in an electron-ion collider:</a:t>
            </a:r>
          </a:p>
          <a:p>
            <a:pPr marL="346075" lvl="1" indent="-11747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 high repetition rate electron beam from CEBAF</a:t>
            </a:r>
          </a:p>
          <a:p>
            <a:pPr marL="346075" lvl="1" indent="-11747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 new ion complex specifically designed to match e-beam</a:t>
            </a:r>
          </a:p>
          <a:p>
            <a:pPr marL="346075" lvl="1" indent="-11747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Multi-phase electron cooling of ion beams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09837"/>
              </p:ext>
            </p:extLst>
          </p:nvPr>
        </p:nvGraphicFramePr>
        <p:xfrm>
          <a:off x="3733800" y="3505200"/>
          <a:ext cx="5334000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838200"/>
                <a:gridCol w="990600"/>
                <a:gridCol w="1219200"/>
              </a:tblGrid>
              <a:tr h="257732">
                <a:tc>
                  <a:txBody>
                    <a:bodyPr/>
                    <a:lstStyle/>
                    <a:p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KEK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-B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MEIC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369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Repetition rate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509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748.5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Energy 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</a:t>
                      </a:r>
                      <a:r>
                        <a:rPr lang="en-US" sz="1600" b="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/e</a:t>
                      </a:r>
                      <a:r>
                        <a:rPr lang="en-US" sz="1600" b="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or 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p/e</a:t>
                      </a:r>
                      <a:r>
                        <a:rPr lang="en-US" sz="1600" b="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6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6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8/3.5</a:t>
                      </a:r>
                      <a:endParaRPr lang="en-US" sz="16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60/5</a:t>
                      </a:r>
                      <a:endParaRPr lang="en-US" sz="16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643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600" b="0" baseline="30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/e</a:t>
                      </a:r>
                      <a:r>
                        <a:rPr lang="en-US" sz="1600" b="0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or p/e</a:t>
                      </a:r>
                      <a:r>
                        <a:rPr lang="en-US" sz="1600" b="0" baseline="30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per bunch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600" b="0" baseline="30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3.3/1.4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0.42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369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Beam current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1.2/1.8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0.5/3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369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Bunch length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/0.75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369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Horizontal &amp; vertical </a:t>
                      </a:r>
                      <a:r>
                        <a:rPr lang="el-GR" sz="1600" b="0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56/0.56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10/2~4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/0.8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528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Luminosity/IP,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en-US" sz="1600" b="0" baseline="300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600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/cm</a:t>
                      </a:r>
                      <a:r>
                        <a:rPr lang="en-US" sz="1600" b="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600" b="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5.6 ~ 14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ular Callout 21"/>
          <p:cNvSpPr/>
          <p:nvPr/>
        </p:nvSpPr>
        <p:spPr bwMode="auto">
          <a:xfrm>
            <a:off x="6324600" y="2684993"/>
            <a:ext cx="2286000" cy="667807"/>
          </a:xfrm>
          <a:prstGeom prst="wedgeRectCallout">
            <a:avLst>
              <a:gd name="adj1" fmla="val 24340"/>
              <a:gd name="adj2" fmla="val 233163"/>
            </a:avLst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Very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small bunch charge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8x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smaller than KEK-B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20x smaller than HERA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05000" y="5105400"/>
            <a:ext cx="1752600" cy="9906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Synchrotron radiation damping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2400" y="19812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indent="-1730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Need an ultra fast kicker</a:t>
            </a:r>
          </a:p>
          <a:p>
            <a:pPr marL="173038" indent="-1730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Critical for ERL circulator cooler</a:t>
            </a:r>
          </a:p>
          <a:p>
            <a:pPr marL="173038" indent="-1730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A great idea: beam-beam kicker</a:t>
            </a:r>
          </a:p>
          <a:p>
            <a:pPr marL="173038" indent="-1730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Like a proof-of-concept experiment</a:t>
            </a:r>
          </a:p>
          <a:p>
            <a:pPr marL="173038" indent="-1730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No experiment plan yet</a:t>
            </a:r>
          </a:p>
          <a:p>
            <a:pPr marL="173038" indent="-1730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Looking for a facility (ASTA?)</a:t>
            </a:r>
          </a:p>
          <a:p>
            <a:pPr marL="173038" indent="-173038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Looking for collaborators </a:t>
            </a:r>
          </a:p>
          <a:p>
            <a:pPr marL="173038" marR="0" lvl="0" indent="-17303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953000" y="1981200"/>
            <a:ext cx="40386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Outline</a:t>
            </a:r>
          </a:p>
          <a:p>
            <a:pPr marL="282575" indent="-282575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Introduction</a:t>
            </a:r>
          </a:p>
          <a:p>
            <a:pPr marL="282575" indent="-282575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MEIC and Its Cooling Scheme</a:t>
            </a:r>
          </a:p>
          <a:p>
            <a:pPr marL="282575" indent="-282575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ERL Circulator Cooler</a:t>
            </a:r>
          </a:p>
          <a:p>
            <a:pPr marL="282575" indent="-282575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Technology Development</a:t>
            </a:r>
          </a:p>
          <a:p>
            <a:pPr marL="282575" indent="-282575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Summary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4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486400"/>
          </a:xfrm>
        </p:spPr>
        <p:txBody>
          <a:bodyPr/>
          <a:lstStyle/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Jefferson Lab has developed a conceptual design of a polarized </a:t>
            </a:r>
            <a:r>
              <a:rPr lang="en-US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edium energy </a:t>
            </a:r>
            <a:r>
              <a:rPr lang="en-US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lectron-</a:t>
            </a:r>
            <a:r>
              <a:rPr lang="en-US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ollider (</a:t>
            </a:r>
            <a:r>
              <a:rPr lang="en-US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based on the 12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CEBAF recirculating SRF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linac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MEIC machine design takes advantages of </a:t>
            </a:r>
          </a:p>
          <a:p>
            <a:pPr marL="573088" indent="-231775"/>
            <a:r>
              <a:rPr lang="en-US" sz="1700" b="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high bunch repetition CW electron beam from CEBAF</a:t>
            </a:r>
          </a:p>
          <a:p>
            <a:pPr marL="573088" indent="-231775"/>
            <a:r>
              <a:rPr lang="en-US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luminosity concept but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a collider involving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hadron beams</a:t>
            </a:r>
          </a:p>
          <a:p>
            <a:pPr marL="573088" indent="-231775"/>
            <a:r>
              <a:rPr lang="en-US" sz="1600" b="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new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ion complex for producing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bunch repetition ion beams</a:t>
            </a:r>
          </a:p>
          <a:p>
            <a:pPr marL="573088" indent="-231775"/>
            <a:r>
              <a:rPr lang="en-US" sz="1600" dirty="0" smtClean="0">
                <a:latin typeface="Arial" pitchFamily="34" charset="0"/>
                <a:cs typeface="Arial" pitchFamily="34" charset="0"/>
              </a:rPr>
              <a:t>A figure-8 shape for all ion rings for delivering superior ion polarizations</a:t>
            </a:r>
          </a:p>
          <a:p>
            <a:pPr marL="230188" indent="-230188">
              <a:spcBef>
                <a:spcPts val="24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Cooling of protons/ions is essential for achieving ultra high luminosity</a:t>
            </a:r>
          </a:p>
          <a:p>
            <a:pPr marL="230188" indent="-230188">
              <a:spcBef>
                <a:spcPts val="24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MEIC design adopted a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multi-staged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cooling concept  </a:t>
            </a:r>
          </a:p>
          <a:p>
            <a:pPr marL="457200" lvl="1" indent="-1746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US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conventional electron cooling,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at the pre-booster and the collider ring</a:t>
            </a:r>
          </a:p>
          <a:p>
            <a:pPr marL="457200" lvl="1" indent="-174625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Continuous cooling during collision to compensate IBS induce beam degradation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30188" indent="-230188">
              <a:spcBef>
                <a:spcPts val="24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 concept of an electron cooler based on an ERL and a circulator ring has been developed; an ultra fast beam kicker is needed for operation of the circulator cooler ring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6114" y="811871"/>
            <a:ext cx="4764486" cy="2540929"/>
            <a:chOff x="472" y="746"/>
            <a:chExt cx="5157" cy="3125"/>
          </a:xfrm>
        </p:grpSpPr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4269" y="1897"/>
              <a:ext cx="391" cy="2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 flipH="1">
              <a:off x="2667" y="1938"/>
              <a:ext cx="285" cy="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1812" y="1950"/>
              <a:ext cx="340" cy="3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595" y="1019"/>
              <a:ext cx="988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800080"/>
                  </a:solidFill>
                  <a:latin typeface="Arial Narrow" pitchFamily="34" charset="0"/>
                </a:rPr>
                <a:t>B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 Narrow" pitchFamily="34" charset="0"/>
                </a:rPr>
                <a:t>ooster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800080"/>
                  </a:solidFill>
                  <a:effectLst/>
                  <a:latin typeface="Arial Narrow" pitchFamily="34" charset="0"/>
                </a:rPr>
                <a:t>(3 to 25 GeV/c)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472" y="2160"/>
              <a:ext cx="1340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</a:rPr>
                <a:t>electron collider ring (3-12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</a:rPr>
                <a:t>GeV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</a:rPr>
                <a:t>)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1701" y="2304"/>
              <a:ext cx="153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Medium-energy IPs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Text Box 50"/>
            <p:cNvSpPr txBox="1">
              <a:spLocks noChangeArrowheads="1"/>
            </p:cNvSpPr>
            <p:nvPr/>
          </p:nvSpPr>
          <p:spPr bwMode="auto">
            <a:xfrm>
              <a:off x="472" y="3077"/>
              <a:ext cx="61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Injector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 Box 51"/>
            <p:cNvSpPr txBox="1">
              <a:spLocks noChangeArrowheads="1"/>
            </p:cNvSpPr>
            <p:nvPr/>
          </p:nvSpPr>
          <p:spPr bwMode="auto">
            <a:xfrm>
              <a:off x="2065" y="3373"/>
              <a:ext cx="104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12 GeV CEBAF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 Box 52"/>
            <p:cNvSpPr txBox="1">
              <a:spLocks noChangeArrowheads="1"/>
            </p:cNvSpPr>
            <p:nvPr/>
          </p:nvSpPr>
          <p:spPr bwMode="auto">
            <a:xfrm>
              <a:off x="4026" y="1277"/>
              <a:ext cx="86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Pre-booster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Text Box 53"/>
            <p:cNvSpPr txBox="1">
              <a:spLocks noChangeArrowheads="1"/>
            </p:cNvSpPr>
            <p:nvPr/>
          </p:nvSpPr>
          <p:spPr bwMode="auto">
            <a:xfrm>
              <a:off x="4665" y="746"/>
              <a:ext cx="73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SRF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linac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5052" y="1167"/>
              <a:ext cx="577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source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55"/>
            <p:cNvSpPr txBox="1">
              <a:spLocks noChangeArrowheads="1"/>
            </p:cNvSpPr>
            <p:nvPr/>
          </p:nvSpPr>
          <p:spPr bwMode="auto">
            <a:xfrm>
              <a:off x="4181" y="2164"/>
              <a:ext cx="1448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FF"/>
                  </a:solidFill>
                  <a:latin typeface="Arial Narrow" pitchFamily="34" charset="0"/>
                </a:rPr>
                <a:t>SC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Narrow" pitchFamily="34" charset="0"/>
                </a:rPr>
                <a:t>ion</a:t>
              </a:r>
              <a:r>
                <a:rPr lang="en-US" sz="1200" b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Narrow" pitchFamily="34" charset="0"/>
                </a:rPr>
                <a:t>collider ring </a:t>
              </a:r>
              <a:r>
                <a:rPr lang="en-US" sz="1200" b="1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Narrow" pitchFamily="34" charset="0"/>
                </a:rPr>
                <a:t>(20-100 GeV)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 Box 56"/>
            <p:cNvSpPr txBox="1">
              <a:spLocks noChangeArrowheads="1"/>
            </p:cNvSpPr>
            <p:nvPr/>
          </p:nvSpPr>
          <p:spPr bwMode="auto">
            <a:xfrm>
              <a:off x="1893" y="1040"/>
              <a:ext cx="1389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Three Figure-8 rings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stacked vertically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Arc 57"/>
            <p:cNvSpPr>
              <a:spLocks/>
            </p:cNvSpPr>
            <p:nvPr/>
          </p:nvSpPr>
          <p:spPr bwMode="auto">
            <a:xfrm>
              <a:off x="3736" y="2248"/>
              <a:ext cx="440" cy="828"/>
            </a:xfrm>
            <a:custGeom>
              <a:avLst/>
              <a:gdLst>
                <a:gd name="G0" fmla="+- 0 0 0"/>
                <a:gd name="G1" fmla="+- 21058 0 0"/>
                <a:gd name="G2" fmla="+- 21600 0 0"/>
                <a:gd name="T0" fmla="*/ 4807 w 21600"/>
                <a:gd name="T1" fmla="*/ 0 h 42654"/>
                <a:gd name="T2" fmla="*/ 436 w 21600"/>
                <a:gd name="T3" fmla="*/ 42654 h 42654"/>
                <a:gd name="T4" fmla="*/ 0 w 21600"/>
                <a:gd name="T5" fmla="*/ 21058 h 42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654" fill="none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32817"/>
                    <a:pt x="12193" y="42416"/>
                    <a:pt x="435" y="42653"/>
                  </a:cubicBezTo>
                </a:path>
                <a:path w="21600" h="42654" stroke="0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32817"/>
                    <a:pt x="12193" y="42416"/>
                    <a:pt x="435" y="42653"/>
                  </a:cubicBezTo>
                  <a:lnTo>
                    <a:pt x="0" y="21058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Line 58"/>
            <p:cNvSpPr>
              <a:spLocks noChangeShapeType="1"/>
            </p:cNvSpPr>
            <p:nvPr/>
          </p:nvSpPr>
          <p:spPr bwMode="auto">
            <a:xfrm>
              <a:off x="1912" y="1590"/>
              <a:ext cx="240" cy="33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Arc 59"/>
            <p:cNvSpPr>
              <a:spLocks/>
            </p:cNvSpPr>
            <p:nvPr/>
          </p:nvSpPr>
          <p:spPr bwMode="auto">
            <a:xfrm rot="10800000">
              <a:off x="3370" y="1836"/>
              <a:ext cx="853" cy="34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0055 w 30055"/>
                <a:gd name="T1" fmla="*/ 41476 h 43200"/>
                <a:gd name="T2" fmla="*/ 30013 w 30055"/>
                <a:gd name="T3" fmla="*/ 1706 h 43200"/>
                <a:gd name="T4" fmla="*/ 21600 w 3005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Arc 60"/>
            <p:cNvSpPr>
              <a:spLocks/>
            </p:cNvSpPr>
            <p:nvPr/>
          </p:nvSpPr>
          <p:spPr bwMode="auto">
            <a:xfrm>
              <a:off x="533" y="1839"/>
              <a:ext cx="853" cy="34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0055 w 30055"/>
                <a:gd name="T1" fmla="*/ 41476 h 43200"/>
                <a:gd name="T2" fmla="*/ 30013 w 30055"/>
                <a:gd name="T3" fmla="*/ 1706 h 43200"/>
                <a:gd name="T4" fmla="*/ 21600 w 3005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Line 61"/>
            <p:cNvSpPr>
              <a:spLocks noChangeShapeType="1"/>
            </p:cNvSpPr>
            <p:nvPr/>
          </p:nvSpPr>
          <p:spPr bwMode="auto">
            <a:xfrm>
              <a:off x="776" y="3075"/>
              <a:ext cx="296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Arc 62"/>
            <p:cNvSpPr>
              <a:spLocks/>
            </p:cNvSpPr>
            <p:nvPr/>
          </p:nvSpPr>
          <p:spPr bwMode="auto">
            <a:xfrm>
              <a:off x="3714" y="3072"/>
              <a:ext cx="31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103 w 21600"/>
                <a:gd name="T1" fmla="*/ 0 h 43196"/>
                <a:gd name="T2" fmla="*/ 436 w 21600"/>
                <a:gd name="T3" fmla="*/ 43196 h 43196"/>
                <a:gd name="T4" fmla="*/ 0 w 21600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6" fill="none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</a:path>
                <a:path w="21600" h="43196" stroke="0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Arc 63"/>
            <p:cNvSpPr>
              <a:spLocks/>
            </p:cNvSpPr>
            <p:nvPr/>
          </p:nvSpPr>
          <p:spPr bwMode="auto">
            <a:xfrm rot="10800000">
              <a:off x="960" y="3072"/>
              <a:ext cx="352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103 w 21600"/>
                <a:gd name="T1" fmla="*/ 0 h 43196"/>
                <a:gd name="T2" fmla="*/ 436 w 21600"/>
                <a:gd name="T3" fmla="*/ 43196 h 43196"/>
                <a:gd name="T4" fmla="*/ 0 w 21600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6" fill="none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</a:path>
                <a:path w="21600" h="43196" stroke="0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1296" y="3792"/>
              <a:ext cx="24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>
              <a:off x="3994" y="1113"/>
              <a:ext cx="1392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" name="Arc 66"/>
            <p:cNvSpPr>
              <a:spLocks/>
            </p:cNvSpPr>
            <p:nvPr/>
          </p:nvSpPr>
          <p:spPr bwMode="auto">
            <a:xfrm rot="16200000">
              <a:off x="4370" y="815"/>
              <a:ext cx="294" cy="295"/>
            </a:xfrm>
            <a:custGeom>
              <a:avLst/>
              <a:gdLst>
                <a:gd name="G0" fmla="+- 21596 0 0"/>
                <a:gd name="G1" fmla="+- 21596 0 0"/>
                <a:gd name="G2" fmla="+- 21600 0 0"/>
                <a:gd name="T0" fmla="*/ 22003 w 43196"/>
                <a:gd name="T1" fmla="*/ 0 h 43196"/>
                <a:gd name="T2" fmla="*/ 0 w 43196"/>
                <a:gd name="T3" fmla="*/ 22013 h 43196"/>
                <a:gd name="T4" fmla="*/ 21596 w 43196"/>
                <a:gd name="T5" fmla="*/ 21596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43196" fill="none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</a:path>
                <a:path w="43196" h="43196" stroke="0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  <a:lnTo>
                    <a:pt x="21596" y="21596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Arc 67"/>
            <p:cNvSpPr>
              <a:spLocks/>
            </p:cNvSpPr>
            <p:nvPr/>
          </p:nvSpPr>
          <p:spPr bwMode="auto">
            <a:xfrm rot="5400000">
              <a:off x="4073" y="1112"/>
              <a:ext cx="294" cy="295"/>
            </a:xfrm>
            <a:custGeom>
              <a:avLst/>
              <a:gdLst>
                <a:gd name="G0" fmla="+- 21596 0 0"/>
                <a:gd name="G1" fmla="+- 21596 0 0"/>
                <a:gd name="G2" fmla="+- 21600 0 0"/>
                <a:gd name="T0" fmla="*/ 22003 w 43196"/>
                <a:gd name="T1" fmla="*/ 0 h 43196"/>
                <a:gd name="T2" fmla="*/ 0 w 43196"/>
                <a:gd name="T3" fmla="*/ 22013 h 43196"/>
                <a:gd name="T4" fmla="*/ 21596 w 43196"/>
                <a:gd name="T5" fmla="*/ 21596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43196" fill="none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</a:path>
                <a:path w="43196" h="43196" stroke="0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  <a:lnTo>
                    <a:pt x="21596" y="21596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4368" y="955"/>
              <a:ext cx="0" cy="32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>
              <a:off x="3265" y="1112"/>
              <a:ext cx="735" cy="41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1373" y="1850"/>
              <a:ext cx="2487" cy="3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flipV="1">
              <a:off x="1373" y="1853"/>
              <a:ext cx="2004" cy="3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7" name="Arc 72"/>
            <p:cNvSpPr>
              <a:spLocks/>
            </p:cNvSpPr>
            <p:nvPr/>
          </p:nvSpPr>
          <p:spPr bwMode="auto">
            <a:xfrm>
              <a:off x="528" y="1696"/>
              <a:ext cx="757" cy="2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509 w 31509"/>
                <a:gd name="T1" fmla="*/ 40793 h 43200"/>
                <a:gd name="T2" fmla="*/ 31439 w 31509"/>
                <a:gd name="T3" fmla="*/ 2371 h 43200"/>
                <a:gd name="T4" fmla="*/ 21600 w 3150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509" h="43200" fill="none" extrusionOk="0">
                  <a:moveTo>
                    <a:pt x="31509" y="40793"/>
                  </a:moveTo>
                  <a:cubicBezTo>
                    <a:pt x="28445" y="42374"/>
                    <a:pt x="2504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021" y="-1"/>
                    <a:pt x="28393" y="812"/>
                    <a:pt x="31438" y="2371"/>
                  </a:cubicBezTo>
                </a:path>
                <a:path w="31509" h="43200" stroke="0" extrusionOk="0">
                  <a:moveTo>
                    <a:pt x="31509" y="40793"/>
                  </a:moveTo>
                  <a:cubicBezTo>
                    <a:pt x="28445" y="42374"/>
                    <a:pt x="2504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021" y="-1"/>
                    <a:pt x="28393" y="812"/>
                    <a:pt x="31438" y="237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8" name="Line 73"/>
            <p:cNvSpPr>
              <a:spLocks noChangeShapeType="1"/>
            </p:cNvSpPr>
            <p:nvPr/>
          </p:nvSpPr>
          <p:spPr bwMode="auto">
            <a:xfrm>
              <a:off x="1277" y="1708"/>
              <a:ext cx="140" cy="20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1412" y="1907"/>
              <a:ext cx="146" cy="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 flipV="1">
              <a:off x="1558" y="1898"/>
              <a:ext cx="438" cy="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1280" y="1968"/>
              <a:ext cx="136" cy="1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Line 77"/>
            <p:cNvSpPr>
              <a:spLocks noChangeShapeType="1"/>
            </p:cNvSpPr>
            <p:nvPr/>
          </p:nvSpPr>
          <p:spPr bwMode="auto">
            <a:xfrm>
              <a:off x="1991" y="1896"/>
              <a:ext cx="1352" cy="22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Line 78"/>
            <p:cNvSpPr>
              <a:spLocks noChangeShapeType="1"/>
            </p:cNvSpPr>
            <p:nvPr/>
          </p:nvSpPr>
          <p:spPr bwMode="auto">
            <a:xfrm flipV="1">
              <a:off x="1408" y="1900"/>
              <a:ext cx="1351" cy="2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4" name="Line 79"/>
            <p:cNvSpPr>
              <a:spLocks noChangeShapeType="1"/>
            </p:cNvSpPr>
            <p:nvPr/>
          </p:nvSpPr>
          <p:spPr bwMode="auto">
            <a:xfrm>
              <a:off x="2755" y="1899"/>
              <a:ext cx="434" cy="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 flipH="1">
              <a:off x="3337" y="1969"/>
              <a:ext cx="131" cy="1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Line 81"/>
            <p:cNvSpPr>
              <a:spLocks noChangeShapeType="1"/>
            </p:cNvSpPr>
            <p:nvPr/>
          </p:nvSpPr>
          <p:spPr bwMode="auto">
            <a:xfrm flipH="1">
              <a:off x="3337" y="1714"/>
              <a:ext cx="135" cy="1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Line 82"/>
            <p:cNvSpPr>
              <a:spLocks noChangeShapeType="1"/>
            </p:cNvSpPr>
            <p:nvPr/>
          </p:nvSpPr>
          <p:spPr bwMode="auto">
            <a:xfrm flipH="1">
              <a:off x="3190" y="1908"/>
              <a:ext cx="148" cy="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8" name="Line 83"/>
            <p:cNvSpPr>
              <a:spLocks noChangeShapeType="1"/>
            </p:cNvSpPr>
            <p:nvPr/>
          </p:nvSpPr>
          <p:spPr bwMode="auto">
            <a:xfrm>
              <a:off x="1375" y="1506"/>
              <a:ext cx="2005" cy="322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9" name="Line 84"/>
            <p:cNvSpPr>
              <a:spLocks noChangeShapeType="1"/>
            </p:cNvSpPr>
            <p:nvPr/>
          </p:nvSpPr>
          <p:spPr bwMode="auto">
            <a:xfrm flipV="1">
              <a:off x="1373" y="1506"/>
              <a:ext cx="2004" cy="322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0" name="Arc 85"/>
            <p:cNvSpPr>
              <a:spLocks/>
            </p:cNvSpPr>
            <p:nvPr/>
          </p:nvSpPr>
          <p:spPr bwMode="auto">
            <a:xfrm rot="10800000">
              <a:off x="3462" y="1698"/>
              <a:ext cx="768" cy="2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697 w 31960"/>
                <a:gd name="T1" fmla="*/ 40695 h 43200"/>
                <a:gd name="T2" fmla="*/ 31960 w 31960"/>
                <a:gd name="T3" fmla="*/ 2646 h 43200"/>
                <a:gd name="T4" fmla="*/ 21600 w 3196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60" h="43200" fill="none" extrusionOk="0">
                  <a:moveTo>
                    <a:pt x="31696" y="40694"/>
                  </a:moveTo>
                  <a:cubicBezTo>
                    <a:pt x="28585" y="42340"/>
                    <a:pt x="2511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220" y="-1"/>
                    <a:pt x="28782" y="910"/>
                    <a:pt x="31959" y="2646"/>
                  </a:cubicBezTo>
                </a:path>
                <a:path w="31960" h="43200" stroke="0" extrusionOk="0">
                  <a:moveTo>
                    <a:pt x="31696" y="40694"/>
                  </a:moveTo>
                  <a:cubicBezTo>
                    <a:pt x="28585" y="42340"/>
                    <a:pt x="2511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220" y="-1"/>
                    <a:pt x="28782" y="910"/>
                    <a:pt x="31959" y="264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1" name="Arc 86"/>
            <p:cNvSpPr>
              <a:spLocks/>
            </p:cNvSpPr>
            <p:nvPr/>
          </p:nvSpPr>
          <p:spPr bwMode="auto">
            <a:xfrm>
              <a:off x="533" y="1494"/>
              <a:ext cx="853" cy="34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0055 w 30055"/>
                <a:gd name="T1" fmla="*/ 41476 h 43200"/>
                <a:gd name="T2" fmla="*/ 30013 w 30055"/>
                <a:gd name="T3" fmla="*/ 1706 h 43200"/>
                <a:gd name="T4" fmla="*/ 21600 w 3005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2" name="Arc 87"/>
            <p:cNvSpPr>
              <a:spLocks/>
            </p:cNvSpPr>
            <p:nvPr/>
          </p:nvSpPr>
          <p:spPr bwMode="auto">
            <a:xfrm rot="10800000">
              <a:off x="3372" y="1494"/>
              <a:ext cx="853" cy="34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0055 w 30055"/>
                <a:gd name="T1" fmla="*/ 41476 h 43200"/>
                <a:gd name="T2" fmla="*/ 30013 w 30055"/>
                <a:gd name="T3" fmla="*/ 1706 h 43200"/>
                <a:gd name="T4" fmla="*/ 21600 w 3005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680" y="3009"/>
              <a:ext cx="232" cy="12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4" name="Line 89"/>
            <p:cNvSpPr>
              <a:spLocks noChangeShapeType="1"/>
            </p:cNvSpPr>
            <p:nvPr/>
          </p:nvSpPr>
          <p:spPr bwMode="auto">
            <a:xfrm rot="10800000">
              <a:off x="4176" y="2606"/>
              <a:ext cx="0" cy="5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5" name="Line 90"/>
            <p:cNvSpPr>
              <a:spLocks noChangeShapeType="1"/>
            </p:cNvSpPr>
            <p:nvPr/>
          </p:nvSpPr>
          <p:spPr bwMode="auto">
            <a:xfrm>
              <a:off x="4032" y="3456"/>
              <a:ext cx="0" cy="5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6" name="Rectangle 91"/>
            <p:cNvSpPr>
              <a:spLocks noChangeArrowheads="1"/>
            </p:cNvSpPr>
            <p:nvPr/>
          </p:nvSpPr>
          <p:spPr bwMode="auto">
            <a:xfrm>
              <a:off x="1549" y="3016"/>
              <a:ext cx="2031" cy="127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7" name="Rectangle 92"/>
            <p:cNvSpPr>
              <a:spLocks noChangeArrowheads="1"/>
            </p:cNvSpPr>
            <p:nvPr/>
          </p:nvSpPr>
          <p:spPr bwMode="auto">
            <a:xfrm>
              <a:off x="1549" y="3744"/>
              <a:ext cx="2031" cy="127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4827" y="1047"/>
              <a:ext cx="359" cy="12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9" name="Rectangle 94"/>
            <p:cNvSpPr>
              <a:spLocks noChangeArrowheads="1"/>
            </p:cNvSpPr>
            <p:nvPr/>
          </p:nvSpPr>
          <p:spPr bwMode="auto">
            <a:xfrm>
              <a:off x="5337" y="1047"/>
              <a:ext cx="127" cy="126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0" name="Oval 95"/>
            <p:cNvSpPr>
              <a:spLocks noChangeArrowheads="1"/>
            </p:cNvSpPr>
            <p:nvPr/>
          </p:nvSpPr>
          <p:spPr bwMode="auto">
            <a:xfrm>
              <a:off x="2941" y="1881"/>
              <a:ext cx="69" cy="69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1" name="Oval 96"/>
            <p:cNvSpPr>
              <a:spLocks noChangeArrowheads="1"/>
            </p:cNvSpPr>
            <p:nvPr/>
          </p:nvSpPr>
          <p:spPr bwMode="auto">
            <a:xfrm>
              <a:off x="1750" y="1881"/>
              <a:ext cx="69" cy="69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93" name="Title 1"/>
          <p:cNvSpPr txBox="1">
            <a:spLocks/>
          </p:cNvSpPr>
          <p:nvPr/>
        </p:nvSpPr>
        <p:spPr>
          <a:xfrm>
            <a:off x="-9427" y="8643"/>
            <a:ext cx="9144000" cy="67715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MEIC at Jefferson Lab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105400" y="1139733"/>
            <a:ext cx="3965330" cy="5108666"/>
            <a:chOff x="289249" y="2572048"/>
            <a:chExt cx="4456662" cy="5741667"/>
          </a:xfrm>
        </p:grpSpPr>
        <p:pic>
          <p:nvPicPr>
            <p:cNvPr id="95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3636" t="13597" r="5331" b="11981"/>
            <a:stretch/>
          </p:blipFill>
          <p:spPr bwMode="auto">
            <a:xfrm rot="5400000">
              <a:off x="-324081" y="3243724"/>
              <a:ext cx="5683321" cy="445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" name="Group 9"/>
            <p:cNvGrpSpPr/>
            <p:nvPr/>
          </p:nvGrpSpPr>
          <p:grpSpPr>
            <a:xfrm>
              <a:off x="1060024" y="2572048"/>
              <a:ext cx="2973189" cy="5654889"/>
              <a:chOff x="830973" y="1983137"/>
              <a:chExt cx="3171402" cy="612612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450198" y="5096863"/>
                <a:ext cx="1573203" cy="786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Pre-booster</a:t>
                </a:r>
                <a:endParaRPr lang="en-US" sz="18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98" name="TextBox 3"/>
              <p:cNvSpPr txBox="1"/>
              <p:nvPr/>
            </p:nvSpPr>
            <p:spPr>
              <a:xfrm>
                <a:off x="2203451" y="5994923"/>
                <a:ext cx="984280" cy="7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Ion </a:t>
                </a:r>
                <a:r>
                  <a:rPr lang="en-US" sz="1800" b="1" dirty="0" err="1" smtClean="0">
                    <a:solidFill>
                      <a:schemeClr val="bg1"/>
                    </a:solidFill>
                    <a:latin typeface="Arial Rounded MT Bold" pitchFamily="34" charset="0"/>
                  </a:rPr>
                  <a:t>linac</a:t>
                </a:r>
                <a:endParaRPr lang="en-US" sz="18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99" name="TextBox 4"/>
              <p:cNvSpPr txBox="1"/>
              <p:nvPr/>
            </p:nvSpPr>
            <p:spPr>
              <a:xfrm>
                <a:off x="2345705" y="3720174"/>
                <a:ext cx="788608" cy="40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IP</a:t>
                </a:r>
                <a:endParaRPr lang="en-US" sz="18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0" name="TextBox 5"/>
              <p:cNvSpPr txBox="1"/>
              <p:nvPr/>
            </p:nvSpPr>
            <p:spPr>
              <a:xfrm>
                <a:off x="2525973" y="4657621"/>
                <a:ext cx="667898" cy="42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IP</a:t>
                </a:r>
                <a:endParaRPr lang="en-US" sz="18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1" name="TextBox 6"/>
              <p:cNvSpPr txBox="1"/>
              <p:nvPr/>
            </p:nvSpPr>
            <p:spPr>
              <a:xfrm rot="3079892">
                <a:off x="2717037" y="3719758"/>
                <a:ext cx="1869044" cy="70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FF"/>
                    </a:solidFill>
                    <a:latin typeface="Arial Rounded MT Bold" pitchFamily="34" charset="0"/>
                  </a:rPr>
                  <a:t>MEIC</a:t>
                </a:r>
                <a:endParaRPr lang="en-US" sz="3600" b="1" dirty="0">
                  <a:solidFill>
                    <a:srgbClr val="0000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2" name="TextBox 7"/>
              <p:cNvSpPr txBox="1"/>
              <p:nvPr/>
            </p:nvSpPr>
            <p:spPr>
              <a:xfrm>
                <a:off x="830973" y="1983137"/>
                <a:ext cx="1971756" cy="146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Full Energy EIC</a:t>
                </a:r>
                <a:endParaRPr lang="en-US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103" name="TextBox 8"/>
              <p:cNvSpPr txBox="1"/>
              <p:nvPr/>
            </p:nvSpPr>
            <p:spPr>
              <a:xfrm>
                <a:off x="1391093" y="7396671"/>
                <a:ext cx="2314297" cy="71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FF"/>
                    </a:solidFill>
                    <a:latin typeface="Arial Rounded MT Bold" pitchFamily="34" charset="0"/>
                  </a:rPr>
                  <a:t>CEBAF</a:t>
                </a:r>
                <a:endParaRPr lang="en-US" sz="3600" b="1" dirty="0">
                  <a:solidFill>
                    <a:srgbClr val="0000FF"/>
                  </a:solidFill>
                  <a:latin typeface="Arial Rounded MT Bold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3630811"/>
            <a:ext cx="5105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eaLnBrk="1" hangingPunct="1">
              <a:spcBef>
                <a:spcPts val="25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Energy: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3-12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20-100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12-40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/u</a:t>
            </a:r>
          </a:p>
          <a:p>
            <a:pPr marL="233363" indent="-233363" eaLnBrk="1" hangingPunct="1">
              <a:spcBef>
                <a:spcPts val="600"/>
              </a:spcBef>
            </a:pP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species: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Polarized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light ions: p, d, 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He,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61963" lvl="1" indent="-231775" eaLnBrk="1" hangingPunct="1">
              <a:spcBef>
                <a:spcPts val="25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Un-polarized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light to heavy ions up 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A&gt;200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33363" indent="-233363" eaLnBrk="1" hangingPunct="1">
              <a:spcBef>
                <a:spcPts val="600"/>
              </a:spcBef>
            </a:pP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 to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detectors 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Luminosity: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up to 10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cm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per interaction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point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33363" lvl="1" indent="-233363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Polarization: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polarizations &gt;70% </a:t>
            </a: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85800" lvl="1" indent="-228600" eaLnBrk="1" hangingPunct="1">
              <a:spcBef>
                <a:spcPts val="25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At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IP: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long. for both, trans.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ions only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33363" indent="-233363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Upgradeable 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higher energies &amp;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luminosity</a:t>
            </a:r>
          </a:p>
          <a:p>
            <a:pPr marL="233363" indent="-233363" eaLnBrk="1" hangingPunct="1">
              <a:spcBef>
                <a:spcPts val="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electron, 250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proton,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/u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11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Multi-Staged Cooling Scheme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1295401" y="4572000"/>
            <a:ext cx="7620000" cy="1882200"/>
            <a:chOff x="366476" y="623464"/>
            <a:chExt cx="7395295" cy="2091333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66476" y="623464"/>
              <a:ext cx="7395295" cy="2091333"/>
              <a:chOff x="182326" y="1343652"/>
              <a:chExt cx="3778938" cy="924972"/>
            </a:xfrm>
          </p:grpSpPr>
          <p:cxnSp>
            <p:nvCxnSpPr>
              <p:cNvPr id="14463" name="Straight Connector 5"/>
              <p:cNvCxnSpPr>
                <a:cxnSpLocks noChangeShapeType="1"/>
              </p:cNvCxnSpPr>
              <p:nvPr/>
            </p:nvCxnSpPr>
            <p:spPr bwMode="auto">
              <a:xfrm flipV="1">
                <a:off x="495255" y="1784905"/>
                <a:ext cx="317430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4464" name="Rectangle 6"/>
              <p:cNvSpPr>
                <a:spLocks noChangeArrowheads="1"/>
              </p:cNvSpPr>
              <p:nvPr/>
            </p:nvSpPr>
            <p:spPr bwMode="auto">
              <a:xfrm>
                <a:off x="363232" y="1743193"/>
                <a:ext cx="125265" cy="101494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65" name="Rectangle 7"/>
              <p:cNvSpPr>
                <a:spLocks noChangeArrowheads="1"/>
              </p:cNvSpPr>
              <p:nvPr/>
            </p:nvSpPr>
            <p:spPr bwMode="auto">
              <a:xfrm>
                <a:off x="709506" y="1724855"/>
                <a:ext cx="507833" cy="112834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420972" y="1612168"/>
                <a:ext cx="376323" cy="371445"/>
                <a:chOff x="1676400" y="1295399"/>
                <a:chExt cx="609600" cy="609600"/>
              </a:xfrm>
            </p:grpSpPr>
            <p:cxnSp>
              <p:nvCxnSpPr>
                <p:cNvPr id="14500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9" name="Arc 20"/>
                  <p:cNvSpPr/>
                  <p:nvPr/>
                </p:nvSpPr>
                <p:spPr bwMode="auto">
                  <a:xfrm>
                    <a:off x="2972757" y="1296587"/>
                    <a:ext cx="303444" cy="30481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Arc 21"/>
                  <p:cNvSpPr/>
                  <p:nvPr/>
                </p:nvSpPr>
                <p:spPr bwMode="auto">
                  <a:xfrm rot="162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 bwMode="auto">
                  <a:xfrm rot="54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6" name="Arc 45"/>
                  <p:cNvSpPr/>
                  <p:nvPr/>
                </p:nvSpPr>
                <p:spPr bwMode="auto">
                  <a:xfrm>
                    <a:off x="2970843" y="1294182"/>
                    <a:ext cx="306015" cy="3048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 bwMode="auto">
                  <a:xfrm rot="162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 bwMode="auto">
                  <a:xfrm rot="54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4503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197608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90" name="Straight Connector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9" name="Arc 38"/>
                  <p:cNvSpPr/>
                  <p:nvPr/>
                </p:nvSpPr>
                <p:spPr bwMode="auto">
                  <a:xfrm>
                    <a:off x="2971470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 bwMode="auto">
                  <a:xfrm rot="162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 bwMode="auto">
                  <a:xfrm rot="54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972130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rot="162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54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4493" name="Straight Connector 3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070834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80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9" name="Arc 28"/>
                  <p:cNvSpPr/>
                  <p:nvPr/>
                </p:nvSpPr>
                <p:spPr bwMode="auto">
                  <a:xfrm>
                    <a:off x="2971339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 bwMode="auto">
                  <a:xfrm rot="162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 bwMode="auto">
                  <a:xfrm rot="54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6" name="Arc 25"/>
                  <p:cNvSpPr/>
                  <p:nvPr/>
                </p:nvSpPr>
                <p:spPr bwMode="auto">
                  <a:xfrm>
                    <a:off x="2972261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162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 bwMode="auto">
                  <a:xfrm rot="54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4483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70" name="TextBox 12"/>
              <p:cNvSpPr txBox="1">
                <a:spLocks noChangeArrowheads="1"/>
              </p:cNvSpPr>
              <p:nvPr/>
            </p:nvSpPr>
            <p:spPr bwMode="auto">
              <a:xfrm>
                <a:off x="182326" y="1810985"/>
                <a:ext cx="455771" cy="257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ion sources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1" name="TextBox 13"/>
              <p:cNvSpPr txBox="1">
                <a:spLocks noChangeArrowheads="1"/>
              </p:cNvSpPr>
              <p:nvPr/>
            </p:nvSpPr>
            <p:spPr bwMode="auto">
              <a:xfrm>
                <a:off x="667277" y="1893388"/>
                <a:ext cx="570171" cy="151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SRF </a:t>
                </a:r>
                <a:r>
                  <a:rPr lang="en-US" sz="1400" b="1" dirty="0" err="1">
                    <a:latin typeface="Arial" pitchFamily="34" charset="0"/>
                    <a:cs typeface="Arial" pitchFamily="34" charset="0"/>
                  </a:rPr>
                  <a:t>Linac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2" name="TextBox 14"/>
              <p:cNvSpPr txBox="1">
                <a:spLocks noChangeArrowheads="1"/>
              </p:cNvSpPr>
              <p:nvPr/>
            </p:nvSpPr>
            <p:spPr bwMode="auto">
              <a:xfrm>
                <a:off x="1240428" y="1381100"/>
                <a:ext cx="911865" cy="257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pre-booster (3 </a:t>
                </a:r>
                <a:r>
                  <a:rPr lang="en-US" sz="1400" b="1" dirty="0" err="1" smtClean="0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(accumulator ring)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3" name="TextBox 15"/>
              <p:cNvSpPr txBox="1">
                <a:spLocks noChangeArrowheads="1"/>
              </p:cNvSpPr>
              <p:nvPr/>
            </p:nvSpPr>
            <p:spPr bwMode="auto">
              <a:xfrm>
                <a:off x="1958426" y="2011497"/>
                <a:ext cx="1020649" cy="257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large booster </a:t>
                </a:r>
              </a:p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(25 </a:t>
                </a:r>
                <a:r>
                  <a:rPr lang="en-US" sz="1400" b="1" dirty="0" err="1" smtClean="0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14474" name="TextBox 16"/>
              <p:cNvSpPr txBox="1">
                <a:spLocks noChangeArrowheads="1"/>
              </p:cNvSpPr>
              <p:nvPr/>
            </p:nvSpPr>
            <p:spPr bwMode="auto">
              <a:xfrm>
                <a:off x="2996867" y="1343652"/>
                <a:ext cx="888818" cy="257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edium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energy 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collider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ring</a:t>
                </a:r>
              </a:p>
            </p:txBody>
          </p:sp>
          <p:sp>
            <p:nvSpPr>
              <p:cNvPr id="14475" name="Rectangle 17"/>
              <p:cNvSpPr>
                <a:spLocks noChangeArrowheads="1"/>
              </p:cNvSpPr>
              <p:nvPr/>
            </p:nvSpPr>
            <p:spPr bwMode="auto">
              <a:xfrm>
                <a:off x="1646662" y="1768831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6" name="Rectangle 18"/>
              <p:cNvSpPr>
                <a:spLocks noChangeArrowheads="1"/>
              </p:cNvSpPr>
              <p:nvPr/>
            </p:nvSpPr>
            <p:spPr bwMode="auto">
              <a:xfrm>
                <a:off x="3367239" y="1772224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8" name="TextBox 20"/>
              <p:cNvSpPr txBox="1">
                <a:spLocks noChangeArrowheads="1"/>
              </p:cNvSpPr>
              <p:nvPr/>
            </p:nvSpPr>
            <p:spPr bwMode="auto">
              <a:xfrm>
                <a:off x="3281055" y="1788896"/>
                <a:ext cx="680209" cy="34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Bunched cooling</a:t>
                </a:r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2880875" y="1630145"/>
              <a:ext cx="1122629" cy="786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DC cooling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-76200" y="829639"/>
            <a:ext cx="2363878" cy="4047161"/>
            <a:chOff x="1481186" y="2630391"/>
            <a:chExt cx="3319532" cy="5683322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3636" t="12732" r="5331" b="33661"/>
            <a:stretch/>
          </p:blipFill>
          <p:spPr bwMode="auto">
            <a:xfrm rot="5400000">
              <a:off x="353972" y="3866967"/>
              <a:ext cx="5683322" cy="321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" name="Group 9"/>
            <p:cNvGrpSpPr/>
            <p:nvPr/>
          </p:nvGrpSpPr>
          <p:grpSpPr>
            <a:xfrm>
              <a:off x="1481186" y="2663470"/>
              <a:ext cx="2574062" cy="5551735"/>
              <a:chOff x="1280213" y="2082178"/>
              <a:chExt cx="2745666" cy="601437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711909" y="5049842"/>
                <a:ext cx="1319399" cy="718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Pre-booster</a:t>
                </a:r>
                <a:endParaRPr lang="en-US" sz="14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59" name="TextBox 3"/>
              <p:cNvSpPr txBox="1"/>
              <p:nvPr/>
            </p:nvSpPr>
            <p:spPr>
              <a:xfrm>
                <a:off x="2245321" y="6171819"/>
                <a:ext cx="1095003" cy="718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Ion </a:t>
                </a:r>
                <a:r>
                  <a:rPr lang="en-US" sz="1400" b="1" dirty="0" err="1" smtClean="0">
                    <a:solidFill>
                      <a:schemeClr val="bg1"/>
                    </a:solidFill>
                    <a:latin typeface="Arial Rounded MT Bold" pitchFamily="34" charset="0"/>
                  </a:rPr>
                  <a:t>linac</a:t>
                </a:r>
                <a:endParaRPr lang="en-US" sz="14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0" name="TextBox 4"/>
              <p:cNvSpPr txBox="1"/>
              <p:nvPr/>
            </p:nvSpPr>
            <p:spPr>
              <a:xfrm>
                <a:off x="2345705" y="3720174"/>
                <a:ext cx="788608" cy="46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IP</a:t>
                </a:r>
                <a:endParaRPr lang="en-US" sz="16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1" name="TextBox 5"/>
              <p:cNvSpPr txBox="1"/>
              <p:nvPr/>
            </p:nvSpPr>
            <p:spPr>
              <a:xfrm>
                <a:off x="2981442" y="4657621"/>
                <a:ext cx="667898" cy="42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IP</a:t>
                </a:r>
                <a:endParaRPr lang="en-US" sz="14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2" name="TextBox 6"/>
              <p:cNvSpPr txBox="1"/>
              <p:nvPr/>
            </p:nvSpPr>
            <p:spPr>
              <a:xfrm rot="2872150">
                <a:off x="2746798" y="3716580"/>
                <a:ext cx="1869044" cy="689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Arial Rounded MT Bold" pitchFamily="34" charset="0"/>
                  </a:rPr>
                  <a:t>MEIC</a:t>
                </a:r>
                <a:endParaRPr lang="en-US" b="1" dirty="0">
                  <a:solidFill>
                    <a:srgbClr val="0000FF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3" name="TextBox 7"/>
              <p:cNvSpPr txBox="1"/>
              <p:nvPr/>
            </p:nvSpPr>
            <p:spPr>
              <a:xfrm>
                <a:off x="1280213" y="2082178"/>
                <a:ext cx="1854099" cy="80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rial Rounded MT Bold" pitchFamily="34" charset="0"/>
                  </a:rPr>
                  <a:t>Full Energy EIC</a:t>
                </a:r>
                <a:endParaRPr lang="en-US" sz="16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</p:txBody>
          </p:sp>
          <p:sp>
            <p:nvSpPr>
              <p:cNvPr id="64" name="TextBox 8"/>
              <p:cNvSpPr txBox="1"/>
              <p:nvPr/>
            </p:nvSpPr>
            <p:spPr>
              <a:xfrm>
                <a:off x="1391093" y="7396671"/>
                <a:ext cx="2314297" cy="69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Arial Rounded MT Bold" pitchFamily="34" charset="0"/>
                  </a:rPr>
                  <a:t>CEBAF</a:t>
                </a:r>
                <a:endParaRPr lang="en-US" b="1" dirty="0">
                  <a:solidFill>
                    <a:srgbClr val="0000FF"/>
                  </a:solidFill>
                  <a:latin typeface="Arial Rounded MT Bold" pitchFamily="34" charset="0"/>
                </a:endParaRPr>
              </a:p>
            </p:txBody>
          </p:sp>
        </p:grpSp>
      </p:grp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89106"/>
              </p:ext>
            </p:extLst>
          </p:nvPr>
        </p:nvGraphicFramePr>
        <p:xfrm>
          <a:off x="2362199" y="975360"/>
          <a:ext cx="6705601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0599"/>
                <a:gridCol w="2667000"/>
                <a:gridCol w="990600"/>
                <a:gridCol w="1003302"/>
                <a:gridCol w="1054100"/>
              </a:tblGrid>
              <a:tr h="80188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Stage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/u)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Electron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Cooling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beam /Cooler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Pre-booster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Assisting accumulation of positive 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0.59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4290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Initial cooling for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reduction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2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Collider ring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Final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cooling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 top energy for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reduction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Up to 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Bunched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/ERL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During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collision to suppress IBS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to 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Bunched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/ERL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5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010400" y="2897089"/>
            <a:ext cx="1981200" cy="7471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8001000" y="2971800"/>
            <a:ext cx="0" cy="11659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315200" y="26332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state-of-art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-34636" y="0"/>
            <a:ext cx="9178636" cy="6858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ERL Circulator Cooler Concept</a:t>
            </a:r>
          </a:p>
        </p:txBody>
      </p:sp>
      <p:grpSp>
        <p:nvGrpSpPr>
          <p:cNvPr id="2" name="Group 135"/>
          <p:cNvGrpSpPr/>
          <p:nvPr/>
        </p:nvGrpSpPr>
        <p:grpSpPr>
          <a:xfrm>
            <a:off x="4495799" y="758828"/>
            <a:ext cx="4422899" cy="2593972"/>
            <a:chOff x="1096084" y="777036"/>
            <a:chExt cx="7154569" cy="4151211"/>
          </a:xfrm>
        </p:grpSpPr>
        <p:sp>
          <p:nvSpPr>
            <p:cNvPr id="26663" name="Line 118"/>
            <p:cNvSpPr>
              <a:spLocks noChangeShapeType="1"/>
            </p:cNvSpPr>
            <p:nvPr/>
          </p:nvSpPr>
          <p:spPr bwMode="auto">
            <a:xfrm>
              <a:off x="2637067" y="4345848"/>
              <a:ext cx="923487" cy="7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2706793" y="1495533"/>
              <a:ext cx="3505200" cy="3732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Line 4"/>
            <p:cNvSpPr>
              <a:spLocks noChangeShapeType="1"/>
            </p:cNvSpPr>
            <p:nvPr/>
          </p:nvSpPr>
          <p:spPr bwMode="auto">
            <a:xfrm>
              <a:off x="4594860" y="3661831"/>
              <a:ext cx="22098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Arc 5"/>
            <p:cNvSpPr>
              <a:spLocks/>
            </p:cNvSpPr>
            <p:nvPr/>
          </p:nvSpPr>
          <p:spPr bwMode="auto">
            <a:xfrm flipH="1">
              <a:off x="1148927" y="1682133"/>
              <a:ext cx="1071033" cy="1026303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Arc 6"/>
            <p:cNvSpPr>
              <a:spLocks/>
            </p:cNvSpPr>
            <p:nvPr/>
          </p:nvSpPr>
          <p:spPr bwMode="auto">
            <a:xfrm flipH="1" flipV="1">
              <a:off x="1148926" y="2615136"/>
              <a:ext cx="1083733" cy="1046695"/>
            </a:xfrm>
            <a:custGeom>
              <a:avLst/>
              <a:gdLst>
                <a:gd name="T0" fmla="*/ 70348821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Arc 7"/>
            <p:cNvSpPr>
              <a:spLocks/>
            </p:cNvSpPr>
            <p:nvPr/>
          </p:nvSpPr>
          <p:spPr bwMode="auto">
            <a:xfrm>
              <a:off x="6698827" y="1682133"/>
              <a:ext cx="1071033" cy="1026303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Arc 8"/>
            <p:cNvSpPr>
              <a:spLocks/>
            </p:cNvSpPr>
            <p:nvPr/>
          </p:nvSpPr>
          <p:spPr bwMode="auto">
            <a:xfrm flipV="1">
              <a:off x="6728460" y="2615136"/>
              <a:ext cx="1041400" cy="1046695"/>
            </a:xfrm>
            <a:custGeom>
              <a:avLst/>
              <a:gdLst>
                <a:gd name="T0" fmla="*/ 62424169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7283027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1294553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4069927" y="1588833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4069927" y="1775434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2846493" y="3661831"/>
              <a:ext cx="68156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9" name="Oval 16"/>
            <p:cNvSpPr>
              <a:spLocks noChangeArrowheads="1"/>
            </p:cNvSpPr>
            <p:nvPr/>
          </p:nvSpPr>
          <p:spPr bwMode="auto">
            <a:xfrm rot="19275161">
              <a:off x="7473427" y="1792689"/>
              <a:ext cx="224565" cy="6332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0" name="Text Box 17"/>
            <p:cNvSpPr txBox="1">
              <a:spLocks noChangeArrowheads="1"/>
            </p:cNvSpPr>
            <p:nvPr/>
          </p:nvSpPr>
          <p:spPr bwMode="auto">
            <a:xfrm>
              <a:off x="6728463" y="1042845"/>
              <a:ext cx="1522190" cy="46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Arial" pitchFamily="34" charset="0"/>
                  <a:cs typeface="Arial" pitchFamily="34" charset="0"/>
                </a:rPr>
                <a:t>ion bunch</a:t>
              </a:r>
            </a:p>
          </p:txBody>
        </p:sp>
        <p:sp>
          <p:nvSpPr>
            <p:cNvPr id="26641" name="Text Box 18"/>
            <p:cNvSpPr txBox="1">
              <a:spLocks noChangeArrowheads="1"/>
            </p:cNvSpPr>
            <p:nvPr/>
          </p:nvSpPr>
          <p:spPr bwMode="auto">
            <a:xfrm>
              <a:off x="6124644" y="1831001"/>
              <a:ext cx="1656854" cy="83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Arial" pitchFamily="34" charset="0"/>
                  <a:cs typeface="Arial" pitchFamily="34" charset="0"/>
                </a:rPr>
                <a:t>electron bunch</a:t>
              </a: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3065546" y="3056671"/>
              <a:ext cx="2962980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circulator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06793" y="1215632"/>
              <a:ext cx="3505200" cy="186601"/>
              <a:chOff x="1872" y="1200"/>
              <a:chExt cx="1728" cy="96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6753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54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6751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52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6749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50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6747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8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6745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6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6743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4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6741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2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6739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0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6737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8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6735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6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6733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4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6731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2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2706793" y="1962034"/>
              <a:ext cx="3505200" cy="186601"/>
              <a:chOff x="1872" y="1680"/>
              <a:chExt cx="1728" cy="96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26717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8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26715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6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26713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4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26711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2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26709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0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26707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8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26705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6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4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26703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4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26701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2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26699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0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26697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98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26695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96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645" name="Text Box 94"/>
            <p:cNvSpPr txBox="1">
              <a:spLocks noChangeArrowheads="1"/>
            </p:cNvSpPr>
            <p:nvPr/>
          </p:nvSpPr>
          <p:spPr bwMode="auto">
            <a:xfrm>
              <a:off x="3223707" y="2314490"/>
              <a:ext cx="2434168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sz="1400" dirty="0">
                  <a:latin typeface="Arial" pitchFamily="34" charset="0"/>
                  <a:cs typeface="Arial" pitchFamily="34" charset="0"/>
                </a:rPr>
                <a:t>Cooling section</a:t>
              </a:r>
            </a:p>
          </p:txBody>
        </p:sp>
        <p:sp>
          <p:nvSpPr>
            <p:cNvPr id="26646" name="Text Box 95"/>
            <p:cNvSpPr txBox="1">
              <a:spLocks noChangeArrowheads="1"/>
            </p:cNvSpPr>
            <p:nvPr/>
          </p:nvSpPr>
          <p:spPr bwMode="auto">
            <a:xfrm>
              <a:off x="3208970" y="777036"/>
              <a:ext cx="2413709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Arial" pitchFamily="34" charset="0"/>
                  <a:cs typeface="Arial" pitchFamily="34" charset="0"/>
                </a:rPr>
                <a:t>solenoid</a:t>
              </a:r>
            </a:p>
          </p:txBody>
        </p:sp>
        <p:sp>
          <p:nvSpPr>
            <p:cNvPr id="26647" name="AutoShape 96"/>
            <p:cNvSpPr>
              <a:spLocks/>
            </p:cNvSpPr>
            <p:nvPr/>
          </p:nvSpPr>
          <p:spPr bwMode="auto">
            <a:xfrm rot="16200000" flipV="1">
              <a:off x="4336712" y="584280"/>
              <a:ext cx="228432" cy="3488268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8" name="Rectangle 98"/>
            <p:cNvSpPr>
              <a:spLocks noChangeArrowheads="1"/>
            </p:cNvSpPr>
            <p:nvPr/>
          </p:nvSpPr>
          <p:spPr bwMode="auto">
            <a:xfrm rot="10800000">
              <a:off x="3397874" y="4103788"/>
              <a:ext cx="2119007" cy="373240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0" name="Rectangle 101"/>
            <p:cNvSpPr>
              <a:spLocks noChangeArrowheads="1"/>
            </p:cNvSpPr>
            <p:nvPr/>
          </p:nvSpPr>
          <p:spPr bwMode="auto">
            <a:xfrm rot="10800000" flipH="1">
              <a:off x="2187490" y="4230362"/>
              <a:ext cx="449579" cy="22437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5" name="Line 110"/>
            <p:cNvSpPr>
              <a:spLocks noChangeShapeType="1"/>
            </p:cNvSpPr>
            <p:nvPr/>
          </p:nvSpPr>
          <p:spPr bwMode="auto">
            <a:xfrm rot="16200000">
              <a:off x="5796322" y="3358263"/>
              <a:ext cx="617569" cy="12467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7" name="Text Box 112"/>
            <p:cNvSpPr txBox="1">
              <a:spLocks noChangeArrowheads="1"/>
            </p:cNvSpPr>
            <p:nvPr/>
          </p:nvSpPr>
          <p:spPr bwMode="auto">
            <a:xfrm>
              <a:off x="5777646" y="2963762"/>
              <a:ext cx="1827269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Arial" pitchFamily="34" charset="0"/>
                  <a:cs typeface="Arial" pitchFamily="34" charset="0"/>
                </a:rPr>
                <a:t>Fast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kicker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8" name="Text Box 113"/>
            <p:cNvSpPr txBox="1">
              <a:spLocks noChangeArrowheads="1"/>
            </p:cNvSpPr>
            <p:nvPr/>
          </p:nvSpPr>
          <p:spPr bwMode="auto">
            <a:xfrm>
              <a:off x="1449312" y="3011555"/>
              <a:ext cx="1862848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Arial" pitchFamily="34" charset="0"/>
                  <a:cs typeface="Arial" pitchFamily="34" charset="0"/>
                </a:rPr>
                <a:t>Fast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kicker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9" name="Text Box 114"/>
            <p:cNvSpPr txBox="1">
              <a:spLocks noChangeArrowheads="1"/>
            </p:cNvSpPr>
            <p:nvPr/>
          </p:nvSpPr>
          <p:spPr bwMode="auto">
            <a:xfrm>
              <a:off x="3529299" y="4435821"/>
              <a:ext cx="1972342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>
                  <a:latin typeface="Arial" pitchFamily="34" charset="0"/>
                  <a:cs typeface="Arial" pitchFamily="34" charset="0"/>
                </a:rPr>
                <a:t>SRF Linac</a:t>
              </a:r>
            </a:p>
          </p:txBody>
        </p:sp>
        <p:sp>
          <p:nvSpPr>
            <p:cNvPr id="26660" name="Text Box 115"/>
            <p:cNvSpPr txBox="1">
              <a:spLocks noChangeArrowheads="1"/>
            </p:cNvSpPr>
            <p:nvPr/>
          </p:nvSpPr>
          <p:spPr bwMode="auto">
            <a:xfrm>
              <a:off x="6038077" y="3943395"/>
              <a:ext cx="1152441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dump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1" name="Text Box 116"/>
            <p:cNvSpPr txBox="1">
              <a:spLocks noChangeArrowheads="1"/>
            </p:cNvSpPr>
            <p:nvPr/>
          </p:nvSpPr>
          <p:spPr bwMode="auto">
            <a:xfrm>
              <a:off x="1702881" y="4353694"/>
              <a:ext cx="1484539" cy="49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injector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6" name="Line 121"/>
            <p:cNvSpPr>
              <a:spLocks noChangeShapeType="1"/>
            </p:cNvSpPr>
            <p:nvPr/>
          </p:nvSpPr>
          <p:spPr bwMode="auto">
            <a:xfrm>
              <a:off x="4975860" y="3661831"/>
              <a:ext cx="457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7" name="Rectangle 122"/>
            <p:cNvSpPr>
              <a:spLocks noChangeArrowheads="1"/>
            </p:cNvSpPr>
            <p:nvPr/>
          </p:nvSpPr>
          <p:spPr bwMode="auto">
            <a:xfrm>
              <a:off x="6609927" y="344721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669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4442460" y="3539911"/>
              <a:ext cx="152400" cy="1524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6670" name="Straight Connector 138"/>
            <p:cNvCxnSpPr>
              <a:cxnSpLocks noChangeShapeType="1"/>
            </p:cNvCxnSpPr>
            <p:nvPr/>
          </p:nvCxnSpPr>
          <p:spPr bwMode="auto">
            <a:xfrm flipV="1">
              <a:off x="4297680" y="3514257"/>
              <a:ext cx="152400" cy="14757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26673" name="Line 4"/>
            <p:cNvSpPr>
              <a:spLocks noChangeShapeType="1"/>
            </p:cNvSpPr>
            <p:nvPr/>
          </p:nvSpPr>
          <p:spPr bwMode="auto">
            <a:xfrm>
              <a:off x="2156460" y="3661831"/>
              <a:ext cx="21336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6" name="Line 2"/>
            <p:cNvSpPr>
              <a:spLocks noChangeShapeType="1"/>
            </p:cNvSpPr>
            <p:nvPr/>
          </p:nvSpPr>
          <p:spPr bwMode="auto">
            <a:xfrm flipV="1">
              <a:off x="1096084" y="1691640"/>
              <a:ext cx="7080176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7" name="Oval 15"/>
            <p:cNvSpPr>
              <a:spLocks noChangeArrowheads="1"/>
            </p:cNvSpPr>
            <p:nvPr/>
          </p:nvSpPr>
          <p:spPr bwMode="auto">
            <a:xfrm>
              <a:off x="7490461" y="1615951"/>
              <a:ext cx="388620" cy="144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8" name="Rectangle 109"/>
            <p:cNvSpPr>
              <a:spLocks noChangeArrowheads="1"/>
            </p:cNvSpPr>
            <p:nvPr/>
          </p:nvSpPr>
          <p:spPr bwMode="auto">
            <a:xfrm>
              <a:off x="6061567" y="4130708"/>
              <a:ext cx="186606" cy="222987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Line 110"/>
            <p:cNvSpPr>
              <a:spLocks noChangeShapeType="1"/>
            </p:cNvSpPr>
            <p:nvPr/>
          </p:nvSpPr>
          <p:spPr bwMode="auto">
            <a:xfrm rot="16200000" flipH="1">
              <a:off x="2517486" y="3448977"/>
              <a:ext cx="649553" cy="1112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Line 110"/>
            <p:cNvSpPr>
              <a:spLocks noChangeShapeType="1"/>
            </p:cNvSpPr>
            <p:nvPr/>
          </p:nvSpPr>
          <p:spPr bwMode="auto">
            <a:xfrm rot="16200000" flipH="1">
              <a:off x="2481752" y="3629491"/>
              <a:ext cx="263818" cy="487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Line 118"/>
            <p:cNvSpPr>
              <a:spLocks noChangeShapeType="1"/>
            </p:cNvSpPr>
            <p:nvPr/>
          </p:nvSpPr>
          <p:spPr bwMode="auto">
            <a:xfrm>
              <a:off x="2628901" y="4353695"/>
              <a:ext cx="350521" cy="15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110"/>
            <p:cNvSpPr>
              <a:spLocks noChangeShapeType="1"/>
            </p:cNvSpPr>
            <p:nvPr/>
          </p:nvSpPr>
          <p:spPr bwMode="auto">
            <a:xfrm rot="16200000">
              <a:off x="5754462" y="3789757"/>
              <a:ext cx="248740" cy="6324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5" name="Rectangle 9"/>
            <p:cNvSpPr>
              <a:spLocks noChangeArrowheads="1"/>
            </p:cNvSpPr>
            <p:nvPr/>
          </p:nvSpPr>
          <p:spPr bwMode="auto">
            <a:xfrm>
              <a:off x="2186940" y="349293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Line 110"/>
            <p:cNvSpPr>
              <a:spLocks noChangeShapeType="1"/>
            </p:cNvSpPr>
            <p:nvPr/>
          </p:nvSpPr>
          <p:spPr bwMode="auto">
            <a:xfrm rot="16200000" flipH="1">
              <a:off x="5832898" y="4012279"/>
              <a:ext cx="7620" cy="563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7" name="Rectangular Callout 136"/>
          <p:cNvSpPr/>
          <p:nvPr/>
        </p:nvSpPr>
        <p:spPr bwMode="auto">
          <a:xfrm>
            <a:off x="7076957" y="3124761"/>
            <a:ext cx="2055925" cy="685239"/>
          </a:xfrm>
          <a:prstGeom prst="wedgeRectCallout">
            <a:avLst>
              <a:gd name="adj1" fmla="val 11109"/>
              <a:gd name="adj2" fmla="val -16563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recirculating </a:t>
            </a: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10+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turns </a:t>
            </a:r>
            <a:r>
              <a:rPr lang="en-US" sz="13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reduction of current from an ERL by a same factor</a:t>
            </a:r>
            <a:endParaRPr lang="en-US" sz="13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0" y="762000"/>
            <a:ext cx="457163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Choices</a:t>
            </a:r>
          </a:p>
          <a:p>
            <a:pPr marL="412750" indent="-180975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Energy Recovery Linac (ERL)     </a:t>
            </a:r>
          </a:p>
          <a:p>
            <a:pPr marL="412750" indent="-180975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Compact circulator ring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3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meet design challenges</a:t>
            </a:r>
          </a:p>
          <a:p>
            <a:pPr marL="406400" indent="-17780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Large RF power  (up to 81 MW)     </a:t>
            </a:r>
          </a:p>
          <a:p>
            <a:pPr marL="406400" indent="-17780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Long gun lifetime (average 1.5 A)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Required technologies</a:t>
            </a:r>
          </a:p>
          <a:p>
            <a:pPr marL="406400" indent="-17621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High bunch charge (2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magnetized gun</a:t>
            </a:r>
          </a:p>
          <a:p>
            <a:pPr marL="406400" indent="-17621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High current ERL (55 MeV, 15 to150 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06400" indent="-17621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Ultra fast kicker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116"/>
          <p:cNvSpPr txBox="1">
            <a:spLocks noChangeArrowheads="1"/>
          </p:cNvSpPr>
          <p:nvPr/>
        </p:nvSpPr>
        <p:spPr bwMode="auto">
          <a:xfrm>
            <a:off x="5617921" y="2576628"/>
            <a:ext cx="1742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recovery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Slide Number Placeholder 6"/>
          <p:cNvSpPr txBox="1">
            <a:spLocks/>
          </p:cNvSpPr>
          <p:nvPr/>
        </p:nvSpPr>
        <p:spPr>
          <a:xfrm>
            <a:off x="1905000" y="6492875"/>
            <a:ext cx="118027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B5E47D7C-B137-49F3-BD18-1398058B6AE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1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6200" y="4267200"/>
            <a:ext cx="3276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Previous proposals</a:t>
            </a:r>
          </a:p>
          <a:p>
            <a:pPr marL="169863" indent="-169863">
              <a:spcBef>
                <a:spcPts val="300"/>
              </a:spcBef>
              <a:buFont typeface="Arial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RHIC luminosity upgrade </a:t>
            </a:r>
          </a:p>
          <a:p>
            <a:pPr marL="169863" indent="-169863">
              <a:spcBef>
                <a:spcPts val="3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    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Using ERL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technology</a:t>
            </a:r>
          </a:p>
          <a:p>
            <a:pPr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(Ben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Zvi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et.al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2000~2007)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69863" indent="-169863">
              <a:spcBef>
                <a:spcPts val="1800"/>
              </a:spcBef>
              <a:buFont typeface="Arial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HERA luminosity upgrade</a:t>
            </a:r>
          </a:p>
          <a:p>
            <a:pPr marL="169863" indent="-169863">
              <a:spcBef>
                <a:spcPts val="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    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Using circulator ring     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(Brinkman,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et.al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~1997)</a:t>
            </a:r>
          </a:p>
        </p:txBody>
      </p:sp>
      <p:grpSp>
        <p:nvGrpSpPr>
          <p:cNvPr id="165" name="Group 164"/>
          <p:cNvGrpSpPr/>
          <p:nvPr/>
        </p:nvGrpSpPr>
        <p:grpSpPr>
          <a:xfrm flipH="1">
            <a:off x="3200400" y="3810000"/>
            <a:ext cx="5867400" cy="2537597"/>
            <a:chOff x="709338" y="790649"/>
            <a:chExt cx="7351934" cy="3533455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3" cstate="print"/>
            <a:srcRect l="15546" t="3897" r="4812" b="12732"/>
            <a:stretch/>
          </p:blipFill>
          <p:spPr bwMode="auto">
            <a:xfrm>
              <a:off x="709338" y="1094600"/>
              <a:ext cx="7091237" cy="3087494"/>
            </a:xfrm>
            <a:prstGeom prst="rect">
              <a:avLst/>
            </a:prstGeom>
            <a:noFill/>
          </p:spPr>
        </p:pic>
        <p:grpSp>
          <p:nvGrpSpPr>
            <p:cNvPr id="167" name="Group 2"/>
            <p:cNvGrpSpPr>
              <a:grpSpLocks noChangeAspect="1"/>
            </p:cNvGrpSpPr>
            <p:nvPr/>
          </p:nvGrpSpPr>
          <p:grpSpPr bwMode="auto">
            <a:xfrm>
              <a:off x="727704" y="1094344"/>
              <a:ext cx="7271482" cy="3229760"/>
              <a:chOff x="1437" y="9098"/>
              <a:chExt cx="9363" cy="4033"/>
            </a:xfrm>
          </p:grpSpPr>
          <p:grpSp>
            <p:nvGrpSpPr>
              <p:cNvPr id="171" name="Group 3"/>
              <p:cNvGrpSpPr>
                <a:grpSpLocks/>
              </p:cNvGrpSpPr>
              <p:nvPr/>
            </p:nvGrpSpPr>
            <p:grpSpPr bwMode="auto">
              <a:xfrm>
                <a:off x="10136" y="10578"/>
                <a:ext cx="184" cy="896"/>
                <a:chOff x="10136" y="10884"/>
                <a:chExt cx="184" cy="896"/>
              </a:xfrm>
            </p:grpSpPr>
            <p:grpSp>
              <p:nvGrpSpPr>
                <p:cNvPr id="244" name="Group 4"/>
                <p:cNvGrpSpPr>
                  <a:grpSpLocks/>
                </p:cNvGrpSpPr>
                <p:nvPr/>
              </p:nvGrpSpPr>
              <p:grpSpPr bwMode="auto">
                <a:xfrm>
                  <a:off x="10160" y="10956"/>
                  <a:ext cx="123" cy="127"/>
                  <a:chOff x="11512" y="10648"/>
                  <a:chExt cx="123" cy="99"/>
                </a:xfrm>
              </p:grpSpPr>
              <p:sp>
                <p:nvSpPr>
                  <p:cNvPr id="264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245" name="Group 10"/>
                <p:cNvGrpSpPr>
                  <a:grpSpLocks/>
                </p:cNvGrpSpPr>
                <p:nvPr/>
              </p:nvGrpSpPr>
              <p:grpSpPr bwMode="auto">
                <a:xfrm>
                  <a:off x="10160" y="11161"/>
                  <a:ext cx="123" cy="127"/>
                  <a:chOff x="11512" y="10648"/>
                  <a:chExt cx="123" cy="99"/>
                </a:xfrm>
              </p:grpSpPr>
              <p:sp>
                <p:nvSpPr>
                  <p:cNvPr id="25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246" name="Group 16"/>
                <p:cNvGrpSpPr>
                  <a:grpSpLocks/>
                </p:cNvGrpSpPr>
                <p:nvPr/>
              </p:nvGrpSpPr>
              <p:grpSpPr bwMode="auto">
                <a:xfrm>
                  <a:off x="10160" y="11366"/>
                  <a:ext cx="123" cy="127"/>
                  <a:chOff x="11512" y="10648"/>
                  <a:chExt cx="123" cy="99"/>
                </a:xfrm>
              </p:grpSpPr>
              <p:sp>
                <p:nvSpPr>
                  <p:cNvPr id="254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5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7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247" name="Group 22"/>
                <p:cNvGrpSpPr>
                  <a:grpSpLocks/>
                </p:cNvGrpSpPr>
                <p:nvPr/>
              </p:nvGrpSpPr>
              <p:grpSpPr bwMode="auto">
                <a:xfrm>
                  <a:off x="10160" y="11572"/>
                  <a:ext cx="123" cy="127"/>
                  <a:chOff x="11512" y="10648"/>
                  <a:chExt cx="123" cy="99"/>
                </a:xfrm>
              </p:grpSpPr>
              <p:sp>
                <p:nvSpPr>
                  <p:cNvPr id="24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2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248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36" y="10884"/>
                  <a:ext cx="184" cy="896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b="1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72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9860" y="11517"/>
                <a:ext cx="372" cy="2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3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9860" y="10098"/>
                <a:ext cx="371" cy="33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" name="Text Box 31"/>
              <p:cNvSpPr txBox="1">
                <a:spLocks noChangeArrowheads="1"/>
              </p:cNvSpPr>
              <p:nvPr/>
            </p:nvSpPr>
            <p:spPr bwMode="auto">
              <a:xfrm>
                <a:off x="8905" y="11663"/>
                <a:ext cx="1557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injector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Text Box 32"/>
              <p:cNvSpPr txBox="1">
                <a:spLocks noChangeArrowheads="1"/>
              </p:cNvSpPr>
              <p:nvPr/>
            </p:nvSpPr>
            <p:spPr bwMode="auto">
              <a:xfrm>
                <a:off x="9186" y="9765"/>
                <a:ext cx="113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dump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Text Box 33"/>
              <p:cNvSpPr txBox="1">
                <a:spLocks noChangeArrowheads="1"/>
              </p:cNvSpPr>
              <p:nvPr/>
            </p:nvSpPr>
            <p:spPr bwMode="auto">
              <a:xfrm>
                <a:off x="1994" y="10661"/>
                <a:ext cx="1749" cy="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cooling solenoids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7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3641" y="1060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8" name="AutoShape 35"/>
              <p:cNvCxnSpPr>
                <a:cxnSpLocks noChangeShapeType="1"/>
              </p:cNvCxnSpPr>
              <p:nvPr/>
            </p:nvCxnSpPr>
            <p:spPr bwMode="auto">
              <a:xfrm>
                <a:off x="3644" y="11177"/>
                <a:ext cx="259" cy="31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79" name="Group 36"/>
              <p:cNvGrpSpPr>
                <a:grpSpLocks/>
              </p:cNvGrpSpPr>
              <p:nvPr/>
            </p:nvGrpSpPr>
            <p:grpSpPr bwMode="auto">
              <a:xfrm>
                <a:off x="8555" y="9996"/>
                <a:ext cx="184" cy="271"/>
                <a:chOff x="10400" y="11135"/>
                <a:chExt cx="184" cy="271"/>
              </a:xfrm>
            </p:grpSpPr>
            <p:grpSp>
              <p:nvGrpSpPr>
                <p:cNvPr id="237" name="Group 236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23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4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4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4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4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238" name="AutoShape 43"/>
                <p:cNvSpPr>
                  <a:spLocks noChangeArrowheads="1"/>
                </p:cNvSpPr>
                <p:nvPr/>
              </p:nvSpPr>
              <p:spPr bwMode="auto">
                <a:xfrm rot="1800000">
                  <a:off x="10400" y="11135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b="1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80" name="Group 44"/>
              <p:cNvGrpSpPr>
                <a:grpSpLocks/>
              </p:cNvGrpSpPr>
              <p:nvPr/>
            </p:nvGrpSpPr>
            <p:grpSpPr bwMode="auto">
              <a:xfrm flipV="1">
                <a:off x="8525" y="11790"/>
                <a:ext cx="184" cy="271"/>
                <a:chOff x="10376" y="11124"/>
                <a:chExt cx="184" cy="271"/>
              </a:xfrm>
            </p:grpSpPr>
            <p:grpSp>
              <p:nvGrpSpPr>
                <p:cNvPr id="230" name="Group 45"/>
                <p:cNvGrpSpPr>
                  <a:grpSpLocks/>
                </p:cNvGrpSpPr>
                <p:nvPr/>
              </p:nvGrpSpPr>
              <p:grpSpPr bwMode="auto">
                <a:xfrm rot="1800000">
                  <a:off x="10400" y="11196"/>
                  <a:ext cx="123" cy="127"/>
                  <a:chOff x="11512" y="10648"/>
                  <a:chExt cx="123" cy="99"/>
                </a:xfrm>
              </p:grpSpPr>
              <p:sp>
                <p:nvSpPr>
                  <p:cNvPr id="232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33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34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35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3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231" name="AutoShape 51"/>
                <p:cNvSpPr>
                  <a:spLocks noChangeArrowheads="1"/>
                </p:cNvSpPr>
                <p:nvPr/>
              </p:nvSpPr>
              <p:spPr bwMode="auto">
                <a:xfrm rot="1800000">
                  <a:off x="10376" y="11124"/>
                  <a:ext cx="184" cy="271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b="1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81" name="Text Box 52"/>
              <p:cNvSpPr txBox="1">
                <a:spLocks noChangeArrowheads="1"/>
              </p:cNvSpPr>
              <p:nvPr/>
            </p:nvSpPr>
            <p:spPr bwMode="auto">
              <a:xfrm rot="3342152">
                <a:off x="8175" y="11517"/>
                <a:ext cx="145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rechirper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Text Box 53"/>
              <p:cNvSpPr txBox="1">
                <a:spLocks noChangeArrowheads="1"/>
              </p:cNvSpPr>
              <p:nvPr/>
            </p:nvSpPr>
            <p:spPr bwMode="auto">
              <a:xfrm rot="18128204">
                <a:off x="7816" y="10204"/>
                <a:ext cx="1762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dechirper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Text Box 55"/>
              <p:cNvSpPr txBox="1">
                <a:spLocks noChangeArrowheads="1"/>
              </p:cNvSpPr>
              <p:nvPr/>
            </p:nvSpPr>
            <p:spPr bwMode="auto">
              <a:xfrm>
                <a:off x="8052" y="12694"/>
                <a:ext cx="2748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recompression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Text Box 56"/>
              <p:cNvSpPr txBox="1">
                <a:spLocks noChangeArrowheads="1"/>
              </p:cNvSpPr>
              <p:nvPr/>
            </p:nvSpPr>
            <p:spPr bwMode="auto">
              <a:xfrm>
                <a:off x="3919" y="9369"/>
                <a:ext cx="1873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CCR</a:t>
                </a: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Text Box 57"/>
              <p:cNvSpPr txBox="1">
                <a:spLocks noChangeArrowheads="1"/>
              </p:cNvSpPr>
              <p:nvPr/>
            </p:nvSpPr>
            <p:spPr bwMode="auto">
              <a:xfrm>
                <a:off x="8320" y="10551"/>
                <a:ext cx="1540" cy="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ERL</a:t>
                </a: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AutoShape 58"/>
              <p:cNvSpPr>
                <a:spLocks/>
              </p:cNvSpPr>
              <p:nvPr/>
            </p:nvSpPr>
            <p:spPr bwMode="auto">
              <a:xfrm>
                <a:off x="7700" y="10229"/>
                <a:ext cx="341" cy="1629"/>
              </a:xfrm>
              <a:prstGeom prst="leftBrace">
                <a:avLst>
                  <a:gd name="adj1" fmla="val 39809"/>
                  <a:gd name="adj2" fmla="val 50000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87" name="Text Box 59"/>
              <p:cNvSpPr txBox="1">
                <a:spLocks noChangeArrowheads="1"/>
              </p:cNvSpPr>
              <p:nvPr/>
            </p:nvSpPr>
            <p:spPr bwMode="auto">
              <a:xfrm>
                <a:off x="6223" y="10441"/>
                <a:ext cx="1716" cy="1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beam exchange system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AutoShape 60"/>
              <p:cNvSpPr>
                <a:spLocks noChangeArrowheads="1"/>
              </p:cNvSpPr>
              <p:nvPr/>
            </p:nvSpPr>
            <p:spPr bwMode="auto">
              <a:xfrm flipH="1">
                <a:off x="9297" y="9281"/>
                <a:ext cx="563" cy="448"/>
              </a:xfrm>
              <a:custGeom>
                <a:avLst/>
                <a:gdLst>
                  <a:gd name="G0" fmla="+- -1740968 0 0"/>
                  <a:gd name="G1" fmla="+- 11796480 0 0"/>
                  <a:gd name="G2" fmla="+- -1740968 0 11796480"/>
                  <a:gd name="G3" fmla="+- 10800 0 0"/>
                  <a:gd name="G4" fmla="+- 0 0 -1740968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656 0 0"/>
                  <a:gd name="G9" fmla="+- 0 0 11796480"/>
                  <a:gd name="G10" fmla="+- 7656 0 2700"/>
                  <a:gd name="G11" fmla="cos G10 -1740968"/>
                  <a:gd name="G12" fmla="sin G10 -1740968"/>
                  <a:gd name="G13" fmla="cos 13500 -1740968"/>
                  <a:gd name="G14" fmla="sin 13500 -1740968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656 1 2"/>
                  <a:gd name="G20" fmla="+- G19 5400 0"/>
                  <a:gd name="G21" fmla="cos G20 -1740968"/>
                  <a:gd name="G22" fmla="sin G20 -1740968"/>
                  <a:gd name="G23" fmla="+- G21 10800 0"/>
                  <a:gd name="G24" fmla="+- G12 G23 G22"/>
                  <a:gd name="G25" fmla="+- G22 G23 G11"/>
                  <a:gd name="G26" fmla="cos 10800 -1740968"/>
                  <a:gd name="G27" fmla="sin 10800 -1740968"/>
                  <a:gd name="G28" fmla="cos 7656 -1740968"/>
                  <a:gd name="G29" fmla="sin 7656 -1740968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796480"/>
                  <a:gd name="G36" fmla="sin G34 11796480"/>
                  <a:gd name="G37" fmla="+/ 11796480 -1740968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656 G39"/>
                  <a:gd name="G43" fmla="sin 765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18 w 21600"/>
                  <a:gd name="T5" fmla="*/ 288 h 21600"/>
                  <a:gd name="T6" fmla="*/ 1572 w 21600"/>
                  <a:gd name="T7" fmla="*/ 10800 h 21600"/>
                  <a:gd name="T8" fmla="*/ 9041 w 21600"/>
                  <a:gd name="T9" fmla="*/ 3348 h 21600"/>
                  <a:gd name="T10" fmla="*/ 22874 w 21600"/>
                  <a:gd name="T11" fmla="*/ 4762 h 21600"/>
                  <a:gd name="T12" fmla="*/ 20963 w 21600"/>
                  <a:gd name="T13" fmla="*/ 10494 h 21600"/>
                  <a:gd name="T14" fmla="*/ 15232 w 21600"/>
                  <a:gd name="T15" fmla="*/ 858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89" name="AutoShape 61"/>
              <p:cNvSpPr>
                <a:spLocks noChangeArrowheads="1"/>
              </p:cNvSpPr>
              <p:nvPr/>
            </p:nvSpPr>
            <p:spPr bwMode="auto">
              <a:xfrm flipV="1">
                <a:off x="9271" y="12319"/>
                <a:ext cx="563" cy="448"/>
              </a:xfrm>
              <a:custGeom>
                <a:avLst/>
                <a:gdLst>
                  <a:gd name="G0" fmla="+- -1740968 0 0"/>
                  <a:gd name="G1" fmla="+- 11796480 0 0"/>
                  <a:gd name="G2" fmla="+- -1740968 0 11796480"/>
                  <a:gd name="G3" fmla="+- 10800 0 0"/>
                  <a:gd name="G4" fmla="+- 0 0 -1740968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656 0 0"/>
                  <a:gd name="G9" fmla="+- 0 0 11796480"/>
                  <a:gd name="G10" fmla="+- 7656 0 2700"/>
                  <a:gd name="G11" fmla="cos G10 -1740968"/>
                  <a:gd name="G12" fmla="sin G10 -1740968"/>
                  <a:gd name="G13" fmla="cos 13500 -1740968"/>
                  <a:gd name="G14" fmla="sin 13500 -1740968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656 1 2"/>
                  <a:gd name="G20" fmla="+- G19 5400 0"/>
                  <a:gd name="G21" fmla="cos G20 -1740968"/>
                  <a:gd name="G22" fmla="sin G20 -1740968"/>
                  <a:gd name="G23" fmla="+- G21 10800 0"/>
                  <a:gd name="G24" fmla="+- G12 G23 G22"/>
                  <a:gd name="G25" fmla="+- G22 G23 G11"/>
                  <a:gd name="G26" fmla="cos 10800 -1740968"/>
                  <a:gd name="G27" fmla="sin 10800 -1740968"/>
                  <a:gd name="G28" fmla="cos 7656 -1740968"/>
                  <a:gd name="G29" fmla="sin 7656 -1740968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796480"/>
                  <a:gd name="G36" fmla="sin G34 11796480"/>
                  <a:gd name="G37" fmla="+/ 11796480 -1740968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656 G39"/>
                  <a:gd name="G43" fmla="sin 765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8318 w 21600"/>
                  <a:gd name="T5" fmla="*/ 288 h 21600"/>
                  <a:gd name="T6" fmla="*/ 1572 w 21600"/>
                  <a:gd name="T7" fmla="*/ 10800 h 21600"/>
                  <a:gd name="T8" fmla="*/ 9041 w 21600"/>
                  <a:gd name="T9" fmla="*/ 3348 h 21600"/>
                  <a:gd name="T10" fmla="*/ 22874 w 21600"/>
                  <a:gd name="T11" fmla="*/ 4762 h 21600"/>
                  <a:gd name="T12" fmla="*/ 20963 w 21600"/>
                  <a:gd name="T13" fmla="*/ 10494 h 21600"/>
                  <a:gd name="T14" fmla="*/ 15232 w 21600"/>
                  <a:gd name="T15" fmla="*/ 858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7647" y="7376"/>
                    </a:moveTo>
                    <a:cubicBezTo>
                      <a:pt x="16350" y="4782"/>
                      <a:pt x="13699" y="3144"/>
                      <a:pt x="10800" y="3144"/>
                    </a:cubicBezTo>
                    <a:cubicBezTo>
                      <a:pt x="6571" y="3144"/>
                      <a:pt x="3144" y="6571"/>
                      <a:pt x="3144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-1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963" y="10494"/>
                    </a:lnTo>
                    <a:lnTo>
                      <a:pt x="15232" y="8583"/>
                    </a:lnTo>
                    <a:lnTo>
                      <a:pt x="17647" y="73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14" name="AutoShape 62"/>
              <p:cNvSpPr>
                <a:spLocks noChangeArrowheads="1"/>
              </p:cNvSpPr>
              <p:nvPr/>
            </p:nvSpPr>
            <p:spPr bwMode="auto">
              <a:xfrm>
                <a:off x="7661" y="9134"/>
                <a:ext cx="696" cy="725"/>
              </a:xfrm>
              <a:custGeom>
                <a:avLst/>
                <a:gdLst>
                  <a:gd name="G0" fmla="+- -186535 0 0"/>
                  <a:gd name="G1" fmla="+- -9356619 0 0"/>
                  <a:gd name="G2" fmla="+- -186535 0 -9356619"/>
                  <a:gd name="G3" fmla="+- 10800 0 0"/>
                  <a:gd name="G4" fmla="+- 0 0 -186535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699 0 0"/>
                  <a:gd name="G9" fmla="+- 0 0 -9356619"/>
                  <a:gd name="G10" fmla="+- 8699 0 2700"/>
                  <a:gd name="G11" fmla="cos G10 -186535"/>
                  <a:gd name="G12" fmla="sin G10 -186535"/>
                  <a:gd name="G13" fmla="cos 13500 -186535"/>
                  <a:gd name="G14" fmla="sin 13500 -186535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699 1 2"/>
                  <a:gd name="G20" fmla="+- G19 5400 0"/>
                  <a:gd name="G21" fmla="cos G20 -186535"/>
                  <a:gd name="G22" fmla="sin G20 -186535"/>
                  <a:gd name="G23" fmla="+- G21 10800 0"/>
                  <a:gd name="G24" fmla="+- G12 G23 G22"/>
                  <a:gd name="G25" fmla="+- G22 G23 G11"/>
                  <a:gd name="G26" fmla="cos 10800 -186535"/>
                  <a:gd name="G27" fmla="sin 10800 -186535"/>
                  <a:gd name="G28" fmla="cos 8699 -186535"/>
                  <a:gd name="G29" fmla="sin 8699 -186535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356619"/>
                  <a:gd name="G36" fmla="sin G34 -9356619"/>
                  <a:gd name="G37" fmla="+/ -9356619 -186535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699 G39"/>
                  <a:gd name="G43" fmla="sin 869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992 w 21600"/>
                  <a:gd name="T5" fmla="*/ 482 h 21600"/>
                  <a:gd name="T6" fmla="*/ 3036 w 21600"/>
                  <a:gd name="T7" fmla="*/ 4901 h 21600"/>
                  <a:gd name="T8" fmla="*/ 13371 w 21600"/>
                  <a:gd name="T9" fmla="*/ 2489 h 21600"/>
                  <a:gd name="T10" fmla="*/ 24283 w 21600"/>
                  <a:gd name="T11" fmla="*/ 10129 h 21600"/>
                  <a:gd name="T12" fmla="*/ 20724 w 21600"/>
                  <a:gd name="T13" fmla="*/ 14061 h 21600"/>
                  <a:gd name="T14" fmla="*/ 16791 w 21600"/>
                  <a:gd name="T15" fmla="*/ 10502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15" name="AutoShape 63"/>
              <p:cNvSpPr>
                <a:spLocks noChangeArrowheads="1"/>
              </p:cNvSpPr>
              <p:nvPr/>
            </p:nvSpPr>
            <p:spPr bwMode="auto">
              <a:xfrm rot="-2531947" flipH="1" flipV="1">
                <a:off x="7626" y="12282"/>
                <a:ext cx="696" cy="725"/>
              </a:xfrm>
              <a:custGeom>
                <a:avLst/>
                <a:gdLst>
                  <a:gd name="G0" fmla="+- -186535 0 0"/>
                  <a:gd name="G1" fmla="+- -9356619 0 0"/>
                  <a:gd name="G2" fmla="+- -186535 0 -9356619"/>
                  <a:gd name="G3" fmla="+- 10800 0 0"/>
                  <a:gd name="G4" fmla="+- 0 0 -186535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699 0 0"/>
                  <a:gd name="G9" fmla="+- 0 0 -9356619"/>
                  <a:gd name="G10" fmla="+- 8699 0 2700"/>
                  <a:gd name="G11" fmla="cos G10 -186535"/>
                  <a:gd name="G12" fmla="sin G10 -186535"/>
                  <a:gd name="G13" fmla="cos 13500 -186535"/>
                  <a:gd name="G14" fmla="sin 13500 -186535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699 1 2"/>
                  <a:gd name="G20" fmla="+- G19 5400 0"/>
                  <a:gd name="G21" fmla="cos G20 -186535"/>
                  <a:gd name="G22" fmla="sin G20 -186535"/>
                  <a:gd name="G23" fmla="+- G21 10800 0"/>
                  <a:gd name="G24" fmla="+- G12 G23 G22"/>
                  <a:gd name="G25" fmla="+- G22 G23 G11"/>
                  <a:gd name="G26" fmla="cos 10800 -186535"/>
                  <a:gd name="G27" fmla="sin 10800 -186535"/>
                  <a:gd name="G28" fmla="cos 8699 -186535"/>
                  <a:gd name="G29" fmla="sin 8699 -186535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356619"/>
                  <a:gd name="G36" fmla="sin G34 -9356619"/>
                  <a:gd name="G37" fmla="+/ -9356619 -186535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699 G39"/>
                  <a:gd name="G43" fmla="sin 869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992 w 21600"/>
                  <a:gd name="T5" fmla="*/ 482 h 21600"/>
                  <a:gd name="T6" fmla="*/ 3036 w 21600"/>
                  <a:gd name="T7" fmla="*/ 4901 h 21600"/>
                  <a:gd name="T8" fmla="*/ 13371 w 21600"/>
                  <a:gd name="T9" fmla="*/ 2489 h 21600"/>
                  <a:gd name="T10" fmla="*/ 24283 w 21600"/>
                  <a:gd name="T11" fmla="*/ 10129 h 21600"/>
                  <a:gd name="T12" fmla="*/ 20724 w 21600"/>
                  <a:gd name="T13" fmla="*/ 14061 h 21600"/>
                  <a:gd name="T14" fmla="*/ 16791 w 21600"/>
                  <a:gd name="T15" fmla="*/ 10502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28" name="AutoShape 64"/>
              <p:cNvSpPr>
                <a:spLocks noChangeArrowheads="1"/>
              </p:cNvSpPr>
              <p:nvPr/>
            </p:nvSpPr>
            <p:spPr bwMode="auto">
              <a:xfrm rot="20989521" flipH="1">
                <a:off x="1437" y="9098"/>
                <a:ext cx="696" cy="725"/>
              </a:xfrm>
              <a:custGeom>
                <a:avLst/>
                <a:gdLst>
                  <a:gd name="G0" fmla="+- -186535 0 0"/>
                  <a:gd name="G1" fmla="+- -9356619 0 0"/>
                  <a:gd name="G2" fmla="+- -186535 0 -9356619"/>
                  <a:gd name="G3" fmla="+- 10800 0 0"/>
                  <a:gd name="G4" fmla="+- 0 0 -186535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699 0 0"/>
                  <a:gd name="G9" fmla="+- 0 0 -9356619"/>
                  <a:gd name="G10" fmla="+- 8699 0 2700"/>
                  <a:gd name="G11" fmla="cos G10 -186535"/>
                  <a:gd name="G12" fmla="sin G10 -186535"/>
                  <a:gd name="G13" fmla="cos 13500 -186535"/>
                  <a:gd name="G14" fmla="sin 13500 -186535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699 1 2"/>
                  <a:gd name="G20" fmla="+- G19 5400 0"/>
                  <a:gd name="G21" fmla="cos G20 -186535"/>
                  <a:gd name="G22" fmla="sin G20 -186535"/>
                  <a:gd name="G23" fmla="+- G21 10800 0"/>
                  <a:gd name="G24" fmla="+- G12 G23 G22"/>
                  <a:gd name="G25" fmla="+- G22 G23 G11"/>
                  <a:gd name="G26" fmla="cos 10800 -186535"/>
                  <a:gd name="G27" fmla="sin 10800 -186535"/>
                  <a:gd name="G28" fmla="cos 8699 -186535"/>
                  <a:gd name="G29" fmla="sin 8699 -186535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356619"/>
                  <a:gd name="G36" fmla="sin G34 -9356619"/>
                  <a:gd name="G37" fmla="+/ -9356619 -186535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699 G39"/>
                  <a:gd name="G43" fmla="sin 869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992 w 21600"/>
                  <a:gd name="T5" fmla="*/ 482 h 21600"/>
                  <a:gd name="T6" fmla="*/ 3036 w 21600"/>
                  <a:gd name="T7" fmla="*/ 4901 h 21600"/>
                  <a:gd name="T8" fmla="*/ 13371 w 21600"/>
                  <a:gd name="T9" fmla="*/ 2489 h 21600"/>
                  <a:gd name="T10" fmla="*/ 24283 w 21600"/>
                  <a:gd name="T11" fmla="*/ 10129 h 21600"/>
                  <a:gd name="T12" fmla="*/ 20724 w 21600"/>
                  <a:gd name="T13" fmla="*/ 14061 h 21600"/>
                  <a:gd name="T14" fmla="*/ 16791 w 21600"/>
                  <a:gd name="T15" fmla="*/ 10502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29" name="AutoShape 65"/>
              <p:cNvSpPr>
                <a:spLocks noChangeArrowheads="1"/>
              </p:cNvSpPr>
              <p:nvPr/>
            </p:nvSpPr>
            <p:spPr bwMode="auto">
              <a:xfrm rot="2183498" flipV="1">
                <a:off x="1513" y="12347"/>
                <a:ext cx="696" cy="725"/>
              </a:xfrm>
              <a:custGeom>
                <a:avLst/>
                <a:gdLst>
                  <a:gd name="G0" fmla="+- -186535 0 0"/>
                  <a:gd name="G1" fmla="+- -9356619 0 0"/>
                  <a:gd name="G2" fmla="+- -186535 0 -9356619"/>
                  <a:gd name="G3" fmla="+- 10800 0 0"/>
                  <a:gd name="G4" fmla="+- 0 0 -186535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699 0 0"/>
                  <a:gd name="G9" fmla="+- 0 0 -9356619"/>
                  <a:gd name="G10" fmla="+- 8699 0 2700"/>
                  <a:gd name="G11" fmla="cos G10 -186535"/>
                  <a:gd name="G12" fmla="sin G10 -186535"/>
                  <a:gd name="G13" fmla="cos 13500 -186535"/>
                  <a:gd name="G14" fmla="sin 13500 -186535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699 1 2"/>
                  <a:gd name="G20" fmla="+- G19 5400 0"/>
                  <a:gd name="G21" fmla="cos G20 -186535"/>
                  <a:gd name="G22" fmla="sin G20 -186535"/>
                  <a:gd name="G23" fmla="+- G21 10800 0"/>
                  <a:gd name="G24" fmla="+- G12 G23 G22"/>
                  <a:gd name="G25" fmla="+- G22 G23 G11"/>
                  <a:gd name="G26" fmla="cos 10800 -186535"/>
                  <a:gd name="G27" fmla="sin 10800 -186535"/>
                  <a:gd name="G28" fmla="cos 8699 -186535"/>
                  <a:gd name="G29" fmla="sin 8699 -186535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356619"/>
                  <a:gd name="G36" fmla="sin G34 -9356619"/>
                  <a:gd name="G37" fmla="+/ -9356619 -186535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699 G39"/>
                  <a:gd name="G43" fmla="sin 869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992 w 21600"/>
                  <a:gd name="T5" fmla="*/ 482 h 21600"/>
                  <a:gd name="T6" fmla="*/ 3036 w 21600"/>
                  <a:gd name="T7" fmla="*/ 4901 h 21600"/>
                  <a:gd name="T8" fmla="*/ 13371 w 21600"/>
                  <a:gd name="T9" fmla="*/ 2489 h 21600"/>
                  <a:gd name="T10" fmla="*/ 24283 w 21600"/>
                  <a:gd name="T11" fmla="*/ 10129 h 21600"/>
                  <a:gd name="T12" fmla="*/ 20724 w 21600"/>
                  <a:gd name="T13" fmla="*/ 14061 h 21600"/>
                  <a:gd name="T14" fmla="*/ 16791 w 21600"/>
                  <a:gd name="T15" fmla="*/ 10502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9488" y="10368"/>
                    </a:moveTo>
                    <a:cubicBezTo>
                      <a:pt x="19258" y="5737"/>
                      <a:pt x="15436" y="2101"/>
                      <a:pt x="10800" y="2101"/>
                    </a:cubicBezTo>
                    <a:cubicBezTo>
                      <a:pt x="8081" y="2100"/>
                      <a:pt x="5518" y="3372"/>
                      <a:pt x="3873" y="5537"/>
                    </a:cubicBezTo>
                    <a:lnTo>
                      <a:pt x="2200" y="4265"/>
                    </a:lnTo>
                    <a:cubicBezTo>
                      <a:pt x="4243" y="1578"/>
                      <a:pt x="7424" y="-1"/>
                      <a:pt x="10800" y="0"/>
                    </a:cubicBezTo>
                    <a:cubicBezTo>
                      <a:pt x="16556" y="0"/>
                      <a:pt x="21300" y="4514"/>
                      <a:pt x="21586" y="10263"/>
                    </a:cubicBezTo>
                    <a:lnTo>
                      <a:pt x="24283" y="10129"/>
                    </a:lnTo>
                    <a:lnTo>
                      <a:pt x="20724" y="14061"/>
                    </a:lnTo>
                    <a:lnTo>
                      <a:pt x="16791" y="10502"/>
                    </a:lnTo>
                    <a:lnTo>
                      <a:pt x="19488" y="103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8" name="Text Box 32"/>
            <p:cNvSpPr txBox="1">
              <a:spLocks noChangeArrowheads="1"/>
            </p:cNvSpPr>
            <p:nvPr/>
          </p:nvSpPr>
          <p:spPr bwMode="auto">
            <a:xfrm rot="16200000">
              <a:off x="6924458" y="2522123"/>
              <a:ext cx="724358" cy="34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SRF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897374" y="2542402"/>
              <a:ext cx="118326" cy="33838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0" name="Text Box 55"/>
            <p:cNvSpPr txBox="1">
              <a:spLocks noChangeArrowheads="1"/>
            </p:cNvSpPr>
            <p:nvPr/>
          </p:nvSpPr>
          <p:spPr bwMode="auto">
            <a:xfrm>
              <a:off x="6048722" y="790649"/>
              <a:ext cx="2012550" cy="36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de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compression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9" name="Text Placeholder 2"/>
          <p:cNvSpPr txBox="1">
            <a:spLocks/>
          </p:cNvSpPr>
          <p:nvPr/>
        </p:nvSpPr>
        <p:spPr bwMode="auto">
          <a:xfrm>
            <a:off x="6248400" y="5943600"/>
            <a:ext cx="1219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D. Douglas C. Tennant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MEIC Cooler Design Parameters</a:t>
            </a:r>
            <a:endParaRPr lang="en-US" sz="4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6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55871"/>
              </p:ext>
            </p:extLst>
          </p:nvPr>
        </p:nvGraphicFramePr>
        <p:xfrm>
          <a:off x="76200" y="883920"/>
          <a:ext cx="4953000" cy="5364480"/>
        </p:xfrm>
        <a:graphic>
          <a:graphicData uri="http://schemas.openxmlformats.org/drawingml/2006/table">
            <a:tbl>
              <a:tblPr/>
              <a:tblGrid>
                <a:gridCol w="3276600"/>
                <a:gridCol w="685800"/>
                <a:gridCol w="990600"/>
              </a:tblGrid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Max/min energy of e-beam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Electrons/bunch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revolutions in 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~30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in CCR/ERL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1.5/0.05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repetition rate in CCR/ERL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750/25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CCR circumference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Cooling section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30x2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RMS Bunch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–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Solenoid field in cooling section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radius in solenoid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Beta-function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Thermal cyclotron 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radius at 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Solenoid field at cathode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Laslett’s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tune shift @60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9200" y="990600"/>
            <a:ext cx="396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Number of turns allowed in the cooler ring is primarily determined by degradation of beam quality caused by coherent synchrotron radiation (CSR), longitudinal space charge and inter/intra beam heating up.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Preliminary simulation studies have shown quality of the beam (and cooling efficiency) is still reasonably good after 30+ turns in the circulator ring. 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leads directly to a 30+ times saving of electron currents from the source/injector and ERL.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Perspectives of MEIC Cooling R&amp;D</a:t>
            </a:r>
            <a:endParaRPr lang="en-US" sz="4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562600"/>
          </a:xfrm>
        </p:spPr>
        <p:txBody>
          <a:bodyPr/>
          <a:lstStyle/>
          <a:p>
            <a:pPr marL="174625" indent="-174625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Electron cooling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High energy (up to 100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/ 55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 an order of magnitude above the state-of-art 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Bunched cooling electron beam from an SRF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linac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Multi-stage 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Cooling while collisi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Electron cooler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A magnetized photo-cathode electron gun with long life-time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High bunch charge (2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  a significant challenge in injector/ERL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High Average current and high repetition rate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High current ERL</a:t>
            </a:r>
          </a:p>
          <a:p>
            <a:pPr marL="347663" indent="-173038"/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Ultra fast kicker with high repetition rate and short rise/full time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Transporting a magnetized beam 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Collective beam effects (Coherent synchrotron radiation, longitudinal space charge)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Intra and inter beam heating</a:t>
            </a:r>
          </a:p>
          <a:p>
            <a:pPr marL="347663" indent="-173038"/>
            <a:r>
              <a:rPr lang="en-US" sz="1600" dirty="0" smtClean="0">
                <a:latin typeface="Arial" pitchFamily="34" charset="0"/>
                <a:cs typeface="Arial" pitchFamily="34" charset="0"/>
              </a:rPr>
              <a:t>Coupling of multiple beams (colliding beams and cooling beam)</a:t>
            </a:r>
          </a:p>
          <a:p>
            <a:pPr marL="347663" indent="-173038">
              <a:spcBef>
                <a:spcPts val="18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Cooling is the No.1 priority of MEIC accelerator R&amp;D!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93541" y="1676400"/>
            <a:ext cx="2245659" cy="1117474"/>
            <a:chOff x="6790766" y="3763809"/>
            <a:chExt cx="2008090" cy="853013"/>
          </a:xfrm>
        </p:grpSpPr>
        <p:sp>
          <p:nvSpPr>
            <p:cNvPr id="6" name="Rectangle 5"/>
            <p:cNvSpPr/>
            <p:nvPr/>
          </p:nvSpPr>
          <p:spPr bwMode="auto">
            <a:xfrm>
              <a:off x="6790766" y="3763809"/>
              <a:ext cx="995082" cy="41822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Medium energy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790326" y="3768292"/>
              <a:ext cx="1004050" cy="41822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Bunched e-beam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95249" y="4198596"/>
              <a:ext cx="995082" cy="41822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ERL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803774" y="4198596"/>
              <a:ext cx="995082" cy="41822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Circu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lator ring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170" y="943438"/>
            <a:ext cx="5397230" cy="2866562"/>
            <a:chOff x="1723458" y="3078552"/>
            <a:chExt cx="5825611" cy="309408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042942" y="3646111"/>
              <a:ext cx="2872137" cy="263897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4590172" y="5177073"/>
              <a:ext cx="180932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auto">
            <a:xfrm flipH="1">
              <a:off x="1766838" y="3778059"/>
              <a:ext cx="876643" cy="724812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auto">
            <a:xfrm flipH="1" flipV="1">
              <a:off x="1766838" y="4437800"/>
              <a:ext cx="887489" cy="739272"/>
            </a:xfrm>
            <a:custGeom>
              <a:avLst/>
              <a:gdLst>
                <a:gd name="T0" fmla="*/ 70348821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rc 7"/>
            <p:cNvSpPr>
              <a:spLocks/>
            </p:cNvSpPr>
            <p:nvPr/>
          </p:nvSpPr>
          <p:spPr bwMode="auto">
            <a:xfrm>
              <a:off x="6312731" y="3778059"/>
              <a:ext cx="878451" cy="724812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auto">
            <a:xfrm flipV="1">
              <a:off x="6338036" y="4437800"/>
              <a:ext cx="853146" cy="739272"/>
            </a:xfrm>
            <a:custGeom>
              <a:avLst/>
              <a:gdLst>
                <a:gd name="T0" fmla="*/ 62424169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6791721" y="3778059"/>
              <a:ext cx="5585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1886134" y="3778059"/>
              <a:ext cx="5585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159984" y="3712988"/>
              <a:ext cx="5585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4159984" y="3844937"/>
              <a:ext cx="5585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156816" y="5177073"/>
              <a:ext cx="558521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432027" y="3414749"/>
              <a:ext cx="1117042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ion bunch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337566" y="4748692"/>
              <a:ext cx="2427488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circulator ring</a:t>
              </a:r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3042980" y="3448954"/>
              <a:ext cx="2871523" cy="131814"/>
              <a:chOff x="1872" y="1200"/>
              <a:chExt cx="1728" cy="96"/>
            </a:xfrm>
          </p:grpSpPr>
          <p:grpSp>
            <p:nvGrpSpPr>
              <p:cNvPr id="83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117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4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115" name="Arc 25"/>
                <p:cNvSpPr>
                  <a:spLocks/>
                </p:cNvSpPr>
                <p:nvPr/>
              </p:nvSpPr>
              <p:spPr bwMode="auto">
                <a:xfrm flipH="1">
                  <a:off x="1678" y="3648"/>
                  <a:ext cx="99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" name="Arc 26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5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113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6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111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Arc 32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7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109" name="Arc 34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8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107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Arc 38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9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105" name="Arc 40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Arc 41"/>
                <p:cNvSpPr>
                  <a:spLocks/>
                </p:cNvSpPr>
                <p:nvPr/>
              </p:nvSpPr>
              <p:spPr bwMode="auto">
                <a:xfrm>
                  <a:off x="1778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0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103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1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101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Arc 47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2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99" name="Arc 49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3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97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Arc 53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4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95" name="Arc 55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Arc 56"/>
                <p:cNvSpPr>
                  <a:spLocks/>
                </p:cNvSpPr>
                <p:nvPr/>
              </p:nvSpPr>
              <p:spPr bwMode="auto">
                <a:xfrm>
                  <a:off x="1778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>
              <a:off x="3042980" y="3976207"/>
              <a:ext cx="2871523" cy="131814"/>
              <a:chOff x="1872" y="1680"/>
              <a:chExt cx="1728" cy="96"/>
            </a:xfrm>
          </p:grpSpPr>
          <p:grpSp>
            <p:nvGrpSpPr>
              <p:cNvPr id="47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81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8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79" name="Arc 62"/>
                <p:cNvSpPr>
                  <a:spLocks/>
                </p:cNvSpPr>
                <p:nvPr/>
              </p:nvSpPr>
              <p:spPr bwMode="auto">
                <a:xfrm flipH="1">
                  <a:off x="1678" y="3648"/>
                  <a:ext cx="99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Arc 63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9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77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75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Arc 69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1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73" name="Arc 71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4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71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Arc 75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3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69" name="Arc 77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Arc 78"/>
                <p:cNvSpPr>
                  <a:spLocks/>
                </p:cNvSpPr>
                <p:nvPr/>
              </p:nvSpPr>
              <p:spPr bwMode="auto">
                <a:xfrm>
                  <a:off x="1778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4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67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5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65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Arc 84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63" name="Arc 86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61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Arc 90"/>
                <p:cNvSpPr>
                  <a:spLocks/>
                </p:cNvSpPr>
                <p:nvPr/>
              </p:nvSpPr>
              <p:spPr bwMode="auto">
                <a:xfrm>
                  <a:off x="1777" y="3648"/>
                  <a:ext cx="97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8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59" name="Arc 92"/>
                <p:cNvSpPr>
                  <a:spLocks/>
                </p:cNvSpPr>
                <p:nvPr/>
              </p:nvSpPr>
              <p:spPr bwMode="auto">
                <a:xfrm flipH="1">
                  <a:off x="1682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Arc 93"/>
                <p:cNvSpPr>
                  <a:spLocks/>
                </p:cNvSpPr>
                <p:nvPr/>
              </p:nvSpPr>
              <p:spPr bwMode="auto">
                <a:xfrm>
                  <a:off x="1778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0" name="Text Box 94"/>
            <p:cNvSpPr txBox="1">
              <a:spLocks noChangeArrowheads="1"/>
            </p:cNvSpPr>
            <p:nvPr/>
          </p:nvSpPr>
          <p:spPr bwMode="auto">
            <a:xfrm>
              <a:off x="3380947" y="4296815"/>
              <a:ext cx="1993685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Cooling section</a:t>
              </a:r>
            </a:p>
          </p:txBody>
        </p:sp>
        <p:sp>
          <p:nvSpPr>
            <p:cNvPr id="21" name="Text Box 95"/>
            <p:cNvSpPr txBox="1">
              <a:spLocks noChangeArrowheads="1"/>
            </p:cNvSpPr>
            <p:nvPr/>
          </p:nvSpPr>
          <p:spPr bwMode="auto">
            <a:xfrm>
              <a:off x="3455054" y="3078552"/>
              <a:ext cx="1977418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solenoid</a:t>
              </a:r>
            </a:p>
          </p:txBody>
        </p:sp>
        <p:sp>
          <p:nvSpPr>
            <p:cNvPr id="22" name="AutoShape 96"/>
            <p:cNvSpPr>
              <a:spLocks/>
            </p:cNvSpPr>
            <p:nvPr/>
          </p:nvSpPr>
          <p:spPr bwMode="auto">
            <a:xfrm rot="16200000" flipV="1">
              <a:off x="4391345" y="2805617"/>
              <a:ext cx="160869" cy="2857677"/>
            </a:xfrm>
            <a:prstGeom prst="leftBrace">
              <a:avLst>
                <a:gd name="adj1" fmla="val 75027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98"/>
            <p:cNvSpPr>
              <a:spLocks noChangeArrowheads="1"/>
            </p:cNvSpPr>
            <p:nvPr/>
          </p:nvSpPr>
          <p:spPr bwMode="auto">
            <a:xfrm rot="10800000">
              <a:off x="3608693" y="5589185"/>
              <a:ext cx="1737018" cy="263897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01"/>
            <p:cNvSpPr>
              <a:spLocks noChangeArrowheads="1"/>
            </p:cNvSpPr>
            <p:nvPr/>
          </p:nvSpPr>
          <p:spPr bwMode="auto">
            <a:xfrm rot="10800000" flipH="1">
              <a:off x="2491651" y="5628951"/>
              <a:ext cx="368732" cy="15906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10"/>
            <p:cNvSpPr>
              <a:spLocks noChangeShapeType="1"/>
            </p:cNvSpPr>
            <p:nvPr/>
          </p:nvSpPr>
          <p:spPr bwMode="auto">
            <a:xfrm rot="16200000">
              <a:off x="5576170" y="4966497"/>
              <a:ext cx="544061" cy="979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112"/>
            <p:cNvSpPr txBox="1">
              <a:spLocks noChangeArrowheads="1"/>
            </p:cNvSpPr>
            <p:nvPr/>
          </p:nvSpPr>
          <p:spPr bwMode="auto">
            <a:xfrm>
              <a:off x="5741557" y="4707121"/>
              <a:ext cx="1238145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Fast kicker</a:t>
              </a:r>
            </a:p>
          </p:txBody>
        </p:sp>
        <p:sp>
          <p:nvSpPr>
            <p:cNvPr id="27" name="Text Box 113"/>
            <p:cNvSpPr txBox="1">
              <a:spLocks noChangeArrowheads="1"/>
            </p:cNvSpPr>
            <p:nvPr/>
          </p:nvSpPr>
          <p:spPr bwMode="auto">
            <a:xfrm>
              <a:off x="2104843" y="4750500"/>
              <a:ext cx="1323098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Fast kicker</a:t>
              </a:r>
            </a:p>
          </p:txBody>
        </p:sp>
        <p:sp>
          <p:nvSpPr>
            <p:cNvPr id="28" name="Text Box 114"/>
            <p:cNvSpPr txBox="1">
              <a:spLocks noChangeArrowheads="1"/>
            </p:cNvSpPr>
            <p:nvPr/>
          </p:nvSpPr>
          <p:spPr bwMode="auto">
            <a:xfrm>
              <a:off x="3816557" y="5840430"/>
              <a:ext cx="1297794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SRF Linac</a:t>
              </a:r>
            </a:p>
          </p:txBody>
        </p:sp>
        <p:sp>
          <p:nvSpPr>
            <p:cNvPr id="29" name="Text Box 115"/>
            <p:cNvSpPr txBox="1">
              <a:spLocks noChangeArrowheads="1"/>
            </p:cNvSpPr>
            <p:nvPr/>
          </p:nvSpPr>
          <p:spPr bwMode="auto">
            <a:xfrm>
              <a:off x="5352942" y="5771744"/>
              <a:ext cx="945329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dump</a:t>
              </a:r>
            </a:p>
          </p:txBody>
        </p:sp>
        <p:sp>
          <p:nvSpPr>
            <p:cNvPr id="30" name="Text Box 116"/>
            <p:cNvSpPr txBox="1">
              <a:spLocks noChangeArrowheads="1"/>
            </p:cNvSpPr>
            <p:nvPr/>
          </p:nvSpPr>
          <p:spPr bwMode="auto">
            <a:xfrm>
              <a:off x="2088575" y="5780781"/>
              <a:ext cx="1216456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injector</a:t>
              </a:r>
            </a:p>
          </p:txBody>
        </p:sp>
        <p:sp>
          <p:nvSpPr>
            <p:cNvPr id="31" name="Line 118"/>
            <p:cNvSpPr>
              <a:spLocks noChangeShapeType="1"/>
            </p:cNvSpPr>
            <p:nvPr/>
          </p:nvSpPr>
          <p:spPr bwMode="auto">
            <a:xfrm>
              <a:off x="2853154" y="5706674"/>
              <a:ext cx="757346" cy="5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21"/>
            <p:cNvSpPr>
              <a:spLocks noChangeShapeType="1"/>
            </p:cNvSpPr>
            <p:nvPr/>
          </p:nvSpPr>
          <p:spPr bwMode="auto">
            <a:xfrm>
              <a:off x="4901063" y="5177073"/>
              <a:ext cx="375962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22"/>
            <p:cNvSpPr>
              <a:spLocks noChangeArrowheads="1"/>
            </p:cNvSpPr>
            <p:nvPr/>
          </p:nvSpPr>
          <p:spPr bwMode="auto">
            <a:xfrm>
              <a:off x="6240431" y="5025241"/>
              <a:ext cx="159061" cy="263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4473466" y="5082210"/>
              <a:ext cx="107654" cy="124849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38"/>
            <p:cNvCxnSpPr>
              <a:cxnSpLocks noChangeShapeType="1"/>
            </p:cNvCxnSpPr>
            <p:nvPr/>
          </p:nvCxnSpPr>
          <p:spPr bwMode="auto">
            <a:xfrm flipV="1">
              <a:off x="4346263" y="5072686"/>
              <a:ext cx="124849" cy="104245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2592872" y="5177073"/>
              <a:ext cx="1747864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2"/>
            <p:cNvSpPr>
              <a:spLocks noChangeShapeType="1"/>
            </p:cNvSpPr>
            <p:nvPr/>
          </p:nvSpPr>
          <p:spPr bwMode="auto">
            <a:xfrm flipV="1">
              <a:off x="1723458" y="3785289"/>
              <a:ext cx="5800306" cy="1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6961627" y="3731063"/>
              <a:ext cx="318122" cy="10302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5792168" y="5648834"/>
              <a:ext cx="113873" cy="17352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10"/>
            <p:cNvSpPr>
              <a:spLocks noChangeShapeType="1"/>
            </p:cNvSpPr>
            <p:nvPr/>
          </p:nvSpPr>
          <p:spPr bwMode="auto">
            <a:xfrm rot="16200000" flipH="1">
              <a:off x="2887497" y="4999936"/>
              <a:ext cx="533216" cy="9127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10"/>
            <p:cNvSpPr>
              <a:spLocks noChangeShapeType="1"/>
            </p:cNvSpPr>
            <p:nvPr/>
          </p:nvSpPr>
          <p:spPr bwMode="auto">
            <a:xfrm rot="16200000" flipH="1">
              <a:off x="2845019" y="5154480"/>
              <a:ext cx="242206" cy="3994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18"/>
            <p:cNvSpPr>
              <a:spLocks noChangeShapeType="1"/>
            </p:cNvSpPr>
            <p:nvPr/>
          </p:nvSpPr>
          <p:spPr bwMode="auto">
            <a:xfrm>
              <a:off x="2979680" y="5706674"/>
              <a:ext cx="287394" cy="108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10"/>
            <p:cNvSpPr>
              <a:spLocks noChangeShapeType="1"/>
            </p:cNvSpPr>
            <p:nvPr/>
          </p:nvSpPr>
          <p:spPr bwMode="auto">
            <a:xfrm rot="16200000">
              <a:off x="5471333" y="5412953"/>
              <a:ext cx="215094" cy="394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2616369" y="5057776"/>
              <a:ext cx="160869" cy="263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10"/>
            <p:cNvSpPr>
              <a:spLocks noChangeShapeType="1"/>
            </p:cNvSpPr>
            <p:nvPr/>
          </p:nvSpPr>
          <p:spPr bwMode="auto">
            <a:xfrm rot="16200000" flipH="1">
              <a:off x="5560805" y="5506041"/>
              <a:ext cx="5423" cy="4609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16"/>
            <p:cNvSpPr txBox="1">
              <a:spLocks noChangeArrowheads="1"/>
            </p:cNvSpPr>
            <p:nvPr/>
          </p:nvSpPr>
          <p:spPr bwMode="auto">
            <a:xfrm>
              <a:off x="3485783" y="5209608"/>
              <a:ext cx="2065985" cy="33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energy recovery</a:t>
              </a:r>
            </a:p>
          </p:txBody>
        </p:sp>
      </p:grpSp>
      <p:sp>
        <p:nvSpPr>
          <p:cNvPr id="193" name="Oval 192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0" name="Oval 219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1" name="Oval 220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3" name="Oval 222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4" name="Oval 223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2"/>
            <a:ext cx="9144000" cy="68651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Ultra Fast Beam Kicker for ERL-CCR</a:t>
            </a:r>
            <a:endParaRPr lang="en-US" sz="4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784430" y="3255383"/>
            <a:ext cx="207652" cy="2076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/>
              <a:cs typeface="Arial" charset="0"/>
            </a:endParaRPr>
          </a:p>
        </p:txBody>
      </p:sp>
      <p:graphicFrame>
        <p:nvGraphicFramePr>
          <p:cNvPr id="228" name="Chart 2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884929"/>
              </p:ext>
            </p:extLst>
          </p:nvPr>
        </p:nvGraphicFramePr>
        <p:xfrm>
          <a:off x="5867400" y="4572000"/>
          <a:ext cx="3048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9" name="TextBox 228"/>
          <p:cNvSpPr txBox="1"/>
          <p:nvPr/>
        </p:nvSpPr>
        <p:spPr>
          <a:xfrm>
            <a:off x="0" y="4114800"/>
            <a:ext cx="59436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RF kicker</a:t>
            </a:r>
          </a:p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Like an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RF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separator, driven by a waveform which is a superposition of multi harmonic waveforms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Very high duty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factor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Low power requirements</a:t>
            </a:r>
          </a:p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Requires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multi-harmonic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signal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amplifier</a:t>
            </a:r>
          </a:p>
          <a:p>
            <a:pPr marL="171450" indent="-171450" defTabSz="457200" fontAlgn="base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 design &amp; proto-typing are underway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562600" y="11430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It requires an ultra fast kicker for switching bunches in/out of a CCR</a:t>
            </a:r>
          </a:p>
          <a:p>
            <a:pPr marL="169863" indent="-1698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kicker must be able to operate at a high repetition rate (~26 MHz)</a:t>
            </a:r>
          </a:p>
          <a:p>
            <a:pPr marL="169863" indent="-1698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Rise/full time must be shorter than sub ns to avoid disturbing the neighboring bunches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 Placeholder 2"/>
          <p:cNvSpPr txBox="1">
            <a:spLocks/>
          </p:cNvSpPr>
          <p:nvPr/>
        </p:nvSpPr>
        <p:spPr bwMode="auto">
          <a:xfrm>
            <a:off x="5638800" y="4191000"/>
            <a:ext cx="3352800" cy="3474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A. Hutton, A. </a:t>
            </a:r>
            <a:r>
              <a:rPr lang="en-US" sz="16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Kimber</a:t>
            </a:r>
            <a:r>
              <a:rPr lang="en-US" sz="16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E. </a:t>
            </a:r>
            <a:r>
              <a:rPr lang="en-US" sz="16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Nissen</a:t>
            </a:r>
            <a:endParaRPr lang="en-US" sz="1600" b="1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Slide Number Placeholder 4"/>
          <p:cNvSpPr txBox="1">
            <a:spLocks/>
          </p:cNvSpPr>
          <p:nvPr/>
        </p:nvSpPr>
        <p:spPr>
          <a:xfrm>
            <a:off x="6553200" y="6477000"/>
            <a:ext cx="1066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1F2B-DDB1-4D52-AD09-DEE4A6FD7102}" type="slidenum">
              <a:rPr kumimoji="0" 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 Placeholder 2"/>
          <p:cNvSpPr txBox="1">
            <a:spLocks/>
          </p:cNvSpPr>
          <p:nvPr/>
        </p:nvSpPr>
        <p:spPr bwMode="auto">
          <a:xfrm>
            <a:off x="4419600" y="3124200"/>
            <a:ext cx="1143000" cy="34747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1600" b="1" kern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Nissen</a:t>
            </a:r>
            <a:endParaRPr lang="en-US" sz="1600" b="1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6" dur="2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404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8" dur="24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808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10" dur="24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1212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12" dur="24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1616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14" dur="24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2020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16" dur="24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2694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18" dur="24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3098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0" dur="24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3502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2" dur="24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3906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4" dur="24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4310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6" dur="24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4984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8" dur="24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13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30" dur="24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0" nodeType="withEffect">
                                  <p:stCondLst>
                                    <p:cond delay="537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32" dur="2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941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34" dur="2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0" nodeType="withEffect">
                                  <p:stCondLst>
                                    <p:cond delay="1345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36" dur="2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0" nodeType="withEffect">
                                  <p:stCondLst>
                                    <p:cond delay="1749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38" dur="24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215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40" dur="24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0" nodeType="withEffect">
                                  <p:stCondLst>
                                    <p:cond delay="242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42" dur="24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0" nodeType="withEffect">
                                  <p:stCondLst>
                                    <p:cond delay="2827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44" dur="24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0" nodeType="withEffect">
                                  <p:stCondLst>
                                    <p:cond delay="3231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46" dur="24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0" nodeType="withEffect">
                                  <p:stCondLst>
                                    <p:cond delay="3635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48" dur="24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0" nodeType="withEffect">
                                  <p:stCondLst>
                                    <p:cond delay="4039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50" dur="24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0" nodeType="withEffect">
                                  <p:stCondLst>
                                    <p:cond delay="444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52" dur="24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0" nodeType="withEffect">
                                  <p:stCondLst>
                                    <p:cond delay="471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54" dur="24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grpId="0" nodeType="withEffect">
                                  <p:stCondLst>
                                    <p:cond delay="5117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56" dur="24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grpId="0" nodeType="withEffect">
                                  <p:stCondLst>
                                    <p:cond delay="267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58" dur="24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0" nodeType="withEffect">
                                  <p:stCondLst>
                                    <p:cond delay="671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60" dur="24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62" dur="24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0" nodeType="withEffect">
                                  <p:stCondLst>
                                    <p:cond delay="1479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64" dur="24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grpId="0" nodeType="withEffect">
                                  <p:stCondLst>
                                    <p:cond delay="188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66" dur="24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grpId="0" nodeType="withEffect">
                                  <p:stCondLst>
                                    <p:cond delay="2287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68" dur="24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grpId="0" nodeType="withEffect">
                                  <p:stCondLst>
                                    <p:cond delay="2557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70" dur="24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grpId="0" nodeType="withEffect">
                                  <p:stCondLst>
                                    <p:cond delay="2961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72" dur="24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grpId="0" nodeType="withEffect">
                                  <p:stCondLst>
                                    <p:cond delay="3365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74" dur="24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0" nodeType="withEffect">
                                  <p:stCondLst>
                                    <p:cond delay="3769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76" dur="24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grpId="0" nodeType="withEffect">
                                  <p:stCondLst>
                                    <p:cond delay="417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78" dur="24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0" nodeType="withEffect">
                                  <p:stCondLst>
                                    <p:cond delay="4583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80" dur="24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grpId="0" nodeType="withEffect">
                                  <p:stCondLst>
                                    <p:cond delay="4847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82" dur="24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grpId="0" nodeType="withEffect">
                                  <p:stCondLst>
                                    <p:cond delay="52510"/>
                                  </p:stCondLst>
                                  <p:childTnLst>
                                    <p:animMotion origin="layout" path="M 0.00053 -0.00023 L 0.27032 0.00232 L 0.3731 -0.07176 L 0.39115 -0.07569 L 0.41945 -0.08819 L 0.44202 -0.11458 L 0.45799 -0.15116 L 0.45625 -0.1787 L 0.45053 -0.20393 L 0.43073 -0.23541 L 0.4033 -0.25555 L 0.37691 -0.26065 L -0.01458 -0.2618 L -0.04565 -0.25162 L -0.07586 -0.22407 L -0.08906 -0.18889 L -0.09097 -0.16875 L -0.08819 -0.14861 L -0.07881 -0.11967 L -0.05989 -0.09444 L -0.03159 -0.0794 L -0.00138 -0.07315 L 0.37605 -0.07315 L 0.39775 -0.07685 L 0.4165 -0.08704 L 0.43733 -0.10579 L 0.44862 -0.12731 L 0.45435 -0.14606 L 0.45903 -0.17384 L 0.45139 -0.20139 L 0.43351 -0.23657 L 0.40625 -0.25162 L 0.38924 -0.25926 L -0.01545 -0.26065 L -0.0467 -0.25301 L -0.06267 -0.24051 L -0.0835 -0.20764 L -0.09097 -0.1787 L -0.09097 -0.16111 L -0.08437 -0.12963 L -0.0684 -0.10717 L -0.03541 -0.0794 L -0.00225 -0.07176 L 0.37796 -0.07315 L 0.39202 -0.07824 L 0.40712 -0.0831 L 0.42119 -0.09329 L 0.4382 -0.11088 L 0.44948 -0.12731 L 0.45435 -0.14491 L 0.45712 -0.16111 L 0.45625 -0.18634 L 0.44948 -0.20764 L 0.43924 -0.22662 L 0.42119 -0.24537 L 0.41094 -0.25301 L 0.39011 -0.25926 L 0.37882 -0.26296 L -0.01649 -0.2618 L -0.04097 -0.25046 L -0.05798 -0.24166 L -0.07031 -0.23287 L -0.08055 -0.21528 L -0.08715 -0.19398 L -0.09375 -0.16875 L -0.08819 -0.14491 L -0.07881 -0.11829 L -0.06458 -0.10069 L -0.04756 -0.08449 L -0.02968 -0.0794 L -0.00138 -0.0743 L 0.37605 -0.07315 L 0.39584 -0.0743 L 0.42796 -0.09329 L 0.4448 -0.11967 L 0.45521 -0.14977 L 0.45903 -0.16991 L 0.45053 -0.20509 L 0.425 -0.24421 L 0.40521 -0.25671 L 0.375 -0.26435 L -0.02395 -0.2618 L -0.05225 -0.24791 L -0.07309 -0.22916 L -0.0835 -0.21018 L -0.08906 -0.18495 L -0.09201 -0.17129 L -0.08819 -0.14491 L -0.07968 -0.12222 L -0.07031 -0.10717 L -0.04861 -0.08819 L -0.03055 -0.07569 L -0.00416 -0.07176 L 0.38073 -0.0743 L 0.39671 -0.07685 L 0.41563 -0.08565 L 0.42969 -0.09699 L 0.44202 -0.11342 L 0.44775 -0.12477 L 0.45712 -0.1537 L 0.45712 -0.16875 L 0.45435 -0.19514 L 0.44862 -0.21018 L 0.4316 -0.23171 L 0.41459 -0.24791 L 0.39202 -0.25926 L 0.37969 -0.2618 L -0.01927 -0.26296 L -0.04947 -0.24791 L -0.06371 -0.23657 L -0.08055 -0.21782 L -0.08906 -0.1875 L -0.09201 -0.16991 L -0.08906 -0.14861 L -0.07881 -0.12338 L -0.06927 -0.10717 L -0.05798 -0.09329 L -0.03819 -0.08194 L -0.01371 -0.07569 L 0.37882 -0.07315 L 0.40053 -0.07824 L 0.42032 -0.08958 L 0.4382 -0.10579 L 0.44862 -0.12847 L 0.45799 -0.15741 L 0.45521 -0.19143 L 0.44289 -0.22291 L 0.4231 -0.24282 L 0.4099 -0.25046 L 0.37691 -0.26435 L -0.025 -0.26065 L -0.04756 -0.25162 L -0.06736 -0.23657 L -0.08541 -0.20764 L -0.09201 -0.18125 L -0.09201 -0.15741 L -0.0835 -0.12963 L -0.0684 -0.10717 L -0.05416 -0.09444 L -0.03541 -0.0794 L -0.00798 -0.07315 L 0.00139 -0.07315 L 0.09775 0.00116 L 0.32796 0.0023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84" dur="24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19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3" grpId="0" animBg="1"/>
      <p:bldP spid="168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jlab_templet_1</Template>
  <TotalTime>31429</TotalTime>
  <Words>1714</Words>
  <Application>Microsoft Office PowerPoint</Application>
  <PresentationFormat>On-screen Show (4:3)</PresentationFormat>
  <Paragraphs>419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JLab_PowerPoint1</vt:lpstr>
      <vt:lpstr>Equation</vt:lpstr>
      <vt:lpstr>MEIC Electron Cooling and Fast Kicker R&amp;D</vt:lpstr>
      <vt:lpstr>PowerPoint Presentation</vt:lpstr>
      <vt:lpstr>Introduction</vt:lpstr>
      <vt:lpstr>PowerPoint Presentation</vt:lpstr>
      <vt:lpstr>Multi-Staged Cooling Scheme</vt:lpstr>
      <vt:lpstr>ERL Circulator Cooler Concept</vt:lpstr>
      <vt:lpstr>MEIC Cooler Design Parameters</vt:lpstr>
      <vt:lpstr>Perspectives of MEIC Cooling R&amp;D</vt:lpstr>
      <vt:lpstr>Ultra Fast Beam Kicker for ERL-CCR</vt:lpstr>
      <vt:lpstr>Beam-Beam Kicker Concept (Shiltsev, 1996)</vt:lpstr>
      <vt:lpstr>Beam-Beam Kicker for MEIC Cooler</vt:lpstr>
      <vt:lpstr>Summary</vt:lpstr>
      <vt:lpstr>ERL-Circulator Cooler Proof-of-Concept Experiment at JLab FEL-ERL</vt:lpstr>
      <vt:lpstr>PowerPoint Presentation</vt:lpstr>
      <vt:lpstr>Energy Recovery Linac</vt:lpstr>
      <vt:lpstr>Cooling is Essential for Achieving High Luminosity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mbruce</cp:lastModifiedBy>
  <cp:revision>695</cp:revision>
  <dcterms:created xsi:type="dcterms:W3CDTF">2007-06-12T14:12:29Z</dcterms:created>
  <dcterms:modified xsi:type="dcterms:W3CDTF">2013-07-24T15:51:27Z</dcterms:modified>
</cp:coreProperties>
</file>