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32"/>
  </p:notesMasterIdLst>
  <p:sldIdLst>
    <p:sldId id="262" r:id="rId2"/>
    <p:sldId id="269" r:id="rId3"/>
    <p:sldId id="278" r:id="rId4"/>
    <p:sldId id="277" r:id="rId5"/>
    <p:sldId id="272" r:id="rId6"/>
    <p:sldId id="273" r:id="rId7"/>
    <p:sldId id="315" r:id="rId8"/>
    <p:sldId id="274" r:id="rId9"/>
    <p:sldId id="313" r:id="rId10"/>
    <p:sldId id="314" r:id="rId11"/>
    <p:sldId id="304" r:id="rId12"/>
    <p:sldId id="287" r:id="rId13"/>
    <p:sldId id="275" r:id="rId14"/>
    <p:sldId id="271" r:id="rId15"/>
    <p:sldId id="279" r:id="rId16"/>
    <p:sldId id="280" r:id="rId17"/>
    <p:sldId id="281" r:id="rId18"/>
    <p:sldId id="282" r:id="rId19"/>
    <p:sldId id="305" r:id="rId20"/>
    <p:sldId id="306" r:id="rId21"/>
    <p:sldId id="286" r:id="rId22"/>
    <p:sldId id="308" r:id="rId23"/>
    <p:sldId id="309" r:id="rId24"/>
    <p:sldId id="310" r:id="rId25"/>
    <p:sldId id="311" r:id="rId26"/>
    <p:sldId id="312" r:id="rId27"/>
    <p:sldId id="293" r:id="rId28"/>
    <p:sldId id="294" r:id="rId29"/>
    <p:sldId id="296" r:id="rId30"/>
    <p:sldId id="290" r:id="rId31"/>
  </p:sldIdLst>
  <p:sldSz cx="9144000" cy="6858000" type="screen4x3"/>
  <p:notesSz cx="6858000" cy="9144000"/>
  <p:defaultTextStyle>
    <a:defPPr>
      <a:defRPr lang="en-US"/>
    </a:defPPr>
    <a:lvl1pPr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1pPr>
    <a:lvl2pPr marL="4572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2pPr>
    <a:lvl3pPr marL="9144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3pPr>
    <a:lvl4pPr marL="13716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4pPr>
    <a:lvl5pPr marL="18288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99"/>
    <a:srgbClr val="CCFFFF"/>
    <a:srgbClr val="F0EFE0"/>
    <a:srgbClr val="CC0000"/>
    <a:srgbClr val="009799"/>
    <a:srgbClr val="009900"/>
    <a:srgbClr val="FF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60" d="100"/>
          <a:sy n="60" d="100"/>
        </p:scale>
        <p:origin x="-1002"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672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73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73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5673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8A0995E3-ED4F-426D-953C-AF30D959122F}" type="slidenum">
              <a:rPr lang="en-US"/>
              <a:pPr>
                <a:defRPr/>
              </a:pPr>
              <a:t>‹#›</a:t>
            </a:fld>
            <a:endParaRPr lang="en-US"/>
          </a:p>
        </p:txBody>
      </p:sp>
    </p:spTree>
    <p:extLst>
      <p:ext uri="{BB962C8B-B14F-4D97-AF65-F5344CB8AC3E}">
        <p14:creationId xmlns:p14="http://schemas.microsoft.com/office/powerpoint/2010/main" val="35091902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 Box 23"/>
          <p:cNvSpPr txBox="1">
            <a:spLocks noChangeArrowheads="1"/>
          </p:cNvSpPr>
          <p:nvPr userDrawn="1"/>
        </p:nvSpPr>
        <p:spPr bwMode="auto">
          <a:xfrm>
            <a:off x="3505200" y="30480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algn="l" eaLnBrk="1" hangingPunct="1">
              <a:spcBef>
                <a:spcPct val="0"/>
              </a:spcBef>
              <a:buClrTx/>
              <a:buSzTx/>
              <a:buFontTx/>
              <a:buNone/>
              <a:defRPr/>
            </a:pPr>
            <a:endParaRPr lang="en-US" smtClean="0">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0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S. Nagaitsev, ASTA Users Meeting, Jul. 23-24, 2013</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FE6F07EB-B50C-4C34-BC91-840FB39CD92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S. Nagaitsev, ASTA Users Meeting, Jul. 23-24, 2013</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B320D6CE-8F54-4469-A31E-D3A6FAC26C4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xfrm>
            <a:off x="990600" y="6324600"/>
            <a:ext cx="5391150" cy="457200"/>
          </a:xfrm>
        </p:spPr>
        <p:txBody>
          <a:bodyPr/>
          <a:lstStyle>
            <a:lvl1pPr>
              <a:defRPr/>
            </a:lvl1pPr>
          </a:lstStyle>
          <a:p>
            <a:pPr>
              <a:defRPr/>
            </a:pPr>
            <a:r>
              <a:rPr lang="en-US" smtClean="0"/>
              <a:t>S. Nagaitsev, ASTA Users Meeting, Jul. 23-24, 2013</a:t>
            </a:r>
            <a:endParaRPr lang="en-US"/>
          </a:p>
        </p:txBody>
      </p:sp>
      <p:sp>
        <p:nvSpPr>
          <p:cNvPr id="5" name="Rectangle 17"/>
          <p:cNvSpPr>
            <a:spLocks noGrp="1" noChangeArrowheads="1"/>
          </p:cNvSpPr>
          <p:nvPr>
            <p:ph type="sldNum" sz="quarter" idx="11"/>
          </p:nvPr>
        </p:nvSpPr>
        <p:spPr/>
        <p:txBody>
          <a:bodyPr/>
          <a:lstStyle>
            <a:lvl1pPr>
              <a:defRPr/>
            </a:lvl1pPr>
          </a:lstStyle>
          <a:p>
            <a:pPr>
              <a:defRPr/>
            </a:pPr>
            <a:fld id="{0329E0F1-7C52-4EF1-B33C-390C1CD6419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S. Nagaitsev, ASTA Users Meeting, Jul. 23-24, 2013</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BF8EA751-45C2-4342-A19A-24333A0B72B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S. Nagaitsev, ASTA Users Meeting, Jul. 23-24, 2013</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955B9EB1-AA21-4D9E-8D53-E068ACF3151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smtClean="0"/>
              <a:t>S. Nagaitsev, ASTA Users Meeting, Jul. 23-24, 2013</a:t>
            </a: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4BA5824F-5827-4F1B-B719-BFB4202D92A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smtClean="0"/>
              <a:t>S. Nagaitsev, ASTA Users Meeting, Jul. 23-24, 2013</a:t>
            </a: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97590808-C847-43E8-AAE8-D5894111E27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smtClean="0"/>
              <a:t>S. Nagaitsev, ASTA Users Meeting, Jul. 23-24, 2013</a:t>
            </a: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EC6108B3-0049-4B55-83A1-C06953C11A6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S. Nagaitsev, ASTA Users Meeting, Jul. 23-24, 2013</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E9E2930C-E513-440F-9FEB-29646D48B79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S. Nagaitsev, ASTA Users Meeting, Jul. 23-24, 2013</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9BB2CB3F-0D11-4C10-9581-A23AC339EE1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26" name="Picture 24" descr="C:\Documents and Settings\kevin.XENOLAND\My Documents\fnalppt\sub-pages\Fermi_Blue_subpage.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536592" name="Rectangle 16"/>
          <p:cNvSpPr>
            <a:spLocks noGrp="1" noChangeArrowheads="1"/>
          </p:cNvSpPr>
          <p:nvPr>
            <p:ph type="ftr" sz="quarter" idx="3"/>
          </p:nvPr>
        </p:nvSpPr>
        <p:spPr bwMode="auto">
          <a:xfrm>
            <a:off x="1066800" y="6324600"/>
            <a:ext cx="53149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defRPr>
            </a:lvl1pPr>
          </a:lstStyle>
          <a:p>
            <a:pPr>
              <a:defRPr/>
            </a:pPr>
            <a:r>
              <a:rPr lang="en-US" smtClean="0"/>
              <a:t>S. Nagaitsev, ASTA Users Meeting, Jul. 23-24, 2013</a:t>
            </a:r>
            <a:endParaRPr lang="en-US"/>
          </a:p>
        </p:txBody>
      </p:sp>
      <p:sp>
        <p:nvSpPr>
          <p:cNvPr id="536593" name="Rectangle 17"/>
          <p:cNvSpPr>
            <a:spLocks noGrp="1" noChangeArrowheads="1"/>
          </p:cNvSpPr>
          <p:nvPr>
            <p:ph type="sldNum" sz="quarter" idx="4"/>
          </p:nvPr>
        </p:nvSpPr>
        <p:spPr bwMode="auto">
          <a:xfrm>
            <a:off x="381000" y="6305550"/>
            <a:ext cx="533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defRPr>
            </a:lvl1pPr>
          </a:lstStyle>
          <a:p>
            <a:pPr>
              <a:defRPr/>
            </a:pPr>
            <a:fld id="{DCB373E7-7C1D-47A8-981C-871E120AEEC5}" type="slidenum">
              <a:rPr lang="en-US"/>
              <a:pPr>
                <a:defRPr/>
              </a:pPr>
              <a:t>‹#›</a:t>
            </a:fld>
            <a:endParaRPr lang="en-US" dirty="0"/>
          </a:p>
        </p:txBody>
      </p:sp>
      <p:sp>
        <p:nvSpPr>
          <p:cNvPr id="1029" name="Rectangle 25"/>
          <p:cNvSpPr>
            <a:spLocks noGrp="1" noChangeArrowheads="1"/>
          </p:cNvSpPr>
          <p:nvPr>
            <p:ph type="title"/>
          </p:nvPr>
        </p:nvSpPr>
        <p:spPr bwMode="auto">
          <a:xfrm>
            <a:off x="1600200" y="228600"/>
            <a:ext cx="7162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6"/>
          <p:cNvSpPr>
            <a:spLocks noGrp="1" noChangeArrowheads="1"/>
          </p:cNvSpPr>
          <p:nvPr>
            <p:ph type="body" idx="1"/>
          </p:nvPr>
        </p:nvSpPr>
        <p:spPr bwMode="auto">
          <a:xfrm>
            <a:off x="1600200" y="1371600"/>
            <a:ext cx="7162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Laksdjfalkjfds</a:t>
            </a:r>
          </a:p>
          <a:p>
            <a:pPr lvl="1"/>
            <a:r>
              <a:rPr lang="en-US" smtClean="0"/>
              <a:t>;slkjfda;slkjfd</a:t>
            </a:r>
          </a:p>
          <a:p>
            <a:pPr lvl="2"/>
            <a:r>
              <a:rPr lang="en-US" smtClean="0"/>
              <a:t>slkdjflsdkjflsdkjfsldjf</a:t>
            </a:r>
          </a:p>
          <a:p>
            <a:pPr lvl="3"/>
            <a:r>
              <a:rPr lang="en-US" smtClean="0"/>
              <a:t>A;slkjfda;slkjfd</a:t>
            </a:r>
          </a:p>
          <a:p>
            <a:pPr lvl="3"/>
            <a:r>
              <a:rPr lang="en-US" smtClean="0"/>
              <a:t>	a;lksdjf;lsakjfd</a:t>
            </a:r>
          </a:p>
          <a:p>
            <a:pPr lvl="4"/>
            <a:r>
              <a:rPr lang="en-US" smtClean="0"/>
              <a:t>Slkdflsdkjflsdkjflsdkjf</a:t>
            </a:r>
          </a:p>
          <a:p>
            <a:pPr lvl="4"/>
            <a:r>
              <a:rPr lang="en-US" smtClean="0"/>
              <a:t>Sldkjflsdjf</a:t>
            </a:r>
          </a:p>
          <a:p>
            <a:pPr lvl="4"/>
            <a:r>
              <a:rPr lang="en-US" smtClean="0"/>
              <a:t>sldkjfsldfjksdlfjsldfj</a:t>
            </a:r>
          </a:p>
        </p:txBody>
      </p:sp>
    </p:spTree>
  </p:cSld>
  <p:clrMap bg1="dk2" tx1="lt1" bg2="dk1" tx2="lt2" accent1="accent1" accent2="accent2" accent3="accent3" accent4="accent4" accent5="accent5" accent6="accent6" hlink="hlink" folHlink="folHlink"/>
  <p:sldLayoutIdLst>
    <p:sldLayoutId id="2147483922" r:id="rId1"/>
    <p:sldLayoutId id="2147483923"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hdr="0" dt="0"/>
  <p:txStyles>
    <p:titleStyle>
      <a:lvl1pPr algn="l" rtl="0" eaLnBrk="0" fontAlgn="base" hangingPunct="0">
        <a:spcBef>
          <a:spcPct val="0"/>
        </a:spcBef>
        <a:spcAft>
          <a:spcPct val="0"/>
        </a:spcAft>
        <a:defRPr sz="2800">
          <a:solidFill>
            <a:srgbClr val="FFFFFF"/>
          </a:solidFill>
          <a:latin typeface="+mj-lt"/>
          <a:ea typeface="+mj-ea"/>
          <a:cs typeface="+mj-cs"/>
        </a:defRPr>
      </a:lvl1pPr>
      <a:lvl2pPr algn="l" rtl="0" eaLnBrk="0" fontAlgn="base" hangingPunct="0">
        <a:spcBef>
          <a:spcPct val="0"/>
        </a:spcBef>
        <a:spcAft>
          <a:spcPct val="0"/>
        </a:spcAft>
        <a:defRPr sz="2800">
          <a:solidFill>
            <a:srgbClr val="FFFFFF"/>
          </a:solidFill>
          <a:latin typeface="Arial" charset="0"/>
        </a:defRPr>
      </a:lvl2pPr>
      <a:lvl3pPr algn="l" rtl="0" eaLnBrk="0" fontAlgn="base" hangingPunct="0">
        <a:spcBef>
          <a:spcPct val="0"/>
        </a:spcBef>
        <a:spcAft>
          <a:spcPct val="0"/>
        </a:spcAft>
        <a:defRPr sz="2800">
          <a:solidFill>
            <a:srgbClr val="FFFFFF"/>
          </a:solidFill>
          <a:latin typeface="Arial" charset="0"/>
        </a:defRPr>
      </a:lvl3pPr>
      <a:lvl4pPr algn="l" rtl="0" eaLnBrk="0" fontAlgn="base" hangingPunct="0">
        <a:spcBef>
          <a:spcPct val="0"/>
        </a:spcBef>
        <a:spcAft>
          <a:spcPct val="0"/>
        </a:spcAft>
        <a:defRPr sz="2800">
          <a:solidFill>
            <a:srgbClr val="FFFFFF"/>
          </a:solidFill>
          <a:latin typeface="Arial" charset="0"/>
        </a:defRPr>
      </a:lvl4pPr>
      <a:lvl5pPr algn="l" rtl="0" eaLnBrk="0" fontAlgn="base" hangingPunct="0">
        <a:spcBef>
          <a:spcPct val="0"/>
        </a:spcBef>
        <a:spcAft>
          <a:spcPct val="0"/>
        </a:spcAft>
        <a:defRPr sz="2800">
          <a:solidFill>
            <a:srgbClr val="FFFFFF"/>
          </a:solidFill>
          <a:latin typeface="Arial" charset="0"/>
        </a:defRPr>
      </a:lvl5pPr>
      <a:lvl6pPr marL="457200" algn="l" rtl="0" fontAlgn="base">
        <a:spcBef>
          <a:spcPct val="0"/>
        </a:spcBef>
        <a:spcAft>
          <a:spcPct val="0"/>
        </a:spcAft>
        <a:defRPr sz="2800">
          <a:solidFill>
            <a:srgbClr val="FFFFFF"/>
          </a:solidFill>
          <a:latin typeface="Arial" charset="0"/>
        </a:defRPr>
      </a:lvl6pPr>
      <a:lvl7pPr marL="914400" algn="l" rtl="0" fontAlgn="base">
        <a:spcBef>
          <a:spcPct val="0"/>
        </a:spcBef>
        <a:spcAft>
          <a:spcPct val="0"/>
        </a:spcAft>
        <a:defRPr sz="2800">
          <a:solidFill>
            <a:srgbClr val="FFFFFF"/>
          </a:solidFill>
          <a:latin typeface="Arial" charset="0"/>
        </a:defRPr>
      </a:lvl7pPr>
      <a:lvl8pPr marL="1371600" algn="l" rtl="0" fontAlgn="base">
        <a:spcBef>
          <a:spcPct val="0"/>
        </a:spcBef>
        <a:spcAft>
          <a:spcPct val="0"/>
        </a:spcAft>
        <a:defRPr sz="2800">
          <a:solidFill>
            <a:srgbClr val="FFFFFF"/>
          </a:solidFill>
          <a:latin typeface="Arial" charset="0"/>
        </a:defRPr>
      </a:lvl8pPr>
      <a:lvl9pPr marL="1828800" algn="l" rtl="0" fontAlgn="base">
        <a:spcBef>
          <a:spcPct val="0"/>
        </a:spcBef>
        <a:spcAft>
          <a:spcPct val="0"/>
        </a:spcAft>
        <a:defRPr sz="28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4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35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25000"/>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SzPct val="25000"/>
        <a:buChar char="•"/>
        <a:defRPr>
          <a:solidFill>
            <a:schemeClr val="tx1"/>
          </a:solidFill>
          <a:latin typeface="+mn-lt"/>
        </a:defRPr>
      </a:lvl5pPr>
      <a:lvl6pPr marL="2514600" indent="-228600" algn="l" rtl="0" fontAlgn="base">
        <a:spcBef>
          <a:spcPct val="20000"/>
        </a:spcBef>
        <a:spcAft>
          <a:spcPct val="0"/>
        </a:spcAft>
        <a:buClr>
          <a:schemeClr val="accent2"/>
        </a:buClr>
        <a:buSzPct val="25000"/>
        <a:buChar char="•"/>
        <a:defRPr>
          <a:solidFill>
            <a:schemeClr val="tx1"/>
          </a:solidFill>
          <a:latin typeface="+mn-lt"/>
        </a:defRPr>
      </a:lvl6pPr>
      <a:lvl7pPr marL="2971800" indent="-228600" algn="l" rtl="0" fontAlgn="base">
        <a:spcBef>
          <a:spcPct val="20000"/>
        </a:spcBef>
        <a:spcAft>
          <a:spcPct val="0"/>
        </a:spcAft>
        <a:buClr>
          <a:schemeClr val="accent2"/>
        </a:buClr>
        <a:buSzPct val="25000"/>
        <a:buChar char="•"/>
        <a:defRPr>
          <a:solidFill>
            <a:schemeClr val="tx1"/>
          </a:solidFill>
          <a:latin typeface="+mn-lt"/>
        </a:defRPr>
      </a:lvl7pPr>
      <a:lvl8pPr marL="3429000" indent="-228600" algn="l" rtl="0" fontAlgn="base">
        <a:spcBef>
          <a:spcPct val="20000"/>
        </a:spcBef>
        <a:spcAft>
          <a:spcPct val="0"/>
        </a:spcAft>
        <a:buClr>
          <a:schemeClr val="accent2"/>
        </a:buClr>
        <a:buSzPct val="25000"/>
        <a:buChar char="•"/>
        <a:defRPr>
          <a:solidFill>
            <a:schemeClr val="tx1"/>
          </a:solidFill>
          <a:latin typeface="+mn-lt"/>
        </a:defRPr>
      </a:lvl8pPr>
      <a:lvl9pPr marL="3886200" indent="-228600" algn="l" rtl="0" fontAlgn="base">
        <a:spcBef>
          <a:spcPct val="20000"/>
        </a:spcBef>
        <a:spcAft>
          <a:spcPct val="0"/>
        </a:spcAft>
        <a:buClr>
          <a:schemeClr val="accent2"/>
        </a:buClr>
        <a:buSzPct val="2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4.bin"/><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jpeg"/><Relationship Id="rId5" Type="http://schemas.openxmlformats.org/officeDocument/2006/relationships/image" Target="../media/image27.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png"/><Relationship Id="rId5" Type="http://schemas.openxmlformats.org/officeDocument/2006/relationships/image" Target="../media/image30.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ctrTitle"/>
          </p:nvPr>
        </p:nvSpPr>
        <p:spPr>
          <a:xfrm>
            <a:off x="1219200" y="1066800"/>
            <a:ext cx="7772400" cy="3429000"/>
          </a:xfrm>
        </p:spPr>
        <p:txBody>
          <a:bodyPr/>
          <a:lstStyle/>
          <a:p>
            <a:r>
              <a:rPr lang="en-US" dirty="0" smtClean="0"/>
              <a:t>IOTA – </a:t>
            </a:r>
            <a:r>
              <a:rPr lang="en-US" dirty="0" err="1" smtClean="0"/>
              <a:t>Integrable</a:t>
            </a:r>
            <a:r>
              <a:rPr lang="en-US" dirty="0" smtClean="0"/>
              <a:t> Optics </a:t>
            </a:r>
            <a:br>
              <a:rPr lang="en-US" dirty="0" smtClean="0"/>
            </a:br>
            <a:r>
              <a:rPr lang="en-US" dirty="0" smtClean="0"/>
              <a:t>Test Accelerator</a:t>
            </a:r>
            <a:br>
              <a:rPr lang="en-US" dirty="0" smtClean="0"/>
            </a:br>
            <a:r>
              <a:rPr lang="en-US" dirty="0" smtClean="0"/>
              <a:t/>
            </a:r>
            <a:br>
              <a:rPr lang="en-US" dirty="0" smtClean="0"/>
            </a:br>
            <a:r>
              <a:rPr lang="en-US" dirty="0" smtClean="0"/>
              <a:t/>
            </a:r>
            <a:br>
              <a:rPr lang="en-US" dirty="0" smtClean="0"/>
            </a:br>
            <a:r>
              <a:rPr lang="en-US" sz="2000" dirty="0" smtClean="0"/>
              <a:t>Sergei </a:t>
            </a:r>
            <a:r>
              <a:rPr lang="en-US" sz="2000" dirty="0" err="1" smtClean="0"/>
              <a:t>Nagaitsev</a:t>
            </a:r>
            <a:r>
              <a:rPr lang="en-US" sz="2000" dirty="0" smtClean="0"/>
              <a:t/>
            </a:r>
            <a:br>
              <a:rPr lang="en-US" sz="2000" dirty="0" smtClean="0"/>
            </a:br>
            <a:r>
              <a:rPr lang="en-US" sz="2000" dirty="0" smtClean="0"/>
              <a:t>ASTA Users Meeting</a:t>
            </a:r>
            <a:r>
              <a:rPr lang="en-US" sz="2000" dirty="0" smtClean="0"/>
              <a:t/>
            </a:r>
            <a:br>
              <a:rPr lang="en-US" sz="2000" dirty="0" smtClean="0"/>
            </a:br>
            <a:r>
              <a:rPr lang="en-US" sz="2000" dirty="0" smtClean="0"/>
              <a:t>July 23-24</a:t>
            </a:r>
            <a:r>
              <a:rPr lang="en-US" sz="2000" dirty="0" smtClean="0"/>
              <a:t>, </a:t>
            </a:r>
            <a:r>
              <a:rPr lang="en-US" sz="2000" dirty="0" smtClean="0"/>
              <a:t>2013</a:t>
            </a:r>
            <a:endParaRPr lang="en-US"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10</a:t>
            </a:fld>
            <a:endParaRPr lang="en-US" dirty="0"/>
          </a:p>
        </p:txBody>
      </p:sp>
      <p:sp>
        <p:nvSpPr>
          <p:cNvPr id="6" name="Title 1"/>
          <p:cNvSpPr>
            <a:spLocks noGrp="1"/>
          </p:cNvSpPr>
          <p:nvPr>
            <p:ph type="title"/>
          </p:nvPr>
        </p:nvSpPr>
        <p:spPr>
          <a:xfrm>
            <a:off x="1447800" y="381000"/>
            <a:ext cx="7315200" cy="533400"/>
          </a:xfrm>
        </p:spPr>
        <p:txBody>
          <a:bodyPr/>
          <a:lstStyle/>
          <a:p>
            <a:r>
              <a:rPr lang="en-US" dirty="0" err="1" smtClean="0"/>
              <a:t>Kepler</a:t>
            </a:r>
            <a:r>
              <a:rPr lang="en-US" dirty="0" smtClean="0"/>
              <a:t> problem – a nonlinear </a:t>
            </a:r>
            <a:r>
              <a:rPr lang="en-US" dirty="0" err="1" smtClean="0"/>
              <a:t>integrable</a:t>
            </a:r>
            <a:r>
              <a:rPr lang="en-US" dirty="0" smtClean="0"/>
              <a:t> system</a:t>
            </a:r>
            <a:endParaRPr lang="en-US" dirty="0"/>
          </a:p>
        </p:txBody>
      </p:sp>
      <p:sp>
        <p:nvSpPr>
          <p:cNvPr id="7" name="Content Placeholder 2"/>
          <p:cNvSpPr>
            <a:spLocks noGrp="1"/>
          </p:cNvSpPr>
          <p:nvPr>
            <p:ph idx="1"/>
          </p:nvPr>
        </p:nvSpPr>
        <p:spPr>
          <a:xfrm>
            <a:off x="457200" y="1524000"/>
            <a:ext cx="8229600" cy="3962400"/>
          </a:xfrm>
        </p:spPr>
        <p:txBody>
          <a:bodyPr/>
          <a:lstStyle/>
          <a:p>
            <a:r>
              <a:rPr lang="en-US" dirty="0" err="1" smtClean="0"/>
              <a:t>Kepler</a:t>
            </a:r>
            <a:r>
              <a:rPr lang="en-US" dirty="0" smtClean="0"/>
              <a:t> problem:</a:t>
            </a:r>
          </a:p>
          <a:p>
            <a:endParaRPr lang="en-US" dirty="0" smtClean="0"/>
          </a:p>
          <a:p>
            <a:endParaRPr lang="en-US" dirty="0" smtClean="0"/>
          </a:p>
          <a:p>
            <a:r>
              <a:rPr lang="en-US" dirty="0" smtClean="0"/>
              <a:t>In spherical coordinates:</a:t>
            </a:r>
          </a:p>
          <a:p>
            <a:endParaRPr lang="en-US" dirty="0" smtClean="0"/>
          </a:p>
          <a:p>
            <a:endParaRPr lang="en-US" dirty="0" smtClean="0"/>
          </a:p>
          <a:p>
            <a:r>
              <a:rPr lang="en-US" dirty="0" smtClean="0"/>
              <a:t>Example of this system: the Solar system</a:t>
            </a:r>
          </a:p>
        </p:txBody>
      </p:sp>
      <p:graphicFrame>
        <p:nvGraphicFramePr>
          <p:cNvPr id="8" name="Object 7"/>
          <p:cNvGraphicFramePr>
            <a:graphicFrameLocks noChangeAspect="1"/>
          </p:cNvGraphicFramePr>
          <p:nvPr>
            <p:extLst>
              <p:ext uri="{D42A27DB-BD31-4B8C-83A1-F6EECF244321}">
                <p14:modId xmlns:p14="http://schemas.microsoft.com/office/powerpoint/2010/main" val="1488753163"/>
              </p:ext>
            </p:extLst>
          </p:nvPr>
        </p:nvGraphicFramePr>
        <p:xfrm>
          <a:off x="4267200" y="1295400"/>
          <a:ext cx="1238672" cy="959970"/>
        </p:xfrm>
        <a:graphic>
          <a:graphicData uri="http://schemas.openxmlformats.org/presentationml/2006/ole">
            <mc:AlternateContent xmlns:mc="http://schemas.openxmlformats.org/markup-compatibility/2006">
              <mc:Choice xmlns:v="urn:schemas-microsoft-com:vml" Requires="v">
                <p:oleObj spid="_x0000_s54274" name="Equation" r:id="rId3" imgW="507960" imgH="393480" progId="Equation.DSMT4">
                  <p:embed/>
                </p:oleObj>
              </mc:Choice>
              <mc:Fallback>
                <p:oleObj name="Equation" r:id="rId3" imgW="50796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295400"/>
                        <a:ext cx="1238672" cy="959970"/>
                      </a:xfrm>
                      <a:prstGeom prst="rect">
                        <a:avLst/>
                      </a:prstGeom>
                      <a:solidFill>
                        <a:srgbClr val="FFFFFF"/>
                      </a:solid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5218914"/>
              </p:ext>
            </p:extLst>
          </p:nvPr>
        </p:nvGraphicFramePr>
        <p:xfrm>
          <a:off x="4876800" y="2667000"/>
          <a:ext cx="3335318" cy="1189113"/>
        </p:xfrm>
        <a:graphic>
          <a:graphicData uri="http://schemas.openxmlformats.org/presentationml/2006/ole">
            <mc:AlternateContent xmlns:mc="http://schemas.openxmlformats.org/markup-compatibility/2006">
              <mc:Choice xmlns:v="urn:schemas-microsoft-com:vml" Requires="v">
                <p:oleObj spid="_x0000_s54275" name="Equation" r:id="rId5" imgW="1460160" imgH="520560" progId="Equation.DSMT4">
                  <p:embed/>
                </p:oleObj>
              </mc:Choice>
              <mc:Fallback>
                <p:oleObj name="Equation" r:id="rId5" imgW="1460160" imgH="5205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667000"/>
                        <a:ext cx="3335318" cy="1189113"/>
                      </a:xfrm>
                      <a:prstGeom prst="rect">
                        <a:avLst/>
                      </a:prstGeom>
                      <a:solidFill>
                        <a:srgbClr val="FFFFFF"/>
                      </a:solidFill>
                      <a:extLst/>
                    </p:spPr>
                  </p:pic>
                </p:oleObj>
              </mc:Fallback>
            </mc:AlternateContent>
          </a:graphicData>
        </a:graphic>
      </p:graphicFrame>
    </p:spTree>
    <p:extLst>
      <p:ext uri="{BB962C8B-B14F-4D97-AF65-F5344CB8AC3E}">
        <p14:creationId xmlns:p14="http://schemas.microsoft.com/office/powerpoint/2010/main" val="44225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11</a:t>
            </a:fld>
            <a:endParaRPr lang="en-US" dirty="0"/>
          </a:p>
        </p:txBody>
      </p:sp>
      <p:sp>
        <p:nvSpPr>
          <p:cNvPr id="6" name="Title 1"/>
          <p:cNvSpPr>
            <a:spLocks noGrp="1"/>
          </p:cNvSpPr>
          <p:nvPr>
            <p:ph type="title"/>
          </p:nvPr>
        </p:nvSpPr>
        <p:spPr>
          <a:xfrm>
            <a:off x="838200" y="228600"/>
            <a:ext cx="7924800" cy="990600"/>
          </a:xfrm>
        </p:spPr>
        <p:txBody>
          <a:bodyPr/>
          <a:lstStyle/>
          <a:p>
            <a:r>
              <a:rPr lang="en-US" sz="4000" dirty="0" smtClean="0"/>
              <a:t>A roadmap </a:t>
            </a:r>
            <a:r>
              <a:rPr lang="en-US" sz="4000" dirty="0" smtClean="0"/>
              <a:t>to</a:t>
            </a:r>
            <a:r>
              <a:rPr lang="en-US" sz="4000" dirty="0" smtClean="0"/>
              <a:t> </a:t>
            </a:r>
            <a:r>
              <a:rPr lang="en-US" sz="4000" dirty="0" smtClean="0"/>
              <a:t>high-intensity rings</a:t>
            </a:r>
            <a:endParaRPr lang="en-US" sz="4000" dirty="0"/>
          </a:p>
        </p:txBody>
      </p:sp>
      <p:sp>
        <p:nvSpPr>
          <p:cNvPr id="7" name="Content Placeholder 2"/>
          <p:cNvSpPr>
            <a:spLocks noGrp="1"/>
          </p:cNvSpPr>
          <p:nvPr>
            <p:ph idx="1"/>
          </p:nvPr>
        </p:nvSpPr>
        <p:spPr>
          <a:xfrm>
            <a:off x="762000" y="1219200"/>
            <a:ext cx="7162800" cy="5029200"/>
          </a:xfrm>
        </p:spPr>
        <p:txBody>
          <a:bodyPr/>
          <a:lstStyle/>
          <a:p>
            <a:pPr marL="457200" indent="-457200">
              <a:buFont typeface="+mj-lt"/>
              <a:buAutoNum type="arabicPeriod"/>
            </a:pPr>
            <a:r>
              <a:rPr lang="en-US" sz="2000" dirty="0" smtClean="0"/>
              <a:t>Develop </a:t>
            </a:r>
            <a:r>
              <a:rPr lang="en-US" sz="2000" dirty="0" smtClean="0"/>
              <a:t>the theoretical basis of beam instabilities with strong space </a:t>
            </a:r>
            <a:r>
              <a:rPr lang="en-US" sz="2000" dirty="0" smtClean="0"/>
              <a:t>charge in a highly-nonlinear focusing system</a:t>
            </a:r>
          </a:p>
          <a:p>
            <a:pPr marL="857250" lvl="1" indent="-457200">
              <a:buFont typeface="+mj-lt"/>
              <a:buAutoNum type="arabicPeriod"/>
            </a:pPr>
            <a:r>
              <a:rPr lang="en-US" sz="1600" dirty="0" smtClean="0"/>
              <a:t>What </a:t>
            </a:r>
            <a:r>
              <a:rPr lang="en-US" sz="1600" dirty="0" err="1" smtClean="0"/>
              <a:t>betatron</a:t>
            </a:r>
            <a:r>
              <a:rPr lang="en-US" sz="1600" dirty="0" smtClean="0"/>
              <a:t> frequency spread is required to make the beam stable? </a:t>
            </a:r>
            <a:endParaRPr lang="en-US" sz="1600" dirty="0" smtClean="0"/>
          </a:p>
          <a:p>
            <a:pPr marL="457200" indent="-457200">
              <a:buFont typeface="+mj-lt"/>
              <a:buAutoNum type="arabicPeriod"/>
            </a:pPr>
            <a:r>
              <a:rPr lang="en-US" sz="2000" dirty="0" smtClean="0"/>
              <a:t>Develop highly-nonlinear focusing </a:t>
            </a:r>
            <a:r>
              <a:rPr lang="en-US" sz="2000" dirty="0" smtClean="0"/>
              <a:t>lattices and elements </a:t>
            </a:r>
            <a:r>
              <a:rPr lang="en-US" sz="2000" dirty="0" smtClean="0"/>
              <a:t>with reduced chaos</a:t>
            </a:r>
          </a:p>
          <a:p>
            <a:pPr marL="857250" lvl="1" indent="-457200">
              <a:buFont typeface="+mj-lt"/>
              <a:buAutoNum type="arabicPeriod"/>
            </a:pPr>
            <a:r>
              <a:rPr lang="en-US" sz="1600" dirty="0" smtClean="0"/>
              <a:t>Reduce chaos in beam-beam effects</a:t>
            </a:r>
          </a:p>
          <a:p>
            <a:pPr marL="457200" indent="-457200">
              <a:buFont typeface="+mj-lt"/>
              <a:buAutoNum type="arabicPeriod"/>
            </a:pPr>
            <a:r>
              <a:rPr lang="en-US" sz="2000" dirty="0" smtClean="0"/>
              <a:t>Ultimately, develop accelerators for super-high beam intensity</a:t>
            </a:r>
          </a:p>
          <a:p>
            <a:pPr marL="857250" lvl="1" indent="-457200"/>
            <a:r>
              <a:rPr lang="en-US" sz="1800" dirty="0" smtClean="0"/>
              <a:t>Self-consistent or compensated space-charge</a:t>
            </a:r>
          </a:p>
          <a:p>
            <a:pPr marL="857250" lvl="1" indent="-457200"/>
            <a:r>
              <a:rPr lang="en-US" sz="1800" dirty="0" smtClean="0"/>
              <a:t>Strong non-linearity (for Landau damping) to suppress instabilities</a:t>
            </a:r>
          </a:p>
          <a:p>
            <a:pPr marL="857250" lvl="1" indent="-457200"/>
            <a:r>
              <a:rPr lang="en-US" sz="1800" dirty="0" smtClean="0"/>
              <a:t>Stable particle motion at large amplitudes</a:t>
            </a:r>
            <a:endParaRPr lang="en-US" sz="1800" dirty="0"/>
          </a:p>
        </p:txBody>
      </p:sp>
    </p:spTree>
    <p:extLst>
      <p:ext uri="{BB962C8B-B14F-4D97-AF65-F5344CB8AC3E}">
        <p14:creationId xmlns:p14="http://schemas.microsoft.com/office/powerpoint/2010/main" val="2390996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162800" cy="990600"/>
          </a:xfrm>
        </p:spPr>
        <p:txBody>
          <a:bodyPr/>
          <a:lstStyle/>
          <a:p>
            <a:r>
              <a:rPr lang="en-US" dirty="0" err="1" smtClean="0"/>
              <a:t>Integrable</a:t>
            </a:r>
            <a:r>
              <a:rPr lang="en-US" dirty="0" smtClean="0"/>
              <a:t> Optics Collaboration</a:t>
            </a:r>
            <a:endParaRPr lang="en-US" dirty="0"/>
          </a:p>
        </p:txBody>
      </p:sp>
      <p:sp>
        <p:nvSpPr>
          <p:cNvPr id="3" name="Content Placeholder 2"/>
          <p:cNvSpPr>
            <a:spLocks noGrp="1"/>
          </p:cNvSpPr>
          <p:nvPr>
            <p:ph idx="1"/>
          </p:nvPr>
        </p:nvSpPr>
        <p:spPr>
          <a:xfrm>
            <a:off x="0" y="914400"/>
            <a:ext cx="8305800" cy="1219200"/>
          </a:xfrm>
        </p:spPr>
        <p:txBody>
          <a:bodyPr/>
          <a:lstStyle/>
          <a:p>
            <a:r>
              <a:rPr lang="en-US" dirty="0" smtClean="0"/>
              <a:t>FNAL, SNS, JINR, </a:t>
            </a:r>
            <a:r>
              <a:rPr lang="en-US" dirty="0" err="1" smtClean="0"/>
              <a:t>Budker</a:t>
            </a:r>
            <a:r>
              <a:rPr lang="en-US" dirty="0" smtClean="0"/>
              <a:t> INP, BNL, JAI, U. of </a:t>
            </a:r>
            <a:r>
              <a:rPr lang="en-US" dirty="0" smtClean="0"/>
              <a:t>Colorado, </a:t>
            </a:r>
            <a:r>
              <a:rPr lang="en-US" dirty="0" err="1" smtClean="0"/>
              <a:t>TechX</a:t>
            </a:r>
            <a:r>
              <a:rPr lang="en-US" dirty="0" smtClean="0"/>
              <a:t>, UMD, U. of Chicago</a:t>
            </a:r>
            <a:endParaRPr lang="en-US" dirty="0" smtClean="0"/>
          </a:p>
          <a:p>
            <a:r>
              <a:rPr lang="en-US" dirty="0" smtClean="0"/>
              <a:t>Internal review (Feb 2012):</a:t>
            </a:r>
          </a:p>
          <a:p>
            <a:pPr lvl="1"/>
            <a:r>
              <a:rPr lang="en-US" dirty="0" smtClean="0"/>
              <a:t>https://indico.fnal.gov/conferenceDisplay.py?confId=5151</a:t>
            </a:r>
            <a:endParaRPr lang="en-US" dirty="0"/>
          </a:p>
        </p:txBody>
      </p:sp>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12</a:t>
            </a:fld>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15766" y="2819400"/>
            <a:ext cx="9144000" cy="1717855"/>
          </a:xfrm>
          <a:prstGeom prst="rect">
            <a:avLst/>
          </a:prstGeom>
          <a:noFill/>
          <a:ln w="9525" cap="flat" cmpd="sng">
            <a:noFill/>
            <a:prstDash val="solid"/>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0" y="5105400"/>
            <a:ext cx="9144000" cy="1143000"/>
          </a:xfrm>
          <a:prstGeom prst="rect">
            <a:avLst/>
          </a:prstGeom>
          <a:noFill/>
          <a:ln w="9525" cap="flat" cmpd="sng">
            <a:noFill/>
            <a:prstDash val="solid"/>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13</a:t>
            </a:fld>
            <a:endParaRPr lang="en-US" dirty="0"/>
          </a:p>
        </p:txBody>
      </p:sp>
      <p:sp>
        <p:nvSpPr>
          <p:cNvPr id="6" name="TextBox 5"/>
          <p:cNvSpPr txBox="1"/>
          <p:nvPr/>
        </p:nvSpPr>
        <p:spPr>
          <a:xfrm>
            <a:off x="0" y="0"/>
            <a:ext cx="9239250" cy="584775"/>
          </a:xfrm>
          <a:prstGeom prst="rect">
            <a:avLst/>
          </a:prstGeom>
          <a:noFill/>
        </p:spPr>
        <p:txBody>
          <a:bodyPr>
            <a:spAutoFit/>
          </a:bodyPr>
          <a:lstStyle/>
          <a:p>
            <a:pPr algn="ctr">
              <a:defRPr/>
            </a:pPr>
            <a:r>
              <a:rPr lang="en-US" sz="3200" b="1" dirty="0" smtClean="0">
                <a:solidFill>
                  <a:srgbClr val="FFFFFF"/>
                </a:solidFill>
                <a:effectLst>
                  <a:outerShdw blurRad="38100" dist="38100" dir="2700000" algn="tl">
                    <a:srgbClr val="000000">
                      <a:alpha val="43137"/>
                    </a:srgbClr>
                  </a:outerShdw>
                </a:effectLst>
                <a:latin typeface="Arial" charset="0"/>
              </a:rPr>
              <a:t>Elements of </a:t>
            </a:r>
            <a:r>
              <a:rPr lang="en-US" sz="3200" b="1" dirty="0" err="1" smtClean="0">
                <a:solidFill>
                  <a:srgbClr val="FFFFFF"/>
                </a:solidFill>
                <a:effectLst>
                  <a:outerShdw blurRad="38100" dist="38100" dir="2700000" algn="tl">
                    <a:srgbClr val="000000">
                      <a:alpha val="43137"/>
                    </a:srgbClr>
                  </a:outerShdw>
                </a:effectLst>
                <a:latin typeface="Arial" charset="0"/>
              </a:rPr>
              <a:t>Integrable</a:t>
            </a:r>
            <a:r>
              <a:rPr lang="en-US" sz="3200" b="1" dirty="0" smtClean="0">
                <a:solidFill>
                  <a:srgbClr val="FFFFFF"/>
                </a:solidFill>
                <a:effectLst>
                  <a:outerShdw blurRad="38100" dist="38100" dir="2700000" algn="tl">
                    <a:srgbClr val="000000">
                      <a:alpha val="43137"/>
                    </a:srgbClr>
                  </a:outerShdw>
                </a:effectLst>
                <a:latin typeface="Arial" charset="0"/>
              </a:rPr>
              <a:t> </a:t>
            </a:r>
            <a:r>
              <a:rPr lang="en-US" sz="3200" b="1" dirty="0">
                <a:solidFill>
                  <a:srgbClr val="FFFFFF"/>
                </a:solidFill>
                <a:effectLst>
                  <a:outerShdw blurRad="38100" dist="38100" dir="2700000" algn="tl">
                    <a:srgbClr val="000000">
                      <a:alpha val="43137"/>
                    </a:srgbClr>
                  </a:outerShdw>
                </a:effectLst>
                <a:latin typeface="Arial" charset="0"/>
              </a:rPr>
              <a:t>Optics Concept </a:t>
            </a:r>
          </a:p>
        </p:txBody>
      </p:sp>
      <p:sp>
        <p:nvSpPr>
          <p:cNvPr id="7" name="Content Placeholder 2"/>
          <p:cNvSpPr>
            <a:spLocks noGrp="1"/>
          </p:cNvSpPr>
          <p:nvPr>
            <p:ph idx="1"/>
          </p:nvPr>
        </p:nvSpPr>
        <p:spPr>
          <a:xfrm>
            <a:off x="0" y="1030288"/>
            <a:ext cx="5410200" cy="5827712"/>
          </a:xfrm>
        </p:spPr>
        <p:txBody>
          <a:bodyPr>
            <a:noAutofit/>
          </a:bodyPr>
          <a:lstStyle/>
          <a:p>
            <a:pPr>
              <a:defRPr/>
            </a:pPr>
            <a:r>
              <a:rPr lang="en-US" dirty="0" smtClean="0"/>
              <a:t>“</a:t>
            </a:r>
            <a:r>
              <a:rPr lang="en-US" dirty="0" err="1" smtClean="0"/>
              <a:t>Integrable</a:t>
            </a:r>
            <a:r>
              <a:rPr lang="en-US" dirty="0" smtClean="0"/>
              <a:t> Optics” solutions: </a:t>
            </a:r>
          </a:p>
          <a:p>
            <a:pPr lvl="1">
              <a:defRPr/>
            </a:pPr>
            <a:r>
              <a:rPr lang="en-US" sz="2000" dirty="0" smtClean="0"/>
              <a:t>Make motion </a:t>
            </a:r>
            <a:r>
              <a:rPr lang="en-US" dirty="0" smtClean="0"/>
              <a:t>regular, limited</a:t>
            </a:r>
            <a:r>
              <a:rPr lang="en-US" sz="2000" dirty="0" smtClean="0"/>
              <a:t> and long-term stable (usually involves additional </a:t>
            </a:r>
            <a:r>
              <a:rPr lang="en-US" sz="2000" dirty="0" smtClean="0">
                <a:solidFill>
                  <a:srgbClr val="FFFF00"/>
                </a:solidFill>
              </a:rPr>
              <a:t>“integrals of motion”)</a:t>
            </a:r>
          </a:p>
          <a:p>
            <a:pPr>
              <a:defRPr/>
            </a:pPr>
            <a:r>
              <a:rPr lang="en-US" dirty="0" smtClean="0"/>
              <a:t>Can be </a:t>
            </a:r>
            <a:r>
              <a:rPr lang="en-US" dirty="0" err="1" smtClean="0">
                <a:solidFill>
                  <a:srgbClr val="FFFF00"/>
                </a:solidFill>
              </a:rPr>
              <a:t>Laplacian</a:t>
            </a:r>
            <a:r>
              <a:rPr lang="en-US" dirty="0" smtClean="0"/>
              <a:t> (with special magnets, no extra charge density involved)</a:t>
            </a:r>
          </a:p>
          <a:p>
            <a:pPr marL="0" indent="0">
              <a:buFontTx/>
              <a:buNone/>
              <a:defRPr/>
            </a:pPr>
            <a:endParaRPr lang="en-US" dirty="0" smtClean="0"/>
          </a:p>
          <a:p>
            <a:pPr>
              <a:defRPr/>
            </a:pPr>
            <a:r>
              <a:rPr lang="en-US" dirty="0" smtClean="0"/>
              <a:t>Or </a:t>
            </a:r>
            <a:r>
              <a:rPr lang="en-US" dirty="0" smtClean="0">
                <a:solidFill>
                  <a:srgbClr val="FFFF00"/>
                </a:solidFill>
              </a:rPr>
              <a:t>non-</a:t>
            </a:r>
            <a:r>
              <a:rPr lang="en-US" dirty="0" err="1" smtClean="0">
                <a:solidFill>
                  <a:srgbClr val="FFFF00"/>
                </a:solidFill>
              </a:rPr>
              <a:t>Laplacian</a:t>
            </a:r>
            <a:r>
              <a:rPr lang="en-US" dirty="0" smtClean="0"/>
              <a:t> (</a:t>
            </a:r>
            <a:r>
              <a:rPr lang="en-US" sz="2400" dirty="0" smtClean="0"/>
              <a:t>with externally created charge –e.g. special e-lens </a:t>
            </a:r>
            <a:r>
              <a:rPr lang="en-US" i="1" dirty="0" smtClean="0">
                <a:solidFill>
                  <a:srgbClr val="FFFF00"/>
                </a:solidFill>
              </a:rPr>
              <a:t>E(r) ~r/(1+r^2) </a:t>
            </a:r>
            <a:r>
              <a:rPr lang="en-US" i="1" dirty="0" smtClean="0">
                <a:solidFill>
                  <a:srgbClr val="FFFF00"/>
                </a:solidFill>
              </a:rPr>
              <a:t>– “Mc</a:t>
            </a:r>
            <a:r>
              <a:rPr lang="en-US" i="1" dirty="0" smtClean="0">
                <a:solidFill>
                  <a:srgbClr val="FFFF00"/>
                </a:solidFill>
              </a:rPr>
              <a:t>Millan type”</a:t>
            </a:r>
            <a:endParaRPr lang="en-US" i="1" dirty="0" smtClean="0">
              <a:solidFill>
                <a:srgbClr val="FFFF00"/>
              </a:solidFill>
            </a:endParaRPr>
          </a:p>
          <a:p>
            <a:pPr>
              <a:defRPr/>
            </a:pPr>
            <a:endParaRPr lang="en-US" i="1" dirty="0" smtClean="0">
              <a:solidFill>
                <a:srgbClr val="FFFF00"/>
              </a:solidFill>
            </a:endParaRPr>
          </a:p>
          <a:p>
            <a:pPr>
              <a:defRPr/>
            </a:pPr>
            <a:r>
              <a:rPr lang="en-US" i="1" u="sng" dirty="0" smtClean="0">
                <a:solidFill>
                  <a:srgbClr val="FFFF00"/>
                </a:solidFill>
              </a:rPr>
              <a:t>Both types will be tested in IOTA</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685800"/>
            <a:ext cx="3505200" cy="306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781550"/>
            <a:ext cx="3733800" cy="188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813175"/>
            <a:ext cx="2133600"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3794125"/>
            <a:ext cx="14478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Footer Placeholder 3"/>
          <p:cNvSpPr>
            <a:spLocks noGrp="1"/>
          </p:cNvSpPr>
          <p:nvPr>
            <p:ph type="ftr" sz="quarter" idx="10"/>
          </p:nvPr>
        </p:nvSpPr>
        <p:spPr>
          <a:noFill/>
        </p:spPr>
        <p:txBody>
          <a:bodyPr/>
          <a:lstStyle/>
          <a:p>
            <a:r>
              <a:rPr lang="en-US" smtClean="0"/>
              <a:t>S. Nagaitsev, ASTA Users Meeting, Jul. 23-24, 2013</a:t>
            </a:r>
            <a:endParaRPr lang="en-US" smtClean="0"/>
          </a:p>
        </p:txBody>
      </p:sp>
      <p:sp>
        <p:nvSpPr>
          <p:cNvPr id="7173" name="Slide Number Placeholder 4"/>
          <p:cNvSpPr>
            <a:spLocks noGrp="1"/>
          </p:cNvSpPr>
          <p:nvPr>
            <p:ph type="sldNum" sz="quarter" idx="11"/>
          </p:nvPr>
        </p:nvSpPr>
        <p:spPr>
          <a:noFill/>
        </p:spPr>
        <p:txBody>
          <a:bodyPr/>
          <a:lstStyle/>
          <a:p>
            <a:fld id="{040F567B-A101-416F-A4F0-88F95B878DB5}" type="slidenum">
              <a:rPr lang="en-US" smtClean="0"/>
              <a:pPr/>
              <a:t>14</a:t>
            </a:fld>
            <a:endParaRPr lang="en-US" smtClean="0"/>
          </a:p>
        </p:txBody>
      </p:sp>
      <p:sp>
        <p:nvSpPr>
          <p:cNvPr id="6" name="TextBox 5"/>
          <p:cNvSpPr txBox="1"/>
          <p:nvPr/>
        </p:nvSpPr>
        <p:spPr>
          <a:xfrm>
            <a:off x="2033131" y="-6350"/>
            <a:ext cx="5818644" cy="646331"/>
          </a:xfrm>
          <a:prstGeom prst="rect">
            <a:avLst/>
          </a:prstGeom>
          <a:noFill/>
        </p:spPr>
        <p:txBody>
          <a:bodyPr wrap="none">
            <a:spAutoFit/>
          </a:bodyPr>
          <a:lstStyle/>
          <a:p>
            <a:pPr>
              <a:defRPr/>
            </a:pPr>
            <a:r>
              <a:rPr lang="en-US" sz="3600" b="1" dirty="0" err="1" smtClean="0">
                <a:solidFill>
                  <a:srgbClr val="FFFFFF"/>
                </a:solidFill>
                <a:effectLst>
                  <a:outerShdw blurRad="38100" dist="38100" dir="2700000" algn="tl">
                    <a:srgbClr val="000000">
                      <a:alpha val="43137"/>
                    </a:srgbClr>
                  </a:outerShdw>
                </a:effectLst>
                <a:latin typeface="Arial" charset="0"/>
              </a:rPr>
              <a:t>Integrable</a:t>
            </a:r>
            <a:r>
              <a:rPr lang="en-US" sz="3600" b="1" dirty="0" smtClean="0">
                <a:solidFill>
                  <a:srgbClr val="FFFFFF"/>
                </a:solidFill>
                <a:effectLst>
                  <a:outerShdw blurRad="38100" dist="38100" dir="2700000" algn="tl">
                    <a:srgbClr val="000000">
                      <a:alpha val="43137"/>
                    </a:srgbClr>
                  </a:outerShdw>
                </a:effectLst>
                <a:latin typeface="Arial" charset="0"/>
              </a:rPr>
              <a:t> Optics </a:t>
            </a:r>
            <a:r>
              <a:rPr lang="en-US" sz="3600" b="1" dirty="0">
                <a:solidFill>
                  <a:srgbClr val="FFFFFF"/>
                </a:solidFill>
                <a:effectLst>
                  <a:outerShdw blurRad="38100" dist="38100" dir="2700000" algn="tl">
                    <a:srgbClr val="000000">
                      <a:alpha val="43137"/>
                    </a:srgbClr>
                  </a:outerShdw>
                </a:effectLst>
                <a:latin typeface="Arial" charset="0"/>
              </a:rPr>
              <a:t>at IOTA</a:t>
            </a:r>
            <a:endParaRPr lang="en-US" sz="3600" b="1" spc="-150" dirty="0">
              <a:solidFill>
                <a:srgbClr val="FFFFFF"/>
              </a:solidFill>
              <a:effectLst>
                <a:outerShdw blurRad="38100" dist="38100" dir="2700000" algn="tl">
                  <a:srgbClr val="000000">
                    <a:alpha val="43137"/>
                  </a:srgbClr>
                </a:outerShdw>
              </a:effectLst>
              <a:latin typeface="Arial"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188" y="708025"/>
            <a:ext cx="8343900" cy="430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Content Placeholder 2"/>
          <p:cNvSpPr>
            <a:spLocks noGrp="1"/>
          </p:cNvSpPr>
          <p:nvPr>
            <p:ph idx="1"/>
          </p:nvPr>
        </p:nvSpPr>
        <p:spPr>
          <a:xfrm>
            <a:off x="0" y="5013325"/>
            <a:ext cx="9067800" cy="1844675"/>
          </a:xfrm>
        </p:spPr>
        <p:txBody>
          <a:bodyPr>
            <a:noAutofit/>
          </a:bodyPr>
          <a:lstStyle/>
          <a:p>
            <a:pPr>
              <a:defRPr/>
            </a:pPr>
            <a:r>
              <a:rPr lang="en-US" dirty="0" smtClean="0"/>
              <a:t>Main goals for studies with pencil electron beam: </a:t>
            </a:r>
          </a:p>
          <a:p>
            <a:pPr lvl="1">
              <a:defRPr/>
            </a:pPr>
            <a:r>
              <a:rPr lang="en-US" sz="1800" dirty="0">
                <a:solidFill>
                  <a:srgbClr val="FFFF00"/>
                </a:solidFill>
                <a:effectLst>
                  <a:outerShdw blurRad="38100" dist="38100" dir="2700000" algn="tl">
                    <a:srgbClr val="000000">
                      <a:alpha val="43137"/>
                    </a:srgbClr>
                  </a:outerShdw>
                </a:effectLst>
              </a:rPr>
              <a:t>Demonstrate a large tune </a:t>
            </a:r>
            <a:r>
              <a:rPr lang="en-US" sz="1800" dirty="0" smtClean="0">
                <a:solidFill>
                  <a:srgbClr val="FFFF00"/>
                </a:solidFill>
                <a:effectLst>
                  <a:outerShdw blurRad="38100" dist="38100" dir="2700000" algn="tl">
                    <a:srgbClr val="000000">
                      <a:alpha val="43137"/>
                    </a:srgbClr>
                  </a:outerShdw>
                </a:effectLst>
              </a:rPr>
              <a:t>spread </a:t>
            </a:r>
            <a:r>
              <a:rPr lang="en-US" sz="1800" dirty="0">
                <a:solidFill>
                  <a:srgbClr val="FFFF00"/>
                </a:solidFill>
                <a:effectLst>
                  <a:outerShdw blurRad="38100" dist="38100" dir="2700000" algn="tl">
                    <a:srgbClr val="000000">
                      <a:alpha val="43137"/>
                    </a:srgbClr>
                  </a:outerShdw>
                </a:effectLst>
              </a:rPr>
              <a:t>of ~1 (with </a:t>
            </a:r>
            <a:r>
              <a:rPr lang="en-US" sz="1800" dirty="0" smtClean="0">
                <a:solidFill>
                  <a:srgbClr val="FFFF00"/>
                </a:solidFill>
                <a:effectLst>
                  <a:outerShdw blurRad="38100" dist="38100" dir="2700000" algn="tl">
                    <a:srgbClr val="000000">
                      <a:alpha val="43137"/>
                    </a:srgbClr>
                  </a:outerShdw>
                </a:effectLst>
              </a:rPr>
              <a:t>4 lenses</a:t>
            </a:r>
            <a:r>
              <a:rPr lang="en-US" sz="1800" dirty="0">
                <a:solidFill>
                  <a:srgbClr val="FFFF00"/>
                </a:solidFill>
                <a:effectLst>
                  <a:outerShdw blurRad="38100" dist="38100" dir="2700000" algn="tl">
                    <a:srgbClr val="000000">
                      <a:alpha val="43137"/>
                    </a:srgbClr>
                  </a:outerShdw>
                </a:effectLst>
              </a:rPr>
              <a:t>) without degradation of dynamic </a:t>
            </a:r>
            <a:r>
              <a:rPr lang="en-US" sz="1800" dirty="0" smtClean="0">
                <a:solidFill>
                  <a:srgbClr val="FFFF00"/>
                </a:solidFill>
                <a:effectLst>
                  <a:outerShdw blurRad="38100" dist="38100" dir="2700000" algn="tl">
                    <a:srgbClr val="000000">
                      <a:alpha val="43137"/>
                    </a:srgbClr>
                  </a:outerShdw>
                </a:effectLst>
              </a:rPr>
              <a:t>aperture ( </a:t>
            </a:r>
            <a:r>
              <a:rPr lang="en-US" sz="1800" dirty="0">
                <a:solidFill>
                  <a:srgbClr val="FFFF00"/>
                </a:solidFill>
                <a:effectLst>
                  <a:outerShdw blurRad="38100" dist="38100" dir="2700000" algn="tl">
                    <a:srgbClr val="000000">
                      <a:alpha val="43137"/>
                    </a:srgbClr>
                  </a:outerShdw>
                </a:effectLst>
              </a:rPr>
              <a:t>minimum </a:t>
            </a:r>
            <a:r>
              <a:rPr lang="en-US" sz="1800" dirty="0" smtClean="0">
                <a:solidFill>
                  <a:srgbClr val="FFFF00"/>
                </a:solidFill>
                <a:effectLst>
                  <a:outerShdw blurRad="38100" dist="38100" dir="2700000" algn="tl">
                    <a:srgbClr val="000000">
                      <a:alpha val="43137"/>
                    </a:srgbClr>
                  </a:outerShdw>
                </a:effectLst>
              </a:rPr>
              <a:t>0.25 )</a:t>
            </a:r>
            <a:endParaRPr lang="en-US" sz="1800" dirty="0">
              <a:solidFill>
                <a:srgbClr val="FFFF00"/>
              </a:solidFill>
              <a:effectLst>
                <a:outerShdw blurRad="38100" dist="38100" dir="2700000" algn="tl">
                  <a:srgbClr val="000000">
                    <a:alpha val="43137"/>
                  </a:srgbClr>
                </a:outerShdw>
              </a:effectLst>
            </a:endParaRPr>
          </a:p>
          <a:p>
            <a:pPr lvl="1">
              <a:defRPr/>
            </a:pPr>
            <a:r>
              <a:rPr lang="en-US" sz="1800" dirty="0" smtClean="0">
                <a:solidFill>
                  <a:srgbClr val="FFFF00"/>
                </a:solidFill>
                <a:effectLst>
                  <a:outerShdw blurRad="38100" dist="38100" dir="2700000" algn="tl">
                    <a:srgbClr val="000000">
                      <a:alpha val="43137"/>
                    </a:srgbClr>
                  </a:outerShdw>
                </a:effectLst>
              </a:rPr>
              <a:t>Quantify </a:t>
            </a:r>
            <a:r>
              <a:rPr lang="en-US" sz="1800" dirty="0">
                <a:solidFill>
                  <a:srgbClr val="FFFF00"/>
                </a:solidFill>
                <a:effectLst>
                  <a:outerShdw blurRad="38100" dist="38100" dir="2700000" algn="tl">
                    <a:srgbClr val="000000">
                      <a:alpha val="43137"/>
                    </a:srgbClr>
                  </a:outerShdw>
                </a:effectLst>
              </a:rPr>
              <a:t>effects of a non-ideal </a:t>
            </a:r>
            <a:r>
              <a:rPr lang="en-US" sz="1800" dirty="0" smtClean="0">
                <a:solidFill>
                  <a:srgbClr val="FFFF00"/>
                </a:solidFill>
                <a:effectLst>
                  <a:outerShdw blurRad="38100" dist="38100" dir="2700000" algn="tl">
                    <a:srgbClr val="000000">
                      <a:alpha val="43137"/>
                    </a:srgbClr>
                  </a:outerShdw>
                </a:effectLst>
              </a:rPr>
              <a:t>lens and develop </a:t>
            </a:r>
            <a:r>
              <a:rPr lang="en-US" sz="1800" dirty="0">
                <a:solidFill>
                  <a:srgbClr val="FFFF00"/>
                </a:solidFill>
                <a:effectLst>
                  <a:outerShdw blurRad="38100" dist="38100" dir="2700000" algn="tl">
                    <a:srgbClr val="000000">
                      <a:alpha val="43137"/>
                    </a:srgbClr>
                  </a:outerShdw>
                </a:effectLst>
              </a:rPr>
              <a:t>a practical </a:t>
            </a:r>
            <a:r>
              <a:rPr lang="en-US" sz="1800" dirty="0" smtClean="0">
                <a:solidFill>
                  <a:srgbClr val="FFFF00"/>
                </a:solidFill>
                <a:effectLst>
                  <a:outerShdw blurRad="38100" dist="38100" dir="2700000" algn="tl">
                    <a:srgbClr val="000000">
                      <a:alpha val="43137"/>
                    </a:srgbClr>
                  </a:outerShdw>
                </a:effectLst>
              </a:rPr>
              <a:t>lens (m- or e-lens)</a:t>
            </a:r>
            <a:endParaRPr lang="en-US" sz="1600" dirty="0"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15</a:t>
            </a:fld>
            <a:endParaRPr lang="en-US" dirty="0"/>
          </a:p>
        </p:txBody>
      </p:sp>
      <p:pic>
        <p:nvPicPr>
          <p:cNvPr id="6" name="Picture 2" descr="C:\Didenko\Projects\Magnet\Magnet1\M0200_Magnet\M0200_Magnet_GIF\M0200_03_Magnet02.gif"/>
          <p:cNvPicPr>
            <a:picLocks noChangeAspect="1" noChangeArrowheads="1"/>
          </p:cNvPicPr>
          <p:nvPr/>
        </p:nvPicPr>
        <p:blipFill>
          <a:blip r:embed="rId2" cstate="print"/>
          <a:srcRect/>
          <a:stretch>
            <a:fillRect/>
          </a:stretch>
        </p:blipFill>
        <p:spPr bwMode="auto">
          <a:xfrm>
            <a:off x="990600" y="762000"/>
            <a:ext cx="7286007" cy="5610225"/>
          </a:xfrm>
          <a:prstGeom prst="rect">
            <a:avLst/>
          </a:prstGeom>
          <a:noFill/>
        </p:spPr>
      </p:pic>
      <p:sp>
        <p:nvSpPr>
          <p:cNvPr id="7" name="TextBox 6"/>
          <p:cNvSpPr txBox="1"/>
          <p:nvPr/>
        </p:nvSpPr>
        <p:spPr>
          <a:xfrm>
            <a:off x="5181600" y="1905000"/>
            <a:ext cx="2743200" cy="904863"/>
          </a:xfrm>
          <a:prstGeom prst="rect">
            <a:avLst/>
          </a:prstGeom>
          <a:noFill/>
        </p:spPr>
        <p:txBody>
          <a:bodyPr wrap="square" rtlCol="0">
            <a:spAutoFit/>
          </a:bodyPr>
          <a:lstStyle/>
          <a:p>
            <a:pPr algn="l"/>
            <a:r>
              <a:rPr lang="en-US" dirty="0" smtClean="0">
                <a:solidFill>
                  <a:srgbClr val="FFFF00"/>
                </a:solidFill>
              </a:rPr>
              <a:t>Concept: 2-m long</a:t>
            </a:r>
          </a:p>
          <a:p>
            <a:pPr algn="l"/>
            <a:r>
              <a:rPr lang="en-US" dirty="0" smtClean="0">
                <a:solidFill>
                  <a:srgbClr val="FFFF00"/>
                </a:solidFill>
              </a:rPr>
              <a:t>nonlinear magnet</a:t>
            </a:r>
            <a:endParaRPr lang="en-US" dirty="0">
              <a:solidFill>
                <a:srgbClr val="FFFF00"/>
              </a:solidFill>
            </a:endParaRPr>
          </a:p>
        </p:txBody>
      </p:sp>
      <p:sp>
        <p:nvSpPr>
          <p:cNvPr id="8" name="TextBox 7"/>
          <p:cNvSpPr txBox="1"/>
          <p:nvPr/>
        </p:nvSpPr>
        <p:spPr>
          <a:xfrm>
            <a:off x="1519705" y="228600"/>
            <a:ext cx="6512104" cy="461665"/>
          </a:xfrm>
          <a:prstGeom prst="rect">
            <a:avLst/>
          </a:prstGeom>
          <a:noFill/>
        </p:spPr>
        <p:txBody>
          <a:bodyPr wrap="none" rtlCol="0">
            <a:spAutoFit/>
          </a:bodyPr>
          <a:lstStyle/>
          <a:p>
            <a:r>
              <a:rPr lang="en-US" dirty="0" smtClean="0"/>
              <a:t>SBIR Phase I Grant: </a:t>
            </a:r>
            <a:r>
              <a:rPr lang="en-US" dirty="0" err="1" smtClean="0"/>
              <a:t>Radiabeam</a:t>
            </a:r>
            <a:r>
              <a:rPr lang="en-US" dirty="0" smtClean="0"/>
              <a:t> Technologies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case: single nonlinear lens</a:t>
            </a:r>
            <a:endParaRPr lang="en-US" dirty="0"/>
          </a:p>
        </p:txBody>
      </p:sp>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16</a:t>
            </a:fld>
            <a:endParaRPr lang="en-US" dirty="0"/>
          </a:p>
        </p:txBody>
      </p:sp>
      <p:sp>
        <p:nvSpPr>
          <p:cNvPr id="6" name="Content Placeholder 2"/>
          <p:cNvSpPr>
            <a:spLocks noGrp="1"/>
          </p:cNvSpPr>
          <p:nvPr>
            <p:ph idx="1"/>
          </p:nvPr>
        </p:nvSpPr>
        <p:spPr>
          <a:xfrm>
            <a:off x="0" y="1219200"/>
            <a:ext cx="9144000" cy="800100"/>
          </a:xfrm>
        </p:spPr>
        <p:txBody>
          <a:bodyPr/>
          <a:lstStyle/>
          <a:p>
            <a:r>
              <a:rPr lang="en-US" sz="2000" dirty="0" smtClean="0"/>
              <a:t>A single 2-m long nonlinear lens creates a tune spread of ~0.25.</a:t>
            </a:r>
            <a:endParaRPr lang="en-US" sz="2000" dirty="0"/>
          </a:p>
        </p:txBody>
      </p:sp>
      <p:pic>
        <p:nvPicPr>
          <p:cNvPr id="7" name="Picture 2"/>
          <p:cNvPicPr>
            <a:picLocks noChangeAspect="1" noChangeArrowheads="1"/>
          </p:cNvPicPr>
          <p:nvPr/>
        </p:nvPicPr>
        <p:blipFill>
          <a:blip r:embed="rId2" cstate="print"/>
          <a:srcRect/>
          <a:stretch>
            <a:fillRect/>
          </a:stretch>
        </p:blipFill>
        <p:spPr bwMode="auto">
          <a:xfrm>
            <a:off x="2133600" y="1905000"/>
            <a:ext cx="4848225" cy="4057650"/>
          </a:xfrm>
          <a:prstGeom prst="rect">
            <a:avLst/>
          </a:prstGeom>
          <a:noFill/>
          <a:ln w="9525">
            <a:noFill/>
            <a:miter lim="800000"/>
            <a:headEnd/>
            <a:tailEnd/>
          </a:ln>
        </p:spPr>
      </p:pic>
      <p:sp>
        <p:nvSpPr>
          <p:cNvPr id="8" name="TextBox 7"/>
          <p:cNvSpPr txBox="1"/>
          <p:nvPr/>
        </p:nvSpPr>
        <p:spPr>
          <a:xfrm>
            <a:off x="2590800" y="1524000"/>
            <a:ext cx="3821880" cy="584775"/>
          </a:xfrm>
          <a:prstGeom prst="rect">
            <a:avLst/>
          </a:prstGeom>
          <a:noFill/>
        </p:spPr>
        <p:txBody>
          <a:bodyPr wrap="none" rtlCol="0">
            <a:spAutoFit/>
          </a:bodyPr>
          <a:lstStyle/>
          <a:p>
            <a:r>
              <a:rPr lang="en-US" dirty="0" smtClean="0"/>
              <a:t>FMA, fractional tunes</a:t>
            </a:r>
            <a:endParaRPr lang="en-US" dirty="0"/>
          </a:p>
        </p:txBody>
      </p:sp>
      <p:sp>
        <p:nvSpPr>
          <p:cNvPr id="9" name="Oval 8"/>
          <p:cNvSpPr/>
          <p:nvPr/>
        </p:nvSpPr>
        <p:spPr bwMode="auto">
          <a:xfrm>
            <a:off x="5715000" y="5334000"/>
            <a:ext cx="76200" cy="762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2800278" y="5029200"/>
            <a:ext cx="2138727" cy="769441"/>
          </a:xfrm>
          <a:prstGeom prst="rect">
            <a:avLst/>
          </a:prstGeom>
          <a:noFill/>
        </p:spPr>
        <p:txBody>
          <a:bodyPr wrap="none" rtlCol="0">
            <a:spAutoFit/>
          </a:bodyPr>
          <a:lstStyle/>
          <a:p>
            <a:pPr algn="l"/>
            <a:r>
              <a:rPr lang="en-US" sz="2000" dirty="0" smtClean="0">
                <a:solidFill>
                  <a:schemeClr val="bg1"/>
                </a:solidFill>
              </a:rPr>
              <a:t>Small amplitudes</a:t>
            </a:r>
          </a:p>
          <a:p>
            <a:pPr algn="l"/>
            <a:r>
              <a:rPr lang="en-US" sz="2000" dirty="0" smtClean="0">
                <a:solidFill>
                  <a:schemeClr val="bg1"/>
                </a:solidFill>
              </a:rPr>
              <a:t>(0.91, 0.59)</a:t>
            </a:r>
            <a:endParaRPr lang="en-US" sz="2000" dirty="0">
              <a:solidFill>
                <a:schemeClr val="bg1"/>
              </a:solidFill>
            </a:endParaRPr>
          </a:p>
        </p:txBody>
      </p:sp>
      <p:cxnSp>
        <p:nvCxnSpPr>
          <p:cNvPr id="11" name="Straight Arrow Connector 10"/>
          <p:cNvCxnSpPr/>
          <p:nvPr/>
        </p:nvCxnSpPr>
        <p:spPr bwMode="auto">
          <a:xfrm flipV="1">
            <a:off x="4343400" y="5410200"/>
            <a:ext cx="1295400" cy="152400"/>
          </a:xfrm>
          <a:prstGeom prst="straightConnector1">
            <a:avLst/>
          </a:prstGeom>
          <a:noFill/>
          <a:ln w="9525" cap="flat" cmpd="sng" algn="ctr">
            <a:solidFill>
              <a:srgbClr val="FF0000"/>
            </a:solidFill>
            <a:prstDash val="solid"/>
            <a:round/>
            <a:headEnd type="none" w="med" len="med"/>
            <a:tailEnd type="arrow"/>
          </a:ln>
          <a:effectLst/>
        </p:spPr>
      </p:cxnSp>
      <p:sp>
        <p:nvSpPr>
          <p:cNvPr id="12" name="TextBox 11"/>
          <p:cNvSpPr txBox="1"/>
          <p:nvPr/>
        </p:nvSpPr>
        <p:spPr>
          <a:xfrm>
            <a:off x="2479641" y="2743200"/>
            <a:ext cx="2151551" cy="400110"/>
          </a:xfrm>
          <a:prstGeom prst="rect">
            <a:avLst/>
          </a:prstGeom>
          <a:noFill/>
        </p:spPr>
        <p:txBody>
          <a:bodyPr wrap="none" rtlCol="0">
            <a:spAutoFit/>
          </a:bodyPr>
          <a:lstStyle/>
          <a:p>
            <a:r>
              <a:rPr lang="en-US" sz="2000" dirty="0" smtClean="0">
                <a:solidFill>
                  <a:schemeClr val="bg1"/>
                </a:solidFill>
              </a:rPr>
              <a:t>Large amplitudes</a:t>
            </a:r>
          </a:p>
        </p:txBody>
      </p:sp>
      <p:cxnSp>
        <p:nvCxnSpPr>
          <p:cNvPr id="13" name="Straight Arrow Connector 12"/>
          <p:cNvCxnSpPr>
            <a:stCxn id="12" idx="2"/>
          </p:cNvCxnSpPr>
          <p:nvPr/>
        </p:nvCxnSpPr>
        <p:spPr bwMode="auto">
          <a:xfrm>
            <a:off x="3555417" y="3143310"/>
            <a:ext cx="1168983" cy="514290"/>
          </a:xfrm>
          <a:prstGeom prst="straightConnector1">
            <a:avLst/>
          </a:prstGeom>
          <a:noFill/>
          <a:ln w="9525" cap="flat" cmpd="sng" algn="ctr">
            <a:solidFill>
              <a:srgbClr val="FF0000"/>
            </a:solidFill>
            <a:prstDash val="solid"/>
            <a:round/>
            <a:headEnd type="none" w="med" len="med"/>
            <a:tailEnd type="arrow"/>
          </a:ln>
          <a:effectLst/>
        </p:spPr>
      </p:cxnSp>
      <p:sp>
        <p:nvSpPr>
          <p:cNvPr id="14" name="TextBox 13"/>
          <p:cNvSpPr txBox="1"/>
          <p:nvPr/>
        </p:nvSpPr>
        <p:spPr>
          <a:xfrm>
            <a:off x="2286000" y="5943600"/>
            <a:ext cx="697627" cy="584775"/>
          </a:xfrm>
          <a:prstGeom prst="rect">
            <a:avLst/>
          </a:prstGeom>
          <a:noFill/>
        </p:spPr>
        <p:txBody>
          <a:bodyPr wrap="none" rtlCol="0">
            <a:spAutoFit/>
          </a:bodyPr>
          <a:lstStyle/>
          <a:p>
            <a:r>
              <a:rPr lang="en-US" dirty="0" smtClean="0"/>
              <a:t>0.5</a:t>
            </a:r>
            <a:endParaRPr lang="en-US" dirty="0"/>
          </a:p>
        </p:txBody>
      </p:sp>
      <p:sp>
        <p:nvSpPr>
          <p:cNvPr id="15" name="TextBox 14"/>
          <p:cNvSpPr txBox="1"/>
          <p:nvPr/>
        </p:nvSpPr>
        <p:spPr>
          <a:xfrm>
            <a:off x="5867400" y="5943600"/>
            <a:ext cx="838200" cy="584775"/>
          </a:xfrm>
          <a:prstGeom prst="rect">
            <a:avLst/>
          </a:prstGeom>
          <a:noFill/>
        </p:spPr>
        <p:txBody>
          <a:bodyPr wrap="square" rtlCol="0">
            <a:spAutoFit/>
          </a:bodyPr>
          <a:lstStyle/>
          <a:p>
            <a:r>
              <a:rPr lang="en-US" dirty="0" smtClean="0"/>
              <a:t>1.0</a:t>
            </a:r>
            <a:endParaRPr lang="en-US" dirty="0"/>
          </a:p>
        </p:txBody>
      </p:sp>
      <p:sp>
        <p:nvSpPr>
          <p:cNvPr id="16" name="TextBox 15"/>
          <p:cNvSpPr txBox="1"/>
          <p:nvPr/>
        </p:nvSpPr>
        <p:spPr>
          <a:xfrm>
            <a:off x="1371600" y="5257800"/>
            <a:ext cx="697627" cy="584775"/>
          </a:xfrm>
          <a:prstGeom prst="rect">
            <a:avLst/>
          </a:prstGeom>
          <a:noFill/>
        </p:spPr>
        <p:txBody>
          <a:bodyPr wrap="none" rtlCol="0">
            <a:spAutoFit/>
          </a:bodyPr>
          <a:lstStyle/>
          <a:p>
            <a:r>
              <a:rPr lang="en-US" dirty="0" smtClean="0"/>
              <a:t>0.5</a:t>
            </a:r>
            <a:endParaRPr lang="en-US" dirty="0"/>
          </a:p>
        </p:txBody>
      </p:sp>
      <p:sp>
        <p:nvSpPr>
          <p:cNvPr id="17" name="TextBox 16"/>
          <p:cNvSpPr txBox="1"/>
          <p:nvPr/>
        </p:nvSpPr>
        <p:spPr>
          <a:xfrm>
            <a:off x="1219200" y="1905000"/>
            <a:ext cx="838200" cy="584775"/>
          </a:xfrm>
          <a:prstGeom prst="rect">
            <a:avLst/>
          </a:prstGeom>
          <a:noFill/>
        </p:spPr>
        <p:txBody>
          <a:bodyPr wrap="square" rtlCol="0">
            <a:spAutoFit/>
          </a:bodyPr>
          <a:lstStyle/>
          <a:p>
            <a:r>
              <a:rPr lang="en-US" dirty="0" smtClean="0"/>
              <a:t>1.0</a:t>
            </a:r>
            <a:endParaRPr lang="en-US" dirty="0"/>
          </a:p>
        </p:txBody>
      </p:sp>
      <p:sp>
        <p:nvSpPr>
          <p:cNvPr id="18" name="TextBox 17"/>
          <p:cNvSpPr txBox="1"/>
          <p:nvPr/>
        </p:nvSpPr>
        <p:spPr>
          <a:xfrm>
            <a:off x="4191000" y="5943600"/>
            <a:ext cx="506870" cy="584775"/>
          </a:xfrm>
          <a:prstGeom prst="rect">
            <a:avLst/>
          </a:prstGeom>
          <a:noFill/>
        </p:spPr>
        <p:txBody>
          <a:bodyPr wrap="none" rtlCol="0">
            <a:spAutoFit/>
          </a:bodyPr>
          <a:lstStyle/>
          <a:p>
            <a:r>
              <a:rPr lang="el-GR" dirty="0" smtClean="0"/>
              <a:t>ν</a:t>
            </a:r>
            <a:r>
              <a:rPr lang="en-US" baseline="-25000" dirty="0" smtClean="0"/>
              <a:t>x</a:t>
            </a:r>
            <a:endParaRPr lang="en-US" dirty="0"/>
          </a:p>
        </p:txBody>
      </p:sp>
      <p:sp>
        <p:nvSpPr>
          <p:cNvPr id="19" name="TextBox 18"/>
          <p:cNvSpPr txBox="1"/>
          <p:nvPr/>
        </p:nvSpPr>
        <p:spPr>
          <a:xfrm>
            <a:off x="1371600" y="3429000"/>
            <a:ext cx="506870" cy="584775"/>
          </a:xfrm>
          <a:prstGeom prst="rect">
            <a:avLst/>
          </a:prstGeom>
          <a:noFill/>
        </p:spPr>
        <p:txBody>
          <a:bodyPr wrap="none" rtlCol="0">
            <a:spAutoFit/>
          </a:bodyPr>
          <a:lstStyle/>
          <a:p>
            <a:r>
              <a:rPr lang="el-GR" dirty="0" smtClean="0"/>
              <a:t>ν</a:t>
            </a:r>
            <a:r>
              <a:rPr lang="en-US" baseline="-25000" dirty="0" smtClean="0"/>
              <a:t>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17</a:t>
            </a:fld>
            <a:endParaRPr lang="en-US" dirty="0"/>
          </a:p>
        </p:txBody>
      </p:sp>
      <p:pic>
        <p:nvPicPr>
          <p:cNvPr id="15" name="Picture 3"/>
          <p:cNvPicPr>
            <a:picLocks noChangeAspect="1" noChangeArrowheads="1"/>
          </p:cNvPicPr>
          <p:nvPr/>
        </p:nvPicPr>
        <p:blipFill>
          <a:blip r:embed="rId3" cstate="print"/>
          <a:srcRect/>
          <a:stretch>
            <a:fillRect/>
          </a:stretch>
        </p:blipFill>
        <p:spPr bwMode="auto">
          <a:xfrm>
            <a:off x="1905000" y="914400"/>
            <a:ext cx="4838700" cy="2505075"/>
          </a:xfrm>
          <a:prstGeom prst="rect">
            <a:avLst/>
          </a:prstGeom>
          <a:noFill/>
          <a:ln w="9525">
            <a:noFill/>
            <a:miter lim="800000"/>
            <a:headEnd/>
            <a:tailEnd/>
          </a:ln>
        </p:spPr>
      </p:pic>
      <p:sp>
        <p:nvSpPr>
          <p:cNvPr id="16" name="Rectangle 15"/>
          <p:cNvSpPr/>
          <p:nvPr/>
        </p:nvSpPr>
        <p:spPr bwMode="auto">
          <a:xfrm>
            <a:off x="3657600" y="1143000"/>
            <a:ext cx="1676400" cy="2286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17" name="Title 1"/>
          <p:cNvSpPr>
            <a:spLocks noGrp="1"/>
          </p:cNvSpPr>
          <p:nvPr>
            <p:ph type="title"/>
          </p:nvPr>
        </p:nvSpPr>
        <p:spPr>
          <a:xfrm>
            <a:off x="1524000" y="152400"/>
            <a:ext cx="6477000" cy="533400"/>
          </a:xfrm>
        </p:spPr>
        <p:txBody>
          <a:bodyPr/>
          <a:lstStyle/>
          <a:p>
            <a:r>
              <a:rPr lang="en-US" dirty="0" smtClean="0"/>
              <a:t>Experiments with electron lens</a:t>
            </a:r>
            <a:endParaRPr lang="en-US" dirty="0"/>
          </a:p>
        </p:txBody>
      </p:sp>
      <p:sp>
        <p:nvSpPr>
          <p:cNvPr id="18" name="Content Placeholder 2"/>
          <p:cNvSpPr>
            <a:spLocks noGrp="1"/>
          </p:cNvSpPr>
          <p:nvPr>
            <p:ph idx="1"/>
          </p:nvPr>
        </p:nvSpPr>
        <p:spPr>
          <a:xfrm>
            <a:off x="0" y="3810000"/>
            <a:ext cx="5105400" cy="1295400"/>
          </a:xfrm>
        </p:spPr>
        <p:txBody>
          <a:bodyPr/>
          <a:lstStyle/>
          <a:p>
            <a:r>
              <a:rPr lang="en-US" dirty="0" smtClean="0"/>
              <a:t>5-kG, ~1-m long solenoid</a:t>
            </a:r>
          </a:p>
          <a:p>
            <a:r>
              <a:rPr lang="en-US" dirty="0" smtClean="0"/>
              <a:t>Electron beam: ~0.5 A, ~5 </a:t>
            </a:r>
            <a:r>
              <a:rPr lang="en-US" dirty="0" err="1" smtClean="0"/>
              <a:t>keV</a:t>
            </a:r>
            <a:r>
              <a:rPr lang="en-US" dirty="0" smtClean="0"/>
              <a:t>, ~1 mm radius</a:t>
            </a:r>
            <a:endParaRPr lang="en-US" dirty="0"/>
          </a:p>
        </p:txBody>
      </p:sp>
      <p:sp>
        <p:nvSpPr>
          <p:cNvPr id="19" name="TextBox 18"/>
          <p:cNvSpPr txBox="1"/>
          <p:nvPr/>
        </p:nvSpPr>
        <p:spPr>
          <a:xfrm>
            <a:off x="2590800" y="3352800"/>
            <a:ext cx="4158703" cy="461665"/>
          </a:xfrm>
          <a:prstGeom prst="rect">
            <a:avLst/>
          </a:prstGeom>
          <a:noFill/>
        </p:spPr>
        <p:txBody>
          <a:bodyPr wrap="none" rtlCol="0">
            <a:spAutoFit/>
          </a:bodyPr>
          <a:lstStyle/>
          <a:p>
            <a:r>
              <a:rPr lang="en-US" sz="2400" dirty="0" smtClean="0"/>
              <a:t>Example: </a:t>
            </a:r>
            <a:r>
              <a:rPr lang="en-US" sz="2400" dirty="0" err="1" smtClean="0"/>
              <a:t>Tevatron</a:t>
            </a:r>
            <a:r>
              <a:rPr lang="en-US" sz="2400" dirty="0" smtClean="0"/>
              <a:t> electron lens</a:t>
            </a:r>
            <a:endParaRPr lang="en-US" sz="2400" dirty="0"/>
          </a:p>
        </p:txBody>
      </p:sp>
      <p:cxnSp>
        <p:nvCxnSpPr>
          <p:cNvPr id="20" name="Straight Arrow Connector 19"/>
          <p:cNvCxnSpPr/>
          <p:nvPr/>
        </p:nvCxnSpPr>
        <p:spPr bwMode="auto">
          <a:xfrm flipH="1">
            <a:off x="6781800" y="2057400"/>
            <a:ext cx="1219200" cy="0"/>
          </a:xfrm>
          <a:prstGeom prst="straightConnector1">
            <a:avLst/>
          </a:prstGeom>
          <a:noFill/>
          <a:ln w="9525" cap="flat" cmpd="sng" algn="ctr">
            <a:solidFill>
              <a:srgbClr val="FF0000"/>
            </a:solidFill>
            <a:prstDash val="solid"/>
            <a:round/>
            <a:headEnd type="none" w="med" len="med"/>
            <a:tailEnd type="arrow"/>
          </a:ln>
          <a:effectLst/>
        </p:spPr>
      </p:cxnSp>
      <p:sp>
        <p:nvSpPr>
          <p:cNvPr id="21" name="TextBox 20"/>
          <p:cNvSpPr txBox="1"/>
          <p:nvPr/>
        </p:nvSpPr>
        <p:spPr>
          <a:xfrm>
            <a:off x="7010400" y="1600200"/>
            <a:ext cx="1775038" cy="400110"/>
          </a:xfrm>
          <a:prstGeom prst="rect">
            <a:avLst/>
          </a:prstGeom>
          <a:noFill/>
        </p:spPr>
        <p:txBody>
          <a:bodyPr wrap="none" rtlCol="0">
            <a:spAutoFit/>
          </a:bodyPr>
          <a:lstStyle/>
          <a:p>
            <a:r>
              <a:rPr lang="en-US" sz="2000" dirty="0" smtClean="0"/>
              <a:t>150 </a:t>
            </a:r>
            <a:r>
              <a:rPr lang="en-US" sz="2000" dirty="0" err="1" smtClean="0"/>
              <a:t>MeV</a:t>
            </a:r>
            <a:r>
              <a:rPr lang="en-US" sz="2000" dirty="0" smtClean="0"/>
              <a:t> beam</a:t>
            </a:r>
            <a:endParaRPr lang="en-US" sz="2000" dirty="0"/>
          </a:p>
        </p:txBody>
      </p:sp>
      <p:pic>
        <p:nvPicPr>
          <p:cNvPr id="22" name="Picture 5"/>
          <p:cNvPicPr>
            <a:picLocks noChangeAspect="1" noChangeArrowheads="1"/>
          </p:cNvPicPr>
          <p:nvPr/>
        </p:nvPicPr>
        <p:blipFill>
          <a:blip r:embed="rId4" cstate="print"/>
          <a:srcRect/>
          <a:stretch>
            <a:fillRect/>
          </a:stretch>
        </p:blipFill>
        <p:spPr bwMode="auto">
          <a:xfrm>
            <a:off x="5638800" y="3810000"/>
            <a:ext cx="2921650" cy="2514600"/>
          </a:xfrm>
          <a:prstGeom prst="rect">
            <a:avLst/>
          </a:prstGeom>
          <a:noFill/>
          <a:ln w="9525">
            <a:noFill/>
            <a:miter lim="800000"/>
            <a:headEnd/>
            <a:tailEnd/>
          </a:ln>
        </p:spPr>
      </p:pic>
      <p:sp>
        <p:nvSpPr>
          <p:cNvPr id="23" name="TextBox 22"/>
          <p:cNvSpPr txBox="1"/>
          <p:nvPr/>
        </p:nvSpPr>
        <p:spPr>
          <a:xfrm>
            <a:off x="3550198" y="1066800"/>
            <a:ext cx="1334020" cy="461665"/>
          </a:xfrm>
          <a:prstGeom prst="rect">
            <a:avLst/>
          </a:prstGeom>
          <a:noFill/>
        </p:spPr>
        <p:txBody>
          <a:bodyPr wrap="none" rtlCol="0">
            <a:spAutoFit/>
          </a:bodyPr>
          <a:lstStyle/>
          <a:p>
            <a:r>
              <a:rPr lang="en-US" sz="2400" dirty="0" smtClean="0">
                <a:solidFill>
                  <a:schemeClr val="bg2"/>
                </a:solidFill>
              </a:rPr>
              <a:t>solenoid</a:t>
            </a:r>
            <a:endParaRPr lang="en-US" sz="2400" dirty="0">
              <a:solidFill>
                <a:schemeClr val="bg2"/>
              </a:solidFill>
            </a:endParaRPr>
          </a:p>
        </p:txBody>
      </p:sp>
      <p:sp>
        <p:nvSpPr>
          <p:cNvPr id="24" name="TextBox 23"/>
          <p:cNvSpPr txBox="1"/>
          <p:nvPr/>
        </p:nvSpPr>
        <p:spPr>
          <a:xfrm>
            <a:off x="609600" y="5410200"/>
            <a:ext cx="2289409" cy="904863"/>
          </a:xfrm>
          <a:prstGeom prst="rect">
            <a:avLst/>
          </a:prstGeom>
          <a:noFill/>
        </p:spPr>
        <p:txBody>
          <a:bodyPr wrap="none" rtlCol="0">
            <a:spAutoFit/>
          </a:bodyPr>
          <a:lstStyle/>
          <a:p>
            <a:r>
              <a:rPr lang="en-US" dirty="0" smtClean="0"/>
              <a:t>Electron lens </a:t>
            </a:r>
          </a:p>
          <a:p>
            <a:r>
              <a:rPr lang="en-US" dirty="0" smtClean="0"/>
              <a:t>current density:</a:t>
            </a:r>
            <a:endParaRPr lang="en-US" dirty="0"/>
          </a:p>
        </p:txBody>
      </p:sp>
      <p:graphicFrame>
        <p:nvGraphicFramePr>
          <p:cNvPr id="25" name="Object 24"/>
          <p:cNvGraphicFramePr>
            <a:graphicFrameLocks noChangeAspect="1"/>
          </p:cNvGraphicFramePr>
          <p:nvPr/>
        </p:nvGraphicFramePr>
        <p:xfrm>
          <a:off x="2971800" y="5105400"/>
          <a:ext cx="2630657" cy="1254125"/>
        </p:xfrm>
        <a:graphic>
          <a:graphicData uri="http://schemas.openxmlformats.org/presentationml/2006/ole">
            <mc:AlternateContent xmlns:mc="http://schemas.openxmlformats.org/markup-compatibility/2006">
              <mc:Choice xmlns:v="urn:schemas-microsoft-com:vml" Requires="v">
                <p:oleObj spid="_x0000_s20488" name="Equation" r:id="rId5" imgW="1066680" imgH="507960" progId="Equation.DSMT4">
                  <p:embed/>
                </p:oleObj>
              </mc:Choice>
              <mc:Fallback>
                <p:oleObj name="Equation" r:id="rId5" imgW="1066680" imgH="5079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105400"/>
                        <a:ext cx="2630657" cy="1254125"/>
                      </a:xfrm>
                      <a:prstGeom prst="rect">
                        <a:avLst/>
                      </a:prstGeom>
                      <a:solidFill>
                        <a:srgbClr val="FFFFFF"/>
                      </a:solidFill>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18</a:t>
            </a:fld>
            <a:endParaRPr lang="en-US" dirty="0"/>
          </a:p>
        </p:txBody>
      </p:sp>
      <p:sp>
        <p:nvSpPr>
          <p:cNvPr id="6" name="Title 8"/>
          <p:cNvSpPr txBox="1">
            <a:spLocks/>
          </p:cNvSpPr>
          <p:nvPr/>
        </p:nvSpPr>
        <p:spPr bwMode="auto">
          <a:xfrm>
            <a:off x="685800" y="152400"/>
            <a:ext cx="7315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mj-lt"/>
                <a:ea typeface="+mj-ea"/>
                <a:cs typeface="+mj-cs"/>
              </a:rPr>
              <a:t>Practical McMillan-type round electron lens</a:t>
            </a:r>
            <a:endParaRPr kumimoji="0" lang="en-US" sz="2800" b="0" i="0" u="none" strike="noStrike" kern="0" cap="none" spc="0" normalizeH="0" baseline="0" noProof="0" dirty="0">
              <a:ln>
                <a:noFill/>
              </a:ln>
              <a:solidFill>
                <a:srgbClr val="FFFFFF"/>
              </a:solidFill>
              <a:effectLst/>
              <a:uLnTx/>
              <a:uFillTx/>
              <a:latin typeface="+mj-lt"/>
              <a:ea typeface="+mj-ea"/>
              <a:cs typeface="+mj-cs"/>
            </a:endParaRPr>
          </a:p>
        </p:txBody>
      </p:sp>
      <p:sp>
        <p:nvSpPr>
          <p:cNvPr id="7" name="TextBox 6"/>
          <p:cNvSpPr txBox="1"/>
          <p:nvPr/>
        </p:nvSpPr>
        <p:spPr>
          <a:xfrm>
            <a:off x="666505" y="5118403"/>
            <a:ext cx="7684316" cy="1274195"/>
          </a:xfrm>
          <a:prstGeom prst="rect">
            <a:avLst/>
          </a:prstGeom>
          <a:noFill/>
        </p:spPr>
        <p:txBody>
          <a:bodyPr wrap="square" rtlCol="0">
            <a:spAutoFit/>
          </a:bodyPr>
          <a:lstStyle/>
          <a:p>
            <a:pPr algn="l"/>
            <a:r>
              <a:rPr lang="en-US" sz="2400" dirty="0" smtClean="0"/>
              <a:t>All excited resonances have the form   </a:t>
            </a:r>
            <a:r>
              <a:rPr lang="en-US" sz="2400" dirty="0" smtClean="0">
                <a:solidFill>
                  <a:srgbClr val="FFFFFF"/>
                </a:solidFill>
              </a:rPr>
              <a:t>k ∙ (</a:t>
            </a:r>
            <a:r>
              <a:rPr lang="en-US" sz="2400" dirty="0" smtClean="0">
                <a:solidFill>
                  <a:srgbClr val="FFFFFF"/>
                </a:solidFill>
                <a:sym typeface="Symbol"/>
              </a:rPr>
              <a:t></a:t>
            </a:r>
            <a:r>
              <a:rPr lang="en-US" sz="2400" baseline="-25000" dirty="0" smtClean="0">
                <a:solidFill>
                  <a:srgbClr val="FFFFFF"/>
                </a:solidFill>
                <a:sym typeface="Symbol"/>
              </a:rPr>
              <a:t>x </a:t>
            </a:r>
            <a:r>
              <a:rPr lang="en-US" sz="2400" dirty="0" smtClean="0">
                <a:solidFill>
                  <a:srgbClr val="FFFFFF"/>
                </a:solidFill>
                <a:sym typeface="Symbol"/>
              </a:rPr>
              <a:t>+ </a:t>
            </a:r>
            <a:r>
              <a:rPr lang="en-US" sz="2400" baseline="-25000" dirty="0" smtClean="0">
                <a:solidFill>
                  <a:srgbClr val="FFFFFF"/>
                </a:solidFill>
                <a:sym typeface="Symbol"/>
              </a:rPr>
              <a:t>y</a:t>
            </a:r>
            <a:r>
              <a:rPr lang="en-US" sz="2400" dirty="0" smtClean="0">
                <a:solidFill>
                  <a:srgbClr val="FFFFFF"/>
                </a:solidFill>
              </a:rPr>
              <a:t>) = m</a:t>
            </a:r>
          </a:p>
          <a:p>
            <a:pPr algn="l"/>
            <a:r>
              <a:rPr lang="en-US" sz="2400" dirty="0" smtClean="0"/>
              <a:t>They do not cross each other, so there are no stochastic layers and diffusion</a:t>
            </a:r>
            <a:endParaRPr lang="en-US" sz="2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752600"/>
            <a:ext cx="4120991" cy="344900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 r="6806"/>
          <a:stretch/>
        </p:blipFill>
        <p:spPr>
          <a:xfrm>
            <a:off x="4876800" y="1752600"/>
            <a:ext cx="3840480" cy="3449003"/>
          </a:xfrm>
          <a:prstGeom prst="rect">
            <a:avLst/>
          </a:prstGeom>
        </p:spPr>
      </p:pic>
      <p:sp>
        <p:nvSpPr>
          <p:cNvPr id="10" name="Rectangle 9"/>
          <p:cNvSpPr/>
          <p:nvPr/>
        </p:nvSpPr>
        <p:spPr>
          <a:xfrm>
            <a:off x="0" y="762000"/>
            <a:ext cx="8686800" cy="830997"/>
          </a:xfrm>
          <a:prstGeom prst="rect">
            <a:avLst/>
          </a:prstGeom>
        </p:spPr>
        <p:txBody>
          <a:bodyPr wrap="square">
            <a:spAutoFit/>
          </a:bodyPr>
          <a:lstStyle/>
          <a:p>
            <a:r>
              <a:rPr lang="en-US" sz="2400" dirty="0" smtClean="0"/>
              <a:t>e-lens (1 m long)  is represented by 50 thin slices. Electron beam radius is 1 mm. The total lens strength (tune shift) is 0.3</a:t>
            </a:r>
            <a:endParaRPr lang="en-US" sz="2400" dirty="0"/>
          </a:p>
        </p:txBody>
      </p:sp>
      <p:sp>
        <p:nvSpPr>
          <p:cNvPr id="11" name="TextBox 10"/>
          <p:cNvSpPr txBox="1"/>
          <p:nvPr/>
        </p:nvSpPr>
        <p:spPr>
          <a:xfrm>
            <a:off x="1808820" y="2133600"/>
            <a:ext cx="1710981" cy="400110"/>
          </a:xfrm>
          <a:prstGeom prst="rect">
            <a:avLst/>
          </a:prstGeom>
          <a:noFill/>
        </p:spPr>
        <p:txBody>
          <a:bodyPr wrap="none" rtlCol="0">
            <a:spAutoFit/>
          </a:bodyPr>
          <a:lstStyle/>
          <a:p>
            <a:r>
              <a:rPr lang="en-US" sz="2000" dirty="0" smtClean="0">
                <a:solidFill>
                  <a:schemeClr val="bg2"/>
                </a:solidFill>
              </a:rPr>
              <a:t>FMA analysis</a:t>
            </a:r>
            <a:endParaRPr lang="en-US" sz="2000"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6FE0A2C2-4D7E-4063-946A-A0F1CF11DC68}" type="slidenum">
              <a:rPr lang="en-US" smtClean="0"/>
              <a:pPr>
                <a:defRPr/>
              </a:pPr>
              <a:t>19</a:t>
            </a:fld>
            <a:endParaRPr lang="en-US" dirty="0"/>
          </a:p>
        </p:txBody>
      </p:sp>
      <p:sp>
        <p:nvSpPr>
          <p:cNvPr id="6" name="Title 1"/>
          <p:cNvSpPr txBox="1">
            <a:spLocks/>
          </p:cNvSpPr>
          <p:nvPr/>
        </p:nvSpPr>
        <p:spPr bwMode="auto">
          <a:xfrm>
            <a:off x="0" y="1"/>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kern="0" noProof="0" dirty="0" smtClean="0">
                <a:solidFill>
                  <a:srgbClr val="FFFFFF"/>
                </a:solidFill>
                <a:latin typeface="+mj-lt"/>
                <a:ea typeface="+mj-ea"/>
                <a:cs typeface="+mj-cs"/>
              </a:rPr>
              <a:t>Space </a:t>
            </a:r>
            <a:r>
              <a:rPr lang="en-US" sz="3200" b="1" kern="0" noProof="0" dirty="0" smtClean="0">
                <a:solidFill>
                  <a:srgbClr val="FFFFFF"/>
                </a:solidFill>
                <a:latin typeface="+mj-lt"/>
                <a:ea typeface="+mj-ea"/>
                <a:cs typeface="+mj-cs"/>
              </a:rPr>
              <a:t>Charge </a:t>
            </a:r>
            <a:r>
              <a:rPr lang="en-US" sz="3200" b="1" kern="0" noProof="0" dirty="0" smtClean="0">
                <a:solidFill>
                  <a:srgbClr val="FFFFFF"/>
                </a:solidFill>
                <a:latin typeface="+mj-lt"/>
                <a:ea typeface="+mj-ea"/>
                <a:cs typeface="+mj-cs"/>
              </a:rPr>
              <a:t>Compensation:</a:t>
            </a:r>
            <a:endParaRPr kumimoji="0" lang="en-US" sz="3200" b="1" i="0" u="none" strike="noStrike" kern="0" cap="none" spc="0" normalizeH="0" baseline="0" noProof="0" dirty="0" smtClean="0">
              <a:ln>
                <a:noFill/>
              </a:ln>
              <a:solidFill>
                <a:srgbClr val="FFFFFF"/>
              </a:solidFill>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uLnTx/>
                <a:uFillTx/>
                <a:latin typeface="+mj-lt"/>
                <a:ea typeface="+mj-ea"/>
                <a:cs typeface="+mj-cs"/>
              </a:rPr>
              <a:t>Bringing Protons to IOTA </a:t>
            </a:r>
          </a:p>
        </p:txBody>
      </p:sp>
      <p:sp>
        <p:nvSpPr>
          <p:cNvPr id="7" name="Subtitle 2"/>
          <p:cNvSpPr txBox="1">
            <a:spLocks/>
          </p:cNvSpPr>
          <p:nvPr/>
        </p:nvSpPr>
        <p:spPr bwMode="auto">
          <a:xfrm>
            <a:off x="0" y="5105400"/>
            <a:ext cx="8915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Clr>
                <a:srgbClr val="CCFFFF"/>
              </a:buClr>
              <a:buSzPct val="80000"/>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Allows tests of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Integrable</a:t>
            </a:r>
            <a:r>
              <a:rPr kumimoji="0" lang="en-US" sz="2400" b="0" i="0" u="none" strike="noStrike" kern="0" cap="none" spc="0" normalizeH="0" baseline="0" noProof="0" dirty="0" smtClean="0">
                <a:ln>
                  <a:noFill/>
                </a:ln>
                <a:solidFill>
                  <a:schemeClr val="tx1"/>
                </a:solidFill>
                <a:effectLst/>
                <a:uLnTx/>
                <a:uFillTx/>
                <a:latin typeface="+mn-lt"/>
                <a:ea typeface="+mn-ea"/>
                <a:cs typeface="+mn-cs"/>
              </a:rPr>
              <a:t> Optics with protons and realistic Space-Charge beam dynamics studies</a:t>
            </a:r>
          </a:p>
          <a:p>
            <a:pPr marL="457200" marR="0" lvl="0" indent="-457200" algn="l" defTabSz="914400" rtl="0" eaLnBrk="0" fontAlgn="base" latinLnBrk="0" hangingPunct="0">
              <a:lnSpc>
                <a:spcPct val="100000"/>
              </a:lnSpc>
              <a:spcBef>
                <a:spcPct val="20000"/>
              </a:spcBef>
              <a:spcAft>
                <a:spcPct val="0"/>
              </a:spcAft>
              <a:buClr>
                <a:srgbClr val="CCFFFF"/>
              </a:buClr>
              <a:buSzPct val="80000"/>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Allows Space-charge compensation experiments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rgbClr val="CCFFFF"/>
              </a:buClr>
              <a:buSzPct val="80000"/>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14400"/>
            <a:ext cx="7315200" cy="382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Object 8"/>
          <p:cNvGraphicFramePr>
            <a:graphicFrameLocks noChangeAspect="1"/>
          </p:cNvGraphicFramePr>
          <p:nvPr/>
        </p:nvGraphicFramePr>
        <p:xfrm>
          <a:off x="0" y="3962400"/>
          <a:ext cx="3886200" cy="457200"/>
        </p:xfrm>
        <a:graphic>
          <a:graphicData uri="http://schemas.openxmlformats.org/presentationml/2006/ole">
            <mc:AlternateContent xmlns:mc="http://schemas.openxmlformats.org/markup-compatibility/2006">
              <mc:Choice xmlns:v="urn:schemas-microsoft-com:vml" Requires="v">
                <p:oleObj spid="_x0000_s51206" name="Equation" r:id="rId4" imgW="1942920" imgH="228600" progId="Equation.DSMT4">
                  <p:embed/>
                </p:oleObj>
              </mc:Choice>
              <mc:Fallback>
                <p:oleObj name="Equation" r:id="rId4" imgW="194292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62400"/>
                        <a:ext cx="3886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9850" y="1143000"/>
            <a:ext cx="272415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6"/>
          <p:cNvSpPr txBox="1">
            <a:spLocks noChangeArrowheads="1"/>
          </p:cNvSpPr>
          <p:nvPr/>
        </p:nvSpPr>
        <p:spPr bwMode="auto">
          <a:xfrm>
            <a:off x="7029450" y="1422400"/>
            <a:ext cx="21050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eaLnBrk="1" hangingPunct="1">
              <a:spcBef>
                <a:spcPct val="50000"/>
              </a:spcBef>
            </a:pPr>
            <a:r>
              <a:rPr lang="en-US" sz="1400" dirty="0"/>
              <a:t>2.5 </a:t>
            </a:r>
            <a:r>
              <a:rPr lang="en-US" sz="1400" dirty="0" err="1"/>
              <a:t>MeV</a:t>
            </a:r>
            <a:r>
              <a:rPr lang="en-US" sz="1400" dirty="0"/>
              <a:t> RFQ HINS</a:t>
            </a:r>
          </a:p>
        </p:txBody>
      </p:sp>
    </p:spTree>
    <p:extLst>
      <p:ext uri="{BB962C8B-B14F-4D97-AF65-F5344CB8AC3E}">
        <p14:creationId xmlns:p14="http://schemas.microsoft.com/office/powerpoint/2010/main" val="2135427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Footer Placeholder 3"/>
          <p:cNvSpPr>
            <a:spLocks noGrp="1"/>
          </p:cNvSpPr>
          <p:nvPr>
            <p:ph type="ftr" sz="quarter" idx="10"/>
          </p:nvPr>
        </p:nvSpPr>
        <p:spPr>
          <a:noFill/>
        </p:spPr>
        <p:txBody>
          <a:bodyPr/>
          <a:lstStyle/>
          <a:p>
            <a:r>
              <a:rPr lang="en-US" smtClean="0"/>
              <a:t>S. Nagaitsev, ASTA Users Meeting, Jul. 23-24, 2013</a:t>
            </a:r>
            <a:endParaRPr lang="en-US" smtClean="0"/>
          </a:p>
        </p:txBody>
      </p:sp>
      <p:sp>
        <p:nvSpPr>
          <p:cNvPr id="6149" name="Slide Number Placeholder 4"/>
          <p:cNvSpPr>
            <a:spLocks noGrp="1"/>
          </p:cNvSpPr>
          <p:nvPr>
            <p:ph type="sldNum" sz="quarter" idx="11"/>
          </p:nvPr>
        </p:nvSpPr>
        <p:spPr>
          <a:noFill/>
        </p:spPr>
        <p:txBody>
          <a:bodyPr/>
          <a:lstStyle/>
          <a:p>
            <a:fld id="{DDB20F76-D79A-4734-8900-D05CBDA52653}" type="slidenum">
              <a:rPr lang="en-US" smtClean="0"/>
              <a:pPr/>
              <a:t>2</a:t>
            </a:fld>
            <a:endParaRPr lang="en-US" smtClean="0"/>
          </a:p>
        </p:txBody>
      </p:sp>
      <p:sp>
        <p:nvSpPr>
          <p:cNvPr id="9" name="Title 1"/>
          <p:cNvSpPr>
            <a:spLocks noGrp="1"/>
          </p:cNvSpPr>
          <p:nvPr>
            <p:ph type="title"/>
          </p:nvPr>
        </p:nvSpPr>
        <p:spPr>
          <a:xfrm>
            <a:off x="457200" y="228600"/>
            <a:ext cx="7924800" cy="762000"/>
          </a:xfrm>
        </p:spPr>
        <p:txBody>
          <a:bodyPr/>
          <a:lstStyle/>
          <a:p>
            <a:r>
              <a:rPr lang="en-US" sz="3200" b="1" dirty="0" smtClean="0"/>
              <a:t>ASTA : Downstream part (now)</a:t>
            </a:r>
          </a:p>
        </p:txBody>
      </p:sp>
      <p:pic>
        <p:nvPicPr>
          <p:cNvPr id="10"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09650"/>
            <a:ext cx="76962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457200" y="2743200"/>
            <a:ext cx="2286000" cy="685800"/>
          </a:xfrm>
        </p:spPr>
        <p:txBody>
          <a:bodyPr/>
          <a:lstStyle/>
          <a:p>
            <a:pPr marL="0" indent="0">
              <a:buFontTx/>
              <a:buNone/>
            </a:pPr>
            <a:r>
              <a:rPr lang="en-US" dirty="0" smtClean="0">
                <a:solidFill>
                  <a:srgbClr val="FFFF00"/>
                </a:solidFill>
              </a:rPr>
              <a:t>beam dump</a:t>
            </a:r>
          </a:p>
        </p:txBody>
      </p:sp>
      <p:cxnSp>
        <p:nvCxnSpPr>
          <p:cNvPr id="12" name="Straight Connector 7"/>
          <p:cNvCxnSpPr>
            <a:cxnSpLocks noChangeShapeType="1"/>
          </p:cNvCxnSpPr>
          <p:nvPr/>
        </p:nvCxnSpPr>
        <p:spPr bwMode="auto">
          <a:xfrm>
            <a:off x="914400" y="3895725"/>
            <a:ext cx="2895600" cy="2886075"/>
          </a:xfrm>
          <a:prstGeom prst="line">
            <a:avLst/>
          </a:prstGeom>
          <a:noFill/>
          <a:ln w="47625" algn="ctr">
            <a:solidFill>
              <a:srgbClr val="FFFF00">
                <a:alpha val="30196"/>
              </a:srgbClr>
            </a:solidFill>
            <a:round/>
            <a:headEnd/>
            <a:tailEnd/>
          </a:ln>
          <a:extLst>
            <a:ext uri="{909E8E84-426E-40DD-AFC4-6F175D3DCCD1}">
              <a14:hiddenFill xmlns:a14="http://schemas.microsoft.com/office/drawing/2010/main">
                <a:noFill/>
              </a14:hiddenFill>
            </a:ext>
          </a:extLst>
        </p:spPr>
      </p:cxnSp>
      <p:cxnSp>
        <p:nvCxnSpPr>
          <p:cNvPr id="13" name="Straight Connector 9"/>
          <p:cNvCxnSpPr>
            <a:cxnSpLocks noChangeShapeType="1"/>
          </p:cNvCxnSpPr>
          <p:nvPr/>
        </p:nvCxnSpPr>
        <p:spPr bwMode="auto">
          <a:xfrm>
            <a:off x="2590800" y="4038600"/>
            <a:ext cx="1066800" cy="2590800"/>
          </a:xfrm>
          <a:prstGeom prst="line">
            <a:avLst/>
          </a:prstGeom>
          <a:noFill/>
          <a:ln w="47625" algn="ctr">
            <a:solidFill>
              <a:srgbClr val="FFFF00">
                <a:alpha val="30196"/>
              </a:srgbClr>
            </a:solidFill>
            <a:round/>
            <a:headEnd/>
            <a:tailEnd/>
          </a:ln>
          <a:extLst>
            <a:ext uri="{909E8E84-426E-40DD-AFC4-6F175D3DCCD1}">
              <a14:hiddenFill xmlns:a14="http://schemas.microsoft.com/office/drawing/2010/main">
                <a:noFill/>
              </a14:hiddenFill>
            </a:ext>
          </a:extLst>
        </p:spPr>
      </p:cxnSp>
      <p:cxnSp>
        <p:nvCxnSpPr>
          <p:cNvPr id="14" name="Straight Connector 12"/>
          <p:cNvCxnSpPr>
            <a:cxnSpLocks noChangeShapeType="1"/>
          </p:cNvCxnSpPr>
          <p:nvPr/>
        </p:nvCxnSpPr>
        <p:spPr bwMode="auto">
          <a:xfrm>
            <a:off x="2428875" y="3895725"/>
            <a:ext cx="933450" cy="638175"/>
          </a:xfrm>
          <a:prstGeom prst="line">
            <a:avLst/>
          </a:prstGeom>
          <a:noFill/>
          <a:ln w="47625" algn="ctr">
            <a:solidFill>
              <a:srgbClr val="FFFF00">
                <a:alpha val="30196"/>
              </a:srgbClr>
            </a:solidFill>
            <a:round/>
            <a:headEnd/>
            <a:tailEnd/>
          </a:ln>
          <a:extLst>
            <a:ext uri="{909E8E84-426E-40DD-AFC4-6F175D3DCCD1}">
              <a14:hiddenFill xmlns:a14="http://schemas.microsoft.com/office/drawing/2010/main">
                <a:noFill/>
              </a14:hiddenFill>
            </a:ext>
          </a:extLst>
        </p:spPr>
      </p:cxnSp>
      <p:cxnSp>
        <p:nvCxnSpPr>
          <p:cNvPr id="15" name="Straight Connector 18"/>
          <p:cNvCxnSpPr>
            <a:cxnSpLocks noChangeShapeType="1"/>
          </p:cNvCxnSpPr>
          <p:nvPr/>
        </p:nvCxnSpPr>
        <p:spPr bwMode="auto">
          <a:xfrm flipH="1" flipV="1">
            <a:off x="1600200" y="3733800"/>
            <a:ext cx="1295400" cy="1143000"/>
          </a:xfrm>
          <a:prstGeom prst="line">
            <a:avLst/>
          </a:prstGeom>
          <a:noFill/>
          <a:ln w="47625" algn="ctr">
            <a:solidFill>
              <a:srgbClr val="FFFF00">
                <a:alpha val="30196"/>
              </a:srgbClr>
            </a:solidFill>
            <a:round/>
            <a:headEnd/>
            <a:tailEnd/>
          </a:ln>
          <a:extLst>
            <a:ext uri="{909E8E84-426E-40DD-AFC4-6F175D3DCCD1}">
              <a14:hiddenFill xmlns:a14="http://schemas.microsoft.com/office/drawing/2010/main">
                <a:noFill/>
              </a14:hiddenFill>
            </a:ext>
          </a:extLst>
        </p:spPr>
      </p:cxnSp>
      <p:cxnSp>
        <p:nvCxnSpPr>
          <p:cNvPr id="16" name="Straight Connector 24"/>
          <p:cNvCxnSpPr>
            <a:cxnSpLocks noChangeShapeType="1"/>
          </p:cNvCxnSpPr>
          <p:nvPr/>
        </p:nvCxnSpPr>
        <p:spPr bwMode="auto">
          <a:xfrm flipV="1">
            <a:off x="2441575" y="3765550"/>
            <a:ext cx="238125" cy="130175"/>
          </a:xfrm>
          <a:prstGeom prst="line">
            <a:avLst/>
          </a:prstGeom>
          <a:noFill/>
          <a:ln w="47625" algn="ctr">
            <a:solidFill>
              <a:srgbClr val="FFFF00">
                <a:alpha val="30196"/>
              </a:srgbClr>
            </a:solidFill>
            <a:round/>
            <a:headEnd/>
            <a:tailEnd/>
          </a:ln>
          <a:extLst>
            <a:ext uri="{909E8E84-426E-40DD-AFC4-6F175D3DCCD1}">
              <a14:hiddenFill xmlns:a14="http://schemas.microsoft.com/office/drawing/2010/main">
                <a:noFill/>
              </a14:hiddenFill>
            </a:ext>
          </a:extLst>
        </p:spPr>
      </p:cxnSp>
      <p:cxnSp>
        <p:nvCxnSpPr>
          <p:cNvPr id="17" name="Straight Connector 26"/>
          <p:cNvCxnSpPr>
            <a:cxnSpLocks noChangeShapeType="1"/>
          </p:cNvCxnSpPr>
          <p:nvPr/>
        </p:nvCxnSpPr>
        <p:spPr bwMode="auto">
          <a:xfrm flipV="1">
            <a:off x="2667000" y="3706813"/>
            <a:ext cx="1447800" cy="58737"/>
          </a:xfrm>
          <a:prstGeom prst="line">
            <a:avLst/>
          </a:prstGeom>
          <a:noFill/>
          <a:ln w="47625" algn="ctr">
            <a:solidFill>
              <a:srgbClr val="FFFF00">
                <a:alpha val="30196"/>
              </a:srgbClr>
            </a:solidFill>
            <a:round/>
            <a:headEnd/>
            <a:tailEnd/>
          </a:ln>
          <a:extLst>
            <a:ext uri="{909E8E84-426E-40DD-AFC4-6F175D3DCCD1}">
              <a14:hiddenFill xmlns:a14="http://schemas.microsoft.com/office/drawing/2010/main">
                <a:noFill/>
              </a14:hiddenFill>
            </a:ext>
          </a:extLst>
        </p:spPr>
      </p:cxnSp>
      <p:cxnSp>
        <p:nvCxnSpPr>
          <p:cNvPr id="18" name="Straight Connector 30"/>
          <p:cNvCxnSpPr>
            <a:cxnSpLocks noChangeShapeType="1"/>
          </p:cNvCxnSpPr>
          <p:nvPr/>
        </p:nvCxnSpPr>
        <p:spPr bwMode="auto">
          <a:xfrm>
            <a:off x="3362325" y="4533900"/>
            <a:ext cx="1819275" cy="190500"/>
          </a:xfrm>
          <a:prstGeom prst="line">
            <a:avLst/>
          </a:prstGeom>
          <a:noFill/>
          <a:ln w="47625" algn="ctr">
            <a:solidFill>
              <a:srgbClr val="FFFF00">
                <a:alpha val="30196"/>
              </a:srgbClr>
            </a:solidFill>
            <a:round/>
            <a:headEnd/>
            <a:tailEnd/>
          </a:ln>
          <a:extLst>
            <a:ext uri="{909E8E84-426E-40DD-AFC4-6F175D3DCCD1}">
              <a14:hiddenFill xmlns:a14="http://schemas.microsoft.com/office/drawing/2010/main">
                <a:noFill/>
              </a14:hiddenFill>
            </a:ext>
          </a:extLst>
        </p:spPr>
      </p:cxnSp>
      <p:cxnSp>
        <p:nvCxnSpPr>
          <p:cNvPr id="19" name="Straight Connector 33"/>
          <p:cNvCxnSpPr>
            <a:cxnSpLocks noChangeShapeType="1"/>
          </p:cNvCxnSpPr>
          <p:nvPr/>
        </p:nvCxnSpPr>
        <p:spPr bwMode="auto">
          <a:xfrm flipV="1">
            <a:off x="5181600" y="4533900"/>
            <a:ext cx="1600200" cy="190500"/>
          </a:xfrm>
          <a:prstGeom prst="line">
            <a:avLst/>
          </a:prstGeom>
          <a:noFill/>
          <a:ln w="47625" algn="ctr">
            <a:solidFill>
              <a:srgbClr val="FFFF00">
                <a:alpha val="30196"/>
              </a:srgbClr>
            </a:solidFill>
            <a:round/>
            <a:headEnd/>
            <a:tailEnd/>
          </a:ln>
          <a:extLst>
            <a:ext uri="{909E8E84-426E-40DD-AFC4-6F175D3DCCD1}">
              <a14:hiddenFill xmlns:a14="http://schemas.microsoft.com/office/drawing/2010/main">
                <a:noFill/>
              </a14:hiddenFill>
            </a:ext>
          </a:extLst>
        </p:spPr>
      </p:cxnSp>
      <p:sp>
        <p:nvSpPr>
          <p:cNvPr id="20" name="Content Placeholder 2"/>
          <p:cNvSpPr txBox="1">
            <a:spLocks/>
          </p:cNvSpPr>
          <p:nvPr/>
        </p:nvSpPr>
        <p:spPr bwMode="auto">
          <a:xfrm>
            <a:off x="3629025" y="4054475"/>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algn="l">
              <a:buClr>
                <a:srgbClr val="CCFFFF"/>
              </a:buClr>
              <a:buFontTx/>
              <a:buNone/>
            </a:pPr>
            <a:r>
              <a:rPr lang="en-US" sz="2800">
                <a:solidFill>
                  <a:srgbClr val="FFFF00"/>
                </a:solidFill>
              </a:rPr>
              <a:t>IOTA</a:t>
            </a:r>
          </a:p>
        </p:txBody>
      </p:sp>
      <p:cxnSp>
        <p:nvCxnSpPr>
          <p:cNvPr id="21" name="Straight Connector 40"/>
          <p:cNvCxnSpPr>
            <a:cxnSpLocks noChangeShapeType="1"/>
          </p:cNvCxnSpPr>
          <p:nvPr/>
        </p:nvCxnSpPr>
        <p:spPr bwMode="auto">
          <a:xfrm flipH="1" flipV="1">
            <a:off x="6600825" y="4149725"/>
            <a:ext cx="180975" cy="247650"/>
          </a:xfrm>
          <a:prstGeom prst="line">
            <a:avLst/>
          </a:prstGeom>
          <a:noFill/>
          <a:ln w="47625" algn="ctr">
            <a:solidFill>
              <a:srgbClr val="FFFF00">
                <a:alpha val="30196"/>
              </a:srgbClr>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6FE0A2C2-4D7E-4063-946A-A0F1CF11DC68}" type="slidenum">
              <a:rPr lang="en-US" smtClean="0"/>
              <a:pPr>
                <a:defRPr/>
              </a:pPr>
              <a:t>20</a:t>
            </a:fld>
            <a:endParaRPr lang="en-US" dirty="0"/>
          </a:p>
        </p:txBody>
      </p:sp>
      <p:sp>
        <p:nvSpPr>
          <p:cNvPr id="6" name="Rectangle 4"/>
          <p:cNvSpPr>
            <a:spLocks noGrp="1" noChangeArrowheads="1"/>
          </p:cNvSpPr>
          <p:nvPr>
            <p:ph type="title"/>
          </p:nvPr>
        </p:nvSpPr>
        <p:spPr>
          <a:xfrm>
            <a:off x="0" y="76200"/>
            <a:ext cx="8991600" cy="685800"/>
          </a:xfrm>
        </p:spPr>
        <p:txBody>
          <a:bodyPr/>
          <a:lstStyle/>
          <a:p>
            <a:r>
              <a:rPr lang="en-US" sz="3200" b="1" dirty="0" smtClean="0"/>
              <a:t>    Space Charge Forces &amp; Compensation</a:t>
            </a:r>
          </a:p>
        </p:txBody>
      </p:sp>
      <p:pic>
        <p:nvPicPr>
          <p:cNvPr id="7" name="Picture 6" descr="EcolumnIdea.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4750"/>
            <a:ext cx="91440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1"/>
          <p:cNvGraphicFramePr>
            <a:graphicFrameLocks noChangeAspect="1"/>
          </p:cNvGraphicFramePr>
          <p:nvPr/>
        </p:nvGraphicFramePr>
        <p:xfrm>
          <a:off x="458788" y="1127125"/>
          <a:ext cx="3368675" cy="1600200"/>
        </p:xfrm>
        <a:graphic>
          <a:graphicData uri="http://schemas.openxmlformats.org/presentationml/2006/ole">
            <mc:AlternateContent xmlns:mc="http://schemas.openxmlformats.org/markup-compatibility/2006">
              <mc:Choice xmlns:v="urn:schemas-microsoft-com:vml" Requires="v">
                <p:oleObj spid="_x0000_s52230" name="Equation" r:id="rId4" imgW="965200" imgH="457200" progId="Equation.3">
                  <p:embed/>
                </p:oleObj>
              </mc:Choice>
              <mc:Fallback>
                <p:oleObj name="Equation" r:id="rId4" imgW="9652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127125"/>
                        <a:ext cx="3368675"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 name="TextBox 10"/>
          <p:cNvSpPr txBox="1">
            <a:spLocks noChangeArrowheads="1"/>
          </p:cNvSpPr>
          <p:nvPr/>
        </p:nvSpPr>
        <p:spPr bwMode="auto">
          <a:xfrm>
            <a:off x="7478713" y="1044575"/>
            <a:ext cx="1316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eaLnBrk="1" hangingPunct="1"/>
            <a:r>
              <a:rPr lang="en-US" sz="3600" b="1" dirty="0">
                <a:solidFill>
                  <a:schemeClr val="bg2"/>
                </a:solidFill>
                <a:latin typeface="Times New Roman" pitchFamily="18" charset="0"/>
              </a:rPr>
              <a:t>B=</a:t>
            </a:r>
            <a:r>
              <a:rPr lang="en-US" sz="3600" b="1" dirty="0">
                <a:solidFill>
                  <a:schemeClr val="bg2"/>
                </a:solidFill>
                <a:latin typeface="Times New Roman" pitchFamily="18" charset="0"/>
                <a:sym typeface="Symbol" pitchFamily="18" charset="2"/>
              </a:rPr>
              <a:t>E</a:t>
            </a:r>
            <a:endParaRPr lang="en-US" sz="3600" b="1" dirty="0">
              <a:solidFill>
                <a:schemeClr val="bg2"/>
              </a:solidFill>
              <a:latin typeface="Times New Roman" pitchFamily="18" charset="0"/>
            </a:endParaRPr>
          </a:p>
        </p:txBody>
      </p:sp>
      <p:cxnSp>
        <p:nvCxnSpPr>
          <p:cNvPr id="11" name="Straight Arrow Connector 13"/>
          <p:cNvCxnSpPr>
            <a:cxnSpLocks noChangeShapeType="1"/>
          </p:cNvCxnSpPr>
          <p:nvPr/>
        </p:nvCxnSpPr>
        <p:spPr bwMode="auto">
          <a:xfrm rot="16200000" flipV="1">
            <a:off x="3309144" y="2191544"/>
            <a:ext cx="2525713" cy="28575"/>
          </a:xfrm>
          <a:prstGeom prst="straightConnector1">
            <a:avLst/>
          </a:prstGeom>
          <a:noFill/>
          <a:ln w="9525" algn="ctr">
            <a:solidFill>
              <a:schemeClr val="bg2"/>
            </a:solidFill>
            <a:round/>
            <a:headEnd/>
            <a:tailEnd type="arrow" w="med" len="med"/>
          </a:ln>
          <a:extLst>
            <a:ext uri="{909E8E84-426E-40DD-AFC4-6F175D3DCCD1}">
              <a14:hiddenFill xmlns:a14="http://schemas.microsoft.com/office/drawing/2010/main">
                <a:noFill/>
              </a14:hiddenFill>
            </a:ext>
          </a:extLst>
        </p:spPr>
      </p:cxnSp>
      <p:sp>
        <p:nvSpPr>
          <p:cNvPr id="12" name="TextBox 14"/>
          <p:cNvSpPr txBox="1">
            <a:spLocks noChangeArrowheads="1"/>
          </p:cNvSpPr>
          <p:nvPr/>
        </p:nvSpPr>
        <p:spPr bwMode="auto">
          <a:xfrm>
            <a:off x="4656138" y="747713"/>
            <a:ext cx="11604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eaLnBrk="1" hangingPunct="1"/>
            <a:r>
              <a:rPr lang="en-US" sz="2000" b="1">
                <a:solidFill>
                  <a:srgbClr val="FF0000"/>
                </a:solidFill>
                <a:latin typeface="Times New Roman" pitchFamily="18" charset="0"/>
              </a:rPr>
              <a:t>Z, beam </a:t>
            </a:r>
          </a:p>
          <a:p>
            <a:pPr eaLnBrk="1" hangingPunct="1"/>
            <a:r>
              <a:rPr lang="en-US" sz="2000" b="1">
                <a:solidFill>
                  <a:srgbClr val="FF0000"/>
                </a:solidFill>
                <a:latin typeface="Times New Roman" pitchFamily="18" charset="0"/>
              </a:rPr>
              <a:t>direction</a:t>
            </a:r>
          </a:p>
        </p:txBody>
      </p:sp>
      <p:cxnSp>
        <p:nvCxnSpPr>
          <p:cNvPr id="13" name="Straight Arrow Connector 15"/>
          <p:cNvCxnSpPr>
            <a:cxnSpLocks noChangeShapeType="1"/>
          </p:cNvCxnSpPr>
          <p:nvPr/>
        </p:nvCxnSpPr>
        <p:spPr bwMode="auto">
          <a:xfrm>
            <a:off x="4572000" y="4114800"/>
            <a:ext cx="2971800" cy="0"/>
          </a:xfrm>
          <a:prstGeom prst="straightConnector1">
            <a:avLst/>
          </a:prstGeom>
          <a:noFill/>
          <a:ln w="9525" algn="ctr">
            <a:solidFill>
              <a:schemeClr val="bg2"/>
            </a:solidFill>
            <a:round/>
            <a:headEnd/>
            <a:tailEnd type="arrow" w="med" len="med"/>
          </a:ln>
          <a:extLst>
            <a:ext uri="{909E8E84-426E-40DD-AFC4-6F175D3DCCD1}">
              <a14:hiddenFill xmlns:a14="http://schemas.microsoft.com/office/drawing/2010/main">
                <a:noFill/>
              </a14:hiddenFill>
            </a:ext>
          </a:extLst>
        </p:spPr>
      </p:cxnSp>
      <p:sp>
        <p:nvSpPr>
          <p:cNvPr id="14" name="TextBox 17"/>
          <p:cNvSpPr txBox="1">
            <a:spLocks noChangeArrowheads="1"/>
          </p:cNvSpPr>
          <p:nvPr/>
        </p:nvSpPr>
        <p:spPr bwMode="auto">
          <a:xfrm>
            <a:off x="6375400" y="3629025"/>
            <a:ext cx="2319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pitchFamily="34" charset="0"/>
              </a:defRPr>
            </a:lvl9pPr>
          </a:lstStyle>
          <a:p>
            <a:pPr eaLnBrk="1" hangingPunct="1"/>
            <a:r>
              <a:rPr lang="en-US" sz="2000" b="1" dirty="0">
                <a:solidFill>
                  <a:schemeClr val="bg2"/>
                </a:solidFill>
                <a:latin typeface="Times New Roman" pitchFamily="18" charset="0"/>
              </a:rPr>
              <a:t>r, across the beam</a:t>
            </a:r>
          </a:p>
        </p:txBody>
      </p:sp>
      <p:cxnSp>
        <p:nvCxnSpPr>
          <p:cNvPr id="15" name="Straight Arrow Connector 18"/>
          <p:cNvCxnSpPr>
            <a:cxnSpLocks noChangeShapeType="1"/>
          </p:cNvCxnSpPr>
          <p:nvPr/>
        </p:nvCxnSpPr>
        <p:spPr bwMode="auto">
          <a:xfrm>
            <a:off x="5370513" y="3149600"/>
            <a:ext cx="2220912" cy="1588"/>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24"/>
          <p:cNvCxnSpPr>
            <a:cxnSpLocks noChangeShapeType="1"/>
          </p:cNvCxnSpPr>
          <p:nvPr/>
        </p:nvCxnSpPr>
        <p:spPr bwMode="auto">
          <a:xfrm rot="10800000">
            <a:off x="5646738" y="3381375"/>
            <a:ext cx="1908175" cy="7938"/>
          </a:xfrm>
          <a:prstGeom prst="straightConnector1">
            <a:avLst/>
          </a:prstGeom>
          <a:noFill/>
          <a:ln w="25400" algn="ctr">
            <a:solidFill>
              <a:schemeClr val="accent2"/>
            </a:solidFill>
            <a:round/>
            <a:headEnd/>
            <a:tailEnd type="arrow" w="med" len="med"/>
          </a:ln>
          <a:extLst>
            <a:ext uri="{909E8E84-426E-40DD-AFC4-6F175D3DCCD1}">
              <a14:hiddenFill xmlns:a14="http://schemas.microsoft.com/office/drawing/2010/main">
                <a:noFill/>
              </a14:hiddenFill>
            </a:ext>
          </a:extLst>
        </p:spPr>
      </p:cxnSp>
      <p:sp>
        <p:nvSpPr>
          <p:cNvPr id="17" name="Rectangle 16"/>
          <p:cNvSpPr/>
          <p:nvPr/>
        </p:nvSpPr>
        <p:spPr bwMode="auto">
          <a:xfrm>
            <a:off x="0" y="4191000"/>
            <a:ext cx="9144000" cy="209867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marL="342900" indent="-342900">
              <a:defRPr/>
            </a:pPr>
            <a:endParaRPr lang="en-US">
              <a:latin typeface="Arial" charset="0"/>
            </a:endParaRPr>
          </a:p>
        </p:txBody>
      </p:sp>
      <p:pic>
        <p:nvPicPr>
          <p:cNvPr id="1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38" y="5253038"/>
            <a:ext cx="4572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53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ppt_x"/>
                                          </p:val>
                                        </p:tav>
                                      </p:tavLst>
                                    </p:anim>
                                    <p:anim calcmode="lin" valueType="num">
                                      <p:cBhvr additive="base">
                                        <p:cTn id="7" dur="500"/>
                                        <p:tgtEl>
                                          <p:spTgt spid="17"/>
                                        </p:tgtEl>
                                        <p:attrNameLst>
                                          <p:attrName>ppt_y</p:attrName>
                                        </p:attrNameLst>
                                      </p:cBhvr>
                                      <p:tavLst>
                                        <p:tav tm="0">
                                          <p:val>
                                            <p:strVal val="ppt_y"/>
                                          </p:val>
                                        </p:tav>
                                        <p:tav tm="100000">
                                          <p:val>
                                            <p:strVal val="1+ppt_h/2"/>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21</a:t>
            </a:fld>
            <a:endParaRPr lang="en-US" dirty="0"/>
          </a:p>
        </p:txBody>
      </p:sp>
      <p:sp>
        <p:nvSpPr>
          <p:cNvPr id="6" name="Rectangle 2"/>
          <p:cNvSpPr txBox="1">
            <a:spLocks noChangeArrowheads="1"/>
          </p:cNvSpPr>
          <p:nvPr/>
        </p:nvSpPr>
        <p:spPr bwMode="auto">
          <a:xfrm>
            <a:off x="-76200" y="252413"/>
            <a:ext cx="9296400" cy="9667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lt"/>
                <a:ea typeface="+mj-ea"/>
                <a:cs typeface="+mj-cs"/>
              </a:rPr>
              <a:t>Space-Charge Compensation in Circular Accelerators</a:t>
            </a:r>
            <a:r>
              <a:rPr kumimoji="0" lang="en-US" sz="2800" b="1" i="0" u="none" strike="noStrike" kern="0" cap="none" spc="0" normalizeH="0" baseline="0" noProof="0" dirty="0" smtClean="0">
                <a:ln>
                  <a:noFill/>
                </a:ln>
                <a:solidFill>
                  <a:srgbClr val="FFFF00"/>
                </a:solidFill>
                <a:effectLst/>
                <a:uLnTx/>
                <a:uFillTx/>
                <a:latin typeface="+mj-lt"/>
                <a:ea typeface="+mj-ea"/>
                <a:cs typeface="+mj-cs"/>
              </a:rPr>
              <a:t/>
            </a:r>
            <a:br>
              <a:rPr kumimoji="0" lang="en-US" sz="2800" b="1" i="0" u="none" strike="noStrike" kern="0" cap="none" spc="0" normalizeH="0" baseline="0" noProof="0" dirty="0" smtClean="0">
                <a:ln>
                  <a:noFill/>
                </a:ln>
                <a:solidFill>
                  <a:srgbClr val="FFFF00"/>
                </a:solidFill>
                <a:effectLst/>
                <a:uLnTx/>
                <a:uFillTx/>
                <a:latin typeface="+mj-lt"/>
                <a:ea typeface="+mj-ea"/>
                <a:cs typeface="+mj-cs"/>
              </a:rPr>
            </a:br>
            <a:endParaRPr kumimoji="0" lang="en-US" sz="2800" b="1" i="1" u="none" strike="noStrike" kern="0" cap="none" spc="0" normalizeH="0" baseline="0" noProof="0" dirty="0" smtClean="0">
              <a:ln>
                <a:noFill/>
              </a:ln>
              <a:solidFill>
                <a:srgbClr val="FFFFFF"/>
              </a:solidFill>
              <a:effectLst>
                <a:outerShdw blurRad="38100" dist="38100" dir="2700000" algn="tl">
                  <a:srgbClr val="DDDDDD"/>
                </a:outerShdw>
              </a:effectLst>
              <a:uLnTx/>
              <a:uFillTx/>
              <a:latin typeface="+mj-lt"/>
              <a:ea typeface="+mj-ea"/>
              <a:cs typeface="+mj-cs"/>
            </a:endParaRPr>
          </a:p>
        </p:txBody>
      </p:sp>
      <p:sp>
        <p:nvSpPr>
          <p:cNvPr id="7" name="Content Placeholder 2"/>
          <p:cNvSpPr txBox="1">
            <a:spLocks/>
          </p:cNvSpPr>
          <p:nvPr/>
        </p:nvSpPr>
        <p:spPr bwMode="auto">
          <a:xfrm>
            <a:off x="76200" y="762000"/>
            <a:ext cx="8991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CCFFFF"/>
              </a:buClr>
              <a:buSzPct val="80000"/>
              <a:buNone/>
              <a:defRPr sz="2800">
                <a:solidFill>
                  <a:schemeClr val="tx1"/>
                </a:solidFill>
                <a:latin typeface="+mn-lt"/>
                <a:ea typeface="+mn-ea"/>
                <a:cs typeface="+mn-cs"/>
              </a:defRPr>
            </a:lvl1pPr>
            <a:lvl2pPr marL="457200" indent="0" algn="ctr" rtl="0" eaLnBrk="0" fontAlgn="base" hangingPunct="0">
              <a:spcBef>
                <a:spcPct val="20000"/>
              </a:spcBef>
              <a:spcAft>
                <a:spcPct val="0"/>
              </a:spcAft>
              <a:buClr>
                <a:schemeClr val="tx1"/>
              </a:buClr>
              <a:buSzPct val="70000"/>
              <a:buFont typeface="Wingdings" pitchFamily="2" charset="2"/>
              <a:buNone/>
              <a:defRPr sz="2400">
                <a:solidFill>
                  <a:schemeClr val="tx1"/>
                </a:solidFill>
                <a:latin typeface="+mn-lt"/>
              </a:defRPr>
            </a:lvl2pPr>
            <a:lvl3pPr marL="914400" indent="0" algn="ctr" rtl="0" eaLnBrk="0" fontAlgn="base" hangingPunct="0">
              <a:spcBef>
                <a:spcPct val="20000"/>
              </a:spcBef>
              <a:spcAft>
                <a:spcPct val="0"/>
              </a:spcAft>
              <a:buClr>
                <a:srgbClr val="009900"/>
              </a:buClr>
              <a:buSzPct val="60000"/>
              <a:buFont typeface="Wingdings" pitchFamily="2" charset="2"/>
              <a:buNone/>
              <a:defRPr sz="2400">
                <a:solidFill>
                  <a:schemeClr val="tx1"/>
                </a:solidFill>
                <a:latin typeface="+mn-lt"/>
              </a:defRPr>
            </a:lvl3pPr>
            <a:lvl4pPr marL="1371600" indent="0" algn="ctr" rtl="0" eaLnBrk="0" fontAlgn="base" hangingPunct="0">
              <a:spcBef>
                <a:spcPct val="20000"/>
              </a:spcBef>
              <a:spcAft>
                <a:spcPct val="0"/>
              </a:spcAft>
              <a:buClr>
                <a:schemeClr val="tx1"/>
              </a:buClr>
              <a:buSzPct val="25000"/>
              <a:buFont typeface="Wingdings" pitchFamily="2" charset="2"/>
              <a:buNone/>
              <a:defRPr sz="2800">
                <a:solidFill>
                  <a:schemeClr val="tx1"/>
                </a:solidFill>
                <a:latin typeface="+mn-lt"/>
              </a:defRPr>
            </a:lvl4pPr>
            <a:lvl5pPr marL="1828800" indent="0" algn="ctr" rtl="0" eaLnBrk="0" fontAlgn="base" hangingPunct="0">
              <a:spcBef>
                <a:spcPct val="20000"/>
              </a:spcBef>
              <a:spcAft>
                <a:spcPct val="0"/>
              </a:spcAft>
              <a:buClr>
                <a:schemeClr val="accent2"/>
              </a:buClr>
              <a:buSzPct val="55000"/>
              <a:buFont typeface="Wingdings" pitchFamily="2" charset="2"/>
              <a:buNone/>
              <a:defRPr sz="2400">
                <a:solidFill>
                  <a:schemeClr val="tx1"/>
                </a:solidFill>
                <a:latin typeface="+mn-lt"/>
              </a:defRPr>
            </a:lvl5pPr>
            <a:lvl6pPr marL="2286000" indent="0" algn="ctr" rtl="0" fontAlgn="base">
              <a:spcBef>
                <a:spcPct val="20000"/>
              </a:spcBef>
              <a:spcAft>
                <a:spcPct val="0"/>
              </a:spcAft>
              <a:buClr>
                <a:schemeClr val="accent2"/>
              </a:buClr>
              <a:buSzPct val="55000"/>
              <a:buFont typeface="Wingdings" pitchFamily="2" charset="2"/>
              <a:buNone/>
              <a:defRPr sz="2000">
                <a:solidFill>
                  <a:schemeClr val="tx1"/>
                </a:solidFill>
                <a:latin typeface="+mn-lt"/>
              </a:defRPr>
            </a:lvl6pPr>
            <a:lvl7pPr marL="2743200" indent="0" algn="ctr" rtl="0" fontAlgn="base">
              <a:spcBef>
                <a:spcPct val="20000"/>
              </a:spcBef>
              <a:spcAft>
                <a:spcPct val="0"/>
              </a:spcAft>
              <a:buClr>
                <a:schemeClr val="accent2"/>
              </a:buClr>
              <a:buSzPct val="55000"/>
              <a:buFont typeface="Wingdings" pitchFamily="2" charset="2"/>
              <a:buNone/>
              <a:defRPr sz="2000">
                <a:solidFill>
                  <a:schemeClr val="tx1"/>
                </a:solidFill>
                <a:latin typeface="+mn-lt"/>
              </a:defRPr>
            </a:lvl7pPr>
            <a:lvl8pPr marL="3200400" indent="0" algn="ctr" rtl="0" fontAlgn="base">
              <a:spcBef>
                <a:spcPct val="20000"/>
              </a:spcBef>
              <a:spcAft>
                <a:spcPct val="0"/>
              </a:spcAft>
              <a:buClr>
                <a:schemeClr val="accent2"/>
              </a:buClr>
              <a:buSzPct val="55000"/>
              <a:buFont typeface="Wingdings" pitchFamily="2" charset="2"/>
              <a:buNone/>
              <a:defRPr sz="2000">
                <a:solidFill>
                  <a:schemeClr val="tx1"/>
                </a:solidFill>
                <a:latin typeface="+mn-lt"/>
              </a:defRPr>
            </a:lvl8pPr>
            <a:lvl9pPr marL="3657600" indent="0" algn="ctr" rtl="0" fontAlgn="base">
              <a:spcBef>
                <a:spcPct val="20000"/>
              </a:spcBef>
              <a:spcAft>
                <a:spcPct val="0"/>
              </a:spcAft>
              <a:buClr>
                <a:schemeClr val="accent2"/>
              </a:buClr>
              <a:buSzPct val="55000"/>
              <a:buFont typeface="Wingdings" pitchFamily="2" charset="2"/>
              <a:buNone/>
              <a:defRPr sz="2000">
                <a:solidFill>
                  <a:schemeClr val="tx1"/>
                </a:solidFill>
                <a:latin typeface="+mn-lt"/>
              </a:defRPr>
            </a:lvl9pPr>
          </a:lstStyle>
          <a:p>
            <a:pPr marL="457200" indent="-457200" algn="l">
              <a:buFont typeface="Arial" pitchFamily="34" charset="0"/>
              <a:buChar char="•"/>
              <a:defRPr/>
            </a:pPr>
            <a:r>
              <a:rPr lang="en-US" dirty="0" smtClean="0">
                <a:solidFill>
                  <a:srgbClr val="FFFF00"/>
                </a:solidFill>
              </a:rPr>
              <a:t>Goal: </a:t>
            </a:r>
          </a:p>
          <a:p>
            <a:pPr marL="800100" lvl="1" indent="-342900" algn="l">
              <a:buFont typeface="Arial" pitchFamily="34" charset="0"/>
              <a:buChar char="•"/>
              <a:defRPr/>
            </a:pPr>
            <a:r>
              <a:rPr lang="en-US" dirty="0" smtClean="0"/>
              <a:t>Experimental demonstration of the space-charge compensation technique with electron columns/electron lenses at </a:t>
            </a:r>
            <a:r>
              <a:rPr lang="en-US" i="1" dirty="0" err="1"/>
              <a:t>dQ_sc</a:t>
            </a:r>
            <a:r>
              <a:rPr lang="en-US" i="1" dirty="0"/>
              <a:t> &gt;1 </a:t>
            </a:r>
            <a:endParaRPr lang="en-US" i="1" dirty="0" smtClean="0"/>
          </a:p>
          <a:p>
            <a:pPr marL="457200" indent="-457200" algn="l">
              <a:buFont typeface="Arial" pitchFamily="34" charset="0"/>
              <a:buChar char="•"/>
              <a:defRPr/>
            </a:pPr>
            <a:r>
              <a:rPr lang="en-US" dirty="0" smtClean="0">
                <a:solidFill>
                  <a:srgbClr val="FFFF00"/>
                </a:solidFill>
              </a:rPr>
              <a:t>Collaboration Team: </a:t>
            </a:r>
            <a:endParaRPr lang="en-US" dirty="0" smtClean="0">
              <a:solidFill>
                <a:srgbClr val="FFFF00"/>
              </a:solidFill>
            </a:endParaRPr>
          </a:p>
          <a:p>
            <a:pPr marL="800100" lvl="1" indent="-342900" algn="l">
              <a:buFont typeface="Arial" pitchFamily="34" charset="0"/>
              <a:buChar char="•"/>
              <a:defRPr/>
            </a:pPr>
            <a:r>
              <a:rPr lang="en-US" dirty="0" err="1" smtClean="0"/>
              <a:t>Fermilab</a:t>
            </a:r>
            <a:r>
              <a:rPr lang="en-US" dirty="0" smtClean="0"/>
              <a:t> </a:t>
            </a:r>
            <a:r>
              <a:rPr lang="en-US" dirty="0" smtClean="0"/>
              <a:t>(</a:t>
            </a:r>
            <a:r>
              <a:rPr lang="en-US" dirty="0" err="1" smtClean="0"/>
              <a:t>M.Chung</a:t>
            </a:r>
            <a:r>
              <a:rPr lang="en-US" dirty="0" smtClean="0"/>
              <a:t>, </a:t>
            </a:r>
            <a:r>
              <a:rPr lang="en-US" dirty="0" err="1" smtClean="0"/>
              <a:t>V.Shiltsev</a:t>
            </a:r>
            <a:r>
              <a:rPr lang="en-US" dirty="0" smtClean="0"/>
              <a:t>, et al)</a:t>
            </a:r>
          </a:p>
          <a:p>
            <a:pPr marL="457200" indent="-457200" algn="l">
              <a:buFont typeface="Arial" pitchFamily="34" charset="0"/>
              <a:buChar char="•"/>
              <a:defRPr/>
            </a:pPr>
            <a:r>
              <a:rPr lang="en-US" dirty="0" smtClean="0">
                <a:solidFill>
                  <a:srgbClr val="FFFF00"/>
                </a:solidFill>
              </a:rPr>
              <a:t>Why ASTA: </a:t>
            </a:r>
          </a:p>
          <a:p>
            <a:pPr marL="800100" lvl="1" indent="-342900" algn="l">
              <a:buFont typeface="Arial" pitchFamily="34" charset="0"/>
              <a:buChar char="•"/>
              <a:defRPr/>
            </a:pPr>
            <a:r>
              <a:rPr lang="en-US" dirty="0" smtClean="0"/>
              <a:t>Need 2.5 MeV high-current protons and IOTA – flexible lattice storage ring </a:t>
            </a:r>
          </a:p>
          <a:p>
            <a:pPr marL="457200" indent="-457200" algn="l">
              <a:buFont typeface="Arial" pitchFamily="34" charset="0"/>
              <a:buChar char="•"/>
              <a:defRPr/>
            </a:pPr>
            <a:r>
              <a:rPr lang="en-US" dirty="0" smtClean="0">
                <a:solidFill>
                  <a:srgbClr val="FFFF00"/>
                </a:solidFill>
              </a:rPr>
              <a:t>Relevant accelerators</a:t>
            </a:r>
            <a:r>
              <a:rPr lang="en-US" dirty="0" smtClean="0"/>
              <a:t>: </a:t>
            </a:r>
          </a:p>
          <a:p>
            <a:pPr marL="914400" lvl="1" indent="-457200" algn="l">
              <a:buFont typeface="Arial" pitchFamily="34" charset="0"/>
              <a:buChar char="•"/>
              <a:defRPr/>
            </a:pPr>
            <a:r>
              <a:rPr lang="en-US" dirty="0" smtClean="0"/>
              <a:t>All current and future high  intensity proton rings (Booster, MI, all LHC injectors, MC rings, </a:t>
            </a:r>
            <a:r>
              <a:rPr lang="en-US" dirty="0" err="1" smtClean="0"/>
              <a:t>etc</a:t>
            </a:r>
            <a:r>
              <a:rPr lang="en-US" dirty="0" smtClean="0"/>
              <a:t>) </a:t>
            </a:r>
          </a:p>
          <a:p>
            <a:pPr marL="457200" indent="-457200" algn="l">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6FE0A2C2-4D7E-4063-946A-A0F1CF11DC68}" type="slidenum">
              <a:rPr lang="en-US" smtClean="0"/>
              <a:pPr>
                <a:defRPr/>
              </a:pPr>
              <a:t>22</a:t>
            </a:fld>
            <a:endParaRPr lang="en-US" dirty="0"/>
          </a:p>
        </p:txBody>
      </p:sp>
      <p:sp>
        <p:nvSpPr>
          <p:cNvPr id="6" name="Rectangle 2"/>
          <p:cNvSpPr txBox="1">
            <a:spLocks noChangeArrowheads="1"/>
          </p:cNvSpPr>
          <p:nvPr/>
        </p:nvSpPr>
        <p:spPr bwMode="auto">
          <a:xfrm>
            <a:off x="152400" y="304800"/>
            <a:ext cx="8458200" cy="966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lt"/>
                <a:ea typeface="+mj-ea"/>
                <a:cs typeface="+mj-cs"/>
              </a:rPr>
              <a:t>Optical </a:t>
            </a:r>
            <a:r>
              <a:rPr kumimoji="0" lang="en-US" sz="3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lt"/>
                <a:ea typeface="+mj-ea"/>
                <a:cs typeface="+mj-cs"/>
              </a:rPr>
              <a:t>Stochastic Cooling Experiment</a:t>
            </a:r>
            <a:r>
              <a:rPr kumimoji="0" lang="en-US" sz="3600" b="1" i="0" u="none" strike="noStrike" kern="0" cap="none" spc="0" normalizeH="0" baseline="0" noProof="0" dirty="0" smtClean="0">
                <a:ln>
                  <a:noFill/>
                </a:ln>
                <a:solidFill>
                  <a:srgbClr val="FFFF00"/>
                </a:solidFill>
                <a:effectLst/>
                <a:uLnTx/>
                <a:uFillTx/>
                <a:latin typeface="+mj-lt"/>
                <a:ea typeface="+mj-ea"/>
                <a:cs typeface="+mj-cs"/>
              </a:rPr>
              <a:t/>
            </a:r>
            <a:br>
              <a:rPr kumimoji="0" lang="en-US" sz="3600" b="1" i="0" u="none" strike="noStrike" kern="0" cap="none" spc="0" normalizeH="0" baseline="0" noProof="0" dirty="0" smtClean="0">
                <a:ln>
                  <a:noFill/>
                </a:ln>
                <a:solidFill>
                  <a:srgbClr val="FFFF00"/>
                </a:solidFill>
                <a:effectLst/>
                <a:uLnTx/>
                <a:uFillTx/>
                <a:latin typeface="+mj-lt"/>
                <a:ea typeface="+mj-ea"/>
                <a:cs typeface="+mj-cs"/>
              </a:rPr>
            </a:br>
            <a:endParaRPr kumimoji="0" lang="en-US" sz="3600" b="1" i="1" u="none" strike="noStrike" kern="0" cap="none" spc="0" normalizeH="0" baseline="0" noProof="0" dirty="0" smtClean="0">
              <a:ln>
                <a:noFill/>
              </a:ln>
              <a:solidFill>
                <a:srgbClr val="FFFFFF"/>
              </a:solidFill>
              <a:effectLst>
                <a:outerShdw blurRad="38100" dist="38100" dir="2700000" algn="tl">
                  <a:srgbClr val="DDDDDD"/>
                </a:outerShdw>
              </a:effectLst>
              <a:uLnTx/>
              <a:uFillTx/>
              <a:latin typeface="+mj-lt"/>
              <a:ea typeface="+mj-ea"/>
              <a:cs typeface="+mj-cs"/>
            </a:endParaRPr>
          </a:p>
        </p:txBody>
      </p:sp>
      <p:sp>
        <p:nvSpPr>
          <p:cNvPr id="7" name="Content Placeholder 2"/>
          <p:cNvSpPr txBox="1">
            <a:spLocks/>
          </p:cNvSpPr>
          <p:nvPr/>
        </p:nvSpPr>
        <p:spPr bwMode="auto">
          <a:xfrm>
            <a:off x="152400" y="838200"/>
            <a:ext cx="8991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CCFFFF"/>
              </a:buClr>
              <a:buSzPct val="80000"/>
              <a:buNone/>
              <a:defRPr sz="2800">
                <a:solidFill>
                  <a:schemeClr val="tx1"/>
                </a:solidFill>
                <a:latin typeface="+mn-lt"/>
                <a:ea typeface="+mn-ea"/>
                <a:cs typeface="+mn-cs"/>
              </a:defRPr>
            </a:lvl1pPr>
            <a:lvl2pPr marL="457200" indent="0" algn="ctr" rtl="0" eaLnBrk="0" fontAlgn="base" hangingPunct="0">
              <a:spcBef>
                <a:spcPct val="20000"/>
              </a:spcBef>
              <a:spcAft>
                <a:spcPct val="0"/>
              </a:spcAft>
              <a:buClr>
                <a:schemeClr val="tx1"/>
              </a:buClr>
              <a:buSzPct val="70000"/>
              <a:buFont typeface="Wingdings" pitchFamily="2" charset="2"/>
              <a:buNone/>
              <a:defRPr sz="2400">
                <a:solidFill>
                  <a:schemeClr val="tx1"/>
                </a:solidFill>
                <a:latin typeface="+mn-lt"/>
              </a:defRPr>
            </a:lvl2pPr>
            <a:lvl3pPr marL="914400" indent="0" algn="ctr" rtl="0" eaLnBrk="0" fontAlgn="base" hangingPunct="0">
              <a:spcBef>
                <a:spcPct val="20000"/>
              </a:spcBef>
              <a:spcAft>
                <a:spcPct val="0"/>
              </a:spcAft>
              <a:buClr>
                <a:srgbClr val="009900"/>
              </a:buClr>
              <a:buSzPct val="60000"/>
              <a:buFont typeface="Wingdings" pitchFamily="2" charset="2"/>
              <a:buNone/>
              <a:defRPr sz="2400">
                <a:solidFill>
                  <a:schemeClr val="tx1"/>
                </a:solidFill>
                <a:latin typeface="+mn-lt"/>
              </a:defRPr>
            </a:lvl3pPr>
            <a:lvl4pPr marL="1371600" indent="0" algn="ctr" rtl="0" eaLnBrk="0" fontAlgn="base" hangingPunct="0">
              <a:spcBef>
                <a:spcPct val="20000"/>
              </a:spcBef>
              <a:spcAft>
                <a:spcPct val="0"/>
              </a:spcAft>
              <a:buClr>
                <a:schemeClr val="tx1"/>
              </a:buClr>
              <a:buSzPct val="25000"/>
              <a:buFont typeface="Wingdings" pitchFamily="2" charset="2"/>
              <a:buNone/>
              <a:defRPr sz="2800">
                <a:solidFill>
                  <a:schemeClr val="tx1"/>
                </a:solidFill>
                <a:latin typeface="+mn-lt"/>
              </a:defRPr>
            </a:lvl4pPr>
            <a:lvl5pPr marL="1828800" indent="0" algn="ctr" rtl="0" eaLnBrk="0" fontAlgn="base" hangingPunct="0">
              <a:spcBef>
                <a:spcPct val="20000"/>
              </a:spcBef>
              <a:spcAft>
                <a:spcPct val="0"/>
              </a:spcAft>
              <a:buClr>
                <a:schemeClr val="accent2"/>
              </a:buClr>
              <a:buSzPct val="55000"/>
              <a:buFont typeface="Wingdings" pitchFamily="2" charset="2"/>
              <a:buNone/>
              <a:defRPr sz="2400">
                <a:solidFill>
                  <a:schemeClr val="tx1"/>
                </a:solidFill>
                <a:latin typeface="+mn-lt"/>
              </a:defRPr>
            </a:lvl5pPr>
            <a:lvl6pPr marL="2286000" indent="0" algn="ctr" rtl="0" fontAlgn="base">
              <a:spcBef>
                <a:spcPct val="20000"/>
              </a:spcBef>
              <a:spcAft>
                <a:spcPct val="0"/>
              </a:spcAft>
              <a:buClr>
                <a:schemeClr val="accent2"/>
              </a:buClr>
              <a:buSzPct val="55000"/>
              <a:buFont typeface="Wingdings" pitchFamily="2" charset="2"/>
              <a:buNone/>
              <a:defRPr sz="2000">
                <a:solidFill>
                  <a:schemeClr val="tx1"/>
                </a:solidFill>
                <a:latin typeface="+mn-lt"/>
              </a:defRPr>
            </a:lvl6pPr>
            <a:lvl7pPr marL="2743200" indent="0" algn="ctr" rtl="0" fontAlgn="base">
              <a:spcBef>
                <a:spcPct val="20000"/>
              </a:spcBef>
              <a:spcAft>
                <a:spcPct val="0"/>
              </a:spcAft>
              <a:buClr>
                <a:schemeClr val="accent2"/>
              </a:buClr>
              <a:buSzPct val="55000"/>
              <a:buFont typeface="Wingdings" pitchFamily="2" charset="2"/>
              <a:buNone/>
              <a:defRPr sz="2000">
                <a:solidFill>
                  <a:schemeClr val="tx1"/>
                </a:solidFill>
                <a:latin typeface="+mn-lt"/>
              </a:defRPr>
            </a:lvl7pPr>
            <a:lvl8pPr marL="3200400" indent="0" algn="ctr" rtl="0" fontAlgn="base">
              <a:spcBef>
                <a:spcPct val="20000"/>
              </a:spcBef>
              <a:spcAft>
                <a:spcPct val="0"/>
              </a:spcAft>
              <a:buClr>
                <a:schemeClr val="accent2"/>
              </a:buClr>
              <a:buSzPct val="55000"/>
              <a:buFont typeface="Wingdings" pitchFamily="2" charset="2"/>
              <a:buNone/>
              <a:defRPr sz="2000">
                <a:solidFill>
                  <a:schemeClr val="tx1"/>
                </a:solidFill>
                <a:latin typeface="+mn-lt"/>
              </a:defRPr>
            </a:lvl8pPr>
            <a:lvl9pPr marL="3657600" indent="0" algn="ctr" rtl="0" fontAlgn="base">
              <a:spcBef>
                <a:spcPct val="20000"/>
              </a:spcBef>
              <a:spcAft>
                <a:spcPct val="0"/>
              </a:spcAft>
              <a:buClr>
                <a:schemeClr val="accent2"/>
              </a:buClr>
              <a:buSzPct val="55000"/>
              <a:buFont typeface="Wingdings" pitchFamily="2" charset="2"/>
              <a:buNone/>
              <a:defRPr sz="2000">
                <a:solidFill>
                  <a:schemeClr val="tx1"/>
                </a:solidFill>
                <a:latin typeface="+mn-lt"/>
              </a:defRPr>
            </a:lvl9pPr>
          </a:lstStyle>
          <a:p>
            <a:pPr marL="457200" indent="-457200" algn="l">
              <a:buFont typeface="Arial" pitchFamily="34" charset="0"/>
              <a:buChar char="•"/>
              <a:defRPr/>
            </a:pPr>
            <a:r>
              <a:rPr lang="en-US" dirty="0" smtClean="0">
                <a:solidFill>
                  <a:srgbClr val="FFFF00"/>
                </a:solidFill>
              </a:rPr>
              <a:t>Goal: </a:t>
            </a:r>
          </a:p>
          <a:p>
            <a:pPr marL="800100" lvl="1" indent="-342900" algn="l">
              <a:buFont typeface="Arial" pitchFamily="34" charset="0"/>
              <a:buChar char="•"/>
              <a:defRPr/>
            </a:pPr>
            <a:r>
              <a:rPr lang="en-US" dirty="0" smtClean="0"/>
              <a:t>Experimental demonstration of the optical stochastic cooling technique (1</a:t>
            </a:r>
            <a:r>
              <a:rPr lang="en-US" baseline="30000" dirty="0" smtClean="0"/>
              <a:t>st</a:t>
            </a:r>
            <a:r>
              <a:rPr lang="en-US" dirty="0" smtClean="0"/>
              <a:t> – no optical amplifier, then with OPA)</a:t>
            </a:r>
          </a:p>
          <a:p>
            <a:pPr lvl="1" algn="l">
              <a:defRPr/>
            </a:pPr>
            <a:endParaRPr lang="en-US" dirty="0" smtClean="0"/>
          </a:p>
          <a:p>
            <a:pPr lvl="1" algn="l">
              <a:defRPr/>
            </a:pPr>
            <a:endParaRPr lang="en-US" dirty="0" smtClean="0"/>
          </a:p>
          <a:p>
            <a:pPr lvl="1" algn="l">
              <a:defRPr/>
            </a:pPr>
            <a:endParaRPr lang="en-US" dirty="0" smtClean="0"/>
          </a:p>
          <a:p>
            <a:pPr marL="457200" indent="-457200" algn="l">
              <a:buFont typeface="Arial" pitchFamily="34" charset="0"/>
              <a:buChar char="•"/>
              <a:defRPr/>
            </a:pPr>
            <a:endParaRPr lang="en-US" dirty="0" smtClean="0">
              <a:solidFill>
                <a:srgbClr val="FFFF00"/>
              </a:solidFill>
            </a:endParaRPr>
          </a:p>
          <a:p>
            <a:pPr marL="457200" indent="-457200" algn="l">
              <a:buFont typeface="Arial" pitchFamily="34" charset="0"/>
              <a:buChar char="•"/>
              <a:defRPr/>
            </a:pPr>
            <a:r>
              <a:rPr lang="en-US" dirty="0" smtClean="0">
                <a:solidFill>
                  <a:srgbClr val="FFFF00"/>
                </a:solidFill>
              </a:rPr>
              <a:t>Why ASTA: </a:t>
            </a:r>
          </a:p>
          <a:p>
            <a:pPr marL="800100" lvl="1" indent="-342900" algn="l">
              <a:buFont typeface="Arial" pitchFamily="34" charset="0"/>
              <a:buChar char="•"/>
              <a:defRPr/>
            </a:pPr>
            <a:r>
              <a:rPr lang="en-US" dirty="0" smtClean="0"/>
              <a:t>Need IOTA – low energy (150 MeV – minimal synchrotron radiation damping)  flexible lattice e- storage ring </a:t>
            </a:r>
            <a:endParaRPr lang="en-US" dirty="0" smtClean="0">
              <a:solidFill>
                <a:srgbClr val="FFFF00"/>
              </a:solidFill>
            </a:endParaRPr>
          </a:p>
          <a:p>
            <a:pPr marL="457200" indent="-457200" algn="l">
              <a:buFont typeface="Arial" pitchFamily="34" charset="0"/>
              <a:buChar char="•"/>
              <a:defRPr/>
            </a:pPr>
            <a:r>
              <a:rPr lang="en-US" dirty="0" smtClean="0">
                <a:solidFill>
                  <a:srgbClr val="FFFF00"/>
                </a:solidFill>
              </a:rPr>
              <a:t>Motivation</a:t>
            </a:r>
            <a:r>
              <a:rPr lang="en-US" dirty="0" smtClean="0"/>
              <a:t>: </a:t>
            </a:r>
          </a:p>
          <a:p>
            <a:pPr marL="914400" lvl="1" indent="-457200" algn="l">
              <a:buFont typeface="Arial" pitchFamily="34" charset="0"/>
              <a:buChar char="•"/>
              <a:defRPr/>
            </a:pPr>
            <a:r>
              <a:rPr lang="en-US" dirty="0" smtClean="0"/>
              <a:t>Cooling for high energy accelerators (e.g. LHC, MC) </a:t>
            </a:r>
          </a:p>
          <a:p>
            <a:pPr marL="457200" indent="-457200" algn="l">
              <a:buFont typeface="Arial" pitchFamily="34" charset="0"/>
              <a:buChar char="•"/>
              <a:defRPr/>
            </a:pP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2133600" y="2133600"/>
            <a:ext cx="6500812" cy="1786220"/>
          </a:xfrm>
          <a:prstGeom prst="rect">
            <a:avLst/>
          </a:prstGeom>
          <a:noFill/>
          <a:ln w="9525">
            <a:noFill/>
            <a:miter lim="800000"/>
            <a:headEnd/>
            <a:tailEnd/>
          </a:ln>
        </p:spPr>
      </p:pic>
    </p:spTree>
    <p:extLst>
      <p:ext uri="{BB962C8B-B14F-4D97-AF65-F5344CB8AC3E}">
        <p14:creationId xmlns:p14="http://schemas.microsoft.com/office/powerpoint/2010/main" val="1435875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Optical Stochastic Cooling</a:t>
            </a:r>
            <a:endParaRPr lang="en-US" sz="4000" dirty="0"/>
          </a:p>
        </p:txBody>
      </p:sp>
      <p:sp>
        <p:nvSpPr>
          <p:cNvPr id="3" name="Content Placeholder 2"/>
          <p:cNvSpPr>
            <a:spLocks noGrp="1"/>
          </p:cNvSpPr>
          <p:nvPr>
            <p:ph idx="1"/>
          </p:nvPr>
        </p:nvSpPr>
        <p:spPr>
          <a:xfrm>
            <a:off x="1295400" y="1371600"/>
            <a:ext cx="7696200" cy="4724400"/>
          </a:xfrm>
        </p:spPr>
        <p:txBody>
          <a:bodyPr/>
          <a:lstStyle/>
          <a:p>
            <a:r>
              <a:rPr lang="en-US" sz="2000" dirty="0" smtClean="0"/>
              <a:t>Suggested by </a:t>
            </a:r>
            <a:r>
              <a:rPr lang="en-US" sz="2000" dirty="0" err="1" smtClean="0"/>
              <a:t>Zolotorev</a:t>
            </a:r>
            <a:r>
              <a:rPr lang="en-US" sz="2000" dirty="0" smtClean="0"/>
              <a:t>, </a:t>
            </a:r>
            <a:r>
              <a:rPr lang="en-US" sz="2000" dirty="0" err="1" smtClean="0"/>
              <a:t>Zholents</a:t>
            </a:r>
            <a:r>
              <a:rPr lang="en-US" sz="2000" dirty="0" smtClean="0"/>
              <a:t>, and </a:t>
            </a:r>
            <a:r>
              <a:rPr lang="en-US" sz="2000" dirty="0" err="1" smtClean="0"/>
              <a:t>Mikhailichenko</a:t>
            </a:r>
            <a:r>
              <a:rPr lang="en-US" sz="2000" dirty="0" smtClean="0"/>
              <a:t> (1994)</a:t>
            </a:r>
          </a:p>
          <a:p>
            <a:r>
              <a:rPr lang="en-US" sz="2000" dirty="0" smtClean="0"/>
              <a:t>OSC obeys the same principles as the microwave stochastic cooling, but exploits the superior band-width of optical amplifiers, ~10</a:t>
            </a:r>
            <a:r>
              <a:rPr lang="en-US" sz="2000" baseline="30000" dirty="0" smtClean="0"/>
              <a:t>14</a:t>
            </a:r>
            <a:r>
              <a:rPr lang="en-US" sz="2000" dirty="0" smtClean="0"/>
              <a:t> Hz</a:t>
            </a:r>
          </a:p>
          <a:p>
            <a:r>
              <a:rPr lang="en-US" sz="2000" dirty="0" smtClean="0"/>
              <a:t>Pick-up and kicker must work in the optical range and support the same band-width as the amplifier</a:t>
            </a:r>
          </a:p>
          <a:p>
            <a:pPr lvl="1"/>
            <a:r>
              <a:rPr lang="en-US" sz="1800" dirty="0" smtClean="0"/>
              <a:t>Microwave pickups can not be scaled to µm</a:t>
            </a:r>
          </a:p>
          <a:p>
            <a:pPr lvl="1"/>
            <a:r>
              <a:rPr lang="en-US" sz="1800" dirty="0" err="1" smtClean="0"/>
              <a:t>Undulators</a:t>
            </a:r>
            <a:r>
              <a:rPr lang="en-US" sz="1800" dirty="0" smtClean="0"/>
              <a:t> were suggested</a:t>
            </a:r>
          </a:p>
          <a:p>
            <a:r>
              <a:rPr lang="en-US" sz="2000" dirty="0" smtClean="0"/>
              <a:t>Initial experiments can be done without an amplifier but eventually we will need state-of-art optical amplifier</a:t>
            </a:r>
          </a:p>
          <a:p>
            <a:pPr lvl="1"/>
            <a:r>
              <a:rPr lang="en-US" sz="1600" dirty="0" smtClean="0"/>
              <a:t>High power</a:t>
            </a:r>
          </a:p>
          <a:p>
            <a:pPr lvl="1"/>
            <a:r>
              <a:rPr lang="en-US" sz="1600" dirty="0" smtClean="0"/>
              <a:t>Low delay</a:t>
            </a:r>
            <a:endParaRPr lang="en-US" sz="1600" dirty="0"/>
          </a:p>
        </p:txBody>
      </p:sp>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6FE0A2C2-4D7E-4063-946A-A0F1CF11DC68}" type="slidenum">
              <a:rPr lang="en-US" smtClean="0"/>
              <a:pPr>
                <a:defRPr/>
              </a:pPr>
              <a:t>23</a:t>
            </a:fld>
            <a:endParaRPr lang="en-US" dirty="0"/>
          </a:p>
        </p:txBody>
      </p:sp>
      <p:pic>
        <p:nvPicPr>
          <p:cNvPr id="6" name="Picture 2"/>
          <p:cNvPicPr>
            <a:picLocks noChangeAspect="1" noChangeArrowheads="1"/>
          </p:cNvPicPr>
          <p:nvPr/>
        </p:nvPicPr>
        <p:blipFill>
          <a:blip r:embed="rId2" cstate="print"/>
          <a:srcRect l="51014" t="70518"/>
          <a:stretch>
            <a:fillRect/>
          </a:stretch>
        </p:blipFill>
        <p:spPr bwMode="auto">
          <a:xfrm>
            <a:off x="4114800" y="5029200"/>
            <a:ext cx="3863202" cy="1681996"/>
          </a:xfrm>
          <a:prstGeom prst="rect">
            <a:avLst/>
          </a:prstGeom>
          <a:noFill/>
          <a:ln w="9525">
            <a:noFill/>
            <a:miter lim="800000"/>
            <a:headEnd/>
            <a:tailEnd/>
          </a:ln>
        </p:spPr>
      </p:pic>
    </p:spTree>
    <p:extLst>
      <p:ext uri="{BB962C8B-B14F-4D97-AF65-F5344CB8AC3E}">
        <p14:creationId xmlns:p14="http://schemas.microsoft.com/office/powerpoint/2010/main" val="2043663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0"/>
            <a:ext cx="7162800" cy="990600"/>
          </a:xfrm>
        </p:spPr>
        <p:txBody>
          <a:bodyPr/>
          <a:lstStyle/>
          <a:p>
            <a:r>
              <a:rPr lang="en-US" sz="4000" dirty="0" smtClean="0"/>
              <a:t>Principles of OSC</a:t>
            </a:r>
            <a:endParaRPr lang="en-US" sz="4000" dirty="0"/>
          </a:p>
        </p:txBody>
      </p:sp>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6FE0A2C2-4D7E-4063-946A-A0F1CF11DC68}" type="slidenum">
              <a:rPr lang="en-US" smtClean="0"/>
              <a:pPr>
                <a:defRPr/>
              </a:pPr>
              <a:t>24</a:t>
            </a:fld>
            <a:endParaRPr lang="en-US" dirty="0"/>
          </a:p>
        </p:txBody>
      </p:sp>
      <p:pic>
        <p:nvPicPr>
          <p:cNvPr id="6" name="Picture 2"/>
          <p:cNvPicPr>
            <a:picLocks noChangeAspect="1" noChangeArrowheads="1"/>
          </p:cNvPicPr>
          <p:nvPr/>
        </p:nvPicPr>
        <p:blipFill>
          <a:blip r:embed="rId2" cstate="print"/>
          <a:srcRect t="7544"/>
          <a:stretch>
            <a:fillRect/>
          </a:stretch>
        </p:blipFill>
        <p:spPr bwMode="auto">
          <a:xfrm>
            <a:off x="0" y="1066800"/>
            <a:ext cx="9144000" cy="5319090"/>
          </a:xfrm>
          <a:prstGeom prst="rect">
            <a:avLst/>
          </a:prstGeom>
          <a:noFill/>
          <a:ln w="9525">
            <a:noFill/>
            <a:miter lim="800000"/>
            <a:headEnd/>
            <a:tailEnd/>
          </a:ln>
        </p:spPr>
      </p:pic>
    </p:spTree>
    <p:extLst>
      <p:ext uri="{BB962C8B-B14F-4D97-AF65-F5344CB8AC3E}">
        <p14:creationId xmlns:p14="http://schemas.microsoft.com/office/powerpoint/2010/main" val="421623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6FE0A2C2-4D7E-4063-946A-A0F1CF11DC68}" type="slidenum">
              <a:rPr lang="en-US" smtClean="0"/>
              <a:pPr>
                <a:defRPr/>
              </a:pPr>
              <a:t>25</a:t>
            </a:fld>
            <a:endParaRPr lang="en-US" dirty="0"/>
          </a:p>
        </p:txBody>
      </p:sp>
      <p:sp>
        <p:nvSpPr>
          <p:cNvPr id="6" name="Title 1"/>
          <p:cNvSpPr>
            <a:spLocks noGrp="1"/>
          </p:cNvSpPr>
          <p:nvPr>
            <p:ph type="title"/>
          </p:nvPr>
        </p:nvSpPr>
        <p:spPr>
          <a:xfrm>
            <a:off x="381000" y="0"/>
            <a:ext cx="8305800" cy="990600"/>
          </a:xfrm>
        </p:spPr>
        <p:txBody>
          <a:bodyPr/>
          <a:lstStyle/>
          <a:p>
            <a:r>
              <a:rPr lang="en-US" sz="3600" dirty="0" smtClean="0"/>
              <a:t>OSC experimental set-up  (</a:t>
            </a:r>
            <a:r>
              <a:rPr lang="el-GR" sz="3600" dirty="0" smtClean="0"/>
              <a:t>λ</a:t>
            </a:r>
            <a:r>
              <a:rPr lang="en-US" sz="3600" dirty="0" smtClean="0"/>
              <a:t> = 2 µm)</a:t>
            </a:r>
            <a:endParaRPr lang="en-US" sz="36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98860"/>
            <a:ext cx="5566685"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27660"/>
            <a:ext cx="5562600" cy="2530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0976" t="27988" r="2927" b="5598"/>
          <a:stretch>
            <a:fillRect/>
          </a:stretch>
        </p:blipFill>
        <p:spPr bwMode="auto">
          <a:xfrm>
            <a:off x="5029200" y="838200"/>
            <a:ext cx="4114800" cy="2547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p:cNvSpPr txBox="1"/>
          <p:nvPr/>
        </p:nvSpPr>
        <p:spPr>
          <a:xfrm>
            <a:off x="6477000" y="1676400"/>
            <a:ext cx="1111202" cy="584775"/>
          </a:xfrm>
          <a:prstGeom prst="rect">
            <a:avLst/>
          </a:prstGeom>
          <a:noFill/>
        </p:spPr>
        <p:txBody>
          <a:bodyPr wrap="none" rtlCol="0">
            <a:spAutoFit/>
          </a:bodyPr>
          <a:lstStyle/>
          <a:p>
            <a:r>
              <a:rPr lang="en-US" sz="3200" dirty="0" smtClean="0">
                <a:solidFill>
                  <a:srgbClr val="FF0000"/>
                </a:solidFill>
              </a:rPr>
              <a:t>IOTA</a:t>
            </a:r>
            <a:endParaRPr lang="en-US" sz="3200" dirty="0">
              <a:solidFill>
                <a:srgbClr val="FF0000"/>
              </a:solidFill>
            </a:endParaRPr>
          </a:p>
        </p:txBody>
      </p:sp>
      <p:sp>
        <p:nvSpPr>
          <p:cNvPr id="11" name="TextBox 10"/>
          <p:cNvSpPr txBox="1"/>
          <p:nvPr/>
        </p:nvSpPr>
        <p:spPr>
          <a:xfrm>
            <a:off x="533400" y="1828800"/>
            <a:ext cx="4094391" cy="461665"/>
          </a:xfrm>
          <a:prstGeom prst="rect">
            <a:avLst/>
          </a:prstGeom>
          <a:noFill/>
        </p:spPr>
        <p:txBody>
          <a:bodyPr wrap="none" rtlCol="0">
            <a:spAutoFit/>
          </a:bodyPr>
          <a:lstStyle/>
          <a:p>
            <a:pPr algn="l"/>
            <a:r>
              <a:rPr lang="en-US" dirty="0" smtClean="0"/>
              <a:t>Beam by-pass delay: ~4 mm</a:t>
            </a:r>
            <a:endParaRPr lang="en-US" dirty="0"/>
          </a:p>
        </p:txBody>
      </p:sp>
    </p:spTree>
    <p:extLst>
      <p:ext uri="{BB962C8B-B14F-4D97-AF65-F5344CB8AC3E}">
        <p14:creationId xmlns:p14="http://schemas.microsoft.com/office/powerpoint/2010/main" val="1794320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6FE0A2C2-4D7E-4063-946A-A0F1CF11DC68}" type="slidenum">
              <a:rPr lang="en-US" smtClean="0"/>
              <a:pPr>
                <a:defRPr/>
              </a:pPr>
              <a:t>26</a:t>
            </a:fld>
            <a:endParaRPr lang="en-US" dirty="0"/>
          </a:p>
        </p:txBody>
      </p:sp>
      <p:pic>
        <p:nvPicPr>
          <p:cNvPr id="6" name="Picture 2"/>
          <p:cNvPicPr>
            <a:picLocks noChangeAspect="1" noChangeArrowheads="1"/>
          </p:cNvPicPr>
          <p:nvPr/>
        </p:nvPicPr>
        <p:blipFill>
          <a:blip r:embed="rId2" cstate="print"/>
          <a:srcRect t="5528"/>
          <a:stretch>
            <a:fillRect/>
          </a:stretch>
        </p:blipFill>
        <p:spPr bwMode="auto">
          <a:xfrm>
            <a:off x="609600" y="1371600"/>
            <a:ext cx="6781800" cy="5349360"/>
          </a:xfrm>
          <a:prstGeom prst="rect">
            <a:avLst/>
          </a:prstGeom>
          <a:noFill/>
          <a:ln w="9525">
            <a:noFill/>
            <a:miter lim="800000"/>
            <a:headEnd/>
            <a:tailEnd/>
          </a:ln>
        </p:spPr>
      </p:pic>
      <p:sp>
        <p:nvSpPr>
          <p:cNvPr id="7" name="Oval 6"/>
          <p:cNvSpPr/>
          <p:nvPr/>
        </p:nvSpPr>
        <p:spPr bwMode="auto">
          <a:xfrm>
            <a:off x="5029200" y="4953000"/>
            <a:ext cx="1600200" cy="457200"/>
          </a:xfrm>
          <a:prstGeom prst="ellipse">
            <a:avLst/>
          </a:prstGeom>
          <a:noFill/>
          <a:ln w="28575"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7548691" y="4800600"/>
            <a:ext cx="1595309" cy="1034129"/>
          </a:xfrm>
          <a:prstGeom prst="rect">
            <a:avLst/>
          </a:prstGeom>
          <a:noFill/>
        </p:spPr>
        <p:txBody>
          <a:bodyPr wrap="none" rtlCol="0">
            <a:spAutoFit/>
          </a:bodyPr>
          <a:lstStyle/>
          <a:p>
            <a:pPr algn="l"/>
            <a:r>
              <a:rPr lang="en-US" sz="1800" dirty="0" smtClean="0">
                <a:solidFill>
                  <a:srgbClr val="FFFF00"/>
                </a:solidFill>
              </a:rPr>
              <a:t>Natural SR</a:t>
            </a:r>
          </a:p>
          <a:p>
            <a:pPr algn="l"/>
            <a:r>
              <a:rPr lang="en-US" sz="1800" dirty="0" smtClean="0">
                <a:solidFill>
                  <a:srgbClr val="FFFF00"/>
                </a:solidFill>
              </a:rPr>
              <a:t>damping rate:</a:t>
            </a:r>
          </a:p>
          <a:p>
            <a:pPr algn="l"/>
            <a:r>
              <a:rPr lang="en-US" sz="1800" dirty="0" smtClean="0">
                <a:solidFill>
                  <a:srgbClr val="FFFF00"/>
                </a:solidFill>
              </a:rPr>
              <a:t>~2 s</a:t>
            </a:r>
            <a:r>
              <a:rPr lang="en-US" sz="1800" baseline="30000" dirty="0" smtClean="0">
                <a:solidFill>
                  <a:srgbClr val="FFFF00"/>
                </a:solidFill>
              </a:rPr>
              <a:t>-1</a:t>
            </a:r>
            <a:endParaRPr lang="en-US" sz="1800" dirty="0">
              <a:solidFill>
                <a:srgbClr val="FFFF00"/>
              </a:solidFill>
            </a:endParaRPr>
          </a:p>
        </p:txBody>
      </p:sp>
      <p:sp>
        <p:nvSpPr>
          <p:cNvPr id="9" name="Rectangle 2"/>
          <p:cNvSpPr txBox="1">
            <a:spLocks noChangeArrowheads="1"/>
          </p:cNvSpPr>
          <p:nvPr/>
        </p:nvSpPr>
        <p:spPr bwMode="auto">
          <a:xfrm>
            <a:off x="0" y="457200"/>
            <a:ext cx="9296400" cy="966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0" dirty="0" smtClean="0">
                <a:solidFill>
                  <a:srgbClr val="FFFFFF"/>
                </a:solidFill>
                <a:effectLst>
                  <a:outerShdw blurRad="38100" dist="38100" dir="2700000" algn="tl">
                    <a:srgbClr val="000000">
                      <a:alpha val="43137"/>
                    </a:srgbClr>
                  </a:outerShdw>
                </a:effectLst>
                <a:latin typeface="+mj-lt"/>
                <a:ea typeface="+mj-ea"/>
                <a:cs typeface="+mj-cs"/>
              </a:rPr>
              <a:t>Main Parameters of IOTA OSC experiment</a:t>
            </a:r>
            <a:r>
              <a:rPr kumimoji="0" lang="en-US" sz="4000" b="1" i="0" u="none" strike="noStrike" kern="0" cap="none" spc="0" normalizeH="0" baseline="0" noProof="0" dirty="0" smtClean="0">
                <a:ln>
                  <a:noFill/>
                </a:ln>
                <a:solidFill>
                  <a:srgbClr val="FFFF00"/>
                </a:solidFill>
                <a:effectLst/>
                <a:uLnTx/>
                <a:uFillTx/>
                <a:latin typeface="+mj-lt"/>
                <a:ea typeface="+mj-ea"/>
                <a:cs typeface="+mj-cs"/>
              </a:rPr>
              <a:t/>
            </a:r>
            <a:br>
              <a:rPr kumimoji="0" lang="en-US" sz="4000" b="1" i="0" u="none" strike="noStrike" kern="0" cap="none" spc="0" normalizeH="0" baseline="0" noProof="0" dirty="0" smtClean="0">
                <a:ln>
                  <a:noFill/>
                </a:ln>
                <a:solidFill>
                  <a:srgbClr val="FFFF00"/>
                </a:solidFill>
                <a:effectLst/>
                <a:uLnTx/>
                <a:uFillTx/>
                <a:latin typeface="+mj-lt"/>
                <a:ea typeface="+mj-ea"/>
                <a:cs typeface="+mj-cs"/>
              </a:rPr>
            </a:br>
            <a:endParaRPr kumimoji="0" lang="en-US" sz="4000" b="1" i="1" u="none" strike="noStrike" kern="0" cap="none" spc="0" normalizeH="0" baseline="0" noProof="0" dirty="0" smtClean="0">
              <a:ln>
                <a:noFill/>
              </a:ln>
              <a:solidFill>
                <a:srgbClr val="FFFFFF"/>
              </a:solidFill>
              <a:effectLst>
                <a:outerShdw blurRad="38100" dist="38100" dir="2700000" algn="tl">
                  <a:srgbClr val="DDDDDD"/>
                </a:outerShdw>
              </a:effectLst>
              <a:uLnTx/>
              <a:uFillTx/>
              <a:latin typeface="+mj-lt"/>
              <a:ea typeface="+mj-ea"/>
              <a:cs typeface="+mj-cs"/>
            </a:endParaRPr>
          </a:p>
        </p:txBody>
      </p:sp>
    </p:spTree>
    <p:extLst>
      <p:ext uri="{BB962C8B-B14F-4D97-AF65-F5344CB8AC3E}">
        <p14:creationId xmlns:p14="http://schemas.microsoft.com/office/powerpoint/2010/main" val="3990527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90600"/>
          </a:xfrm>
        </p:spPr>
        <p:txBody>
          <a:bodyPr/>
          <a:lstStyle/>
          <a:p>
            <a:r>
              <a:rPr lang="en-US" dirty="0" smtClean="0"/>
              <a:t>Electron Wave Function Size Measurements</a:t>
            </a:r>
            <a:endParaRPr lang="en-US" dirty="0"/>
          </a:p>
        </p:txBody>
      </p:sp>
      <p:sp>
        <p:nvSpPr>
          <p:cNvPr id="3" name="Content Placeholder 2"/>
          <p:cNvSpPr>
            <a:spLocks noGrp="1"/>
          </p:cNvSpPr>
          <p:nvPr>
            <p:ph idx="1"/>
          </p:nvPr>
        </p:nvSpPr>
        <p:spPr>
          <a:xfrm>
            <a:off x="0" y="990600"/>
            <a:ext cx="9144000" cy="4953000"/>
          </a:xfrm>
        </p:spPr>
        <p:txBody>
          <a:bodyPr/>
          <a:lstStyle/>
          <a:p>
            <a:r>
              <a:rPr lang="en-US" sz="2000" dirty="0" smtClean="0"/>
              <a:t>Collaboration: S. </a:t>
            </a:r>
            <a:r>
              <a:rPr lang="en-US" sz="2000" dirty="0" err="1" smtClean="0"/>
              <a:t>Nagaitsev</a:t>
            </a:r>
            <a:r>
              <a:rPr lang="en-US" sz="2000" dirty="0" smtClean="0"/>
              <a:t>, V. </a:t>
            </a:r>
            <a:r>
              <a:rPr lang="en-US" sz="2000" dirty="0" err="1" smtClean="0"/>
              <a:t>Danilov</a:t>
            </a:r>
            <a:r>
              <a:rPr lang="en-US" sz="2000" dirty="0" smtClean="0"/>
              <a:t> (SNS) and N. </a:t>
            </a:r>
            <a:r>
              <a:rPr lang="en-US" sz="2000" dirty="0" err="1" smtClean="0"/>
              <a:t>Vinokurov</a:t>
            </a:r>
            <a:r>
              <a:rPr lang="en-US" sz="2000" dirty="0" smtClean="0"/>
              <a:t> (</a:t>
            </a:r>
            <a:r>
              <a:rPr lang="en-US" sz="2000" dirty="0" err="1" smtClean="0"/>
              <a:t>Budker</a:t>
            </a:r>
            <a:r>
              <a:rPr lang="en-US" sz="2000" dirty="0" smtClean="0"/>
              <a:t> INP)</a:t>
            </a:r>
          </a:p>
          <a:p>
            <a:r>
              <a:rPr lang="en-US" sz="2000" dirty="0" smtClean="0"/>
              <a:t>Initial experiments at VEPP-3 (1990-s) </a:t>
            </a:r>
          </a:p>
          <a:p>
            <a:pPr lvl="1"/>
            <a:r>
              <a:rPr lang="en-US" sz="1600" dirty="0" smtClean="0"/>
              <a:t>Unfortunately, the photomultipliers were slow – their response time was around 160 ps. The signal time difference from two photomultipliers was well within this number, therefore it was concluded that the wave function size is much shorter than that resolution.</a:t>
            </a:r>
            <a:endParaRPr lang="en-US" sz="1600" dirty="0"/>
          </a:p>
        </p:txBody>
      </p:sp>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27</a:t>
            </a:fld>
            <a:endParaRPr lang="en-US" dirty="0"/>
          </a:p>
        </p:txBody>
      </p:sp>
      <p:pic>
        <p:nvPicPr>
          <p:cNvPr id="55300" name="Picture 4"/>
          <p:cNvPicPr>
            <a:picLocks noChangeAspect="1" noChangeArrowheads="1"/>
          </p:cNvPicPr>
          <p:nvPr/>
        </p:nvPicPr>
        <p:blipFill>
          <a:blip r:embed="rId2" cstate="print"/>
          <a:srcRect/>
          <a:stretch>
            <a:fillRect/>
          </a:stretch>
        </p:blipFill>
        <p:spPr bwMode="auto">
          <a:xfrm>
            <a:off x="0" y="2786062"/>
            <a:ext cx="6171980" cy="4071938"/>
          </a:xfrm>
          <a:prstGeom prst="rect">
            <a:avLst/>
          </a:prstGeom>
          <a:noFill/>
          <a:ln w="9525">
            <a:noFill/>
            <a:miter lim="800000"/>
            <a:headEnd/>
            <a:tailEnd/>
          </a:ln>
          <a:effectLst/>
        </p:spPr>
      </p:pic>
      <p:sp>
        <p:nvSpPr>
          <p:cNvPr id="130" name="TextBox 129"/>
          <p:cNvSpPr txBox="1"/>
          <p:nvPr/>
        </p:nvSpPr>
        <p:spPr>
          <a:xfrm>
            <a:off x="0" y="2819400"/>
            <a:ext cx="3741088" cy="338554"/>
          </a:xfrm>
          <a:prstGeom prst="rect">
            <a:avLst/>
          </a:prstGeom>
          <a:noFill/>
        </p:spPr>
        <p:txBody>
          <a:bodyPr wrap="none" rtlCol="0">
            <a:spAutoFit/>
          </a:bodyPr>
          <a:lstStyle/>
          <a:p>
            <a:r>
              <a:rPr lang="en-US" sz="1600" dirty="0" err="1" smtClean="0">
                <a:solidFill>
                  <a:srgbClr val="003399"/>
                </a:solidFill>
              </a:rPr>
              <a:t>Hanbury</a:t>
            </a:r>
            <a:r>
              <a:rPr lang="en-US" sz="1600" dirty="0" smtClean="0">
                <a:solidFill>
                  <a:srgbClr val="003399"/>
                </a:solidFill>
              </a:rPr>
              <a:t> Brown – </a:t>
            </a:r>
            <a:r>
              <a:rPr lang="en-US" sz="1600" dirty="0" err="1" smtClean="0">
                <a:solidFill>
                  <a:srgbClr val="003399"/>
                </a:solidFill>
              </a:rPr>
              <a:t>Twiss</a:t>
            </a:r>
            <a:r>
              <a:rPr lang="en-US" sz="1600" dirty="0" smtClean="0">
                <a:solidFill>
                  <a:srgbClr val="003399"/>
                </a:solidFill>
              </a:rPr>
              <a:t> Interferometer </a:t>
            </a:r>
            <a:endParaRPr lang="en-US" sz="1600" dirty="0">
              <a:solidFill>
                <a:srgbClr val="0033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experimental scheme</a:t>
            </a:r>
            <a:endParaRPr lang="en-US" dirty="0"/>
          </a:p>
        </p:txBody>
      </p:sp>
      <p:sp>
        <p:nvSpPr>
          <p:cNvPr id="3" name="Content Placeholder 2"/>
          <p:cNvSpPr>
            <a:spLocks noGrp="1"/>
          </p:cNvSpPr>
          <p:nvPr>
            <p:ph idx="1"/>
          </p:nvPr>
        </p:nvSpPr>
        <p:spPr>
          <a:xfrm>
            <a:off x="228600" y="4724400"/>
            <a:ext cx="8763000" cy="1371600"/>
          </a:xfrm>
        </p:spPr>
        <p:txBody>
          <a:bodyPr/>
          <a:lstStyle/>
          <a:p>
            <a:pPr>
              <a:buNone/>
            </a:pPr>
            <a:r>
              <a:rPr lang="en-US" sz="1600" dirty="0" smtClean="0"/>
              <a:t>	Having well-defined initial conditions and time structure, the radiation of a single electron may be a “standard candle” source for various kinds of quantum optics experiments with the high-order field correlation function. The experimental and theoretical investigation of the stationary state of the electron in a storage ring is useful for the development of non-</a:t>
            </a:r>
            <a:r>
              <a:rPr lang="en-US" sz="1600" dirty="0" err="1" smtClean="0"/>
              <a:t>perturbative</a:t>
            </a:r>
            <a:r>
              <a:rPr lang="en-US" sz="1600" dirty="0" smtClean="0"/>
              <a:t> methods of quantum electrodynamics, and, in general, the foundations of the quantum theory.</a:t>
            </a:r>
            <a:endParaRPr lang="en-US" sz="1600" dirty="0"/>
          </a:p>
        </p:txBody>
      </p:sp>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28</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3581400" y="2057400"/>
            <a:ext cx="3711575" cy="2122488"/>
          </a:xfrm>
          <a:prstGeom prst="rect">
            <a:avLst/>
          </a:prstGeom>
          <a:noFill/>
          <a:ln w="9525">
            <a:noFill/>
            <a:miter lim="800000"/>
            <a:headEnd/>
            <a:tailEnd/>
          </a:ln>
          <a:effectLst/>
        </p:spPr>
      </p:pic>
      <p:sp>
        <p:nvSpPr>
          <p:cNvPr id="7" name="Rectangle 6"/>
          <p:cNvSpPr/>
          <p:nvPr/>
        </p:nvSpPr>
        <p:spPr>
          <a:xfrm>
            <a:off x="4889500" y="2095500"/>
            <a:ext cx="1143000" cy="152400"/>
          </a:xfrm>
          <a:prstGeom prst="rect">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a:stCxn id="7" idx="1"/>
            <a:endCxn id="9" idx="3"/>
          </p:cNvCxnSpPr>
          <p:nvPr/>
        </p:nvCxnSpPr>
        <p:spPr>
          <a:xfrm flipH="1">
            <a:off x="2811463" y="2171700"/>
            <a:ext cx="20780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659063" y="20955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116013" y="1968500"/>
            <a:ext cx="914400" cy="406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a:stCxn id="9" idx="1"/>
            <a:endCxn id="10" idx="3"/>
          </p:cNvCxnSpPr>
          <p:nvPr/>
        </p:nvCxnSpPr>
        <p:spPr>
          <a:xfrm flipH="1">
            <a:off x="2030413" y="2171700"/>
            <a:ext cx="628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5"/>
          <p:cNvSpPr txBox="1">
            <a:spLocks noChangeArrowheads="1"/>
          </p:cNvSpPr>
          <p:nvPr/>
        </p:nvSpPr>
        <p:spPr bwMode="auto">
          <a:xfrm>
            <a:off x="4811969" y="2205038"/>
            <a:ext cx="1253869" cy="400110"/>
          </a:xfrm>
          <a:prstGeom prst="rect">
            <a:avLst/>
          </a:prstGeom>
          <a:noFill/>
          <a:ln w="9525">
            <a:noFill/>
            <a:miter lim="800000"/>
            <a:headEnd/>
            <a:tailEnd/>
          </a:ln>
        </p:spPr>
        <p:txBody>
          <a:bodyPr wrap="none">
            <a:spAutoFit/>
          </a:bodyPr>
          <a:lstStyle/>
          <a:p>
            <a:r>
              <a:rPr lang="en-US" sz="2000" dirty="0" err="1">
                <a:solidFill>
                  <a:srgbClr val="FF0000"/>
                </a:solidFill>
              </a:rPr>
              <a:t>undulator</a:t>
            </a:r>
            <a:endParaRPr lang="en-US" sz="2000" dirty="0">
              <a:solidFill>
                <a:srgbClr val="FF0000"/>
              </a:solidFill>
            </a:endParaRPr>
          </a:p>
        </p:txBody>
      </p:sp>
      <p:sp>
        <p:nvSpPr>
          <p:cNvPr id="13" name="TextBox 16"/>
          <p:cNvSpPr txBox="1">
            <a:spLocks noChangeArrowheads="1"/>
          </p:cNvSpPr>
          <p:nvPr/>
        </p:nvSpPr>
        <p:spPr bwMode="auto">
          <a:xfrm>
            <a:off x="2154238" y="1657350"/>
            <a:ext cx="1008062" cy="400050"/>
          </a:xfrm>
          <a:prstGeom prst="rect">
            <a:avLst/>
          </a:prstGeom>
          <a:noFill/>
          <a:ln w="9525">
            <a:noFill/>
            <a:miter lim="800000"/>
            <a:headEnd/>
            <a:tailEnd/>
          </a:ln>
        </p:spPr>
        <p:txBody>
          <a:bodyPr wrap="none">
            <a:spAutoFit/>
          </a:bodyPr>
          <a:lstStyle/>
          <a:p>
            <a:r>
              <a:rPr lang="en-US" sz="2000" dirty="0"/>
              <a:t>detector</a:t>
            </a:r>
          </a:p>
        </p:txBody>
      </p:sp>
      <p:sp>
        <p:nvSpPr>
          <p:cNvPr id="14" name="TextBox 17"/>
          <p:cNvSpPr txBox="1">
            <a:spLocks noChangeArrowheads="1"/>
          </p:cNvSpPr>
          <p:nvPr/>
        </p:nvSpPr>
        <p:spPr bwMode="auto">
          <a:xfrm>
            <a:off x="989743" y="1981200"/>
            <a:ext cx="1040670" cy="307777"/>
          </a:xfrm>
          <a:prstGeom prst="rect">
            <a:avLst/>
          </a:prstGeom>
          <a:noFill/>
          <a:ln w="9525">
            <a:noFill/>
            <a:miter lim="800000"/>
            <a:headEnd/>
            <a:tailEnd/>
          </a:ln>
        </p:spPr>
        <p:txBody>
          <a:bodyPr wrap="none">
            <a:spAutoFit/>
          </a:bodyPr>
          <a:lstStyle/>
          <a:p>
            <a:r>
              <a:rPr lang="en-US" sz="1400" dirty="0">
                <a:solidFill>
                  <a:srgbClr val="003399"/>
                </a:solidFill>
              </a:rPr>
              <a:t>electronics</a:t>
            </a:r>
          </a:p>
        </p:txBody>
      </p:sp>
      <p:sp>
        <p:nvSpPr>
          <p:cNvPr id="15" name="TextBox 18"/>
          <p:cNvSpPr txBox="1">
            <a:spLocks noChangeArrowheads="1"/>
          </p:cNvSpPr>
          <p:nvPr/>
        </p:nvSpPr>
        <p:spPr bwMode="auto">
          <a:xfrm>
            <a:off x="3237981" y="1501775"/>
            <a:ext cx="1334019" cy="634020"/>
          </a:xfrm>
          <a:prstGeom prst="rect">
            <a:avLst/>
          </a:prstGeom>
          <a:noFill/>
          <a:ln w="9525">
            <a:noFill/>
            <a:miter lim="800000"/>
            <a:headEnd/>
            <a:tailEnd/>
          </a:ln>
        </p:spPr>
        <p:txBody>
          <a:bodyPr wrap="none">
            <a:spAutoFit/>
          </a:bodyPr>
          <a:lstStyle/>
          <a:p>
            <a:r>
              <a:rPr lang="en-US" sz="1600" dirty="0">
                <a:solidFill>
                  <a:srgbClr val="FFFFFF"/>
                </a:solidFill>
              </a:rPr>
              <a:t>photons in</a:t>
            </a:r>
          </a:p>
          <a:p>
            <a:r>
              <a:rPr lang="en-US" sz="1600" dirty="0">
                <a:solidFill>
                  <a:srgbClr val="FFFFFF"/>
                </a:solidFill>
              </a:rPr>
              <a:t>visible range</a:t>
            </a:r>
          </a:p>
        </p:txBody>
      </p:sp>
      <p:sp>
        <p:nvSpPr>
          <p:cNvPr id="16" name="TextBox 27"/>
          <p:cNvSpPr txBox="1">
            <a:spLocks noChangeArrowheads="1"/>
          </p:cNvSpPr>
          <p:nvPr/>
        </p:nvSpPr>
        <p:spPr bwMode="auto">
          <a:xfrm>
            <a:off x="4114800" y="2819400"/>
            <a:ext cx="2484976" cy="757130"/>
          </a:xfrm>
          <a:prstGeom prst="rect">
            <a:avLst/>
          </a:prstGeom>
          <a:noFill/>
          <a:ln w="9525">
            <a:noFill/>
            <a:miter lim="800000"/>
            <a:headEnd/>
            <a:tailEnd/>
          </a:ln>
        </p:spPr>
        <p:txBody>
          <a:bodyPr wrap="none">
            <a:spAutoFit/>
          </a:bodyPr>
          <a:lstStyle/>
          <a:p>
            <a:pPr algn="ctr"/>
            <a:r>
              <a:rPr lang="en-US" dirty="0" smtClean="0">
                <a:solidFill>
                  <a:srgbClr val="003399"/>
                </a:solidFill>
              </a:rPr>
              <a:t>IOTA</a:t>
            </a:r>
          </a:p>
          <a:p>
            <a:pPr algn="ctr"/>
            <a:r>
              <a:rPr lang="en-US" sz="1600" dirty="0" smtClean="0">
                <a:solidFill>
                  <a:srgbClr val="003399"/>
                </a:solidFill>
              </a:rPr>
              <a:t>single circulating electron</a:t>
            </a:r>
            <a:endParaRPr lang="en-US" sz="1600" dirty="0">
              <a:solidFill>
                <a:srgbClr val="00339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29</a:t>
            </a:fld>
            <a:endParaRPr lang="en-US" dirty="0"/>
          </a:p>
        </p:txBody>
      </p:sp>
      <p:pic>
        <p:nvPicPr>
          <p:cNvPr id="57346" name="Picture 2"/>
          <p:cNvPicPr>
            <a:picLocks noChangeAspect="1" noChangeArrowheads="1"/>
          </p:cNvPicPr>
          <p:nvPr/>
        </p:nvPicPr>
        <p:blipFill>
          <a:blip r:embed="rId2" cstate="print"/>
          <a:srcRect/>
          <a:stretch>
            <a:fillRect/>
          </a:stretch>
        </p:blipFill>
        <p:spPr bwMode="auto">
          <a:xfrm>
            <a:off x="228600" y="0"/>
            <a:ext cx="8915400" cy="4301420"/>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0" y="4285949"/>
            <a:ext cx="3886200" cy="2733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3</a:t>
            </a:fld>
            <a:endParaRPr lang="en-US" dirty="0"/>
          </a:p>
        </p:txBody>
      </p:sp>
      <p:sp>
        <p:nvSpPr>
          <p:cNvPr id="6" name="Rectangle 2"/>
          <p:cNvSpPr txBox="1">
            <a:spLocks noChangeArrowheads="1"/>
          </p:cNvSpPr>
          <p:nvPr/>
        </p:nvSpPr>
        <p:spPr bwMode="auto">
          <a:xfrm>
            <a:off x="457200" y="228600"/>
            <a:ext cx="7772400" cy="1927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dirty="0" smtClean="0">
                <a:solidFill>
                  <a:srgbClr val="FFFF00"/>
                </a:solidFill>
                <a:latin typeface="+mj-lt"/>
                <a:ea typeface="+mj-ea"/>
                <a:cs typeface="+mj-cs"/>
              </a:rPr>
              <a:t>Experimental</a:t>
            </a:r>
            <a:r>
              <a:rPr kumimoji="0" lang="en-US" sz="3600" b="1" i="0" u="none" strike="noStrike" kern="0" cap="none" spc="0" normalizeH="0" baseline="0" noProof="0" dirty="0" smtClean="0">
                <a:ln>
                  <a:noFill/>
                </a:ln>
                <a:solidFill>
                  <a:srgbClr val="FFFF00"/>
                </a:solidFill>
                <a:effectLst/>
                <a:uLnTx/>
                <a:uFillTx/>
                <a:latin typeface="+mj-lt"/>
                <a:ea typeface="+mj-ea"/>
                <a:cs typeface="+mj-cs"/>
              </a:rPr>
              <a:t> Proposals at </a:t>
            </a:r>
            <a:br>
              <a:rPr kumimoji="0" lang="en-US" sz="3600" b="1" i="0" u="none" strike="noStrike" kern="0" cap="none" spc="0" normalizeH="0" baseline="0" noProof="0" dirty="0" smtClean="0">
                <a:ln>
                  <a:noFill/>
                </a:ln>
                <a:solidFill>
                  <a:srgbClr val="FFFF00"/>
                </a:solidFill>
                <a:effectLst/>
                <a:uLnTx/>
                <a:uFillTx/>
                <a:latin typeface="+mj-lt"/>
                <a:ea typeface="+mj-ea"/>
                <a:cs typeface="+mj-cs"/>
              </a:rPr>
            </a:br>
            <a:r>
              <a:rPr kumimoji="0" lang="en-US" sz="3600" b="1" i="0" u="none" strike="noStrike" kern="0" cap="none" spc="0" normalizeH="0" baseline="0" noProof="0" dirty="0" smtClean="0">
                <a:ln>
                  <a:noFill/>
                </a:ln>
                <a:solidFill>
                  <a:srgbClr val="FFFF00"/>
                </a:solidFill>
                <a:effectLst/>
                <a:uLnTx/>
                <a:uFillTx/>
                <a:latin typeface="+mj-lt"/>
                <a:ea typeface="+mj-ea"/>
                <a:cs typeface="+mj-cs"/>
              </a:rPr>
              <a:t>IOTA Storage Ring  </a:t>
            </a:r>
            <a:br>
              <a:rPr kumimoji="0" lang="en-US" sz="3600" b="1" i="0" u="none" strike="noStrike" kern="0" cap="none" spc="0" normalizeH="0" baseline="0" noProof="0" dirty="0" smtClean="0">
                <a:ln>
                  <a:noFill/>
                </a:ln>
                <a:solidFill>
                  <a:srgbClr val="FFFF00"/>
                </a:solidFill>
                <a:effectLst/>
                <a:uLnTx/>
                <a:uFillTx/>
                <a:latin typeface="+mj-lt"/>
                <a:ea typeface="+mj-ea"/>
                <a:cs typeface="+mj-cs"/>
              </a:rPr>
            </a:br>
            <a:endParaRPr kumimoji="0" lang="en-US" sz="3600" b="1" i="1" u="none" strike="noStrike" kern="0" cap="none" spc="0" normalizeH="0" baseline="0" noProof="0" dirty="0" smtClean="0">
              <a:ln>
                <a:noFill/>
              </a:ln>
              <a:solidFill>
                <a:srgbClr val="FFFFFF"/>
              </a:solidFill>
              <a:effectLst>
                <a:outerShdw blurRad="38100" dist="38100" dir="2700000" algn="tl">
                  <a:srgbClr val="DDDDDD"/>
                </a:outerShdw>
              </a:effectLst>
              <a:uLnTx/>
              <a:uFillTx/>
              <a:latin typeface="+mj-lt"/>
              <a:ea typeface="+mj-ea"/>
              <a:cs typeface="+mj-cs"/>
            </a:endParaRPr>
          </a:p>
        </p:txBody>
      </p:sp>
      <p:sp>
        <p:nvSpPr>
          <p:cNvPr id="7" name="Rectangle 3"/>
          <p:cNvSpPr txBox="1">
            <a:spLocks noChangeArrowheads="1"/>
          </p:cNvSpPr>
          <p:nvPr/>
        </p:nvSpPr>
        <p:spPr bwMode="auto">
          <a:xfrm>
            <a:off x="228600" y="1524000"/>
            <a:ext cx="8534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CCFFFF"/>
              </a:buClr>
              <a:buSzPct val="80000"/>
              <a:buFontTx/>
              <a:buChar char="•"/>
              <a:tabLst/>
              <a:defRPr/>
            </a:pPr>
            <a:r>
              <a:rPr kumimoji="0" lang="en-US" sz="2800" b="0" i="0" u="none" strike="noStrike" kern="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Integrable</a:t>
            </a: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Optics Test  (electrons and protons)</a:t>
            </a:r>
          </a:p>
          <a:p>
            <a:pPr marL="342900" indent="-342900" algn="l" eaLnBrk="0" hangingPunct="0">
              <a:buClr>
                <a:srgbClr val="CCFFFF"/>
              </a:buClr>
              <a:buFontTx/>
              <a:buChar char="•"/>
              <a:defRPr/>
            </a:pPr>
            <a:r>
              <a:rPr lang="en-US" sz="2800" kern="0" dirty="0" smtClean="0">
                <a:effectLst>
                  <a:outerShdw blurRad="38100" dist="38100" dir="2700000" algn="tl">
                    <a:srgbClr val="000000">
                      <a:alpha val="43137"/>
                    </a:srgbClr>
                  </a:outerShdw>
                </a:effectLst>
              </a:rPr>
              <a:t>Optical </a:t>
            </a:r>
            <a:r>
              <a:rPr lang="en-US" sz="2800" kern="0" dirty="0">
                <a:effectLst>
                  <a:outerShdw blurRad="38100" dist="38100" dir="2700000" algn="tl">
                    <a:srgbClr val="000000">
                      <a:alpha val="43137"/>
                    </a:srgbClr>
                  </a:outerShdw>
                </a:effectLst>
              </a:rPr>
              <a:t>Stochastic Cooling Experiment </a:t>
            </a:r>
            <a:r>
              <a:rPr lang="en-US" sz="2800" kern="0" dirty="0" smtClean="0">
                <a:effectLst>
                  <a:outerShdw blurRad="38100" dist="38100" dir="2700000" algn="tl">
                    <a:srgbClr val="000000">
                      <a:alpha val="43137"/>
                    </a:srgbClr>
                  </a:outerShdw>
                </a:effectLst>
              </a:rPr>
              <a:t>(electrons)</a:t>
            </a:r>
            <a:endParaRPr lang="en-US" sz="2800" kern="0" dirty="0">
              <a:effectLst>
                <a:outerShdw blurRad="38100" dist="38100" dir="2700000" algn="tl">
                  <a:srgbClr val="000000">
                    <a:alpha val="43137"/>
                  </a:srgbClr>
                </a:outerShdw>
              </a:effectLst>
            </a:endParaRPr>
          </a:p>
          <a:p>
            <a:pPr marL="342900" marR="0" lvl="0" indent="-342900" algn="l" defTabSz="914400" rtl="0" eaLnBrk="1" fontAlgn="base" latinLnBrk="0" hangingPunct="1">
              <a:lnSpc>
                <a:spcPct val="100000"/>
              </a:lnSpc>
              <a:spcBef>
                <a:spcPct val="20000"/>
              </a:spcBef>
              <a:spcAft>
                <a:spcPct val="0"/>
              </a:spcAft>
              <a:buClr>
                <a:srgbClr val="CCFFFF"/>
              </a:buClr>
              <a:buSzPct val="80000"/>
              <a:buFontTx/>
              <a:buChar char="•"/>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Space </a:t>
            </a: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Charge Compensation in High Intensity Circular Accelerators</a:t>
            </a:r>
            <a:r>
              <a:rPr kumimoji="0" lang="en-US" sz="2800"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(protons)</a:t>
            </a:r>
          </a:p>
          <a:p>
            <a:pPr marL="342900" lvl="0" indent="-342900" algn="l">
              <a:buClr>
                <a:srgbClr val="CCFFFF"/>
              </a:buClr>
              <a:buFontTx/>
              <a:buChar char="•"/>
              <a:defRPr/>
            </a:pPr>
            <a:r>
              <a:rPr lang="en-US" sz="2800" kern="0" dirty="0" smtClean="0">
                <a:effectLst>
                  <a:outerShdw blurRad="38100" dist="38100" dir="2700000" algn="tl">
                    <a:srgbClr val="000000">
                      <a:alpha val="43137"/>
                    </a:srgbClr>
                  </a:outerShdw>
                </a:effectLst>
                <a:latin typeface="+mn-lt"/>
              </a:rPr>
              <a:t>Electron </a:t>
            </a:r>
            <a:r>
              <a:rPr lang="en-US" sz="2800" kern="0" dirty="0" smtClean="0">
                <a:effectLst>
                  <a:outerShdw blurRad="38100" dist="38100" dir="2700000" algn="tl">
                    <a:srgbClr val="000000">
                      <a:alpha val="43137"/>
                    </a:srgbClr>
                  </a:outerShdw>
                </a:effectLst>
                <a:latin typeface="+mn-lt"/>
              </a:rPr>
              <a:t>Wave Function Size Measurements in IOTA Ring (electrons</a:t>
            </a:r>
            <a:r>
              <a:rPr lang="en-US" sz="2800" kern="0" dirty="0" smtClean="0">
                <a:effectLst>
                  <a:outerShdw blurRad="38100" dist="38100" dir="2700000" algn="tl">
                    <a:srgbClr val="000000">
                      <a:alpha val="43137"/>
                    </a:srgbClr>
                  </a:outerShdw>
                </a:effectLst>
                <a:latin typeface="+mn-lt"/>
              </a:rPr>
              <a:t>)</a:t>
            </a:r>
          </a:p>
          <a:p>
            <a:pPr marL="342900" lvl="0" indent="-342900" algn="l">
              <a:buClr>
                <a:srgbClr val="CCFFFF"/>
              </a:buClr>
              <a:buFontTx/>
              <a:buChar char="•"/>
              <a:defRPr/>
            </a:pPr>
            <a:endPar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There are now 4 IOTA ring experiment proposals. </a:t>
            </a:r>
            <a:endParaRPr lang="en-US" dirty="0" smtClean="0"/>
          </a:p>
          <a:p>
            <a:r>
              <a:rPr lang="en-US" dirty="0" smtClean="0"/>
              <a:t>IOTA goals are well aligned with HEP investments in Intensity and Energy Frontiers</a:t>
            </a:r>
          </a:p>
          <a:p>
            <a:r>
              <a:rPr lang="en-US" dirty="0" smtClean="0"/>
              <a:t>IOTA  </a:t>
            </a:r>
            <a:r>
              <a:rPr lang="en-US" dirty="0" smtClean="0"/>
              <a:t>(and experiments) is a great project for  post-docs and/or graduate students</a:t>
            </a:r>
          </a:p>
          <a:p>
            <a:pPr lvl="1"/>
            <a:r>
              <a:rPr lang="en-US" dirty="0" smtClean="0"/>
              <a:t>Interest from U of Chicago, U of Colorado, UMD</a:t>
            </a:r>
            <a:endParaRPr lang="en-US" dirty="0" smtClean="0"/>
          </a:p>
          <a:p>
            <a:r>
              <a:rPr lang="en-US" dirty="0" smtClean="0"/>
              <a:t>Unique opportunity for US PAS students and for FNAL-sponsored internships.</a:t>
            </a:r>
            <a:endParaRPr lang="en-US" dirty="0"/>
          </a:p>
        </p:txBody>
      </p:sp>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4</a:t>
            </a:fld>
            <a:endParaRPr lang="en-US" dirty="0"/>
          </a:p>
        </p:txBody>
      </p:sp>
      <p:sp>
        <p:nvSpPr>
          <p:cNvPr id="6" name="Title 1"/>
          <p:cNvSpPr>
            <a:spLocks noGrp="1"/>
          </p:cNvSpPr>
          <p:nvPr>
            <p:ph type="title"/>
          </p:nvPr>
        </p:nvSpPr>
        <p:spPr>
          <a:xfrm>
            <a:off x="304800" y="228600"/>
            <a:ext cx="8077200" cy="762000"/>
          </a:xfrm>
        </p:spPr>
        <p:txBody>
          <a:bodyPr/>
          <a:lstStyle/>
          <a:p>
            <a:r>
              <a:rPr lang="en-US" sz="3200" b="1" dirty="0" smtClean="0"/>
              <a:t>IOTA at a glance</a:t>
            </a:r>
          </a:p>
        </p:txBody>
      </p:sp>
      <p:graphicFrame>
        <p:nvGraphicFramePr>
          <p:cNvPr id="7" name="Content Placeholder 5"/>
          <p:cNvGraphicFramePr>
            <a:graphicFrameLocks noGrp="1"/>
          </p:cNvGraphicFramePr>
          <p:nvPr>
            <p:ph idx="1"/>
          </p:nvPr>
        </p:nvGraphicFramePr>
        <p:xfrm>
          <a:off x="152400" y="1143000"/>
          <a:ext cx="8839200" cy="5051749"/>
        </p:xfrm>
        <a:graphic>
          <a:graphicData uri="http://schemas.openxmlformats.org/drawingml/2006/table">
            <a:tbl>
              <a:tblPr firstRow="1" firstCol="1" bandRow="1" bandCol="1">
                <a:tableStyleId>{073A0DAA-6AF3-43AB-8588-CEC1D06C72B9}</a:tableStyleId>
              </a:tblPr>
              <a:tblGrid>
                <a:gridCol w="5486400"/>
                <a:gridCol w="1905000"/>
                <a:gridCol w="1447800"/>
              </a:tblGrid>
              <a:tr h="462731">
                <a:tc>
                  <a:txBody>
                    <a:bodyPr/>
                    <a:lstStyle/>
                    <a:p>
                      <a:pPr marL="0" marR="0" algn="ctr">
                        <a:spcBef>
                          <a:spcPts val="0"/>
                        </a:spcBef>
                        <a:spcAft>
                          <a:spcPts val="0"/>
                        </a:spcAft>
                      </a:pPr>
                      <a:r>
                        <a:rPr lang="en-US" sz="2800" dirty="0">
                          <a:effectLst/>
                        </a:rPr>
                        <a:t>Parameter</a:t>
                      </a:r>
                      <a:endParaRPr lang="en-US" sz="2800" dirty="0">
                        <a:effectLst/>
                        <a:latin typeface="Calibri"/>
                        <a:ea typeface="Calibri"/>
                        <a:cs typeface="Calibri"/>
                      </a:endParaRPr>
                    </a:p>
                  </a:txBody>
                  <a:tcPr marL="68580" marR="68580" marT="0" marB="0" anchor="ctr"/>
                </a:tc>
                <a:tc>
                  <a:txBody>
                    <a:bodyPr/>
                    <a:lstStyle/>
                    <a:p>
                      <a:pPr marL="0" marR="0" algn="ctr">
                        <a:spcBef>
                          <a:spcPts val="0"/>
                        </a:spcBef>
                        <a:spcAft>
                          <a:spcPts val="0"/>
                        </a:spcAft>
                      </a:pPr>
                      <a:r>
                        <a:rPr lang="en-US" sz="2800">
                          <a:effectLst/>
                        </a:rPr>
                        <a:t>Value</a:t>
                      </a:r>
                      <a:endParaRPr lang="en-US" sz="2800">
                        <a:effectLst/>
                        <a:latin typeface="Calibri"/>
                        <a:ea typeface="Calibri"/>
                        <a:cs typeface="Calibri"/>
                      </a:endParaRPr>
                    </a:p>
                  </a:txBody>
                  <a:tcPr marL="68580" marR="68580" marT="0" marB="0" anchor="ctr"/>
                </a:tc>
                <a:tc>
                  <a:txBody>
                    <a:bodyPr/>
                    <a:lstStyle/>
                    <a:p>
                      <a:pPr marL="0" marR="0" algn="ctr">
                        <a:spcBef>
                          <a:spcPts val="0"/>
                        </a:spcBef>
                        <a:spcAft>
                          <a:spcPts val="0"/>
                        </a:spcAft>
                      </a:pPr>
                      <a:r>
                        <a:rPr lang="en-US" sz="2800">
                          <a:effectLst/>
                        </a:rPr>
                        <a:t>Unit</a:t>
                      </a:r>
                      <a:endParaRPr lang="en-US" sz="2800">
                        <a:effectLst/>
                        <a:latin typeface="Calibri"/>
                        <a:ea typeface="Calibri"/>
                        <a:cs typeface="Calibri"/>
                      </a:endParaRPr>
                    </a:p>
                  </a:txBody>
                  <a:tcPr marL="68580" marR="68580" marT="0" marB="0" anchor="ctr"/>
                </a:tc>
              </a:tr>
              <a:tr h="426688">
                <a:tc>
                  <a:txBody>
                    <a:bodyPr/>
                    <a:lstStyle/>
                    <a:p>
                      <a:pPr marL="0" marR="0">
                        <a:spcBef>
                          <a:spcPts val="0"/>
                        </a:spcBef>
                        <a:spcAft>
                          <a:spcPts val="0"/>
                        </a:spcAft>
                      </a:pPr>
                      <a:r>
                        <a:rPr lang="en-US" sz="2800" dirty="0">
                          <a:effectLst/>
                        </a:rPr>
                        <a:t>Circumference</a:t>
                      </a:r>
                      <a:endParaRPr lang="en-US" sz="2800" dirty="0">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dirty="0">
                          <a:solidFill>
                            <a:schemeClr val="bg1"/>
                          </a:solidFill>
                          <a:effectLst>
                            <a:outerShdw blurRad="38100" dist="38100" dir="2700000" algn="tl">
                              <a:srgbClr val="000000">
                                <a:alpha val="43137"/>
                              </a:srgbClr>
                            </a:outerShdw>
                          </a:effectLst>
                        </a:rPr>
                        <a:t>38.7</a:t>
                      </a:r>
                      <a:endParaRPr lang="en-US" sz="2800" dirty="0">
                        <a:solidFill>
                          <a:schemeClr val="bg1"/>
                        </a:solidFill>
                        <a:effectLst>
                          <a:outerShdw blurRad="38100" dist="38100" dir="2700000" algn="tl">
                            <a:srgbClr val="000000">
                              <a:alpha val="43137"/>
                            </a:srgbClr>
                          </a:outerShdw>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dirty="0">
                          <a:effectLst/>
                        </a:rPr>
                        <a:t>m</a:t>
                      </a:r>
                      <a:endParaRPr lang="en-US" sz="2800" dirty="0">
                        <a:effectLst/>
                        <a:latin typeface="Calibri"/>
                        <a:ea typeface="Calibri"/>
                        <a:cs typeface="Calibri"/>
                      </a:endParaRPr>
                    </a:p>
                  </a:txBody>
                  <a:tcPr marL="68580" marR="68580" marT="0" marB="0"/>
                </a:tc>
              </a:tr>
              <a:tr h="426688">
                <a:tc>
                  <a:txBody>
                    <a:bodyPr/>
                    <a:lstStyle/>
                    <a:p>
                      <a:pPr marL="0" marR="0">
                        <a:spcBef>
                          <a:spcPts val="0"/>
                        </a:spcBef>
                        <a:spcAft>
                          <a:spcPts val="0"/>
                        </a:spcAft>
                      </a:pPr>
                      <a:r>
                        <a:rPr lang="en-US" sz="2800" dirty="0">
                          <a:effectLst/>
                        </a:rPr>
                        <a:t>Bending dipole field</a:t>
                      </a:r>
                      <a:endParaRPr lang="en-US" sz="2800" dirty="0">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dirty="0" smtClean="0">
                          <a:solidFill>
                            <a:schemeClr val="bg1"/>
                          </a:solidFill>
                          <a:effectLst>
                            <a:outerShdw blurRad="38100" dist="38100" dir="2700000" algn="tl">
                              <a:srgbClr val="000000">
                                <a:alpha val="43137"/>
                              </a:srgbClr>
                            </a:outerShdw>
                          </a:effectLst>
                        </a:rPr>
                        <a:t>0.7</a:t>
                      </a:r>
                      <a:endParaRPr lang="en-US" sz="2800" dirty="0">
                        <a:solidFill>
                          <a:schemeClr val="bg1"/>
                        </a:solidFill>
                        <a:effectLst>
                          <a:outerShdw blurRad="38100" dist="38100" dir="2700000" algn="tl">
                            <a:srgbClr val="000000">
                              <a:alpha val="43137"/>
                            </a:srgbClr>
                          </a:outerShdw>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a:effectLst/>
                        </a:rPr>
                        <a:t>T</a:t>
                      </a:r>
                      <a:endParaRPr lang="en-US" sz="2800">
                        <a:effectLst/>
                        <a:latin typeface="Calibri"/>
                        <a:ea typeface="Calibri"/>
                        <a:cs typeface="Calibri"/>
                      </a:endParaRPr>
                    </a:p>
                  </a:txBody>
                  <a:tcPr marL="68580" marR="68580" marT="0" marB="0"/>
                </a:tc>
              </a:tr>
              <a:tr h="426688">
                <a:tc>
                  <a:txBody>
                    <a:bodyPr/>
                    <a:lstStyle/>
                    <a:p>
                      <a:pPr marL="0" marR="0">
                        <a:spcBef>
                          <a:spcPts val="0"/>
                        </a:spcBef>
                        <a:spcAft>
                          <a:spcPts val="0"/>
                        </a:spcAft>
                      </a:pPr>
                      <a:r>
                        <a:rPr lang="en-US" sz="2800" dirty="0">
                          <a:effectLst/>
                        </a:rPr>
                        <a:t>RF voltage</a:t>
                      </a:r>
                      <a:endParaRPr lang="en-US" sz="2800" dirty="0">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dirty="0">
                          <a:solidFill>
                            <a:schemeClr val="bg1"/>
                          </a:solidFill>
                          <a:effectLst>
                            <a:outerShdw blurRad="38100" dist="38100" dir="2700000" algn="tl">
                              <a:srgbClr val="000000">
                                <a:alpha val="43137"/>
                              </a:srgbClr>
                            </a:outerShdw>
                          </a:effectLst>
                        </a:rPr>
                        <a:t>50</a:t>
                      </a:r>
                      <a:endParaRPr lang="en-US" sz="2800" dirty="0">
                        <a:solidFill>
                          <a:schemeClr val="bg1"/>
                        </a:solidFill>
                        <a:effectLst>
                          <a:outerShdw blurRad="38100" dist="38100" dir="2700000" algn="tl">
                            <a:srgbClr val="000000">
                              <a:alpha val="43137"/>
                            </a:srgbClr>
                          </a:outerShdw>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a:effectLst/>
                        </a:rPr>
                        <a:t>kV</a:t>
                      </a:r>
                      <a:endParaRPr lang="en-US" sz="2800">
                        <a:effectLst/>
                        <a:latin typeface="Calibri"/>
                        <a:ea typeface="Calibri"/>
                        <a:cs typeface="Calibri"/>
                      </a:endParaRPr>
                    </a:p>
                  </a:txBody>
                  <a:tcPr marL="68580" marR="68580" marT="0" marB="0"/>
                </a:tc>
              </a:tr>
              <a:tr h="161861">
                <a:tc>
                  <a:txBody>
                    <a:bodyPr/>
                    <a:lstStyle/>
                    <a:p>
                      <a:pPr marL="0" marR="0">
                        <a:spcBef>
                          <a:spcPts val="0"/>
                        </a:spcBef>
                        <a:spcAft>
                          <a:spcPts val="0"/>
                        </a:spcAft>
                      </a:pPr>
                      <a:endParaRPr lang="en-US" sz="1000" dirty="0">
                        <a:effectLst/>
                        <a:latin typeface="Calibri"/>
                        <a:ea typeface="Calibri"/>
                        <a:cs typeface="Calibri"/>
                      </a:endParaRPr>
                    </a:p>
                  </a:txBody>
                  <a:tcPr marL="68580" marR="68580" marT="0" marB="0"/>
                </a:tc>
                <a:tc>
                  <a:txBody>
                    <a:bodyPr/>
                    <a:lstStyle/>
                    <a:p>
                      <a:pPr marL="0" marR="0" algn="ctr">
                        <a:spcBef>
                          <a:spcPts val="0"/>
                        </a:spcBef>
                        <a:spcAft>
                          <a:spcPts val="0"/>
                        </a:spcAft>
                      </a:pPr>
                      <a:endParaRPr lang="en-US" sz="1000" dirty="0">
                        <a:solidFill>
                          <a:schemeClr val="bg1"/>
                        </a:solidFill>
                        <a:effectLst>
                          <a:outerShdw blurRad="38100" dist="38100" dir="2700000" algn="tl">
                            <a:srgbClr val="000000">
                              <a:alpha val="43137"/>
                            </a:srgbClr>
                          </a:outerShdw>
                        </a:effectLst>
                        <a:latin typeface="Calibri"/>
                        <a:ea typeface="Calibri"/>
                        <a:cs typeface="Calibri"/>
                      </a:endParaRPr>
                    </a:p>
                  </a:txBody>
                  <a:tcPr marL="68580" marR="68580" marT="0" marB="0"/>
                </a:tc>
                <a:tc>
                  <a:txBody>
                    <a:bodyPr/>
                    <a:lstStyle/>
                    <a:p>
                      <a:pPr marL="0" marR="0" algn="ctr">
                        <a:spcBef>
                          <a:spcPts val="0"/>
                        </a:spcBef>
                        <a:spcAft>
                          <a:spcPts val="0"/>
                        </a:spcAft>
                      </a:pPr>
                      <a:endParaRPr lang="en-US" sz="1000" dirty="0">
                        <a:effectLst/>
                        <a:latin typeface="Calibri"/>
                        <a:ea typeface="Calibri"/>
                        <a:cs typeface="Calibri"/>
                      </a:endParaRPr>
                    </a:p>
                  </a:txBody>
                  <a:tcPr marL="68580" marR="68580" marT="0" marB="0"/>
                </a:tc>
              </a:tr>
              <a:tr h="426688">
                <a:tc>
                  <a:txBody>
                    <a:bodyPr/>
                    <a:lstStyle/>
                    <a:p>
                      <a:pPr marL="0" marR="0">
                        <a:spcBef>
                          <a:spcPts val="0"/>
                        </a:spcBef>
                        <a:spcAft>
                          <a:spcPts val="0"/>
                        </a:spcAft>
                      </a:pPr>
                      <a:r>
                        <a:rPr lang="en-US" sz="2800" dirty="0" smtClean="0">
                          <a:solidFill>
                            <a:srgbClr val="FFFF00"/>
                          </a:solidFill>
                          <a:effectLst/>
                        </a:rPr>
                        <a:t>Electron beam </a:t>
                      </a:r>
                      <a:r>
                        <a:rPr lang="en-US" sz="2800" dirty="0">
                          <a:solidFill>
                            <a:srgbClr val="FFFF00"/>
                          </a:solidFill>
                          <a:effectLst/>
                        </a:rPr>
                        <a:t>e</a:t>
                      </a:r>
                      <a:r>
                        <a:rPr lang="en-US" sz="2800" dirty="0" smtClean="0">
                          <a:solidFill>
                            <a:srgbClr val="FFFF00"/>
                          </a:solidFill>
                          <a:effectLst/>
                        </a:rPr>
                        <a:t>nergy</a:t>
                      </a:r>
                      <a:endParaRPr lang="en-US" sz="2800" dirty="0">
                        <a:solidFill>
                          <a:srgbClr val="FFFF00"/>
                        </a:solidFill>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dirty="0" smtClean="0">
                          <a:solidFill>
                            <a:schemeClr val="bg1"/>
                          </a:solidFill>
                          <a:effectLst>
                            <a:outerShdw blurRad="38100" dist="38100" dir="2700000" algn="tl">
                              <a:srgbClr val="000000">
                                <a:alpha val="43137"/>
                              </a:srgbClr>
                            </a:outerShdw>
                          </a:effectLst>
                        </a:rPr>
                        <a:t>&lt; 150</a:t>
                      </a:r>
                      <a:endParaRPr lang="en-US" sz="2800" dirty="0">
                        <a:solidFill>
                          <a:schemeClr val="bg1"/>
                        </a:solidFill>
                        <a:effectLst>
                          <a:outerShdw blurRad="38100" dist="38100" dir="2700000" algn="tl">
                            <a:srgbClr val="000000">
                              <a:alpha val="43137"/>
                            </a:srgbClr>
                          </a:outerShdw>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dirty="0">
                          <a:effectLst/>
                        </a:rPr>
                        <a:t>MeV</a:t>
                      </a:r>
                      <a:endParaRPr lang="en-US" sz="2800" dirty="0">
                        <a:effectLst/>
                        <a:latin typeface="Calibri"/>
                        <a:ea typeface="Calibri"/>
                        <a:cs typeface="Calibri"/>
                      </a:endParaRPr>
                    </a:p>
                  </a:txBody>
                  <a:tcPr marL="68580" marR="68580" marT="0" marB="0"/>
                </a:tc>
              </a:tr>
              <a:tr h="426688">
                <a:tc>
                  <a:txBody>
                    <a:bodyPr/>
                    <a:lstStyle/>
                    <a:p>
                      <a:pPr marL="0" marR="0">
                        <a:spcBef>
                          <a:spcPts val="0"/>
                        </a:spcBef>
                        <a:spcAft>
                          <a:spcPts val="0"/>
                        </a:spcAft>
                      </a:pPr>
                      <a:r>
                        <a:rPr lang="en-US" sz="2800" dirty="0" smtClean="0">
                          <a:solidFill>
                            <a:srgbClr val="FFFF00"/>
                          </a:solidFill>
                          <a:effectLst/>
                        </a:rPr>
                        <a:t>Number of electrons</a:t>
                      </a:r>
                      <a:endParaRPr lang="en-US" sz="2800" dirty="0">
                        <a:solidFill>
                          <a:srgbClr val="FFFF00"/>
                        </a:solidFill>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kern="800" dirty="0" smtClean="0">
                          <a:solidFill>
                            <a:schemeClr val="bg1"/>
                          </a:solidFill>
                          <a:effectLst>
                            <a:outerShdw blurRad="38100" dist="38100" dir="2700000" algn="tl">
                              <a:srgbClr val="000000">
                                <a:alpha val="43137"/>
                              </a:srgbClr>
                            </a:outerShdw>
                          </a:effectLst>
                          <a:latin typeface="+mn-lt"/>
                          <a:ea typeface="+mn-ea"/>
                          <a:cs typeface="+mn-cs"/>
                        </a:rPr>
                        <a:t>2</a:t>
                      </a:r>
                      <a:r>
                        <a:rPr lang="en-US" sz="2800" kern="800" baseline="0" dirty="0" smtClean="0">
                          <a:solidFill>
                            <a:schemeClr val="bg1"/>
                          </a:solidFill>
                          <a:effectLst>
                            <a:outerShdw blurRad="38100" dist="38100" dir="2700000" algn="tl">
                              <a:srgbClr val="000000">
                                <a:alpha val="43137"/>
                              </a:srgbClr>
                            </a:outerShdw>
                          </a:effectLst>
                          <a:latin typeface="+mn-lt"/>
                          <a:ea typeface="+mn-ea"/>
                          <a:cs typeface="+mn-cs"/>
                        </a:rPr>
                        <a:t> 10</a:t>
                      </a:r>
                      <a:r>
                        <a:rPr lang="en-US" sz="2800" kern="800" baseline="30000" dirty="0" smtClean="0">
                          <a:solidFill>
                            <a:schemeClr val="bg1"/>
                          </a:solidFill>
                          <a:effectLst>
                            <a:outerShdw blurRad="38100" dist="38100" dir="2700000" algn="tl">
                              <a:srgbClr val="000000">
                                <a:alpha val="43137"/>
                              </a:srgbClr>
                            </a:outerShdw>
                          </a:effectLst>
                          <a:latin typeface="+mn-lt"/>
                          <a:ea typeface="+mn-ea"/>
                          <a:cs typeface="+mn-cs"/>
                        </a:rPr>
                        <a:t>9</a:t>
                      </a:r>
                      <a:endParaRPr lang="en-US" sz="2800" dirty="0">
                        <a:solidFill>
                          <a:schemeClr val="bg1"/>
                        </a:solidFill>
                        <a:effectLst>
                          <a:outerShdw blurRad="38100" dist="38100" dir="2700000" algn="tl">
                            <a:srgbClr val="000000">
                              <a:alpha val="43137"/>
                            </a:srgbClr>
                          </a:outerShdw>
                        </a:effectLst>
                        <a:latin typeface="Calibri"/>
                        <a:ea typeface="Calibri"/>
                        <a:cs typeface="Calibri"/>
                      </a:endParaRPr>
                    </a:p>
                  </a:txBody>
                  <a:tcPr marL="68580" marR="68580" marT="0" marB="0"/>
                </a:tc>
                <a:tc>
                  <a:txBody>
                    <a:bodyPr/>
                    <a:lstStyle/>
                    <a:p>
                      <a:pPr marL="0" marR="0" algn="ctr">
                        <a:spcBef>
                          <a:spcPts val="0"/>
                        </a:spcBef>
                        <a:spcAft>
                          <a:spcPts val="0"/>
                        </a:spcAft>
                      </a:pPr>
                      <a:endParaRPr lang="en-US" sz="2800" dirty="0">
                        <a:effectLst/>
                        <a:latin typeface="Calibri"/>
                        <a:ea typeface="Calibri"/>
                        <a:cs typeface="Calibri"/>
                      </a:endParaRPr>
                    </a:p>
                  </a:txBody>
                  <a:tcPr marL="68580" marR="68580" marT="0" marB="0"/>
                </a:tc>
              </a:tr>
              <a:tr h="426688">
                <a:tc>
                  <a:txBody>
                    <a:bodyPr/>
                    <a:lstStyle/>
                    <a:p>
                      <a:pPr marL="0" marR="0">
                        <a:spcBef>
                          <a:spcPts val="0"/>
                        </a:spcBef>
                        <a:spcAft>
                          <a:spcPts val="0"/>
                        </a:spcAft>
                      </a:pPr>
                      <a:r>
                        <a:rPr lang="en-US" sz="2800" dirty="0" err="1" smtClean="0">
                          <a:solidFill>
                            <a:srgbClr val="FFFF00"/>
                          </a:solidFill>
                          <a:effectLst/>
                        </a:rPr>
                        <a:t>Transv</a:t>
                      </a:r>
                      <a:r>
                        <a:rPr lang="en-US" sz="2800" dirty="0" smtClean="0">
                          <a:solidFill>
                            <a:srgbClr val="FFFF00"/>
                          </a:solidFill>
                          <a:effectLst/>
                        </a:rPr>
                        <a:t>. </a:t>
                      </a:r>
                      <a:r>
                        <a:rPr lang="en-US" sz="2800" dirty="0" err="1">
                          <a:solidFill>
                            <a:srgbClr val="FFFF00"/>
                          </a:solidFill>
                          <a:effectLst/>
                        </a:rPr>
                        <a:t>emittance</a:t>
                      </a:r>
                      <a:r>
                        <a:rPr lang="en-US" sz="2800" dirty="0">
                          <a:solidFill>
                            <a:srgbClr val="FFFF00"/>
                          </a:solidFill>
                          <a:effectLst/>
                        </a:rPr>
                        <a:t> </a:t>
                      </a:r>
                      <a:r>
                        <a:rPr lang="en-US" sz="2800" dirty="0" err="1">
                          <a:solidFill>
                            <a:srgbClr val="FFFF00"/>
                          </a:solidFill>
                          <a:effectLst/>
                        </a:rPr>
                        <a:t>r.m.s</a:t>
                      </a:r>
                      <a:r>
                        <a:rPr lang="en-US" sz="2800" dirty="0" smtClean="0">
                          <a:solidFill>
                            <a:srgbClr val="FFFF00"/>
                          </a:solidFill>
                          <a:effectLst/>
                        </a:rPr>
                        <a:t>. norm</a:t>
                      </a:r>
                      <a:endParaRPr lang="en-US" sz="2800" dirty="0">
                        <a:solidFill>
                          <a:srgbClr val="FFFF00"/>
                        </a:solidFill>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kern="800" dirty="0" smtClean="0">
                          <a:solidFill>
                            <a:schemeClr val="bg1"/>
                          </a:solidFill>
                          <a:effectLst>
                            <a:outerShdw blurRad="38100" dist="38100" dir="2700000" algn="tl">
                              <a:srgbClr val="000000">
                                <a:alpha val="43137"/>
                              </a:srgbClr>
                            </a:outerShdw>
                          </a:effectLst>
                          <a:latin typeface="+mn-lt"/>
                          <a:ea typeface="+mn-ea"/>
                          <a:cs typeface="+mn-cs"/>
                        </a:rPr>
                        <a:t>2</a:t>
                      </a:r>
                      <a:endParaRPr lang="en-US" sz="2800" dirty="0">
                        <a:solidFill>
                          <a:schemeClr val="bg1"/>
                        </a:solidFill>
                        <a:effectLst>
                          <a:outerShdw blurRad="38100" dist="38100" dir="2700000" algn="tl">
                            <a:srgbClr val="000000">
                              <a:alpha val="43137"/>
                            </a:srgbClr>
                          </a:outerShdw>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kern="800" dirty="0" smtClean="0">
                          <a:effectLst/>
                        </a:rPr>
                        <a:t>π </a:t>
                      </a:r>
                      <a:r>
                        <a:rPr lang="en-US" sz="2800" kern="800" dirty="0" smtClean="0">
                          <a:effectLst/>
                          <a:sym typeface="Symbol"/>
                        </a:rPr>
                        <a:t></a:t>
                      </a:r>
                      <a:r>
                        <a:rPr lang="en-US" sz="2800" kern="800" dirty="0" smtClean="0">
                          <a:effectLst/>
                        </a:rPr>
                        <a:t>m</a:t>
                      </a:r>
                      <a:endParaRPr lang="en-US" sz="2800" dirty="0">
                        <a:effectLst/>
                        <a:latin typeface="Calibri"/>
                        <a:ea typeface="Calibri"/>
                        <a:cs typeface="Calibri"/>
                      </a:endParaRPr>
                    </a:p>
                  </a:txBody>
                  <a:tcPr marL="68580" marR="68580" marT="0" marB="0"/>
                </a:tc>
              </a:tr>
              <a:tr h="159957">
                <a:tc>
                  <a:txBody>
                    <a:bodyPr/>
                    <a:lstStyle/>
                    <a:p>
                      <a:pPr marL="0" marR="0">
                        <a:spcBef>
                          <a:spcPts val="0"/>
                        </a:spcBef>
                        <a:spcAft>
                          <a:spcPts val="0"/>
                        </a:spcAft>
                      </a:pPr>
                      <a:endParaRPr lang="en-US" sz="1000" dirty="0">
                        <a:effectLst/>
                        <a:latin typeface="Calibri"/>
                        <a:ea typeface="Calibri"/>
                        <a:cs typeface="Calibri"/>
                      </a:endParaRPr>
                    </a:p>
                  </a:txBody>
                  <a:tcPr marL="68580" marR="68580" marT="0" marB="0"/>
                </a:tc>
                <a:tc>
                  <a:txBody>
                    <a:bodyPr/>
                    <a:lstStyle/>
                    <a:p>
                      <a:pPr marL="0" marR="0" algn="ctr">
                        <a:spcBef>
                          <a:spcPts val="0"/>
                        </a:spcBef>
                        <a:spcAft>
                          <a:spcPts val="0"/>
                        </a:spcAft>
                      </a:pPr>
                      <a:endParaRPr lang="en-US" sz="1000" dirty="0">
                        <a:solidFill>
                          <a:schemeClr val="bg1"/>
                        </a:solidFill>
                        <a:effectLst>
                          <a:outerShdw blurRad="38100" dist="38100" dir="2700000" algn="tl">
                            <a:srgbClr val="000000">
                              <a:alpha val="43137"/>
                            </a:srgbClr>
                          </a:outerShdw>
                        </a:effectLst>
                        <a:latin typeface="Calibri"/>
                        <a:ea typeface="Calibri"/>
                        <a:cs typeface="Calibri"/>
                      </a:endParaRPr>
                    </a:p>
                  </a:txBody>
                  <a:tcPr marL="68580" marR="68580" marT="0" marB="0"/>
                </a:tc>
                <a:tc>
                  <a:txBody>
                    <a:bodyPr/>
                    <a:lstStyle/>
                    <a:p>
                      <a:pPr marL="0" marR="0" algn="ctr">
                        <a:spcBef>
                          <a:spcPts val="0"/>
                        </a:spcBef>
                        <a:spcAft>
                          <a:spcPts val="0"/>
                        </a:spcAft>
                      </a:pPr>
                      <a:endParaRPr lang="en-US" sz="1000" dirty="0">
                        <a:effectLst/>
                        <a:latin typeface="Calibri"/>
                        <a:ea typeface="Calibri"/>
                        <a:cs typeface="Calibri"/>
                      </a:endParaRPr>
                    </a:p>
                  </a:txBody>
                  <a:tcPr marL="68580" marR="68580" marT="0" marB="0"/>
                </a:tc>
              </a:tr>
              <a:tr h="426688">
                <a:tc>
                  <a:txBody>
                    <a:bodyPr/>
                    <a:lstStyle/>
                    <a:p>
                      <a:pPr marL="0" marR="0">
                        <a:spcBef>
                          <a:spcPts val="0"/>
                        </a:spcBef>
                        <a:spcAft>
                          <a:spcPts val="0"/>
                        </a:spcAft>
                      </a:pPr>
                      <a:r>
                        <a:rPr lang="en-US" sz="2800" dirty="0" smtClean="0">
                          <a:solidFill>
                            <a:srgbClr val="00CC00"/>
                          </a:solidFill>
                          <a:effectLst/>
                        </a:rPr>
                        <a:t>Proton beam </a:t>
                      </a:r>
                      <a:r>
                        <a:rPr lang="en-US" sz="2800" dirty="0">
                          <a:solidFill>
                            <a:srgbClr val="00CC00"/>
                          </a:solidFill>
                          <a:effectLst/>
                        </a:rPr>
                        <a:t>e</a:t>
                      </a:r>
                      <a:r>
                        <a:rPr lang="en-US" sz="2800" dirty="0" smtClean="0">
                          <a:solidFill>
                            <a:srgbClr val="00CC00"/>
                          </a:solidFill>
                          <a:effectLst/>
                        </a:rPr>
                        <a:t>nergy</a:t>
                      </a:r>
                      <a:endParaRPr lang="en-US" sz="2800" dirty="0">
                        <a:solidFill>
                          <a:srgbClr val="00CC00"/>
                        </a:solidFill>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dirty="0" smtClean="0">
                          <a:solidFill>
                            <a:schemeClr val="bg1"/>
                          </a:solidFill>
                          <a:effectLst>
                            <a:outerShdw blurRad="38100" dist="38100" dir="2700000" algn="tl">
                              <a:srgbClr val="000000">
                                <a:alpha val="43137"/>
                              </a:srgbClr>
                            </a:outerShdw>
                          </a:effectLst>
                          <a:latin typeface="+mn-lt"/>
                          <a:ea typeface="+mn-ea"/>
                          <a:cs typeface="+mn-cs"/>
                        </a:rPr>
                        <a:t>2.5</a:t>
                      </a:r>
                      <a:endParaRPr lang="en-US" sz="2800" dirty="0">
                        <a:solidFill>
                          <a:schemeClr val="bg1"/>
                        </a:solidFill>
                        <a:effectLst>
                          <a:outerShdw blurRad="38100" dist="38100" dir="2700000" algn="tl">
                            <a:srgbClr val="000000">
                              <a:alpha val="43137"/>
                            </a:srgbClr>
                          </a:outerShdw>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dirty="0">
                          <a:effectLst/>
                        </a:rPr>
                        <a:t>MeV</a:t>
                      </a:r>
                      <a:endParaRPr lang="en-US" sz="2800" dirty="0">
                        <a:effectLst/>
                        <a:latin typeface="Calibri"/>
                        <a:ea typeface="Calibri"/>
                        <a:cs typeface="Calibri"/>
                      </a:endParaRPr>
                    </a:p>
                  </a:txBody>
                  <a:tcPr marL="68580" marR="68580" marT="0" marB="0"/>
                </a:tc>
              </a:tr>
              <a:tr h="426688">
                <a:tc>
                  <a:txBody>
                    <a:bodyPr/>
                    <a:lstStyle/>
                    <a:p>
                      <a:pPr marL="0" marR="0">
                        <a:spcBef>
                          <a:spcPts val="0"/>
                        </a:spcBef>
                        <a:spcAft>
                          <a:spcPts val="0"/>
                        </a:spcAft>
                      </a:pPr>
                      <a:r>
                        <a:rPr lang="en-US" sz="2800" dirty="0" smtClean="0">
                          <a:solidFill>
                            <a:srgbClr val="00CC00"/>
                          </a:solidFill>
                          <a:effectLst/>
                        </a:rPr>
                        <a:t>Proton beam momentum</a:t>
                      </a:r>
                      <a:endParaRPr lang="en-US" sz="2800" dirty="0">
                        <a:solidFill>
                          <a:srgbClr val="00CC00"/>
                        </a:solidFill>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dirty="0" smtClean="0">
                          <a:solidFill>
                            <a:schemeClr val="bg1"/>
                          </a:solidFill>
                          <a:effectLst>
                            <a:outerShdw blurRad="38100" dist="38100" dir="2700000" algn="tl">
                              <a:srgbClr val="000000">
                                <a:alpha val="43137"/>
                              </a:srgbClr>
                            </a:outerShdw>
                          </a:effectLst>
                          <a:latin typeface="+mn-lt"/>
                          <a:ea typeface="+mn-ea"/>
                          <a:cs typeface="+mn-cs"/>
                        </a:rPr>
                        <a:t>70</a:t>
                      </a:r>
                      <a:endParaRPr lang="en-US" sz="2800" dirty="0">
                        <a:solidFill>
                          <a:schemeClr val="bg1"/>
                        </a:solidFill>
                        <a:effectLst>
                          <a:outerShdw blurRad="38100" dist="38100" dir="2700000" algn="tl">
                            <a:srgbClr val="000000">
                              <a:alpha val="43137"/>
                            </a:srgbClr>
                          </a:outerShdw>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dirty="0" smtClean="0">
                          <a:effectLst/>
                        </a:rPr>
                        <a:t>MeV/c</a:t>
                      </a:r>
                      <a:endParaRPr lang="en-US" sz="2800" dirty="0">
                        <a:effectLst/>
                        <a:latin typeface="Calibri"/>
                        <a:ea typeface="Calibri"/>
                        <a:cs typeface="Calibri"/>
                      </a:endParaRPr>
                    </a:p>
                  </a:txBody>
                  <a:tcPr marL="68580" marR="68580" marT="0" marB="0"/>
                </a:tc>
              </a:tr>
              <a:tr h="426688">
                <a:tc>
                  <a:txBody>
                    <a:bodyPr/>
                    <a:lstStyle/>
                    <a:p>
                      <a:pPr marL="0" marR="0">
                        <a:spcBef>
                          <a:spcPts val="0"/>
                        </a:spcBef>
                        <a:spcAft>
                          <a:spcPts val="0"/>
                        </a:spcAft>
                      </a:pPr>
                      <a:r>
                        <a:rPr lang="en-US" sz="2800" dirty="0" smtClean="0">
                          <a:solidFill>
                            <a:srgbClr val="00CC00"/>
                          </a:solidFill>
                          <a:effectLst/>
                        </a:rPr>
                        <a:t>Number of protons</a:t>
                      </a:r>
                      <a:endParaRPr lang="en-US" sz="2800" dirty="0">
                        <a:solidFill>
                          <a:srgbClr val="00CC00"/>
                        </a:solidFill>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kern="800" baseline="0" dirty="0" smtClean="0">
                          <a:solidFill>
                            <a:schemeClr val="bg1"/>
                          </a:solidFill>
                          <a:effectLst>
                            <a:outerShdw blurRad="38100" dist="38100" dir="2700000" algn="tl">
                              <a:srgbClr val="000000">
                                <a:alpha val="43137"/>
                              </a:srgbClr>
                            </a:outerShdw>
                          </a:effectLst>
                          <a:latin typeface="+mn-lt"/>
                          <a:ea typeface="+mn-ea"/>
                          <a:cs typeface="+mn-cs"/>
                        </a:rPr>
                        <a:t>8 10</a:t>
                      </a:r>
                      <a:r>
                        <a:rPr lang="en-US" sz="2800" kern="800" baseline="30000" dirty="0" smtClean="0">
                          <a:solidFill>
                            <a:schemeClr val="bg1"/>
                          </a:solidFill>
                          <a:effectLst>
                            <a:outerShdw blurRad="38100" dist="38100" dir="2700000" algn="tl">
                              <a:srgbClr val="000000">
                                <a:alpha val="43137"/>
                              </a:srgbClr>
                            </a:outerShdw>
                          </a:effectLst>
                          <a:latin typeface="+mn-lt"/>
                          <a:ea typeface="+mn-ea"/>
                          <a:cs typeface="+mn-cs"/>
                        </a:rPr>
                        <a:t>10</a:t>
                      </a:r>
                      <a:endParaRPr lang="en-US" sz="2800" dirty="0">
                        <a:solidFill>
                          <a:schemeClr val="bg1"/>
                        </a:solidFill>
                        <a:effectLst>
                          <a:outerShdw blurRad="38100" dist="38100" dir="2700000" algn="tl">
                            <a:srgbClr val="000000">
                              <a:alpha val="43137"/>
                            </a:srgbClr>
                          </a:outerShdw>
                        </a:effectLst>
                        <a:latin typeface="Calibri"/>
                        <a:ea typeface="Calibri"/>
                        <a:cs typeface="Calibri"/>
                      </a:endParaRPr>
                    </a:p>
                  </a:txBody>
                  <a:tcPr marL="68580" marR="68580" marT="0" marB="0"/>
                </a:tc>
                <a:tc>
                  <a:txBody>
                    <a:bodyPr/>
                    <a:lstStyle/>
                    <a:p>
                      <a:pPr marL="0" marR="0" algn="ctr">
                        <a:spcBef>
                          <a:spcPts val="0"/>
                        </a:spcBef>
                        <a:spcAft>
                          <a:spcPts val="0"/>
                        </a:spcAft>
                      </a:pPr>
                      <a:endParaRPr lang="en-US" sz="2800" dirty="0">
                        <a:effectLst/>
                        <a:latin typeface="Calibri"/>
                        <a:ea typeface="Calibri"/>
                        <a:cs typeface="Calibri"/>
                      </a:endParaRPr>
                    </a:p>
                  </a:txBody>
                  <a:tcPr marL="68580" marR="68580" marT="0" marB="0"/>
                </a:tc>
              </a:tr>
              <a:tr h="426688">
                <a:tc>
                  <a:txBody>
                    <a:bodyPr/>
                    <a:lstStyle/>
                    <a:p>
                      <a:pPr marL="0" marR="0">
                        <a:spcBef>
                          <a:spcPts val="0"/>
                        </a:spcBef>
                        <a:spcAft>
                          <a:spcPts val="0"/>
                        </a:spcAft>
                      </a:pPr>
                      <a:r>
                        <a:rPr lang="en-US" sz="2800" dirty="0" err="1" smtClean="0">
                          <a:solidFill>
                            <a:srgbClr val="00CC00"/>
                          </a:solidFill>
                          <a:effectLst/>
                        </a:rPr>
                        <a:t>Transv</a:t>
                      </a:r>
                      <a:r>
                        <a:rPr lang="en-US" sz="2800" dirty="0" smtClean="0">
                          <a:solidFill>
                            <a:srgbClr val="00CC00"/>
                          </a:solidFill>
                          <a:effectLst/>
                        </a:rPr>
                        <a:t>. </a:t>
                      </a:r>
                      <a:r>
                        <a:rPr lang="en-US" sz="2800" dirty="0" err="1">
                          <a:solidFill>
                            <a:srgbClr val="00CC00"/>
                          </a:solidFill>
                          <a:effectLst/>
                        </a:rPr>
                        <a:t>emittance</a:t>
                      </a:r>
                      <a:r>
                        <a:rPr lang="en-US" sz="2800" dirty="0">
                          <a:solidFill>
                            <a:srgbClr val="00CC00"/>
                          </a:solidFill>
                          <a:effectLst/>
                        </a:rPr>
                        <a:t> </a:t>
                      </a:r>
                      <a:r>
                        <a:rPr lang="en-US" sz="2800" dirty="0" err="1">
                          <a:solidFill>
                            <a:srgbClr val="00CC00"/>
                          </a:solidFill>
                          <a:effectLst/>
                        </a:rPr>
                        <a:t>r.m.s</a:t>
                      </a:r>
                      <a:r>
                        <a:rPr lang="en-US" sz="2800" dirty="0" smtClean="0">
                          <a:solidFill>
                            <a:srgbClr val="00CC00"/>
                          </a:solidFill>
                          <a:effectLst/>
                        </a:rPr>
                        <a:t>. norm</a:t>
                      </a:r>
                      <a:endParaRPr lang="en-US" sz="2800" dirty="0">
                        <a:solidFill>
                          <a:srgbClr val="00CC00"/>
                        </a:solidFill>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kern="800" dirty="0" smtClean="0">
                          <a:solidFill>
                            <a:schemeClr val="bg1"/>
                          </a:solidFill>
                          <a:effectLst>
                            <a:outerShdw blurRad="38100" dist="38100" dir="2700000" algn="tl">
                              <a:srgbClr val="000000">
                                <a:alpha val="43137"/>
                              </a:srgbClr>
                            </a:outerShdw>
                          </a:effectLst>
                          <a:latin typeface="+mn-lt"/>
                          <a:ea typeface="+mn-ea"/>
                          <a:cs typeface="+mn-cs"/>
                        </a:rPr>
                        <a:t>0.2</a:t>
                      </a:r>
                      <a:endParaRPr lang="en-US" sz="2800" dirty="0">
                        <a:solidFill>
                          <a:schemeClr val="bg1"/>
                        </a:solidFill>
                        <a:effectLst>
                          <a:outerShdw blurRad="38100" dist="38100" dir="2700000" algn="tl">
                            <a:srgbClr val="000000">
                              <a:alpha val="43137"/>
                            </a:srgbClr>
                          </a:outerShdw>
                        </a:effectLst>
                        <a:latin typeface="Calibri"/>
                        <a:ea typeface="Calibri"/>
                        <a:cs typeface="Calibri"/>
                      </a:endParaRPr>
                    </a:p>
                  </a:txBody>
                  <a:tcPr marL="68580" marR="68580" marT="0" marB="0"/>
                </a:tc>
                <a:tc>
                  <a:txBody>
                    <a:bodyPr/>
                    <a:lstStyle/>
                    <a:p>
                      <a:pPr marL="0" marR="0" algn="ctr">
                        <a:spcBef>
                          <a:spcPts val="0"/>
                        </a:spcBef>
                        <a:spcAft>
                          <a:spcPts val="0"/>
                        </a:spcAft>
                      </a:pPr>
                      <a:r>
                        <a:rPr lang="en-US" sz="2800" kern="800" dirty="0" smtClean="0">
                          <a:effectLst/>
                        </a:rPr>
                        <a:t>π </a:t>
                      </a:r>
                      <a:r>
                        <a:rPr lang="en-US" sz="2800" kern="800" dirty="0" smtClean="0">
                          <a:effectLst/>
                          <a:sym typeface="Symbol"/>
                        </a:rPr>
                        <a:t></a:t>
                      </a:r>
                      <a:r>
                        <a:rPr lang="en-US" sz="2800" kern="800" dirty="0" smtClean="0">
                          <a:effectLst/>
                        </a:rPr>
                        <a:t>m</a:t>
                      </a:r>
                      <a:endParaRPr lang="en-US" sz="2800" dirty="0">
                        <a:effectLst/>
                        <a:latin typeface="Calibri"/>
                        <a:ea typeface="Calibri"/>
                        <a:cs typeface="Calibri"/>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162800" cy="990600"/>
          </a:xfrm>
        </p:spPr>
        <p:txBody>
          <a:bodyPr/>
          <a:lstStyle/>
          <a:p>
            <a:r>
              <a:rPr lang="en-US" sz="3200" dirty="0" err="1" smtClean="0">
                <a:solidFill>
                  <a:srgbClr val="FFFF00"/>
                </a:solidFill>
                <a:effectLst>
                  <a:outerShdw blurRad="38100" dist="38100" dir="2700000" algn="tl">
                    <a:srgbClr val="000000">
                      <a:alpha val="43137"/>
                    </a:srgbClr>
                  </a:outerShdw>
                </a:effectLst>
              </a:rPr>
              <a:t>Integrable</a:t>
            </a:r>
            <a:r>
              <a:rPr lang="en-US" sz="3200" dirty="0" smtClean="0">
                <a:solidFill>
                  <a:srgbClr val="FFFF00"/>
                </a:solidFill>
                <a:effectLst>
                  <a:outerShdw blurRad="38100" dist="38100" dir="2700000" algn="tl">
                    <a:srgbClr val="000000">
                      <a:alpha val="43137"/>
                    </a:srgbClr>
                  </a:outerShdw>
                </a:effectLst>
              </a:rPr>
              <a:t> Optics Test: </a:t>
            </a:r>
            <a:r>
              <a:rPr lang="en-US" sz="3200" dirty="0" smtClean="0">
                <a:solidFill>
                  <a:srgbClr val="FFFF00"/>
                </a:solidFill>
              </a:rPr>
              <a:t>Motivation</a:t>
            </a:r>
            <a:endParaRPr lang="en-US" sz="3200" dirty="0">
              <a:solidFill>
                <a:srgbClr val="FFFF00"/>
              </a:solidFill>
            </a:endParaRPr>
          </a:p>
        </p:txBody>
      </p:sp>
      <p:sp>
        <p:nvSpPr>
          <p:cNvPr id="3" name="Content Placeholder 2"/>
          <p:cNvSpPr>
            <a:spLocks noGrp="1"/>
          </p:cNvSpPr>
          <p:nvPr>
            <p:ph idx="1"/>
          </p:nvPr>
        </p:nvSpPr>
        <p:spPr>
          <a:xfrm>
            <a:off x="457200" y="914400"/>
            <a:ext cx="8458200" cy="2743200"/>
          </a:xfrm>
        </p:spPr>
        <p:txBody>
          <a:bodyPr/>
          <a:lstStyle/>
          <a:p>
            <a:r>
              <a:rPr lang="en-US" dirty="0" smtClean="0">
                <a:solidFill>
                  <a:schemeClr val="tx1"/>
                </a:solidFill>
                <a:latin typeface="+mn-lt"/>
                <a:ea typeface="+mn-ea"/>
                <a:cs typeface="+mn-cs"/>
              </a:rPr>
              <a:t>The main feature of all present accelerators – linear focusing lattice: particles have nearly identical </a:t>
            </a:r>
            <a:r>
              <a:rPr lang="en-US" dirty="0" err="1" smtClean="0">
                <a:solidFill>
                  <a:schemeClr val="tx1"/>
                </a:solidFill>
                <a:latin typeface="+mn-lt"/>
                <a:ea typeface="+mn-ea"/>
                <a:cs typeface="+mn-cs"/>
              </a:rPr>
              <a:t>betatron</a:t>
            </a:r>
            <a:r>
              <a:rPr lang="en-US" dirty="0" smtClean="0">
                <a:solidFill>
                  <a:schemeClr val="tx1"/>
                </a:solidFill>
                <a:latin typeface="+mn-lt"/>
                <a:ea typeface="+mn-ea"/>
                <a:cs typeface="+mn-cs"/>
              </a:rPr>
              <a:t> frequencies (tunes) by design.</a:t>
            </a:r>
          </a:p>
          <a:p>
            <a:pPr lvl="1"/>
            <a:r>
              <a:rPr lang="en-US" dirty="0" smtClean="0">
                <a:solidFill>
                  <a:schemeClr val="tx1"/>
                </a:solidFill>
                <a:latin typeface="+mn-lt"/>
                <a:ea typeface="+mn-ea"/>
                <a:cs typeface="+mn-cs"/>
              </a:rPr>
              <a:t>Hamiltonian has explicit time dependence</a:t>
            </a:r>
          </a:p>
          <a:p>
            <a:pPr lvl="1"/>
            <a:r>
              <a:rPr lang="en-US" dirty="0" smtClean="0">
                <a:solidFill>
                  <a:schemeClr val="tx1"/>
                </a:solidFill>
                <a:latin typeface="+mn-lt"/>
                <a:ea typeface="+mn-ea"/>
                <a:cs typeface="+mn-cs"/>
              </a:rPr>
              <a:t>All nonlinearities (both magnet imperfections and specially introduced) are perturbations and make single particle motion unstable due to resonant conditions</a:t>
            </a:r>
            <a:endParaRPr lang="en-US" dirty="0"/>
          </a:p>
        </p:txBody>
      </p:sp>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5</a:t>
            </a:fld>
            <a:endParaRPr lang="en-US" dirty="0"/>
          </a:p>
        </p:txBody>
      </p:sp>
      <p:pic>
        <p:nvPicPr>
          <p:cNvPr id="6" name="Picture 5"/>
          <p:cNvPicPr>
            <a:picLocks noChangeAspect="1" noChangeArrowheads="1"/>
          </p:cNvPicPr>
          <p:nvPr/>
        </p:nvPicPr>
        <p:blipFill>
          <a:blip r:embed="rId2" cstate="print"/>
          <a:srcRect/>
          <a:stretch>
            <a:fillRect/>
          </a:stretch>
        </p:blipFill>
        <p:spPr bwMode="auto">
          <a:xfrm>
            <a:off x="0" y="3429000"/>
            <a:ext cx="3629025" cy="2981325"/>
          </a:xfrm>
          <a:prstGeom prst="rect">
            <a:avLst/>
          </a:prstGeom>
          <a:noFill/>
          <a:ln w="9525">
            <a:noFill/>
            <a:miter lim="800000"/>
            <a:headEnd/>
            <a:tailEnd/>
          </a:ln>
        </p:spPr>
      </p:pic>
      <p:sp>
        <p:nvSpPr>
          <p:cNvPr id="7" name="TextBox 6"/>
          <p:cNvSpPr txBox="1"/>
          <p:nvPr/>
        </p:nvSpPr>
        <p:spPr>
          <a:xfrm>
            <a:off x="3573244" y="3886200"/>
            <a:ext cx="5570756" cy="1698927"/>
          </a:xfrm>
          <a:prstGeom prst="rect">
            <a:avLst/>
          </a:prstGeom>
          <a:noFill/>
        </p:spPr>
        <p:txBody>
          <a:bodyPr wrap="none" rtlCol="0">
            <a:spAutoFit/>
          </a:bodyPr>
          <a:lstStyle/>
          <a:p>
            <a:pPr algn="l"/>
            <a:r>
              <a:rPr lang="en-US" sz="1800" dirty="0" smtClean="0"/>
              <a:t>Stability depends on initial conditions</a:t>
            </a:r>
          </a:p>
          <a:p>
            <a:pPr lvl="1" algn="l"/>
            <a:r>
              <a:rPr lang="en-US" sz="1800" dirty="0" smtClean="0"/>
              <a:t>Regular trajectories for small amplitudes</a:t>
            </a:r>
          </a:p>
          <a:p>
            <a:pPr lvl="1" algn="l"/>
            <a:r>
              <a:rPr lang="en-US" sz="1800" dirty="0" smtClean="0"/>
              <a:t>Resonant islands (for larger amplitudes)</a:t>
            </a:r>
          </a:p>
          <a:p>
            <a:pPr lvl="1" algn="l"/>
            <a:r>
              <a:rPr lang="en-US" sz="1800" dirty="0" smtClean="0"/>
              <a:t>Chaos and loss of stability (for large amplitudes)</a:t>
            </a:r>
          </a:p>
          <a:p>
            <a:pPr algn="l"/>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Consequences of linear focusing</a:t>
            </a:r>
            <a:endParaRPr lang="en-US" sz="3200" dirty="0"/>
          </a:p>
        </p:txBody>
      </p:sp>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6</a:t>
            </a:fld>
            <a:endParaRPr lang="en-US" dirty="0"/>
          </a:p>
        </p:txBody>
      </p:sp>
      <p:sp>
        <p:nvSpPr>
          <p:cNvPr id="6" name="Content Placeholder 2"/>
          <p:cNvSpPr>
            <a:spLocks noGrp="1"/>
          </p:cNvSpPr>
          <p:nvPr>
            <p:ph idx="1"/>
          </p:nvPr>
        </p:nvSpPr>
        <p:spPr>
          <a:xfrm>
            <a:off x="685800" y="1371600"/>
            <a:ext cx="8077200" cy="4724400"/>
          </a:xfrm>
        </p:spPr>
        <p:txBody>
          <a:bodyPr/>
          <a:lstStyle/>
          <a:p>
            <a:r>
              <a:rPr lang="en-US" sz="2800" dirty="0" smtClean="0">
                <a:solidFill>
                  <a:srgbClr val="FF0000"/>
                </a:solidFill>
              </a:rPr>
              <a:t>Single-particle losses</a:t>
            </a:r>
          </a:p>
          <a:p>
            <a:pPr lvl="1"/>
            <a:r>
              <a:rPr lang="en-US" sz="2400" dirty="0"/>
              <a:t>Losses are result of unstable particle dynamics under perturbations (magnetic fields, space-charge forces, beam-beam forces)</a:t>
            </a:r>
            <a:endParaRPr lang="en-US" sz="2400" dirty="0" smtClean="0"/>
          </a:p>
          <a:p>
            <a:pPr lvl="1"/>
            <a:r>
              <a:rPr lang="en-US" sz="2400" dirty="0" smtClean="0"/>
              <a:t>All </a:t>
            </a:r>
            <a:r>
              <a:rPr lang="en-US" sz="2400" dirty="0" smtClean="0"/>
              <a:t>high intensity accelerators are beam-power-limited by losses (rings, cyclotrons, </a:t>
            </a:r>
            <a:r>
              <a:rPr lang="en-US" sz="2400" dirty="0" err="1" smtClean="0"/>
              <a:t>linacs</a:t>
            </a:r>
            <a:r>
              <a:rPr lang="en-US" sz="2400" dirty="0" smtClean="0"/>
              <a:t>) </a:t>
            </a:r>
            <a:r>
              <a:rPr lang="en-US" sz="2400" dirty="0" smtClean="0"/>
              <a:t> </a:t>
            </a:r>
            <a:endParaRPr lang="en-US" sz="2400" dirty="0" smtClean="0"/>
          </a:p>
          <a:p>
            <a:r>
              <a:rPr lang="en-US" sz="2800" dirty="0" smtClean="0">
                <a:solidFill>
                  <a:srgbClr val="FF0000"/>
                </a:solidFill>
              </a:rPr>
              <a:t>Instabilities</a:t>
            </a:r>
          </a:p>
          <a:p>
            <a:pPr lvl="1"/>
            <a:r>
              <a:rPr lang="en-US" sz="2400" dirty="0" smtClean="0"/>
              <a:t>Instabilities are intrinsic to the way we build accelerators now – linear optics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7</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0" y="420806"/>
            <a:ext cx="7942263" cy="1643062"/>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0" y="1780113"/>
            <a:ext cx="7118350" cy="1857375"/>
          </a:xfrm>
          <a:prstGeom prst="rect">
            <a:avLst/>
          </a:prstGeom>
          <a:noFill/>
          <a:ln w="9525">
            <a:noFill/>
            <a:miter lim="800000"/>
            <a:headEnd/>
            <a:tailEnd/>
          </a:ln>
        </p:spPr>
      </p:pic>
      <p:sp>
        <p:nvSpPr>
          <p:cNvPr id="8" name="TextBox 6"/>
          <p:cNvSpPr txBox="1">
            <a:spLocks noChangeArrowheads="1"/>
          </p:cNvSpPr>
          <p:nvPr/>
        </p:nvSpPr>
        <p:spPr bwMode="auto">
          <a:xfrm>
            <a:off x="7696200" y="2478206"/>
            <a:ext cx="1447800" cy="646331"/>
          </a:xfrm>
          <a:prstGeom prst="rect">
            <a:avLst/>
          </a:prstGeom>
          <a:noFill/>
          <a:ln w="9525">
            <a:noFill/>
            <a:miter lim="800000"/>
            <a:headEnd/>
            <a:tailEnd/>
          </a:ln>
        </p:spPr>
        <p:txBody>
          <a:bodyPr wrap="square">
            <a:spAutoFit/>
          </a:bodyPr>
          <a:lstStyle/>
          <a:p>
            <a:r>
              <a:rPr lang="en-US" sz="1800" b="1" dirty="0">
                <a:latin typeface="Constantia" pitchFamily="18" charset="0"/>
              </a:rPr>
              <a:t>Report at HEAC 1971</a:t>
            </a:r>
          </a:p>
        </p:txBody>
      </p:sp>
      <p:pic>
        <p:nvPicPr>
          <p:cNvPr id="9" name="Picture 4"/>
          <p:cNvPicPr>
            <a:picLocks noChangeAspect="1" noChangeArrowheads="1"/>
          </p:cNvPicPr>
          <p:nvPr/>
        </p:nvPicPr>
        <p:blipFill>
          <a:blip r:embed="rId4" cstate="print"/>
          <a:srcRect/>
          <a:stretch>
            <a:fillRect/>
          </a:stretch>
        </p:blipFill>
        <p:spPr bwMode="auto">
          <a:xfrm>
            <a:off x="7500938" y="573206"/>
            <a:ext cx="1643062" cy="1971675"/>
          </a:xfrm>
          <a:prstGeom prst="rect">
            <a:avLst/>
          </a:prstGeom>
          <a:noFill/>
          <a:ln w="9525">
            <a:noFill/>
            <a:miter lim="800000"/>
            <a:headEnd/>
            <a:tailEnd/>
          </a:ln>
        </p:spPr>
      </p:pic>
      <p:sp>
        <p:nvSpPr>
          <p:cNvPr id="10" name="TextBox 9"/>
          <p:cNvSpPr txBox="1"/>
          <p:nvPr/>
        </p:nvSpPr>
        <p:spPr>
          <a:xfrm>
            <a:off x="2514600" y="-36394"/>
            <a:ext cx="3733800" cy="584775"/>
          </a:xfrm>
          <a:prstGeom prst="rect">
            <a:avLst/>
          </a:prstGeom>
          <a:noFill/>
        </p:spPr>
        <p:txBody>
          <a:bodyPr wrap="square" rtlCol="0">
            <a:spAutoFit/>
          </a:bodyPr>
          <a:lstStyle/>
          <a:p>
            <a:r>
              <a:rPr lang="en-US" sz="3200" dirty="0" smtClean="0">
                <a:solidFill>
                  <a:srgbClr val="FFFFFF"/>
                </a:solidFill>
              </a:rPr>
              <a:t>Landau damping</a:t>
            </a:r>
            <a:endParaRPr lang="en-US" sz="3200" dirty="0">
              <a:solidFill>
                <a:srgbClr val="FFFFFF"/>
              </a:solidFill>
            </a:endParaRPr>
          </a:p>
        </p:txBody>
      </p:sp>
      <p:sp>
        <p:nvSpPr>
          <p:cNvPr id="11" name="Content Placeholder 2"/>
          <p:cNvSpPr>
            <a:spLocks noGrp="1"/>
          </p:cNvSpPr>
          <p:nvPr>
            <p:ph idx="1"/>
          </p:nvPr>
        </p:nvSpPr>
        <p:spPr>
          <a:xfrm>
            <a:off x="0" y="3773606"/>
            <a:ext cx="9144000" cy="2514600"/>
          </a:xfrm>
        </p:spPr>
        <p:txBody>
          <a:bodyPr/>
          <a:lstStyle/>
          <a:p>
            <a:r>
              <a:rPr lang="en-US" sz="2000" dirty="0" smtClean="0">
                <a:solidFill>
                  <a:srgbClr val="FF0000"/>
                </a:solidFill>
              </a:rPr>
              <a:t>Landau damping </a:t>
            </a:r>
            <a:r>
              <a:rPr lang="en-US" sz="2000" dirty="0" smtClean="0"/>
              <a:t>– the beam’s “immune system”.  It is related to the spread of </a:t>
            </a:r>
            <a:r>
              <a:rPr lang="en-US" sz="2000" dirty="0" err="1" smtClean="0"/>
              <a:t>betatron</a:t>
            </a:r>
            <a:r>
              <a:rPr lang="en-US" sz="2000" dirty="0" smtClean="0"/>
              <a:t> oscillation frequencies.  The larger the spread, the more stable the beam is against collective instabilities.</a:t>
            </a:r>
          </a:p>
          <a:p>
            <a:pPr lvl="1"/>
            <a:r>
              <a:rPr lang="en-US" sz="1800" dirty="0" smtClean="0"/>
              <a:t>The spread is achieved by adding special magnets -- </a:t>
            </a:r>
            <a:r>
              <a:rPr lang="en-US" sz="1800" dirty="0" err="1" smtClean="0"/>
              <a:t>octupoles</a:t>
            </a:r>
            <a:endParaRPr lang="en-US" sz="1800" dirty="0" smtClean="0"/>
          </a:p>
          <a:p>
            <a:r>
              <a:rPr lang="en-US" sz="2000" dirty="0" smtClean="0">
                <a:solidFill>
                  <a:srgbClr val="FF0000"/>
                </a:solidFill>
              </a:rPr>
              <a:t>External damping (feed-back) system</a:t>
            </a:r>
            <a:r>
              <a:rPr lang="en-US" sz="2000" dirty="0" smtClean="0"/>
              <a:t> – presently the most commonly used mechanism to keep the beam stable.</a:t>
            </a:r>
          </a:p>
        </p:txBody>
      </p:sp>
      <p:cxnSp>
        <p:nvCxnSpPr>
          <p:cNvPr id="12" name="Straight Connector 11"/>
          <p:cNvCxnSpPr/>
          <p:nvPr/>
        </p:nvCxnSpPr>
        <p:spPr>
          <a:xfrm>
            <a:off x="1571625" y="3459569"/>
            <a:ext cx="1857375"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00625" y="3459569"/>
            <a:ext cx="1857375"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438" y="3673882"/>
            <a:ext cx="785812" cy="158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44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Does Focusing Need to be Linear?</a:t>
            </a:r>
            <a:endParaRPr lang="en-US" sz="3200" dirty="0"/>
          </a:p>
        </p:txBody>
      </p:sp>
      <p:sp>
        <p:nvSpPr>
          <p:cNvPr id="3" name="Content Placeholder 2"/>
          <p:cNvSpPr>
            <a:spLocks noGrp="1"/>
          </p:cNvSpPr>
          <p:nvPr>
            <p:ph idx="1"/>
          </p:nvPr>
        </p:nvSpPr>
        <p:spPr>
          <a:xfrm>
            <a:off x="685800" y="1143000"/>
            <a:ext cx="8077200" cy="5029200"/>
          </a:xfrm>
        </p:spPr>
        <p:txBody>
          <a:bodyPr/>
          <a:lstStyle/>
          <a:p>
            <a:r>
              <a:rPr lang="en-US" dirty="0" smtClean="0">
                <a:solidFill>
                  <a:schemeClr val="tx1"/>
                </a:solidFill>
                <a:latin typeface="+mn-lt"/>
                <a:ea typeface="+mn-ea"/>
                <a:cs typeface="+mn-cs"/>
              </a:rPr>
              <a:t>Are there “magic” nonlinearities with zero resonance strength? </a:t>
            </a:r>
          </a:p>
          <a:p>
            <a:r>
              <a:rPr lang="en-US" dirty="0" smtClean="0">
                <a:solidFill>
                  <a:schemeClr val="tx1"/>
                </a:solidFill>
                <a:latin typeface="+mn-lt"/>
                <a:ea typeface="+mn-ea"/>
                <a:cs typeface="+mn-cs"/>
              </a:rPr>
              <a:t>The answer is – yes (we call them “</a:t>
            </a:r>
            <a:r>
              <a:rPr lang="en-US" dirty="0" err="1" smtClean="0">
                <a:solidFill>
                  <a:schemeClr val="tx1"/>
                </a:solidFill>
                <a:latin typeface="+mn-lt"/>
                <a:ea typeface="+mn-ea"/>
                <a:cs typeface="+mn-cs"/>
              </a:rPr>
              <a:t>integrable</a:t>
            </a:r>
            <a:r>
              <a:rPr lang="en-US" dirty="0" smtClean="0">
                <a:solidFill>
                  <a:schemeClr val="tx1"/>
                </a:solidFill>
                <a:latin typeface="+mn-lt"/>
                <a:ea typeface="+mn-ea"/>
                <a:cs typeface="+mn-cs"/>
              </a:rPr>
              <a:t>”)</a:t>
            </a:r>
          </a:p>
          <a:p>
            <a:r>
              <a:rPr lang="en-US" dirty="0" smtClean="0">
                <a:solidFill>
                  <a:schemeClr val="tx1"/>
                </a:solidFill>
                <a:latin typeface="+mn-lt"/>
                <a:ea typeface="+mn-ea"/>
                <a:cs typeface="+mn-cs"/>
              </a:rPr>
              <a:t>Search for a lattice design that is strongly nonlinear yet stable</a:t>
            </a:r>
          </a:p>
          <a:p>
            <a:pPr lvl="1"/>
            <a:r>
              <a:rPr lang="en-US" sz="1800" dirty="0" err="1" smtClean="0">
                <a:solidFill>
                  <a:schemeClr val="tx1"/>
                </a:solidFill>
                <a:latin typeface="+mn-lt"/>
                <a:ea typeface="+mn-ea"/>
                <a:cs typeface="+mn-cs"/>
              </a:rPr>
              <a:t>Orlov</a:t>
            </a:r>
            <a:r>
              <a:rPr lang="en-US" sz="1800" dirty="0" smtClean="0">
                <a:solidFill>
                  <a:schemeClr val="tx1"/>
                </a:solidFill>
                <a:latin typeface="+mn-lt"/>
                <a:ea typeface="+mn-ea"/>
                <a:cs typeface="+mn-cs"/>
              </a:rPr>
              <a:t> (1963)  -- attempt failed (non-</a:t>
            </a:r>
            <a:r>
              <a:rPr lang="en-US" sz="1800" dirty="0" err="1" smtClean="0">
                <a:solidFill>
                  <a:schemeClr val="tx1"/>
                </a:solidFill>
                <a:latin typeface="+mn-lt"/>
                <a:ea typeface="+mn-ea"/>
                <a:cs typeface="+mn-cs"/>
              </a:rPr>
              <a:t>integrable</a:t>
            </a:r>
            <a:r>
              <a:rPr lang="en-US" sz="1800" dirty="0" smtClean="0">
                <a:solidFill>
                  <a:schemeClr val="tx1"/>
                </a:solidFill>
                <a:latin typeface="+mn-lt"/>
                <a:ea typeface="+mn-ea"/>
                <a:cs typeface="+mn-cs"/>
              </a:rPr>
              <a:t>)</a:t>
            </a:r>
          </a:p>
          <a:p>
            <a:pPr lvl="1"/>
            <a:r>
              <a:rPr lang="en-US" sz="1800" dirty="0" smtClean="0">
                <a:solidFill>
                  <a:schemeClr val="tx1"/>
                </a:solidFill>
                <a:latin typeface="+mn-lt"/>
                <a:ea typeface="+mn-ea"/>
                <a:cs typeface="+mn-cs"/>
              </a:rPr>
              <a:t>McMillan (1967) – first </a:t>
            </a:r>
            <a:r>
              <a:rPr lang="en-US" sz="1800" dirty="0" err="1" smtClean="0">
                <a:solidFill>
                  <a:schemeClr val="tx1"/>
                </a:solidFill>
                <a:latin typeface="+mn-lt"/>
                <a:ea typeface="+mn-ea"/>
                <a:cs typeface="+mn-cs"/>
              </a:rPr>
              <a:t>successfull</a:t>
            </a:r>
            <a:r>
              <a:rPr lang="en-US" sz="1800" dirty="0" smtClean="0">
                <a:solidFill>
                  <a:schemeClr val="tx1"/>
                </a:solidFill>
                <a:latin typeface="+mn-lt"/>
                <a:ea typeface="+mn-ea"/>
                <a:cs typeface="+mn-cs"/>
              </a:rPr>
              <a:t> 1-D example</a:t>
            </a:r>
          </a:p>
          <a:p>
            <a:pPr lvl="1"/>
            <a:r>
              <a:rPr lang="en-US" sz="1800" dirty="0" err="1" smtClean="0">
                <a:solidFill>
                  <a:schemeClr val="tx1"/>
                </a:solidFill>
                <a:latin typeface="+mn-lt"/>
                <a:ea typeface="+mn-ea"/>
                <a:cs typeface="+mn-cs"/>
              </a:rPr>
              <a:t>Perevedentsev</a:t>
            </a:r>
            <a:r>
              <a:rPr lang="en-US" sz="1800" dirty="0" smtClean="0">
                <a:solidFill>
                  <a:schemeClr val="tx1"/>
                </a:solidFill>
                <a:latin typeface="+mn-lt"/>
                <a:ea typeface="+mn-ea"/>
                <a:cs typeface="+mn-cs"/>
              </a:rPr>
              <a:t>, </a:t>
            </a:r>
            <a:r>
              <a:rPr lang="en-US" sz="1800" dirty="0" err="1" smtClean="0">
                <a:solidFill>
                  <a:schemeClr val="tx1"/>
                </a:solidFill>
                <a:latin typeface="+mn-lt"/>
                <a:ea typeface="+mn-ea"/>
                <a:cs typeface="+mn-cs"/>
              </a:rPr>
              <a:t>Danilov</a:t>
            </a:r>
            <a:r>
              <a:rPr lang="en-US" sz="1800" dirty="0" smtClean="0">
                <a:solidFill>
                  <a:schemeClr val="tx1"/>
                </a:solidFill>
                <a:latin typeface="+mn-lt"/>
                <a:ea typeface="+mn-ea"/>
                <a:cs typeface="+mn-cs"/>
              </a:rPr>
              <a:t> (1990 - 1995) – several 1D, 2D examples</a:t>
            </a:r>
          </a:p>
          <a:p>
            <a:pPr lvl="1"/>
            <a:r>
              <a:rPr lang="en-US" sz="1800" dirty="0" smtClean="0">
                <a:solidFill>
                  <a:schemeClr val="tx1"/>
                </a:solidFill>
                <a:latin typeface="+mn-lt"/>
                <a:ea typeface="+mn-ea"/>
                <a:cs typeface="+mn-cs"/>
              </a:rPr>
              <a:t>Cary and colleagues (1994) – approximate </a:t>
            </a:r>
            <a:r>
              <a:rPr lang="en-US" sz="1800" dirty="0" err="1" smtClean="0">
                <a:solidFill>
                  <a:schemeClr val="tx1"/>
                </a:solidFill>
                <a:latin typeface="+mn-lt"/>
                <a:ea typeface="+mn-ea"/>
                <a:cs typeface="+mn-cs"/>
              </a:rPr>
              <a:t>integrability</a:t>
            </a:r>
            <a:endParaRPr lang="en-US" sz="1800" dirty="0" smtClean="0">
              <a:solidFill>
                <a:schemeClr val="tx1"/>
              </a:solidFill>
              <a:latin typeface="+mn-lt"/>
              <a:ea typeface="+mn-ea"/>
              <a:cs typeface="+mn-cs"/>
            </a:endParaRPr>
          </a:p>
          <a:p>
            <a:r>
              <a:rPr lang="en-US" dirty="0" smtClean="0">
                <a:solidFill>
                  <a:srgbClr val="FFFF00"/>
                </a:solidFill>
              </a:rPr>
              <a:t>Our goal (with IOTA) is to create practical nonlinear accelerator focusing systems with a large frequency spread and stable particle motion.</a:t>
            </a:r>
          </a:p>
          <a:p>
            <a:pPr lvl="1"/>
            <a:r>
              <a:rPr lang="en-US" sz="1800" dirty="0" err="1" smtClean="0">
                <a:solidFill>
                  <a:srgbClr val="00B050"/>
                </a:solidFill>
              </a:rPr>
              <a:t>Danilov</a:t>
            </a:r>
            <a:r>
              <a:rPr lang="en-US" sz="1800" dirty="0" smtClean="0">
                <a:solidFill>
                  <a:srgbClr val="00B050"/>
                </a:solidFill>
              </a:rPr>
              <a:t>, </a:t>
            </a:r>
            <a:r>
              <a:rPr lang="en-US" sz="1800" dirty="0" err="1" smtClean="0">
                <a:solidFill>
                  <a:srgbClr val="00B050"/>
                </a:solidFill>
              </a:rPr>
              <a:t>Nagaitsev</a:t>
            </a:r>
            <a:r>
              <a:rPr lang="en-US" sz="1800" dirty="0" smtClean="0">
                <a:solidFill>
                  <a:srgbClr val="00B050"/>
                </a:solidFill>
              </a:rPr>
              <a:t>, </a:t>
            </a:r>
            <a:r>
              <a:rPr lang="en-US" sz="1800" dirty="0" smtClean="0">
                <a:solidFill>
                  <a:schemeClr val="tx1"/>
                </a:solidFill>
                <a:latin typeface="+mn-lt"/>
              </a:rPr>
              <a:t>Phys. Rev. ST </a:t>
            </a:r>
            <a:r>
              <a:rPr lang="en-US" sz="1800" dirty="0" err="1" smtClean="0">
                <a:solidFill>
                  <a:schemeClr val="tx1"/>
                </a:solidFill>
                <a:latin typeface="+mn-lt"/>
              </a:rPr>
              <a:t>Accel</a:t>
            </a:r>
            <a:r>
              <a:rPr lang="en-US" sz="1800" dirty="0" smtClean="0">
                <a:solidFill>
                  <a:schemeClr val="tx1"/>
                </a:solidFill>
                <a:latin typeface="+mn-lt"/>
              </a:rPr>
              <a:t>. Beams 13, 084002 (2010)</a:t>
            </a:r>
            <a:endParaRPr lang="en-US" sz="1800" dirty="0" smtClean="0">
              <a:solidFill>
                <a:srgbClr val="00B050"/>
              </a:solidFill>
            </a:endParaRPr>
          </a:p>
          <a:p>
            <a:endParaRPr lang="en-US" dirty="0"/>
          </a:p>
        </p:txBody>
      </p:sp>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 Penning trap</a:t>
            </a:r>
          </a:p>
        </p:txBody>
      </p:sp>
      <p:sp>
        <p:nvSpPr>
          <p:cNvPr id="4" name="Footer Placeholder 3"/>
          <p:cNvSpPr>
            <a:spLocks noGrp="1"/>
          </p:cNvSpPr>
          <p:nvPr>
            <p:ph type="ftr" sz="quarter" idx="10"/>
          </p:nvPr>
        </p:nvSpPr>
        <p:spPr/>
        <p:txBody>
          <a:bodyPr/>
          <a:lstStyle/>
          <a:p>
            <a:pPr>
              <a:defRPr/>
            </a:pPr>
            <a:r>
              <a:rPr lang="en-US" smtClean="0"/>
              <a:t>S. Nagaitsev, ASTA Users Meeting, Jul. 23-24, 2013</a:t>
            </a:r>
            <a:endParaRPr lang="en-US"/>
          </a:p>
        </p:txBody>
      </p:sp>
      <p:sp>
        <p:nvSpPr>
          <p:cNvPr id="5" name="Slide Number Placeholder 4"/>
          <p:cNvSpPr>
            <a:spLocks noGrp="1"/>
          </p:cNvSpPr>
          <p:nvPr>
            <p:ph type="sldNum" sz="quarter" idx="11"/>
          </p:nvPr>
        </p:nvSpPr>
        <p:spPr/>
        <p:txBody>
          <a:bodyPr/>
          <a:lstStyle/>
          <a:p>
            <a:pPr>
              <a:defRPr/>
            </a:pPr>
            <a:fld id="{0329E0F1-7C52-4EF1-B33C-390C1CD64198}" type="slidenum">
              <a:rPr lang="en-US" smtClean="0"/>
              <a:pPr>
                <a:defRPr/>
              </a:pPr>
              <a:t>9</a:t>
            </a:fld>
            <a:endParaRPr lang="en-US" dirty="0"/>
          </a:p>
        </p:txBody>
      </p:sp>
      <p:sp>
        <p:nvSpPr>
          <p:cNvPr id="6" name="Content Placeholder 3"/>
          <p:cNvSpPr txBox="1">
            <a:spLocks/>
          </p:cNvSpPr>
          <p:nvPr/>
        </p:nvSpPr>
        <p:spPr bwMode="auto">
          <a:xfrm>
            <a:off x="0" y="1447800"/>
            <a:ext cx="9144000" cy="9361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4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35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25000"/>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SzPct val="25000"/>
              <a:buChar char="•"/>
              <a:defRPr>
                <a:solidFill>
                  <a:schemeClr val="tx1"/>
                </a:solidFill>
                <a:latin typeface="+mn-lt"/>
              </a:defRPr>
            </a:lvl5pPr>
            <a:lvl6pPr marL="2514600" indent="-228600" algn="l" rtl="0" fontAlgn="base">
              <a:spcBef>
                <a:spcPct val="20000"/>
              </a:spcBef>
              <a:spcAft>
                <a:spcPct val="0"/>
              </a:spcAft>
              <a:buClr>
                <a:schemeClr val="accent2"/>
              </a:buClr>
              <a:buSzPct val="25000"/>
              <a:buChar char="•"/>
              <a:defRPr>
                <a:solidFill>
                  <a:schemeClr val="tx1"/>
                </a:solidFill>
                <a:latin typeface="+mn-lt"/>
              </a:defRPr>
            </a:lvl6pPr>
            <a:lvl7pPr marL="2971800" indent="-228600" algn="l" rtl="0" fontAlgn="base">
              <a:spcBef>
                <a:spcPct val="20000"/>
              </a:spcBef>
              <a:spcAft>
                <a:spcPct val="0"/>
              </a:spcAft>
              <a:buClr>
                <a:schemeClr val="accent2"/>
              </a:buClr>
              <a:buSzPct val="25000"/>
              <a:buChar char="•"/>
              <a:defRPr>
                <a:solidFill>
                  <a:schemeClr val="tx1"/>
                </a:solidFill>
                <a:latin typeface="+mn-lt"/>
              </a:defRPr>
            </a:lvl7pPr>
            <a:lvl8pPr marL="3429000" indent="-228600" algn="l" rtl="0" fontAlgn="base">
              <a:spcBef>
                <a:spcPct val="20000"/>
              </a:spcBef>
              <a:spcAft>
                <a:spcPct val="0"/>
              </a:spcAft>
              <a:buClr>
                <a:schemeClr val="accent2"/>
              </a:buClr>
              <a:buSzPct val="25000"/>
              <a:buChar char="•"/>
              <a:defRPr>
                <a:solidFill>
                  <a:schemeClr val="tx1"/>
                </a:solidFill>
                <a:latin typeface="+mn-lt"/>
              </a:defRPr>
            </a:lvl8pPr>
            <a:lvl9pPr marL="3886200" indent="-228600" algn="l" rtl="0" fontAlgn="base">
              <a:spcBef>
                <a:spcPct val="20000"/>
              </a:spcBef>
              <a:spcAft>
                <a:spcPct val="0"/>
              </a:spcAft>
              <a:buClr>
                <a:schemeClr val="accent2"/>
              </a:buClr>
              <a:buSzPct val="25000"/>
              <a:buChar char="•"/>
              <a:defRPr>
                <a:solidFill>
                  <a:schemeClr val="tx1"/>
                </a:solidFill>
                <a:latin typeface="+mn-lt"/>
              </a:defRPr>
            </a:lvl9pPr>
          </a:lstStyle>
          <a:p>
            <a:pPr>
              <a:buFontTx/>
            </a:pPr>
            <a:r>
              <a:rPr lang="en-US" kern="0" smtClean="0"/>
              <a:t>An ideal Penning trap is a </a:t>
            </a:r>
            <a:r>
              <a:rPr lang="en-US" kern="0" smtClean="0">
                <a:solidFill>
                  <a:srgbClr val="FF0000"/>
                </a:solidFill>
              </a:rPr>
              <a:t>LINEAR</a:t>
            </a:r>
            <a:r>
              <a:rPr lang="en-US" kern="0" smtClean="0"/>
              <a:t> and integrable system</a:t>
            </a:r>
          </a:p>
          <a:p>
            <a:pPr lvl="1"/>
            <a:r>
              <a:rPr lang="en-US" kern="0" smtClean="0"/>
              <a:t>It is a harmonic 3-d oscillator</a:t>
            </a:r>
            <a:endParaRPr lang="en-US" kern="0" dirty="0"/>
          </a:p>
        </p:txBody>
      </p:sp>
      <p:graphicFrame>
        <p:nvGraphicFramePr>
          <p:cNvPr id="7" name="Object 5"/>
          <p:cNvGraphicFramePr>
            <a:graphicFrameLocks noChangeAspect="1"/>
          </p:cNvGraphicFramePr>
          <p:nvPr>
            <p:extLst>
              <p:ext uri="{D42A27DB-BD31-4B8C-83A1-F6EECF244321}">
                <p14:modId xmlns:p14="http://schemas.microsoft.com/office/powerpoint/2010/main" val="310431907"/>
              </p:ext>
            </p:extLst>
          </p:nvPr>
        </p:nvGraphicFramePr>
        <p:xfrm>
          <a:off x="2411760" y="2564904"/>
          <a:ext cx="3746500" cy="604837"/>
        </p:xfrm>
        <a:graphic>
          <a:graphicData uri="http://schemas.openxmlformats.org/presentationml/2006/ole">
            <mc:AlternateContent xmlns:mc="http://schemas.openxmlformats.org/markup-compatibility/2006">
              <mc:Choice xmlns:v="urn:schemas-microsoft-com:vml" Requires="v">
                <p:oleObj spid="_x0000_s53250" name="Equation" r:id="rId3" imgW="1434960" imgH="228600" progId="Equation.DSMT4">
                  <p:embed/>
                </p:oleObj>
              </mc:Choice>
              <mc:Fallback>
                <p:oleObj name="Equation" r:id="rId3" imgW="14349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564904"/>
                        <a:ext cx="3746500" cy="604837"/>
                      </a:xfrm>
                      <a:prstGeom prst="rect">
                        <a:avLst/>
                      </a:prstGeom>
                      <a:solidFill>
                        <a:srgbClr val="FFFFFF">
                          <a:alpha val="93000"/>
                        </a:srgbClr>
                      </a:solidFill>
                      <a:extLst/>
                    </p:spPr>
                  </p:pic>
                </p:oleObj>
              </mc:Fallback>
            </mc:AlternateContent>
          </a:graphicData>
        </a:graphic>
      </p:graphicFrame>
      <p:pic>
        <p:nvPicPr>
          <p:cNvPr id="8" name="Picture 7"/>
          <p:cNvPicPr>
            <a:picLocks noChangeAspect="1" noChangeArrowheads="1"/>
          </p:cNvPicPr>
          <p:nvPr/>
        </p:nvPicPr>
        <p:blipFill>
          <a:blip r:embed="rId5" cstate="print"/>
          <a:srcRect/>
          <a:stretch>
            <a:fillRect/>
          </a:stretch>
        </p:blipFill>
        <p:spPr bwMode="auto">
          <a:xfrm>
            <a:off x="1403648" y="3429000"/>
            <a:ext cx="2736304" cy="2308757"/>
          </a:xfrm>
          <a:prstGeom prst="rect">
            <a:avLst/>
          </a:prstGeom>
          <a:noFill/>
          <a:ln w="9525">
            <a:noFill/>
            <a:miter lim="800000"/>
            <a:headEnd/>
            <a:tailEnd/>
          </a:ln>
        </p:spPr>
      </p:pic>
      <p:pic>
        <p:nvPicPr>
          <p:cNvPr id="9" name="Picture 8"/>
          <p:cNvPicPr>
            <a:picLocks noChangeAspect="1" noChangeArrowheads="1"/>
          </p:cNvPicPr>
          <p:nvPr/>
        </p:nvPicPr>
        <p:blipFill>
          <a:blip r:embed="rId6" cstate="print"/>
          <a:srcRect/>
          <a:stretch>
            <a:fillRect/>
          </a:stretch>
        </p:blipFill>
        <p:spPr bwMode="auto">
          <a:xfrm>
            <a:off x="5220072" y="3717032"/>
            <a:ext cx="2625401" cy="1944216"/>
          </a:xfrm>
          <a:prstGeom prst="rect">
            <a:avLst/>
          </a:prstGeom>
          <a:noFill/>
          <a:ln w="9525">
            <a:noFill/>
            <a:miter lim="800000"/>
            <a:headEnd/>
            <a:tailEnd/>
          </a:ln>
        </p:spPr>
      </p:pic>
    </p:spTree>
    <p:extLst>
      <p:ext uri="{BB962C8B-B14F-4D97-AF65-F5344CB8AC3E}">
        <p14:creationId xmlns:p14="http://schemas.microsoft.com/office/powerpoint/2010/main" val="2832702954"/>
      </p:ext>
    </p:extLst>
  </p:cSld>
  <p:clrMapOvr>
    <a:masterClrMapping/>
  </p:clrMapOvr>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2356</TotalTime>
  <Words>1753</Words>
  <Application>Microsoft Office PowerPoint</Application>
  <PresentationFormat>On-screen Show (4:3)</PresentationFormat>
  <Paragraphs>259</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Factory</vt:lpstr>
      <vt:lpstr>Equation</vt:lpstr>
      <vt:lpstr>MathType 6.0 Equation</vt:lpstr>
      <vt:lpstr>IOTA – Integrable Optics  Test Accelerator   Sergei Nagaitsev ASTA Users Meeting July 23-24, 2013</vt:lpstr>
      <vt:lpstr>ASTA : Downstream part (now)</vt:lpstr>
      <vt:lpstr>PowerPoint Presentation</vt:lpstr>
      <vt:lpstr>IOTA at a glance</vt:lpstr>
      <vt:lpstr>Integrable Optics Test: Motivation</vt:lpstr>
      <vt:lpstr>Consequences of linear focusing</vt:lpstr>
      <vt:lpstr>PowerPoint Presentation</vt:lpstr>
      <vt:lpstr>Does Focusing Need to be Linear?</vt:lpstr>
      <vt:lpstr>Ideal Penning trap</vt:lpstr>
      <vt:lpstr>Kepler problem – a nonlinear integrable system</vt:lpstr>
      <vt:lpstr>A roadmap to high-intensity rings</vt:lpstr>
      <vt:lpstr>Integrable Optics Collaboration</vt:lpstr>
      <vt:lpstr>PowerPoint Presentation</vt:lpstr>
      <vt:lpstr>PowerPoint Presentation</vt:lpstr>
      <vt:lpstr>PowerPoint Presentation</vt:lpstr>
      <vt:lpstr>Ideal case: single nonlinear lens</vt:lpstr>
      <vt:lpstr>Experiments with electron lens</vt:lpstr>
      <vt:lpstr>PowerPoint Presentation</vt:lpstr>
      <vt:lpstr>PowerPoint Presentation</vt:lpstr>
      <vt:lpstr>    Space Charge Forces &amp; Compensation</vt:lpstr>
      <vt:lpstr>PowerPoint Presentation</vt:lpstr>
      <vt:lpstr>PowerPoint Presentation</vt:lpstr>
      <vt:lpstr>Optical Stochastic Cooling</vt:lpstr>
      <vt:lpstr>Principles of OSC</vt:lpstr>
      <vt:lpstr>OSC experimental set-up  (λ = 2 µm)</vt:lpstr>
      <vt:lpstr>PowerPoint Presentation</vt:lpstr>
      <vt:lpstr>Electron Wave Function Size Measurements</vt:lpstr>
      <vt:lpstr>Proposed experimental scheme</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communication talk</dc:title>
  <dc:creator>Young-kee Kim x3384 05917V</dc:creator>
  <cp:lastModifiedBy>nsergei</cp:lastModifiedBy>
  <cp:revision>34</cp:revision>
  <cp:lastPrinted>1601-01-01T00:00:00Z</cp:lastPrinted>
  <dcterms:created xsi:type="dcterms:W3CDTF">2008-08-01T20:03:26Z</dcterms:created>
  <dcterms:modified xsi:type="dcterms:W3CDTF">2013-07-23T18:20:05Z</dcterms:modified>
</cp:coreProperties>
</file>