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0" r:id="rId3"/>
    <p:sldId id="259" r:id="rId4"/>
    <p:sldId id="258" r:id="rId5"/>
    <p:sldId id="269" r:id="rId6"/>
    <p:sldId id="262" r:id="rId7"/>
    <p:sldId id="263" r:id="rId8"/>
    <p:sldId id="264" r:id="rId9"/>
    <p:sldId id="273" r:id="rId10"/>
    <p:sldId id="274" r:id="rId11"/>
    <p:sldId id="283" r:id="rId12"/>
    <p:sldId id="275" r:id="rId13"/>
    <p:sldId id="276" r:id="rId14"/>
    <p:sldId id="278" r:id="rId15"/>
    <p:sldId id="282" r:id="rId16"/>
    <p:sldId id="279" r:id="rId17"/>
    <p:sldId id="270" r:id="rId18"/>
    <p:sldId id="266" r:id="rId19"/>
    <p:sldId id="271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CEF31D-27D3-409D-8440-EBD0BE3FBF80}">
          <p14:sldIdLst>
            <p14:sldId id="257"/>
            <p14:sldId id="280"/>
            <p14:sldId id="259"/>
            <p14:sldId id="258"/>
            <p14:sldId id="269"/>
            <p14:sldId id="262"/>
            <p14:sldId id="263"/>
            <p14:sldId id="264"/>
            <p14:sldId id="273"/>
            <p14:sldId id="274"/>
            <p14:sldId id="283"/>
            <p14:sldId id="275"/>
            <p14:sldId id="276"/>
            <p14:sldId id="278"/>
            <p14:sldId id="282"/>
            <p14:sldId id="279"/>
            <p14:sldId id="270"/>
            <p14:sldId id="266"/>
            <p14:sldId id="27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akar C. Thangaraj x2382 15345N" initials="JCTx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383" autoAdjust="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04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82C1C-571D-7942-8DA7-7141C57DFCF7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C5DCE073-7212-A042-8D52-4B8318897B2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Bulk SmCo</a:t>
          </a:r>
          <a:b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~300 µm thick</a:t>
          </a:r>
          <a:endParaRPr lang="en-US" sz="20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BB5039A-3773-B84E-A957-E6956801E853}" type="parTrans" cxnId="{9206A52C-1A2C-F144-A86C-95C1A466E8CA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8BDD7BA-F526-8740-9E5F-3C25EDE3537F}" type="sibTrans" cxnId="{9206A52C-1A2C-F144-A86C-95C1A466E8CA}">
      <dgm:prSet custT="1"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7901BD-926F-F644-870F-F65FCFD9F29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Laser-cut</a:t>
          </a:r>
          <a:b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into comb structures</a:t>
          </a:r>
        </a:p>
      </dgm:t>
    </dgm:pt>
    <dgm:pt modelId="{125CB508-39B9-C543-91F2-0595A8170C7E}" type="parTrans" cxnId="{A0FAC7D7-764A-2648-9F90-D7A25257E0A6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DFC74A2-D372-5B4B-A890-EED2E21F9EC2}" type="sibTrans" cxnId="{A0FAC7D7-764A-2648-9F90-D7A25257E0A6}">
      <dgm:prSet custT="1"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BEDE81F-BFC5-D746-98AA-628BCC62B38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Magnetize out-of-plane</a:t>
          </a:r>
        </a:p>
      </dgm:t>
    </dgm:pt>
    <dgm:pt modelId="{982AB80E-6847-4449-B3B3-C34DBC983BF3}" type="parTrans" cxnId="{31AE6002-6BFF-3B49-BF19-656153F3A2EC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9AEA1D4-938B-3C40-8552-C55F4B32AAC5}" type="sibTrans" cxnId="{31AE6002-6BFF-3B49-BF19-656153F3A2EC}">
      <dgm:prSet custT="1"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78E9DC-75B9-6F43-815A-58C3418068A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Assemble and polish</a:t>
          </a:r>
          <a:endParaRPr lang="en-US" sz="20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A11234E-3366-EF4C-916A-4B11D670C038}" type="parTrans" cxnId="{0ADFD992-79ED-124E-A038-645935A4BE53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D011D15-2935-CA42-9C40-903B0E10607D}" type="sibTrans" cxnId="{0ADFD992-79ED-124E-A038-645935A4BE53}">
      <dgm:prSet/>
      <dgm:spPr/>
      <dgm:t>
        <a:bodyPr/>
        <a:lstStyle/>
        <a:p>
          <a:endParaRPr lang="en-US" sz="20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1C8DE1-33B0-BE46-BF95-2912EC51EF67}" type="pres">
      <dgm:prSet presAssocID="{04382C1C-571D-7942-8DA7-7141C57DFCF7}" presName="linearFlow" presStyleCnt="0">
        <dgm:presLayoutVars>
          <dgm:resizeHandles val="exact"/>
        </dgm:presLayoutVars>
      </dgm:prSet>
      <dgm:spPr/>
    </dgm:pt>
    <dgm:pt modelId="{A903A965-0FF2-E14C-8480-E14A49E2FB35}" type="pres">
      <dgm:prSet presAssocID="{C5DCE073-7212-A042-8D52-4B8318897B27}" presName="node" presStyleLbl="node1" presStyleIdx="0" presStyleCnt="4" custScaleX="173712" custLinFactNeighborX="-26281" custLinFactNeighborY="-3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217D7-2D13-AF45-9D32-AD773F6C0F9E}" type="pres">
      <dgm:prSet presAssocID="{E8BDD7BA-F526-8740-9E5F-3C25EDE3537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9180D32-DB8D-1D49-86DF-92C81E75E7F9}" type="pres">
      <dgm:prSet presAssocID="{E8BDD7BA-F526-8740-9E5F-3C25EDE3537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DCAFA8D-83F8-B344-B3BC-0F80A89D4F6E}" type="pres">
      <dgm:prSet presAssocID="{847901BD-926F-F644-870F-F65FCFD9F291}" presName="node" presStyleLbl="node1" presStyleIdx="1" presStyleCnt="4" custScaleX="173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70970-2966-B54C-83E6-18F79B1B73A9}" type="pres">
      <dgm:prSet presAssocID="{DDFC74A2-D372-5B4B-A890-EED2E21F9EC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8063D84-49D7-9E41-A4FC-D71AC6D0B864}" type="pres">
      <dgm:prSet presAssocID="{DDFC74A2-D372-5B4B-A890-EED2E21F9EC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E3687C4-5BF8-9540-91D3-23FA44C32D2D}" type="pres">
      <dgm:prSet presAssocID="{6BEDE81F-BFC5-D746-98AA-628BCC62B38D}" presName="node" presStyleLbl="node1" presStyleIdx="2" presStyleCnt="4" custScaleX="173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D1B09-AF78-3348-BE90-DB80131E4AEA}" type="pres">
      <dgm:prSet presAssocID="{F9AEA1D4-938B-3C40-8552-C55F4B32AAC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3634870-34C6-3B45-B327-DD8BC046C55B}" type="pres">
      <dgm:prSet presAssocID="{F9AEA1D4-938B-3C40-8552-C55F4B32AAC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F69B0A7-AD49-644E-8820-7A02DFD3383C}" type="pres">
      <dgm:prSet presAssocID="{2E78E9DC-75B9-6F43-815A-58C3418068A8}" presName="node" presStyleLbl="node1" presStyleIdx="3" presStyleCnt="4" custScaleX="173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FD992-79ED-124E-A038-645935A4BE53}" srcId="{04382C1C-571D-7942-8DA7-7141C57DFCF7}" destId="{2E78E9DC-75B9-6F43-815A-58C3418068A8}" srcOrd="3" destOrd="0" parTransId="{4A11234E-3366-EF4C-916A-4B11D670C038}" sibTransId="{7D011D15-2935-CA42-9C40-903B0E10607D}"/>
    <dgm:cxn modelId="{A0FAC7D7-764A-2648-9F90-D7A25257E0A6}" srcId="{04382C1C-571D-7942-8DA7-7141C57DFCF7}" destId="{847901BD-926F-F644-870F-F65FCFD9F291}" srcOrd="1" destOrd="0" parTransId="{125CB508-39B9-C543-91F2-0595A8170C7E}" sibTransId="{DDFC74A2-D372-5B4B-A890-EED2E21F9EC2}"/>
    <dgm:cxn modelId="{1127DA29-3D42-41D5-AC1F-945AA0A970C5}" type="presOf" srcId="{847901BD-926F-F644-870F-F65FCFD9F291}" destId="{CDCAFA8D-83F8-B344-B3BC-0F80A89D4F6E}" srcOrd="0" destOrd="0" presId="urn:microsoft.com/office/officeart/2005/8/layout/process2"/>
    <dgm:cxn modelId="{3F4A3AD3-EB7F-42B7-AF02-4E83AFA33D68}" type="presOf" srcId="{F9AEA1D4-938B-3C40-8552-C55F4B32AAC5}" destId="{93634870-34C6-3B45-B327-DD8BC046C55B}" srcOrd="1" destOrd="0" presId="urn:microsoft.com/office/officeart/2005/8/layout/process2"/>
    <dgm:cxn modelId="{DE9319B5-7AA9-4334-AA9E-3A0303A7A4D7}" type="presOf" srcId="{E8BDD7BA-F526-8740-9E5F-3C25EDE3537F}" destId="{99180D32-DB8D-1D49-86DF-92C81E75E7F9}" srcOrd="1" destOrd="0" presId="urn:microsoft.com/office/officeart/2005/8/layout/process2"/>
    <dgm:cxn modelId="{E1CDCAC7-E36D-4B34-A79C-BBA3EB49026E}" type="presOf" srcId="{DDFC74A2-D372-5B4B-A890-EED2E21F9EC2}" destId="{88063D84-49D7-9E41-A4FC-D71AC6D0B864}" srcOrd="1" destOrd="0" presId="urn:microsoft.com/office/officeart/2005/8/layout/process2"/>
    <dgm:cxn modelId="{50A2275C-9520-43EF-A8CB-2F21E3635BEA}" type="presOf" srcId="{04382C1C-571D-7942-8DA7-7141C57DFCF7}" destId="{131C8DE1-33B0-BE46-BF95-2912EC51EF67}" srcOrd="0" destOrd="0" presId="urn:microsoft.com/office/officeart/2005/8/layout/process2"/>
    <dgm:cxn modelId="{50EC0A52-9D42-4318-B46A-497297D100DC}" type="presOf" srcId="{6BEDE81F-BFC5-D746-98AA-628BCC62B38D}" destId="{FE3687C4-5BF8-9540-91D3-23FA44C32D2D}" srcOrd="0" destOrd="0" presId="urn:microsoft.com/office/officeart/2005/8/layout/process2"/>
    <dgm:cxn modelId="{31AE6002-6BFF-3B49-BF19-656153F3A2EC}" srcId="{04382C1C-571D-7942-8DA7-7141C57DFCF7}" destId="{6BEDE81F-BFC5-D746-98AA-628BCC62B38D}" srcOrd="2" destOrd="0" parTransId="{982AB80E-6847-4449-B3B3-C34DBC983BF3}" sibTransId="{F9AEA1D4-938B-3C40-8552-C55F4B32AAC5}"/>
    <dgm:cxn modelId="{C74E57EB-1EB0-4513-B635-DDA4508DFC8A}" type="presOf" srcId="{C5DCE073-7212-A042-8D52-4B8318897B27}" destId="{A903A965-0FF2-E14C-8480-E14A49E2FB35}" srcOrd="0" destOrd="0" presId="urn:microsoft.com/office/officeart/2005/8/layout/process2"/>
    <dgm:cxn modelId="{91F0ECB8-C3A5-4A31-A9DD-3A741F26F0D2}" type="presOf" srcId="{DDFC74A2-D372-5B4B-A890-EED2E21F9EC2}" destId="{54770970-2966-B54C-83E6-18F79B1B73A9}" srcOrd="0" destOrd="0" presId="urn:microsoft.com/office/officeart/2005/8/layout/process2"/>
    <dgm:cxn modelId="{3E6B1B6C-670D-4891-BBC0-EA7A3F233FCA}" type="presOf" srcId="{2E78E9DC-75B9-6F43-815A-58C3418068A8}" destId="{9F69B0A7-AD49-644E-8820-7A02DFD3383C}" srcOrd="0" destOrd="0" presId="urn:microsoft.com/office/officeart/2005/8/layout/process2"/>
    <dgm:cxn modelId="{DDD60052-8FA2-4985-8C39-98CD8280632E}" type="presOf" srcId="{E8BDD7BA-F526-8740-9E5F-3C25EDE3537F}" destId="{463217D7-2D13-AF45-9D32-AD773F6C0F9E}" srcOrd="0" destOrd="0" presId="urn:microsoft.com/office/officeart/2005/8/layout/process2"/>
    <dgm:cxn modelId="{9206A52C-1A2C-F144-A86C-95C1A466E8CA}" srcId="{04382C1C-571D-7942-8DA7-7141C57DFCF7}" destId="{C5DCE073-7212-A042-8D52-4B8318897B27}" srcOrd="0" destOrd="0" parTransId="{BBB5039A-3773-B84E-A957-E6956801E853}" sibTransId="{E8BDD7BA-F526-8740-9E5F-3C25EDE3537F}"/>
    <dgm:cxn modelId="{D472BA8E-9BFB-4CA1-AD2C-50847ACD0B69}" type="presOf" srcId="{F9AEA1D4-938B-3C40-8552-C55F4B32AAC5}" destId="{614D1B09-AF78-3348-BE90-DB80131E4AEA}" srcOrd="0" destOrd="0" presId="urn:microsoft.com/office/officeart/2005/8/layout/process2"/>
    <dgm:cxn modelId="{33A1101B-FD8F-479E-AD1F-9C26A087CAFA}" type="presParOf" srcId="{131C8DE1-33B0-BE46-BF95-2912EC51EF67}" destId="{A903A965-0FF2-E14C-8480-E14A49E2FB35}" srcOrd="0" destOrd="0" presId="urn:microsoft.com/office/officeart/2005/8/layout/process2"/>
    <dgm:cxn modelId="{FA42A03A-D450-49D8-9CEC-54F7E1795B38}" type="presParOf" srcId="{131C8DE1-33B0-BE46-BF95-2912EC51EF67}" destId="{463217D7-2D13-AF45-9D32-AD773F6C0F9E}" srcOrd="1" destOrd="0" presId="urn:microsoft.com/office/officeart/2005/8/layout/process2"/>
    <dgm:cxn modelId="{290AEEE3-5658-4B88-9753-01204F99890D}" type="presParOf" srcId="{463217D7-2D13-AF45-9D32-AD773F6C0F9E}" destId="{99180D32-DB8D-1D49-86DF-92C81E75E7F9}" srcOrd="0" destOrd="0" presId="urn:microsoft.com/office/officeart/2005/8/layout/process2"/>
    <dgm:cxn modelId="{0EA74138-4698-47D5-BD73-2471C23CD857}" type="presParOf" srcId="{131C8DE1-33B0-BE46-BF95-2912EC51EF67}" destId="{CDCAFA8D-83F8-B344-B3BC-0F80A89D4F6E}" srcOrd="2" destOrd="0" presId="urn:microsoft.com/office/officeart/2005/8/layout/process2"/>
    <dgm:cxn modelId="{F3633736-541E-4F72-ADF0-1B62271A037F}" type="presParOf" srcId="{131C8DE1-33B0-BE46-BF95-2912EC51EF67}" destId="{54770970-2966-B54C-83E6-18F79B1B73A9}" srcOrd="3" destOrd="0" presId="urn:microsoft.com/office/officeart/2005/8/layout/process2"/>
    <dgm:cxn modelId="{4684BCD1-E9BA-4BC9-AAB7-9DC45B0154AE}" type="presParOf" srcId="{54770970-2966-B54C-83E6-18F79B1B73A9}" destId="{88063D84-49D7-9E41-A4FC-D71AC6D0B864}" srcOrd="0" destOrd="0" presId="urn:microsoft.com/office/officeart/2005/8/layout/process2"/>
    <dgm:cxn modelId="{F7F8ADDE-DD88-4A6B-B0ED-A70C00A65305}" type="presParOf" srcId="{131C8DE1-33B0-BE46-BF95-2912EC51EF67}" destId="{FE3687C4-5BF8-9540-91D3-23FA44C32D2D}" srcOrd="4" destOrd="0" presId="urn:microsoft.com/office/officeart/2005/8/layout/process2"/>
    <dgm:cxn modelId="{20B27C50-6B2C-44B3-9D43-82AD5474D5A8}" type="presParOf" srcId="{131C8DE1-33B0-BE46-BF95-2912EC51EF67}" destId="{614D1B09-AF78-3348-BE90-DB80131E4AEA}" srcOrd="5" destOrd="0" presId="urn:microsoft.com/office/officeart/2005/8/layout/process2"/>
    <dgm:cxn modelId="{33BF8C82-9776-4362-B065-D3488677E23E}" type="presParOf" srcId="{614D1B09-AF78-3348-BE90-DB80131E4AEA}" destId="{93634870-34C6-3B45-B327-DD8BC046C55B}" srcOrd="0" destOrd="0" presId="urn:microsoft.com/office/officeart/2005/8/layout/process2"/>
    <dgm:cxn modelId="{202592CF-249E-4D5C-A9BD-707E507465B1}" type="presParOf" srcId="{131C8DE1-33B0-BE46-BF95-2912EC51EF67}" destId="{9F69B0A7-AD49-644E-8820-7A02DFD3383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3A965-0FF2-E14C-8480-E14A49E2FB35}">
      <dsp:nvSpPr>
        <dsp:cNvPr id="0" name=""/>
        <dsp:cNvSpPr/>
      </dsp:nvSpPr>
      <dsp:spPr>
        <a:xfrm>
          <a:off x="0" y="0"/>
          <a:ext cx="3519714" cy="90875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Bulk SmCo</a:t>
          </a:r>
          <a:b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~300 µm thick</a:t>
          </a:r>
          <a:endParaRPr lang="en-US" sz="20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617" y="26617"/>
        <a:ext cx="3466480" cy="855524"/>
      </dsp:txXfrm>
    </dsp:sp>
    <dsp:sp modelId="{463217D7-2D13-AF45-9D32-AD773F6C0F9E}">
      <dsp:nvSpPr>
        <dsp:cNvPr id="0" name=""/>
        <dsp:cNvSpPr/>
      </dsp:nvSpPr>
      <dsp:spPr>
        <a:xfrm rot="5400000">
          <a:off x="1588548" y="932699"/>
          <a:ext cx="342616" cy="408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637174" y="965862"/>
        <a:ext cx="245365" cy="239831"/>
      </dsp:txXfrm>
    </dsp:sp>
    <dsp:sp modelId="{CDCAFA8D-83F8-B344-B3BC-0F80A89D4F6E}">
      <dsp:nvSpPr>
        <dsp:cNvPr id="0" name=""/>
        <dsp:cNvSpPr/>
      </dsp:nvSpPr>
      <dsp:spPr>
        <a:xfrm>
          <a:off x="0" y="1365581"/>
          <a:ext cx="3519714" cy="90875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Laser-cut</a:t>
          </a:r>
          <a:b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into comb structures</a:t>
          </a:r>
        </a:p>
      </dsp:txBody>
      <dsp:txXfrm>
        <a:off x="26617" y="1392198"/>
        <a:ext cx="3466480" cy="855524"/>
      </dsp:txXfrm>
    </dsp:sp>
    <dsp:sp modelId="{54770970-2966-B54C-83E6-18F79B1B73A9}">
      <dsp:nvSpPr>
        <dsp:cNvPr id="0" name=""/>
        <dsp:cNvSpPr/>
      </dsp:nvSpPr>
      <dsp:spPr>
        <a:xfrm rot="5400000">
          <a:off x="1589464" y="2297059"/>
          <a:ext cx="340784" cy="408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637174" y="2331138"/>
        <a:ext cx="245365" cy="238549"/>
      </dsp:txXfrm>
    </dsp:sp>
    <dsp:sp modelId="{FE3687C4-5BF8-9540-91D3-23FA44C32D2D}">
      <dsp:nvSpPr>
        <dsp:cNvPr id="0" name=""/>
        <dsp:cNvSpPr/>
      </dsp:nvSpPr>
      <dsp:spPr>
        <a:xfrm>
          <a:off x="688" y="2728719"/>
          <a:ext cx="3518336" cy="90875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Magnetize out-of-plane</a:t>
          </a:r>
        </a:p>
      </dsp:txBody>
      <dsp:txXfrm>
        <a:off x="27305" y="2755336"/>
        <a:ext cx="3465102" cy="855524"/>
      </dsp:txXfrm>
    </dsp:sp>
    <dsp:sp modelId="{614D1B09-AF78-3348-BE90-DB80131E4AEA}">
      <dsp:nvSpPr>
        <dsp:cNvPr id="0" name=""/>
        <dsp:cNvSpPr/>
      </dsp:nvSpPr>
      <dsp:spPr>
        <a:xfrm rot="5400000">
          <a:off x="1589464" y="3660197"/>
          <a:ext cx="340784" cy="408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637174" y="3694276"/>
        <a:ext cx="245365" cy="238549"/>
      </dsp:txXfrm>
    </dsp:sp>
    <dsp:sp modelId="{9F69B0A7-AD49-644E-8820-7A02DFD3383C}">
      <dsp:nvSpPr>
        <dsp:cNvPr id="0" name=""/>
        <dsp:cNvSpPr/>
      </dsp:nvSpPr>
      <dsp:spPr>
        <a:xfrm>
          <a:off x="688" y="4091858"/>
          <a:ext cx="3518336" cy="90875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Assemble and polish</a:t>
          </a:r>
          <a:endParaRPr lang="en-US" sz="20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305" y="4118475"/>
        <a:ext cx="3465102" cy="855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D67C5-F990-4F1F-AD53-C40EE8478826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73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DF90-6E88-49E3-A915-F0F533EBA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013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868AC0-32F8-4BE3-9DB9-881D7EF9E44E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F51235-0D73-47E7-B341-5DA8B2D2D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02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299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1E8C8-2990-9F44-9B0E-606EF188DD61}" type="slidenum">
              <a:rPr lang="en-US"/>
              <a:pPr/>
              <a:t>4</a:t>
            </a:fld>
            <a:endParaRPr lang="en-US"/>
          </a:p>
        </p:txBody>
      </p:sp>
      <p:sp>
        <p:nvSpPr>
          <p:cNvPr id="154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299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817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1863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138A9-50C1-4F2C-850D-CACA07BAA9CA}" type="slidenum">
              <a:rPr lang="en-US" altLang="zh-CN" smtClean="0"/>
              <a:pPr/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176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7848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5181600"/>
          </a:xfrm>
        </p:spPr>
        <p:txBody>
          <a:bodyPr>
            <a:normAutofit/>
          </a:bodyPr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360000">
              <a:buSzPct val="100000"/>
              <a:buFont typeface="Wingdings" pitchFamily="2" charset="2"/>
              <a:buChar char="Ø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58200" y="5334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7AF5C47-DB70-4D8C-8240-0F29A143EE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53450" y="609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37020B0-BB72-4EF7-9929-5D824692A6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9553" y="1600200"/>
            <a:ext cx="8175860" cy="1828800"/>
          </a:xfrm>
        </p:spPr>
        <p:txBody>
          <a:bodyPr>
            <a:noAutofit/>
          </a:bodyPr>
          <a:lstStyle/>
          <a:p>
            <a:r>
              <a:rPr lang="en-US" sz="2400" dirty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SUNSTAR: </a:t>
            </a:r>
            <a:r>
              <a:rPr lang="en-US" sz="2400" u="sng" dirty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400" dirty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ub-mm </a:t>
            </a:r>
            <a:r>
              <a:rPr lang="en-US" sz="2400" u="sng" dirty="0" err="1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</a:t>
            </a:r>
            <a:r>
              <a:rPr lang="en-US" sz="2400" dirty="0" err="1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dulator</a:t>
            </a:r>
            <a:r>
              <a:rPr lang="en-US" sz="2400" dirty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test</a:t>
            </a:r>
            <a:br>
              <a:rPr lang="en-US" sz="2400" dirty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at the Advanced </a:t>
            </a:r>
            <a:r>
              <a:rPr lang="en-US" sz="2400" u="sng" dirty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400" dirty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uperconducting </a:t>
            </a:r>
            <a:r>
              <a:rPr lang="en-US" sz="2400" u="sng" dirty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400" dirty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est </a:t>
            </a:r>
            <a:r>
              <a:rPr lang="en-US" sz="2400" u="sng" dirty="0" err="1" smtClean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err="1" smtClean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ccelerato</a:t>
            </a:r>
            <a:r>
              <a:rPr lang="en-US" sz="2400" u="sng" dirty="0" err="1" smtClean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endParaRPr lang="en-US" sz="2400" u="sng" dirty="0">
              <a:ln w="127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8435102" cy="2057400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Garraud</a:t>
            </a:r>
            <a:r>
              <a:rPr lang="en-US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B. A. Peterson</a:t>
            </a:r>
            <a:r>
              <a:rPr lang="en-US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J.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Thangaraj</a:t>
            </a:r>
            <a:r>
              <a:rPr lang="en-US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G. Allen</a:t>
            </a:r>
            <a:r>
              <a:rPr lang="en-US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D. P.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Arnold</a:t>
            </a:r>
            <a:r>
              <a:rPr lang="en-US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  <a:p>
            <a:pPr>
              <a:spcBef>
                <a:spcPts val="2400"/>
              </a:spcBef>
            </a:pPr>
            <a:r>
              <a:rPr lang="en-US" sz="16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Dept. Electrical &amp; Computer Engineering,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University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Florida</a:t>
            </a:r>
          </a:p>
          <a:p>
            <a:r>
              <a:rPr lang="en-US" sz="16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School of Electrical and Computer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Engineering, 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Georgia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Institute of 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Technology</a:t>
            </a:r>
          </a:p>
          <a:p>
            <a:r>
              <a:rPr lang="en-GB" sz="16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Accelerator Physics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Center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Fermilab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UF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7884" y="6167039"/>
            <a:ext cx="1959926" cy="3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9997" y="457200"/>
            <a:ext cx="3625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July, 24</a:t>
            </a:r>
            <a:r>
              <a:rPr lang="en-US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2013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ASTA Users’ Meeting, Fermilab, IL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IMG Blue-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53" y="6077039"/>
            <a:ext cx="1061242" cy="540000"/>
          </a:xfrm>
          <a:prstGeom prst="rect">
            <a:avLst/>
          </a:prstGeom>
        </p:spPr>
      </p:pic>
      <p:pic>
        <p:nvPicPr>
          <p:cNvPr id="7" name="Picture 6" descr="GT logo.png"/>
          <p:cNvPicPr>
            <a:picLocks noChangeAspect="1"/>
          </p:cNvPicPr>
          <p:nvPr/>
        </p:nvPicPr>
        <p:blipFill>
          <a:blip r:embed="rId4" cstate="print"/>
          <a:srcRect l="17907" t="76683"/>
          <a:stretch>
            <a:fillRect/>
          </a:stretch>
        </p:blipFill>
        <p:spPr>
          <a:xfrm>
            <a:off x="3564899" y="6042239"/>
            <a:ext cx="2273122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5110" y="5972892"/>
            <a:ext cx="762000" cy="74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445739" y="6192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99439"/>
            <a:ext cx="1639999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7"/>
          <a:stretch/>
        </p:blipFill>
        <p:spPr>
          <a:xfrm>
            <a:off x="228600" y="3921190"/>
            <a:ext cx="8763000" cy="1526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</a:t>
            </a:r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ASTA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 is the best place to test the mini undulator?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51816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Low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 quality of the beam</a:t>
            </a:r>
          </a:p>
          <a:p>
            <a:pPr marL="742950" lvl="2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Flat </a:t>
            </a:r>
            <a:r>
              <a:rPr lang="en-US" sz="2400" dirty="0" smtClean="0"/>
              <a:t>beam </a:t>
            </a:r>
            <a:r>
              <a:rPr lang="en-US" sz="2400" dirty="0" smtClean="0"/>
              <a:t>generation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/>
              <a:t>Compatible with the small airgap of the mini undulator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/>
              <a:t>Expertise in flat beam generation with demonstrated experiments</a:t>
            </a:r>
          </a:p>
          <a:p>
            <a:pPr marL="742950" lvl="2" indent="-342900">
              <a:buFont typeface="Arial" pitchFamily="34" charset="0"/>
              <a:buChar char="•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 repetition rate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/>
              <a:t>Will help in photon detection</a:t>
            </a:r>
          </a:p>
          <a:p>
            <a:pPr marL="742950" lvl="2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0" indent="-400050"/>
            <a:r>
              <a:rPr lang="en-US" dirty="0" smtClean="0"/>
              <a:t>Large range of beam energy and charge 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/>
              <a:t>Provides flexibility for experiments</a:t>
            </a:r>
          </a:p>
          <a:p>
            <a:pPr marL="742950" lvl="2" indent="-342900">
              <a:buFont typeface="Arial" pitchFamily="34" charset="0"/>
              <a:buChar char="•"/>
            </a:pPr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0050" lvl="2" indent="0">
              <a:buNone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0050" lvl="2" indent="0">
              <a:buNone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093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the ASTA 50 MeV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 for SUNSTAR?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5181600"/>
          </a:xfrm>
        </p:spPr>
        <p:txBody>
          <a:bodyPr>
            <a:normAutofit/>
          </a:bodyPr>
          <a:lstStyle/>
          <a:p>
            <a:pPr marL="742950" lvl="2" indent="-342900">
              <a:buFont typeface="Arial" pitchFamily="34" charset="0"/>
              <a:buChar char="•"/>
            </a:pPr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0050" lvl="2" indent="0">
              <a:buNone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0050" lvl="2" indent="0">
              <a:buNone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2895600"/>
            <a:ext cx="6629400" cy="2057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Enable 1</a:t>
            </a:r>
            <a:r>
              <a:rPr lang="en-US" sz="28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demonstration</a:t>
            </a:r>
          </a:p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photons generation</a:t>
            </a:r>
          </a:p>
          <a:p>
            <a:pPr algn="ctr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 mini undulators technology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7" t="30860" r="6555" b="4819"/>
          <a:stretch/>
        </p:blipFill>
        <p:spPr bwMode="auto">
          <a:xfrm>
            <a:off x="2795100" y="4876800"/>
            <a:ext cx="3822233" cy="151409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Planned</a:t>
            </a:r>
            <a:r>
              <a:rPr lang="en-US" sz="32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Experimental Setup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Location of the mini-undulator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cxnSp>
        <p:nvCxnSpPr>
          <p:cNvPr id="5" name="Straight Connector 4"/>
          <p:cNvCxnSpPr>
            <a:stCxn id="11" idx="3"/>
            <a:endCxn id="32" idx="3"/>
          </p:cNvCxnSpPr>
          <p:nvPr/>
        </p:nvCxnSpPr>
        <p:spPr>
          <a:xfrm flipV="1">
            <a:off x="4827688" y="2854261"/>
            <a:ext cx="164777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68" idx="1"/>
            <a:endCxn id="36" idx="1"/>
          </p:cNvCxnSpPr>
          <p:nvPr/>
        </p:nvCxnSpPr>
        <p:spPr>
          <a:xfrm>
            <a:off x="203189" y="2854261"/>
            <a:ext cx="251287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6" idx="1"/>
          </p:cNvCxnSpPr>
          <p:nvPr/>
        </p:nvCxnSpPr>
        <p:spPr>
          <a:xfrm flipV="1">
            <a:off x="2716063" y="2852294"/>
            <a:ext cx="2058722" cy="19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5211208" y="2632450"/>
            <a:ext cx="1458760" cy="839630"/>
            <a:chOff x="5353074" y="2632450"/>
            <a:chExt cx="1458760" cy="839630"/>
          </a:xfrm>
        </p:grpSpPr>
        <p:cxnSp>
          <p:nvCxnSpPr>
            <p:cNvPr id="14" name="Straight Connector 13"/>
            <p:cNvCxnSpPr>
              <a:stCxn id="27" idx="1"/>
              <a:endCxn id="29" idx="1"/>
            </p:cNvCxnSpPr>
            <p:nvPr/>
          </p:nvCxnSpPr>
          <p:spPr>
            <a:xfrm>
              <a:off x="5917384" y="3250269"/>
              <a:ext cx="3225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30" idx="1"/>
            </p:cNvCxnSpPr>
            <p:nvPr/>
          </p:nvCxnSpPr>
          <p:spPr>
            <a:xfrm flipH="1">
              <a:off x="6410072" y="2912282"/>
              <a:ext cx="207262" cy="3379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24" idx="1"/>
            </p:cNvCxnSpPr>
            <p:nvPr/>
          </p:nvCxnSpPr>
          <p:spPr>
            <a:xfrm flipH="1" flipV="1">
              <a:off x="5547575" y="2854260"/>
              <a:ext cx="194504" cy="3971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 rot="10800000">
              <a:off x="6641646" y="2632451"/>
              <a:ext cx="145876" cy="4436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32" name="Flowchart: Terminator 31"/>
            <p:cNvSpPr/>
            <p:nvPr/>
          </p:nvSpPr>
          <p:spPr>
            <a:xfrm rot="10800000">
              <a:off x="6617333" y="2698994"/>
              <a:ext cx="24313" cy="310535"/>
            </a:xfrm>
            <a:prstGeom prst="flowChartTerminator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33" name="Flowchart: Terminator 32"/>
            <p:cNvSpPr/>
            <p:nvPr/>
          </p:nvSpPr>
          <p:spPr>
            <a:xfrm rot="10800000">
              <a:off x="6787521" y="2698992"/>
              <a:ext cx="24313" cy="310535"/>
            </a:xfrm>
            <a:prstGeom prst="flowChartTerminator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 rot="10800000">
              <a:off x="6239884" y="3028459"/>
              <a:ext cx="145876" cy="4436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29" name="Flowchart: Terminator 28"/>
            <p:cNvSpPr/>
            <p:nvPr/>
          </p:nvSpPr>
          <p:spPr>
            <a:xfrm rot="10800000">
              <a:off x="6215571" y="3095002"/>
              <a:ext cx="24313" cy="310535"/>
            </a:xfrm>
            <a:prstGeom prst="flowChartTerminator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30" name="Flowchart: Terminator 29"/>
            <p:cNvSpPr/>
            <p:nvPr/>
          </p:nvSpPr>
          <p:spPr>
            <a:xfrm rot="10800000">
              <a:off x="6385759" y="3095002"/>
              <a:ext cx="24313" cy="310535"/>
            </a:xfrm>
            <a:prstGeom prst="flowChartTerminator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rot="10800000">
              <a:off x="5747196" y="3028459"/>
              <a:ext cx="145876" cy="4436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26" name="Flowchart: Terminator 25"/>
            <p:cNvSpPr/>
            <p:nvPr/>
          </p:nvSpPr>
          <p:spPr>
            <a:xfrm rot="10800000">
              <a:off x="5722883" y="3095002"/>
              <a:ext cx="24313" cy="310535"/>
            </a:xfrm>
            <a:prstGeom prst="flowChartTerminator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27" name="Flowchart: Terminator 26"/>
            <p:cNvSpPr/>
            <p:nvPr/>
          </p:nvSpPr>
          <p:spPr>
            <a:xfrm rot="10800000">
              <a:off x="5893071" y="3095002"/>
              <a:ext cx="24313" cy="310535"/>
            </a:xfrm>
            <a:prstGeom prst="flowChartTerminator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>
              <a:off x="5377387" y="2632450"/>
              <a:ext cx="145876" cy="4436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23" name="Flowchart: Terminator 22"/>
            <p:cNvSpPr/>
            <p:nvPr/>
          </p:nvSpPr>
          <p:spPr>
            <a:xfrm rot="10800000">
              <a:off x="5353074" y="2698993"/>
              <a:ext cx="24313" cy="310535"/>
            </a:xfrm>
            <a:prstGeom prst="flowChartTerminator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24" name="Flowchart: Terminator 23"/>
            <p:cNvSpPr/>
            <p:nvPr/>
          </p:nvSpPr>
          <p:spPr>
            <a:xfrm rot="10800000">
              <a:off x="5523262" y="2698993"/>
              <a:ext cx="24313" cy="310535"/>
            </a:xfrm>
            <a:prstGeom prst="flowChartTerminator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</p:grpSp>
      <p:cxnSp>
        <p:nvCxnSpPr>
          <p:cNvPr id="40" name="Straight Connector 39"/>
          <p:cNvCxnSpPr>
            <a:stCxn id="33" idx="1"/>
            <a:endCxn id="44" idx="3"/>
          </p:cNvCxnSpPr>
          <p:nvPr/>
        </p:nvCxnSpPr>
        <p:spPr>
          <a:xfrm>
            <a:off x="6669968" y="2854259"/>
            <a:ext cx="1265366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30266" y="2781505"/>
            <a:ext cx="76200" cy="637531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16063" y="2536444"/>
            <a:ext cx="2111625" cy="635635"/>
            <a:chOff x="2857929" y="2522558"/>
            <a:chExt cx="2111625" cy="635635"/>
          </a:xfrm>
        </p:grpSpPr>
        <p:sp>
          <p:nvSpPr>
            <p:cNvPr id="9" name="Flowchart: Terminator 8"/>
            <p:cNvSpPr/>
            <p:nvPr/>
          </p:nvSpPr>
          <p:spPr>
            <a:xfrm>
              <a:off x="4585167" y="2522558"/>
              <a:ext cx="51171" cy="635635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4090500" y="2522558"/>
              <a:ext cx="51171" cy="635635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4918383" y="2522558"/>
              <a:ext cx="51171" cy="635635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lowchart: Terminator 11"/>
            <p:cNvSpPr/>
            <p:nvPr/>
          </p:nvSpPr>
          <p:spPr>
            <a:xfrm>
              <a:off x="4745605" y="2522558"/>
              <a:ext cx="51171" cy="635635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lowchart: Terminator 34"/>
            <p:cNvSpPr/>
            <p:nvPr/>
          </p:nvSpPr>
          <p:spPr>
            <a:xfrm>
              <a:off x="3099900" y="2522558"/>
              <a:ext cx="51171" cy="635635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lowchart: Terminator 35"/>
            <p:cNvSpPr/>
            <p:nvPr/>
          </p:nvSpPr>
          <p:spPr>
            <a:xfrm>
              <a:off x="2857929" y="2522558"/>
              <a:ext cx="51171" cy="635635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626718" y="2522558"/>
              <a:ext cx="297998" cy="635635"/>
              <a:chOff x="2057400" y="3810000"/>
              <a:chExt cx="350874" cy="533400"/>
            </a:xfrm>
          </p:grpSpPr>
          <p:sp>
            <p:nvSpPr>
              <p:cNvPr id="38" name="Flowchart: Terminator 37"/>
              <p:cNvSpPr/>
              <p:nvPr/>
            </p:nvSpPr>
            <p:spPr>
              <a:xfrm>
                <a:off x="2348023" y="3810000"/>
                <a:ext cx="60251" cy="533400"/>
              </a:xfrm>
              <a:prstGeom prst="flowChartTerminator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>
                <a:off x="2057400" y="3810000"/>
                <a:ext cx="60251" cy="533400"/>
              </a:xfrm>
              <a:prstGeom prst="flowChartTerminator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035098" y="2536444"/>
            <a:ext cx="384387" cy="635635"/>
            <a:chOff x="7176964" y="2479843"/>
            <a:chExt cx="384387" cy="635635"/>
          </a:xfrm>
        </p:grpSpPr>
        <p:sp>
          <p:nvSpPr>
            <p:cNvPr id="41" name="Flowchart: Terminator 40"/>
            <p:cNvSpPr/>
            <p:nvPr/>
          </p:nvSpPr>
          <p:spPr>
            <a:xfrm>
              <a:off x="7176964" y="2479843"/>
              <a:ext cx="51171" cy="635635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lowchart: Terminator 41"/>
            <p:cNvSpPr/>
            <p:nvPr/>
          </p:nvSpPr>
          <p:spPr>
            <a:xfrm>
              <a:off x="7510180" y="2479843"/>
              <a:ext cx="51171" cy="635635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lowchart: Terminator 42"/>
            <p:cNvSpPr/>
            <p:nvPr/>
          </p:nvSpPr>
          <p:spPr>
            <a:xfrm>
              <a:off x="7337402" y="2479843"/>
              <a:ext cx="51171" cy="635635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 rot="10800000">
            <a:off x="7935334" y="2632451"/>
            <a:ext cx="145876" cy="4436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>
            <a:stCxn id="44" idx="1"/>
            <a:endCxn id="34" idx="1"/>
          </p:cNvCxnSpPr>
          <p:nvPr/>
        </p:nvCxnSpPr>
        <p:spPr>
          <a:xfrm>
            <a:off x="8081210" y="2854261"/>
            <a:ext cx="249056" cy="2460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77169" y="2646097"/>
            <a:ext cx="1082842" cy="416328"/>
            <a:chOff x="2082124" y="5029200"/>
            <a:chExt cx="1521844" cy="336550"/>
          </a:xfrm>
        </p:grpSpPr>
        <p:sp>
          <p:nvSpPr>
            <p:cNvPr id="47" name="Oval 46"/>
            <p:cNvSpPr/>
            <p:nvPr/>
          </p:nvSpPr>
          <p:spPr bwMode="auto">
            <a:xfrm>
              <a:off x="2082124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228491" y="5029200"/>
              <a:ext cx="146368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2374859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2521226" y="5029200"/>
              <a:ext cx="146368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667594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819400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9778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1302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2826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3457601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37342" y="2646097"/>
            <a:ext cx="1117217" cy="416328"/>
            <a:chOff x="2082124" y="5029200"/>
            <a:chExt cx="1521844" cy="336550"/>
          </a:xfrm>
        </p:grpSpPr>
        <p:sp>
          <p:nvSpPr>
            <p:cNvPr id="58" name="Oval 57"/>
            <p:cNvSpPr/>
            <p:nvPr/>
          </p:nvSpPr>
          <p:spPr bwMode="auto">
            <a:xfrm>
              <a:off x="2082124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2228491" y="5029200"/>
              <a:ext cx="146368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374859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2521226" y="5029200"/>
              <a:ext cx="146368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2667594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819400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29778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1302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3282633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3457601" y="5029200"/>
              <a:ext cx="146367" cy="336550"/>
            </a:xfrm>
            <a:prstGeom prst="ellipse">
              <a:avLst/>
            </a:prstGeom>
            <a:solidFill>
              <a:srgbClr val="D28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8" name="Rectangle 67"/>
          <p:cNvSpPr/>
          <p:nvPr/>
        </p:nvSpPr>
        <p:spPr>
          <a:xfrm flipH="1">
            <a:off x="62434" y="2501577"/>
            <a:ext cx="140755" cy="705368"/>
          </a:xfrm>
          <a:prstGeom prst="rect">
            <a:avLst/>
          </a:prstGeom>
          <a:solidFill>
            <a:srgbClr val="D6009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5173" y="2084467"/>
            <a:ext cx="77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CAV1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643652" y="2084467"/>
            <a:ext cx="77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CAV2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12016" y="2084467"/>
            <a:ext cx="94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RTFB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65934" y="2084467"/>
            <a:ext cx="94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BC1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78588" y="2800606"/>
            <a:ext cx="273691" cy="10731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544599" y="2084467"/>
            <a:ext cx="94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X113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1171" y="5579845"/>
            <a:ext cx="8823334" cy="5081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7200756" y="5730860"/>
            <a:ext cx="1102698" cy="10993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6788809" y="5094943"/>
            <a:ext cx="775709" cy="1020619"/>
            <a:chOff x="6788809" y="5094943"/>
            <a:chExt cx="775709" cy="1020619"/>
          </a:xfrm>
        </p:grpSpPr>
        <p:sp>
          <p:nvSpPr>
            <p:cNvPr id="82" name="Rectangle 81"/>
            <p:cNvSpPr/>
            <p:nvPr/>
          </p:nvSpPr>
          <p:spPr>
            <a:xfrm rot="10800000">
              <a:off x="6885772" y="5094943"/>
              <a:ext cx="581781" cy="102061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83" name="Flowchart: Terminator 82"/>
            <p:cNvSpPr/>
            <p:nvPr/>
          </p:nvSpPr>
          <p:spPr>
            <a:xfrm rot="10800000">
              <a:off x="6788809" y="5248036"/>
              <a:ext cx="96963" cy="714433"/>
            </a:xfrm>
            <a:prstGeom prst="flowChartTerminator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sp>
          <p:nvSpPr>
            <p:cNvPr id="84" name="Flowchart: Terminator 83"/>
            <p:cNvSpPr/>
            <p:nvPr/>
          </p:nvSpPr>
          <p:spPr>
            <a:xfrm rot="10800000">
              <a:off x="7467555" y="5248036"/>
              <a:ext cx="96963" cy="714433"/>
            </a:xfrm>
            <a:prstGeom prst="flowChartTerminator">
              <a:avLst/>
            </a:prstGeom>
            <a:solidFill>
              <a:srgbClr val="99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89058" y="5068571"/>
            <a:ext cx="2249939" cy="1073364"/>
            <a:chOff x="389058" y="5068571"/>
            <a:chExt cx="2249939" cy="1073364"/>
          </a:xfrm>
        </p:grpSpPr>
        <p:sp>
          <p:nvSpPr>
            <p:cNvPr id="76" name="Flowchart: Terminator 75"/>
            <p:cNvSpPr/>
            <p:nvPr/>
          </p:nvSpPr>
          <p:spPr>
            <a:xfrm>
              <a:off x="1959730" y="5068571"/>
              <a:ext cx="95701" cy="1073364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lowchart: Terminator 76"/>
            <p:cNvSpPr/>
            <p:nvPr/>
          </p:nvSpPr>
          <p:spPr>
            <a:xfrm>
              <a:off x="1248824" y="5068571"/>
              <a:ext cx="95701" cy="1073364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lowchart: Terminator 77"/>
            <p:cNvSpPr/>
            <p:nvPr/>
          </p:nvSpPr>
          <p:spPr>
            <a:xfrm>
              <a:off x="2543296" y="5068571"/>
              <a:ext cx="95701" cy="1073364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lowchart: Terminator 78"/>
            <p:cNvSpPr/>
            <p:nvPr/>
          </p:nvSpPr>
          <p:spPr>
            <a:xfrm>
              <a:off x="2265421" y="5068571"/>
              <a:ext cx="95701" cy="1073364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lowchart: Terminator 85"/>
            <p:cNvSpPr/>
            <p:nvPr/>
          </p:nvSpPr>
          <p:spPr>
            <a:xfrm>
              <a:off x="850678" y="5068571"/>
              <a:ext cx="95702" cy="1073364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lowchart: Terminator 86"/>
            <p:cNvSpPr/>
            <p:nvPr/>
          </p:nvSpPr>
          <p:spPr>
            <a:xfrm>
              <a:off x="389058" y="5068571"/>
              <a:ext cx="95702" cy="1073364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33464" y="4446436"/>
            <a:ext cx="176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RTFB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785318" y="4446436"/>
            <a:ext cx="197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Mini-undulator</a:t>
            </a:r>
            <a:endParaRPr 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 rot="1814888" flipH="1">
            <a:off x="8553258" y="5087093"/>
            <a:ext cx="64625" cy="10363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79737" y="5388166"/>
            <a:ext cx="706895" cy="369332"/>
            <a:chOff x="79737" y="5420587"/>
            <a:chExt cx="706895" cy="369332"/>
          </a:xfrm>
        </p:grpSpPr>
        <p:sp>
          <p:nvSpPr>
            <p:cNvPr id="93" name="Oval 92"/>
            <p:cNvSpPr/>
            <p:nvPr/>
          </p:nvSpPr>
          <p:spPr>
            <a:xfrm>
              <a:off x="79737" y="5469105"/>
              <a:ext cx="706895" cy="2722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38259" y="542058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e-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 rot="2465688">
            <a:off x="7669497" y="6280512"/>
            <a:ext cx="706895" cy="369332"/>
            <a:chOff x="28566" y="4800600"/>
            <a:chExt cx="706895" cy="369332"/>
          </a:xfrm>
        </p:grpSpPr>
        <p:sp>
          <p:nvSpPr>
            <p:cNvPr id="96" name="Oval 95"/>
            <p:cNvSpPr/>
            <p:nvPr/>
          </p:nvSpPr>
          <p:spPr>
            <a:xfrm>
              <a:off x="28566" y="4876800"/>
              <a:ext cx="706895" cy="2722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0755" y="480060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e-</a:t>
              </a:r>
              <a:endParaRPr lang="en-US" dirty="0"/>
            </a:p>
          </p:txBody>
        </p:sp>
      </p:grpSp>
      <p:cxnSp>
        <p:nvCxnSpPr>
          <p:cNvPr id="98" name="Straight Connector 97"/>
          <p:cNvCxnSpPr>
            <a:stCxn id="104" idx="2"/>
          </p:cNvCxnSpPr>
          <p:nvPr/>
        </p:nvCxnSpPr>
        <p:spPr>
          <a:xfrm flipV="1">
            <a:off x="3322799" y="5388166"/>
            <a:ext cx="5331250" cy="19660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04" idx="2"/>
          </p:cNvCxnSpPr>
          <p:nvPr/>
        </p:nvCxnSpPr>
        <p:spPr>
          <a:xfrm>
            <a:off x="3322799" y="5584768"/>
            <a:ext cx="5133784" cy="17273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7391400" y="3796143"/>
            <a:ext cx="1731127" cy="538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VUV detector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3322799" y="5400102"/>
            <a:ext cx="706895" cy="369332"/>
            <a:chOff x="3322799" y="5420587"/>
            <a:chExt cx="706895" cy="369332"/>
          </a:xfrm>
        </p:grpSpPr>
        <p:sp>
          <p:nvSpPr>
            <p:cNvPr id="104" name="Oval 103"/>
            <p:cNvSpPr/>
            <p:nvPr/>
          </p:nvSpPr>
          <p:spPr>
            <a:xfrm>
              <a:off x="3322799" y="5469105"/>
              <a:ext cx="706895" cy="2722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81321" y="542058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e-</a:t>
              </a:r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6646445" y="4446436"/>
            <a:ext cx="106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Dipole</a:t>
            </a:r>
          </a:p>
        </p:txBody>
      </p:sp>
      <p:cxnSp>
        <p:nvCxnSpPr>
          <p:cNvPr id="122" name="Straight Arrow Connector 121"/>
          <p:cNvCxnSpPr>
            <a:endCxn id="89" idx="0"/>
          </p:cNvCxnSpPr>
          <p:nvPr/>
        </p:nvCxnSpPr>
        <p:spPr>
          <a:xfrm flipH="1">
            <a:off x="4771190" y="2977266"/>
            <a:ext cx="244243" cy="146917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8654049" y="4351706"/>
            <a:ext cx="0" cy="103646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8456583" y="4351706"/>
            <a:ext cx="0" cy="140579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897532" y="1929913"/>
            <a:ext cx="941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3312214" y="5261496"/>
            <a:ext cx="2804160" cy="26908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3769414" y="495669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 mm, 50 periods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16353673">
            <a:off x="2719306" y="536996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 mm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rot="5220000">
            <a:off x="3113173" y="5542720"/>
            <a:ext cx="288000" cy="23813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Required Beam Parameters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375163"/>
              </p:ext>
            </p:extLst>
          </p:nvPr>
        </p:nvGraphicFramePr>
        <p:xfrm>
          <a:off x="228600" y="2058000"/>
          <a:ext cx="8001000" cy="37440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366768"/>
                <a:gridCol w="2110232"/>
                <a:gridCol w="1524000"/>
              </a:tblGrid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Parameter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Value/Range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Units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Beam </a:t>
                      </a:r>
                      <a:r>
                        <a:rPr lang="en-US" sz="2400" dirty="0" smtClean="0">
                          <a:effectLst/>
                        </a:rPr>
                        <a:t>energy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0655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15,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50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MeV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/>
                      </a:pPr>
                      <a:r>
                        <a:rPr lang="en-US" sz="2400" dirty="0">
                          <a:effectLst/>
                        </a:rPr>
                        <a:t>Bunch </a:t>
                      </a:r>
                      <a:r>
                        <a:rPr lang="en-US" sz="2400" dirty="0" smtClean="0">
                          <a:effectLst/>
                        </a:rPr>
                        <a:t>charge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0.01 – 0.5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nC</a:t>
                      </a: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Bunch </a:t>
                      </a:r>
                      <a:r>
                        <a:rPr lang="en-US" sz="2400" dirty="0" smtClean="0">
                          <a:effectLst/>
                        </a:rPr>
                        <a:t>length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ps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Bunch </a:t>
                      </a:r>
                      <a:r>
                        <a:rPr lang="en-US" sz="2400" dirty="0" smtClean="0">
                          <a:effectLst/>
                        </a:rPr>
                        <a:t>repetition rate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MHz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 of </a:t>
                      </a:r>
                      <a:r>
                        <a:rPr lang="en-US" sz="2400" dirty="0" smtClean="0">
                          <a:effectLst/>
                        </a:rPr>
                        <a:t>bunch/macropulse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 – </a:t>
                      </a:r>
                      <a:r>
                        <a:rPr lang="en-US" sz="2400" dirty="0" smtClean="0">
                          <a:effectLst/>
                        </a:rPr>
                        <a:t>1000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Undulator airgap x / y directions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/ 0.2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ratio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: 1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122313"/>
            <a:ext cx="548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Estimation of 2 periods of 5 shifts each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Considered Experimentations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 MeV e-</a:t>
            </a:r>
            <a:r>
              <a:rPr lang="en-US" dirty="0" smtClean="0"/>
              <a:t>beam (switch </a:t>
            </a:r>
            <a:r>
              <a:rPr lang="en-US" dirty="0"/>
              <a:t>off cavity </a:t>
            </a:r>
            <a:r>
              <a:rPr lang="en-US" dirty="0" smtClean="0"/>
              <a:t>CAV2)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Alignment of the e-beam with the undulator axis</a:t>
            </a:r>
          </a:p>
          <a:p>
            <a:pPr marL="1257300" lvl="2" indent="-457200"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 smtClean="0"/>
              <a:t>Beam position monitor + laser + corrector magnets upstream</a:t>
            </a:r>
          </a:p>
          <a:p>
            <a:pPr marL="1257300" lvl="2" indent="-457200"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 smtClean="0"/>
              <a:t>Undulator mounted on an actuator</a:t>
            </a:r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Expected wavelength: </a:t>
            </a:r>
            <a:r>
              <a:rPr lang="en-US" b="1" dirty="0" smtClean="0"/>
              <a:t>220 nm </a:t>
            </a:r>
            <a:r>
              <a:rPr lang="en-US" dirty="0" smtClean="0"/>
              <a:t>(UV radiation)</a:t>
            </a:r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Detectable by commercially available photodiode</a:t>
            </a:r>
          </a:p>
        </p:txBody>
      </p:sp>
    </p:spTree>
    <p:extLst>
      <p:ext uri="{BB962C8B-B14F-4D97-AF65-F5344CB8AC3E}">
        <p14:creationId xmlns:p14="http://schemas.microsoft.com/office/powerpoint/2010/main" val="29804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Considered Experimentations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52438" algn="l"/>
              </a:tabLst>
            </a:pPr>
            <a:r>
              <a:rPr lang="en-US" dirty="0" smtClean="0"/>
              <a:t>2.	50 MeV e-beam (switch on cavity CAV2)</a:t>
            </a:r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Expected wavelength: </a:t>
            </a:r>
            <a:r>
              <a:rPr lang="en-US" b="1" dirty="0" smtClean="0"/>
              <a:t>20 nm </a:t>
            </a:r>
            <a:r>
              <a:rPr lang="en-US" dirty="0" smtClean="0"/>
              <a:t>(VUV radiation)</a:t>
            </a:r>
          </a:p>
          <a:p>
            <a:pPr marL="857250" lvl="1" indent="-4572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0.5 nC electron beam: </a:t>
            </a:r>
            <a:r>
              <a:rPr lang="en-US" b="1" dirty="0" smtClean="0"/>
              <a:t>~ 10</a:t>
            </a:r>
            <a:r>
              <a:rPr lang="en-US" b="1" baseline="30000" dirty="0" smtClean="0"/>
              <a:t>12</a:t>
            </a:r>
            <a:r>
              <a:rPr lang="en-US" b="1" dirty="0" smtClean="0"/>
              <a:t> photons/s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2323" b="9796"/>
          <a:stretch/>
        </p:blipFill>
        <p:spPr>
          <a:xfrm>
            <a:off x="1695449" y="3275746"/>
            <a:ext cx="5715001" cy="25395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85898" y="5815320"/>
            <a:ext cx="6134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Simulated flux density [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photons/(s.mm</a:t>
            </a:r>
            <a:r>
              <a:rPr lang="en-US" sz="2000" i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.0.1%BW</a:t>
            </a:r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)] vs. 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output </a:t>
            </a:r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energy [</a:t>
            </a:r>
            <a:r>
              <a:rPr lang="en-US" sz="2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eV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709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Summary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/>
              <a:t>Sub-mm undulator and ASTA flat beams capabilities</a:t>
            </a:r>
          </a:p>
          <a:p>
            <a:pPr lvl="1"/>
            <a:r>
              <a:rPr lang="fr-FR" sz="2200" dirty="0" smtClean="0"/>
              <a:t>2 </a:t>
            </a:r>
            <a:r>
              <a:rPr lang="fr-FR" sz="2200" dirty="0" err="1" smtClean="0"/>
              <a:t>periods</a:t>
            </a:r>
            <a:r>
              <a:rPr lang="fr-FR" sz="2200" dirty="0" smtClean="0"/>
              <a:t> of 5 shifts (</a:t>
            </a:r>
            <a:r>
              <a:rPr lang="fr-FR" sz="2200" dirty="0" err="1" smtClean="0"/>
              <a:t>estimated</a:t>
            </a:r>
            <a:r>
              <a:rPr lang="fr-FR" sz="2200" dirty="0" smtClean="0"/>
              <a:t>)</a:t>
            </a:r>
            <a:endParaRPr lang="en-US" sz="2200" dirty="0" smtClean="0"/>
          </a:p>
          <a:p>
            <a:pPr lvl="1"/>
            <a:r>
              <a:rPr lang="en-US" sz="2200" dirty="0" smtClean="0"/>
              <a:t>Unique experiment on the pathway to novel, compact light sources</a:t>
            </a:r>
            <a:endParaRPr lang="en-US" sz="2200" dirty="0" smtClean="0"/>
          </a:p>
          <a:p>
            <a:pPr lvl="1"/>
            <a:endParaRPr lang="en-US" sz="2200" dirty="0"/>
          </a:p>
          <a:p>
            <a:r>
              <a:rPr lang="en-US" dirty="0" smtClean="0"/>
              <a:t>Mini </a:t>
            </a:r>
            <a:r>
              <a:rPr lang="en-US" dirty="0"/>
              <a:t>undulator (400 µm period)</a:t>
            </a:r>
            <a:endParaRPr lang="en-US" dirty="0" smtClean="0"/>
          </a:p>
          <a:p>
            <a:pPr lvl="1"/>
            <a:r>
              <a:rPr lang="en-US" sz="2200" dirty="0" smtClean="0"/>
              <a:t>reliable fabrication process</a:t>
            </a:r>
          </a:p>
          <a:p>
            <a:pPr lvl="1"/>
            <a:r>
              <a:rPr lang="en-US" sz="2200" dirty="0" smtClean="0"/>
              <a:t>B-fields quantitatively characterized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sub-mm undulators on </a:t>
            </a:r>
            <a:r>
              <a:rPr lang="en-US" dirty="0"/>
              <a:t>the </a:t>
            </a:r>
            <a:r>
              <a:rPr lang="en-US" dirty="0" smtClean="0"/>
              <a:t>way</a:t>
            </a:r>
          </a:p>
          <a:p>
            <a:pPr lvl="1"/>
            <a:r>
              <a:rPr lang="en-US" sz="2200" dirty="0" err="1" smtClean="0"/>
              <a:t>Halbach</a:t>
            </a:r>
            <a:r>
              <a:rPr lang="en-US" sz="2200" dirty="0" smtClean="0"/>
              <a:t> </a:t>
            </a:r>
            <a:r>
              <a:rPr lang="en-US" sz="2200" dirty="0" smtClean="0"/>
              <a:t>array (400 </a:t>
            </a:r>
            <a:r>
              <a:rPr lang="en-US" sz="2200" dirty="0" smtClean="0"/>
              <a:t>µm period)</a:t>
            </a:r>
          </a:p>
          <a:p>
            <a:pPr lvl="1"/>
            <a:r>
              <a:rPr lang="en-US" sz="2200" dirty="0" smtClean="0"/>
              <a:t>micro undulator (50 µm period)</a:t>
            </a:r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Acknowledgments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DARPA AXiS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#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N6601-11-1-4198</a:t>
            </a:r>
          </a:p>
          <a:p>
            <a:endParaRPr lang="en-US" dirty="0"/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Pr. Philippe Piot (Fermilab/NIU) for clarifying the physics of flat-beam generation</a:t>
            </a:r>
            <a:endParaRPr lang="en-US" dirty="0"/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pic>
        <p:nvPicPr>
          <p:cNvPr id="11" name="Picture 10" descr="DARP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8400"/>
            <a:ext cx="2590800" cy="14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Future Magnetic Undulators from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UF/GT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Halbach mini undulator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higher on-axis magnetic field</a:t>
            </a:r>
          </a:p>
          <a:p>
            <a:pPr lvl="1"/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 undulator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magnetic period ~ 50 µm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selective magnetization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26" y="1869707"/>
            <a:ext cx="3163563" cy="94480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532" y="4376163"/>
            <a:ext cx="8361697" cy="2405637"/>
            <a:chOff x="50532" y="4376163"/>
            <a:chExt cx="8361697" cy="2405637"/>
          </a:xfrm>
        </p:grpSpPr>
        <p:pic>
          <p:nvPicPr>
            <p:cNvPr id="14" name="Picture 13" descr="\\10.227.56.19\ooniku\conference\HBEB\MOIF Neo 1.5T 65 um period real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9885" t="37928" r="2044"/>
            <a:stretch/>
          </p:blipFill>
          <p:spPr bwMode="auto">
            <a:xfrm>
              <a:off x="4800600" y="4376163"/>
              <a:ext cx="2611896" cy="1688738"/>
            </a:xfrm>
            <a:prstGeom prst="rect">
              <a:avLst/>
            </a:prstGeom>
            <a:no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99" y="4376163"/>
              <a:ext cx="2517866" cy="16887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532" y="6064901"/>
              <a:ext cx="3657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lvl="0" algn="ctr">
                <a:defRPr i="1">
                  <a:latin typeface="+mn-lt"/>
                  <a:ea typeface="SimSun" pitchFamily="2" charset="-122"/>
                  <a:cs typeface="Times New Roman" pitchFamily="18" charset="0"/>
                </a:defRPr>
              </a:lvl1pPr>
            </a:lstStyle>
            <a:p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Soft magnet magnetizing head (microscope view)</a:t>
              </a:r>
              <a:endParaRPr lang="en-US"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00867" y="6073914"/>
              <a:ext cx="46113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lvl="0" algn="ctr">
                <a:defRPr i="1">
                  <a:latin typeface="+mn-lt"/>
                  <a:ea typeface="SimSun" pitchFamily="2" charset="-122"/>
                  <a:cs typeface="Times New Roman" pitchFamily="18" charset="0"/>
                </a:defRPr>
              </a:lvl1pPr>
            </a:lstStyle>
            <a:p>
              <a:r>
                <a:rPr lang="en-GB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Patterned 5–µm–thick </a:t>
              </a:r>
              <a:r>
                <a:rPr lang="en-GB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NdFeB </a:t>
              </a:r>
              <a:r>
                <a:rPr lang="en-GB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film</a:t>
              </a:r>
              <a:br>
                <a:rPr lang="en-GB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GB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(m</a:t>
              </a:r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agneto-optic image)</a:t>
              </a:r>
              <a:endParaRPr lang="en-US"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2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Selective magnetization process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361494" cy="5181600"/>
          </a:xfrm>
        </p:spPr>
        <p:txBody>
          <a:bodyPr>
            <a:normAutofit/>
          </a:bodyPr>
          <a:lstStyle/>
          <a:p>
            <a:pPr marL="452438" lvl="0" indent="-452438">
              <a:buFont typeface="+mj-lt"/>
              <a:buAutoNum type="alphaLcParenR"/>
            </a:pPr>
            <a:r>
              <a:rPr lang="en-GB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Begin with </a:t>
            </a:r>
            <a:r>
              <a:rPr lang="en-GB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unmagnetized</a:t>
            </a:r>
            <a:r>
              <a:rPr lang="en-GB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electroplated Co</a:t>
            </a:r>
            <a:r>
              <a:rPr lang="en-GB" sz="2400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en-GB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Pt</a:t>
            </a:r>
            <a:r>
              <a:rPr lang="en-GB" sz="2400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en-GB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br>
              <a:rPr lang="en-GB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sputtered </a:t>
            </a:r>
            <a:r>
              <a:rPr lang="en-GB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NdFeB film</a:t>
            </a:r>
          </a:p>
          <a:p>
            <a:pPr marL="452438" lvl="0" indent="-452438">
              <a:buFont typeface="+mj-lt"/>
              <a:buAutoNum type="alphaLcParenR"/>
            </a:pPr>
            <a:r>
              <a:rPr lang="en-GB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Flood magnetize </a:t>
            </a:r>
            <a:r>
              <a:rPr lang="en-GB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GB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film (high B-field)</a:t>
            </a:r>
            <a:endParaRPr lang="en-GB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2438" lvl="0" indent="-452438">
              <a:buFont typeface="+mj-lt"/>
              <a:buAutoNum type="alphaLcParenR"/>
            </a:pPr>
            <a:r>
              <a:rPr lang="en-GB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Bring film in contact with magnetizing </a:t>
            </a:r>
            <a:r>
              <a:rPr lang="en-GB" sz="24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head </a:t>
            </a:r>
            <a:r>
              <a:rPr lang="en-GB" sz="24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24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24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Apply </a:t>
            </a:r>
            <a:r>
              <a:rPr lang="en-GB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GB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lower reversal B-field</a:t>
            </a:r>
            <a:endParaRPr lang="en-GB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2438" lvl="0" indent="-452438">
              <a:buFont typeface="+mj-lt"/>
              <a:buAutoNum type="alphaLcParenR"/>
            </a:pPr>
            <a:r>
              <a:rPr lang="en-GB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Magnetic patterns are formed based on the features of the magnetizing head</a:t>
            </a:r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8361494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9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59" y="3162300"/>
            <a:ext cx="46101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DARPA  </a:t>
            </a:r>
            <a:r>
              <a:rPr lang="en-US" dirty="0" err="1" smtClean="0"/>
              <a:t>AXiS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305800" cy="5181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Develop </a:t>
            </a:r>
            <a:r>
              <a:rPr lang="en-US" b="1" dirty="0" smtClean="0"/>
              <a:t>X-ray </a:t>
            </a:r>
            <a:r>
              <a:rPr lang="en-US" b="1" dirty="0"/>
              <a:t>source </a:t>
            </a:r>
            <a:r>
              <a:rPr lang="en-US" dirty="0" smtClean="0"/>
              <a:t>technology</a:t>
            </a:r>
          </a:p>
          <a:p>
            <a:pPr marL="0" indent="0" algn="ctr">
              <a:buNone/>
            </a:pPr>
            <a:r>
              <a:rPr lang="en-US" dirty="0" smtClean="0"/>
              <a:t>that </a:t>
            </a:r>
            <a:r>
              <a:rPr lang="en-US" dirty="0"/>
              <a:t>will enable </a:t>
            </a:r>
            <a:r>
              <a:rPr lang="en-US" b="1" dirty="0" smtClean="0"/>
              <a:t>high contrast</a:t>
            </a:r>
          </a:p>
          <a:p>
            <a:pPr marL="0" indent="0" algn="ctr">
              <a:buNone/>
            </a:pPr>
            <a:r>
              <a:rPr lang="en-US" dirty="0" smtClean="0"/>
              <a:t>when imaging </a:t>
            </a:r>
            <a:r>
              <a:rPr lang="en-US" b="1" dirty="0" smtClean="0"/>
              <a:t>soft biological tissues</a:t>
            </a:r>
          </a:p>
          <a:p>
            <a:pPr marL="0" indent="0" algn="ctr">
              <a:buNone/>
            </a:pPr>
            <a:r>
              <a:rPr lang="en-US" dirty="0" smtClean="0"/>
              <a:t>(low-Z materials: C-H-O-N)</a:t>
            </a:r>
          </a:p>
          <a:p>
            <a:pPr marL="0" indent="0" algn="ctr">
              <a:buNone/>
            </a:pPr>
            <a:r>
              <a:rPr lang="en-US" sz="4400" dirty="0" smtClean="0">
                <a:latin typeface="Times New Roman"/>
                <a:ea typeface="OpenSymbol"/>
                <a:cs typeface="Times New Roman"/>
              </a:rPr>
              <a:t>↓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smtClean="0"/>
              <a:t>Realize a </a:t>
            </a:r>
            <a:r>
              <a:rPr lang="en-US" b="1" dirty="0" smtClean="0"/>
              <a:t>compact</a:t>
            </a:r>
            <a:r>
              <a:rPr lang="en-US" dirty="0" smtClean="0"/>
              <a:t> X-ray source that is</a:t>
            </a:r>
          </a:p>
          <a:p>
            <a:pPr marL="0" indent="0" algn="ctr">
              <a:buNone/>
            </a:pPr>
            <a:r>
              <a:rPr lang="en-US" b="1" dirty="0" smtClean="0"/>
              <a:t>mono-energetic</a:t>
            </a:r>
            <a:r>
              <a:rPr lang="en-US" dirty="0"/>
              <a:t>, </a:t>
            </a:r>
            <a:r>
              <a:rPr lang="en-US" b="1" dirty="0" smtClean="0"/>
              <a:t>directional</a:t>
            </a:r>
            <a:r>
              <a:rPr lang="en-US" dirty="0" smtClean="0"/>
              <a:t> and </a:t>
            </a:r>
            <a:r>
              <a:rPr lang="en-US" b="1" dirty="0" smtClean="0"/>
              <a:t>tunable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364507-B24F-436D-9AE4-A26FFAB8BFE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DARP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8600"/>
            <a:ext cx="2057400" cy="1127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6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Magnetic mini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undulator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ASTA beam advantages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Considered experimentations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sp>
        <p:nvSpPr>
          <p:cNvPr id="3" name="Rounded Rectangle 2"/>
          <p:cNvSpPr/>
          <p:nvPr/>
        </p:nvSpPr>
        <p:spPr>
          <a:xfrm>
            <a:off x="1066800" y="4191000"/>
            <a:ext cx="6629400" cy="21793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Expected outcome</a:t>
            </a:r>
            <a:endParaRPr lang="en-US" sz="28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Demonstrate the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generation</a:t>
            </a:r>
            <a:b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monochromatic photons</a:t>
            </a:r>
            <a:b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 a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mini undulator</a:t>
            </a:r>
          </a:p>
        </p:txBody>
      </p:sp>
    </p:spTree>
    <p:extLst>
      <p:ext uri="{BB962C8B-B14F-4D97-AF65-F5344CB8AC3E}">
        <p14:creationId xmlns:p14="http://schemas.microsoft.com/office/powerpoint/2010/main" val="407333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Overview of Magnetic Undulators</a:t>
            </a:r>
            <a:endParaRPr lang="en-US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State-of-the-art undulator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Period ~ 5-50 mm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Peak field: </a:t>
            </a:r>
            <a:r>
              <a:rPr 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200" i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~ 0.1-1 T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Large total system size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Manual assembly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Micromachined undulator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Period ~ 5-500 µm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Peak field: </a:t>
            </a:r>
            <a:r>
              <a:rPr 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200" i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&gt; 0.2 T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Hard X-rays at lower beam energies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Microfabrication advantages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p:grpSp>
        <p:nvGrpSpPr>
          <p:cNvPr id="5" name="Group 4"/>
          <p:cNvGrpSpPr/>
          <p:nvPr/>
        </p:nvGrpSpPr>
        <p:grpSpPr>
          <a:xfrm>
            <a:off x="4845169" y="1447800"/>
            <a:ext cx="4235743" cy="4575448"/>
            <a:chOff x="4845169" y="1447800"/>
            <a:chExt cx="4235743" cy="4575448"/>
          </a:xfrm>
        </p:grpSpPr>
        <p:grpSp>
          <p:nvGrpSpPr>
            <p:cNvPr id="3" name="Group 2"/>
            <p:cNvGrpSpPr/>
            <p:nvPr/>
          </p:nvGrpSpPr>
          <p:grpSpPr>
            <a:xfrm>
              <a:off x="5413604" y="1447800"/>
              <a:ext cx="3667308" cy="4575448"/>
              <a:chOff x="5413604" y="1447800"/>
              <a:chExt cx="3667308" cy="457544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13604" y="1447800"/>
                <a:ext cx="3667308" cy="4575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Rectangle 1"/>
              <p:cNvSpPr/>
              <p:nvPr/>
            </p:nvSpPr>
            <p:spPr>
              <a:xfrm>
                <a:off x="7772400" y="5638800"/>
                <a:ext cx="685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2645834">
              <a:off x="4845169" y="4802136"/>
              <a:ext cx="1479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33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up to 1000x </a:t>
              </a:r>
            </a:p>
            <a:p>
              <a:pPr algn="ctr"/>
              <a:r>
                <a:rPr lang="en-US" dirty="0" smtClean="0">
                  <a:solidFill>
                    <a:srgbClr val="0033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reduction</a:t>
              </a:r>
              <a:endParaRPr lang="en-US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3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Laser-Cut Magnets Process Overview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37687122"/>
              </p:ext>
            </p:extLst>
          </p:nvPr>
        </p:nvGraphicFramePr>
        <p:xfrm>
          <a:off x="457200" y="1675601"/>
          <a:ext cx="3519714" cy="500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4" t="38907" r="33799" b="9328"/>
          <a:stretch/>
        </p:blipFill>
        <p:spPr>
          <a:xfrm>
            <a:off x="5103621" y="1728479"/>
            <a:ext cx="2594356" cy="1729571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282693" y="3483114"/>
            <a:ext cx="4236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altLang="zh-CN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Laser-machined SmCo </a:t>
            </a:r>
            <a:r>
              <a:rPr lang="en-US" altLang="zh-CN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comb array</a:t>
            </a:r>
          </a:p>
          <a:p>
            <a:pPr lvl="0" algn="ctr"/>
            <a:r>
              <a:rPr lang="en-US" altLang="zh-CN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(400-µm period)</a:t>
            </a:r>
            <a:endParaRPr lang="en-US" altLang="zh-CN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038600" y="6172200"/>
            <a:ext cx="4724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GB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Assembled magnetic array</a:t>
            </a:r>
            <a:endParaRPr lang="en-US" altLang="zh-CN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72351" y="4420539"/>
            <a:ext cx="4256897" cy="1729573"/>
            <a:chOff x="4080242" y="3657600"/>
            <a:chExt cx="5063758" cy="2057400"/>
          </a:xfrm>
        </p:grpSpPr>
        <p:pic>
          <p:nvPicPr>
            <p:cNvPr id="15" name="Picture 14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52"/>
            <a:stretch/>
          </p:blipFill>
          <p:spPr bwMode="auto">
            <a:xfrm>
              <a:off x="4080242" y="3657600"/>
              <a:ext cx="5063758" cy="205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4080242" y="3810000"/>
              <a:ext cx="41555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4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Assembled Prototype Undulator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200 – 400 µm </a:t>
            </a:r>
            <a:r>
              <a:rPr lang="en-US" dirty="0" err="1" smtClean="0"/>
              <a:t>airgap</a:t>
            </a:r>
            <a:r>
              <a:rPr lang="en-US" dirty="0" smtClean="0"/>
              <a:t> </a:t>
            </a:r>
            <a:r>
              <a:rPr lang="en-US" dirty="0" smtClean="0"/>
              <a:t>(Cu </a:t>
            </a:r>
            <a:r>
              <a:rPr lang="en-US" dirty="0" smtClean="0"/>
              <a:t>spacer shims</a:t>
            </a:r>
            <a:r>
              <a:rPr lang="en-US" dirty="0" smtClean="0"/>
              <a:t>)</a:t>
            </a:r>
          </a:p>
          <a:p>
            <a:pPr lvl="0">
              <a:spcBef>
                <a:spcPts val="1200"/>
              </a:spcBef>
            </a:pPr>
            <a:r>
              <a:rPr lang="en-US" altLang="zh-CN" dirty="0" smtClean="0"/>
              <a:t>400-µm period</a:t>
            </a:r>
          </a:p>
          <a:p>
            <a:pPr lvl="0">
              <a:spcBef>
                <a:spcPts val="1200"/>
              </a:spcBef>
            </a:pPr>
            <a:r>
              <a:rPr lang="en-US" altLang="zh-CN" dirty="0" smtClean="0"/>
              <a:t>20 mm × 2 mm active area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Easily disassembled / assembled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Tailored undulator holder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Longer undulators on </a:t>
            </a:r>
            <a:r>
              <a:rPr lang="en-US" dirty="0" smtClean="0"/>
              <a:t>the way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0577" y="6381690"/>
            <a:ext cx="4523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altLang="zh-CN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Laser-machined SmCo undulator </a:t>
            </a:r>
            <a:r>
              <a:rPr lang="en-US" altLang="zh-CN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array</a:t>
            </a:r>
            <a:endParaRPr lang="en-US" altLang="zh-CN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2130" y="3711714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Assembly</a:t>
            </a:r>
          </a:p>
          <a:p>
            <a:pPr algn="ctr"/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views</a:t>
            </a:r>
            <a:endParaRPr 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20" y="1572313"/>
            <a:ext cx="2500459" cy="20529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94700" y="4495800"/>
            <a:ext cx="2523079" cy="2075507"/>
            <a:chOff x="6370514" y="4225032"/>
            <a:chExt cx="2523079" cy="20755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514" y="4225032"/>
              <a:ext cx="2523079" cy="2075507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6682458" y="4302919"/>
              <a:ext cx="1826419" cy="223837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430999">
              <a:off x="6645621" y="4305437"/>
              <a:ext cx="10550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26 mm</a:t>
              </a:r>
              <a:endParaRPr lang="en-US" sz="2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8200" y="4712970"/>
            <a:ext cx="4249420" cy="1687830"/>
            <a:chOff x="838200" y="4712970"/>
            <a:chExt cx="4249420" cy="1687830"/>
          </a:xfrm>
        </p:grpSpPr>
        <p:pic>
          <p:nvPicPr>
            <p:cNvPr id="11" name="Picture 10"/>
            <p:cNvPicPr/>
            <p:nvPr/>
          </p:nvPicPr>
          <p:blipFill rotWithShape="1">
            <a:blip r:embed="rId5" cstate="print">
              <a:lum bright="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98"/>
            <a:stretch/>
          </p:blipFill>
          <p:spPr bwMode="auto">
            <a:xfrm>
              <a:off x="838200" y="4712970"/>
              <a:ext cx="4249420" cy="168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1472577" y="5181600"/>
              <a:ext cx="2804160" cy="2690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29777" y="4876800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20 mm, 50 periods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220000">
              <a:off x="1306595" y="5444367"/>
              <a:ext cx="288000" cy="23813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353673">
              <a:off x="905805" y="527160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 mm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81600" y="2438697"/>
            <a:ext cx="2356581" cy="1980902"/>
            <a:chOff x="5187219" y="2438697"/>
            <a:chExt cx="2356581" cy="19809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219" y="3711418"/>
              <a:ext cx="1808121" cy="70818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5233836" y="2438697"/>
              <a:ext cx="1319364" cy="1273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995340" y="2819401"/>
              <a:ext cx="548460" cy="1600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444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High-Resolution Magnetic Field Mapping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High-resolution Hall effect sensor (1 µm x 1 µm area)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3-axis stage with 100 nm step size (x, y axes)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Currently implementing automatic scan height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grpSp>
        <p:nvGrpSpPr>
          <p:cNvPr id="6" name="Group 5"/>
          <p:cNvGrpSpPr/>
          <p:nvPr/>
        </p:nvGrpSpPr>
        <p:grpSpPr>
          <a:xfrm>
            <a:off x="125118" y="3234504"/>
            <a:ext cx="8409282" cy="3188816"/>
            <a:chOff x="212358" y="3938578"/>
            <a:chExt cx="7380217" cy="2357015"/>
          </a:xfrm>
        </p:grpSpPr>
        <p:sp>
          <p:nvSpPr>
            <p:cNvPr id="8" name="TextBox 7"/>
            <p:cNvSpPr txBox="1"/>
            <p:nvPr/>
          </p:nvSpPr>
          <p:spPr>
            <a:xfrm>
              <a:off x="222172" y="4675932"/>
              <a:ext cx="1205184" cy="52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lvl="0" algn="ctr">
                <a:defRPr i="1">
                  <a:latin typeface="+mn-lt"/>
                  <a:ea typeface="SimSun" pitchFamily="2" charset="-122"/>
                  <a:cs typeface="Times New Roman" pitchFamily="18" charset="0"/>
                </a:defRPr>
              </a:lvl1pPr>
            </a:lstStyle>
            <a:p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Sample platform</a:t>
              </a:r>
              <a:endParaRPr lang="en-US"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2358" y="5522416"/>
              <a:ext cx="1214998" cy="52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lvl="0" algn="ctr">
                <a:defRPr i="1">
                  <a:latin typeface="+mn-lt"/>
                  <a:ea typeface="SimSun" pitchFamily="2" charset="-122"/>
                  <a:cs typeface="Times New Roman" pitchFamily="18" charset="0"/>
                </a:defRPr>
              </a:lvl1pPr>
            </a:lstStyle>
            <a:p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x- </a:t>
              </a:r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y- and </a:t>
              </a: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-stages</a:t>
              </a:r>
              <a:endParaRPr lang="en-US"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5218" y="3938578"/>
              <a:ext cx="1112137" cy="52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lvl="0" algn="ctr">
                <a:defRPr i="1">
                  <a:latin typeface="+mn-lt"/>
                  <a:ea typeface="SimSun" pitchFamily="2" charset="-122"/>
                  <a:cs typeface="Times New Roman" pitchFamily="18" charset="0"/>
                </a:defRPr>
              </a:lvl1pPr>
            </a:lstStyle>
            <a:p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Sensor module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62" b="17946"/>
            <a:stretch/>
          </p:blipFill>
          <p:spPr>
            <a:xfrm>
              <a:off x="1829323" y="3961396"/>
              <a:ext cx="5763252" cy="2334197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1427356" y="5231429"/>
              <a:ext cx="1445662" cy="528005"/>
            </a:xfrm>
            <a:prstGeom prst="line">
              <a:avLst/>
            </a:prstGeom>
            <a:ln>
              <a:solidFill>
                <a:srgbClr val="00339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427356" y="5517428"/>
              <a:ext cx="1445662" cy="242007"/>
            </a:xfrm>
            <a:prstGeom prst="line">
              <a:avLst/>
            </a:prstGeom>
            <a:ln>
              <a:solidFill>
                <a:srgbClr val="00339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427356" y="4171296"/>
              <a:ext cx="1598548" cy="288350"/>
            </a:xfrm>
            <a:prstGeom prst="line">
              <a:avLst/>
            </a:prstGeom>
            <a:ln>
              <a:solidFill>
                <a:srgbClr val="00339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3"/>
            </p:cNvCxnSpPr>
            <p:nvPr/>
          </p:nvCxnSpPr>
          <p:spPr>
            <a:xfrm flipV="1">
              <a:off x="1427356" y="4698682"/>
              <a:ext cx="1703450" cy="238867"/>
            </a:xfrm>
            <a:prstGeom prst="line">
              <a:avLst/>
            </a:prstGeom>
            <a:ln>
              <a:solidFill>
                <a:srgbClr val="00339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929807" y="3780280"/>
            <a:ext cx="3349625" cy="2234828"/>
            <a:chOff x="4929807" y="4017819"/>
            <a:chExt cx="3349625" cy="2234828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807" y="4017819"/>
              <a:ext cx="3349625" cy="22348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041977" y="5696731"/>
              <a:ext cx="484909" cy="555916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dirty="0" err="1" smtClean="0">
                <a:sym typeface="Wingdings"/>
              </a:endParaRPr>
            </a:p>
          </p:txBody>
        </p:sp>
      </p:grpSp>
      <p:sp>
        <p:nvSpPr>
          <p:cNvPr id="18" name="Rectangle 17" hidden="1"/>
          <p:cNvSpPr/>
          <p:nvPr/>
        </p:nvSpPr>
        <p:spPr>
          <a:xfrm>
            <a:off x="2037541" y="4843500"/>
            <a:ext cx="91440" cy="914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7975" y="3632672"/>
            <a:ext cx="3792105" cy="2530045"/>
            <a:chOff x="307975" y="3542742"/>
            <a:chExt cx="3792105" cy="2530045"/>
          </a:xfrm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3542742"/>
              <a:ext cx="3792105" cy="25300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356138" y="3893127"/>
              <a:ext cx="1527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 µm x </a:t>
              </a:r>
              <a:r>
                <a:rPr lang="en-US" dirty="0">
                  <a:solidFill>
                    <a:srgbClr val="FF0000"/>
                  </a:solidFill>
                </a:rPr>
                <a:t>1 </a:t>
              </a:r>
              <a:r>
                <a:rPr lang="en-US" dirty="0" smtClean="0">
                  <a:solidFill>
                    <a:srgbClr val="FF0000"/>
                  </a:solidFill>
                </a:rPr>
                <a:t>µm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sensing area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19" idx="1"/>
            </p:cNvCxnSpPr>
            <p:nvPr/>
          </p:nvCxnSpPr>
          <p:spPr>
            <a:xfrm flipH="1">
              <a:off x="2057400" y="4216293"/>
              <a:ext cx="298738" cy="62805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733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single </a:t>
            </a:r>
            <a:r>
              <a:rPr lang="en-US" dirty="0"/>
              <a:t>400-µm-period magnetic array </a:t>
            </a:r>
            <a:r>
              <a:rPr lang="en-US" dirty="0" smtClean="0"/>
              <a:t>scans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Scanning Hall Probe Results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31758" r="5098"/>
          <a:stretch/>
        </p:blipFill>
        <p:spPr bwMode="auto">
          <a:xfrm>
            <a:off x="5834936" y="304800"/>
            <a:ext cx="2520000" cy="10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27719" y="2362200"/>
            <a:ext cx="7491071" cy="1879143"/>
            <a:chOff x="757640" y="2528384"/>
            <a:chExt cx="7491071" cy="1879143"/>
          </a:xfrm>
        </p:grpSpPr>
        <p:pic>
          <p:nvPicPr>
            <p:cNvPr id="24" name="Picture 23" descr="C:\Users\Florian\Desktop\gt_top_3400_mod.png"/>
            <p:cNvPicPr/>
            <p:nvPr/>
          </p:nvPicPr>
          <p:blipFill>
            <a:blip r:embed="rId4"/>
            <a:srcRect l="8402" r="5640"/>
            <a:stretch>
              <a:fillRect/>
            </a:stretch>
          </p:blipFill>
          <p:spPr bwMode="auto">
            <a:xfrm>
              <a:off x="868026" y="2528384"/>
              <a:ext cx="7120471" cy="16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784448" y="4007417"/>
              <a:ext cx="10038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z (mm)</a:t>
              </a:r>
              <a:endParaRPr lang="en-US" sz="2000" baseline="-25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7623475" y="3032364"/>
              <a:ext cx="85036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2000" baseline="-25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y</a:t>
              </a:r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(T)</a:t>
              </a:r>
              <a:endParaRPr lang="en-US" sz="2000" baseline="-25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48581" y="3037511"/>
              <a:ext cx="10182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y (mm)</a:t>
              </a:r>
              <a:endParaRPr lang="en-US" sz="2000" baseline="-25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9886" y="4563518"/>
            <a:ext cx="7046737" cy="2175619"/>
            <a:chOff x="697798" y="4563518"/>
            <a:chExt cx="7046737" cy="217561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0" r="6645"/>
            <a:stretch/>
          </p:blipFill>
          <p:spPr>
            <a:xfrm>
              <a:off x="828164" y="4563518"/>
              <a:ext cx="6916371" cy="197556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472672" y="5351244"/>
              <a:ext cx="85036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2000" baseline="-25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y</a:t>
              </a:r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(T)</a:t>
              </a:r>
              <a:endParaRPr lang="en-US" sz="2000" baseline="-25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1354" y="6339027"/>
              <a:ext cx="10038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z (mm)</a:t>
              </a:r>
              <a:endParaRPr lang="en-US" sz="2000" baseline="-25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81829" y="4756786"/>
              <a:ext cx="29081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at ~100 µm scan height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5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Scanning Hall Probe Results</a:t>
            </a:r>
            <a:endParaRPr lang="en-US" sz="3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Resulting field of a mini undulator (200 µm airgap)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ED6F3-F7AD-4E7A-B91C-CF9C7D60FF93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pic>
        <p:nvPicPr>
          <p:cNvPr id="1026" name="Picture 2" descr="M:\Communications\Fermilab visit\ASTA, Fermilab, proposal\Spectra\20130626_Spectra_gt-thin-bot_magfie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924" y="2133600"/>
            <a:ext cx="81153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9374" y="5845314"/>
            <a:ext cx="624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lvl="0" algn="ctr">
              <a:defRPr kumimoji="0" i="1" u="none" strike="noStrike" cap="none" normalizeH="0" baseline="0">
                <a:ln>
                  <a:noFill/>
                </a:ln>
                <a:effectLst/>
                <a:latin typeface="+mn-lt"/>
                <a:ea typeface="SimSun" pitchFamily="2" charset="-122"/>
                <a:cs typeface="Times New Roman" pitchFamily="18" charset="0"/>
              </a:defRPr>
            </a:lvl1pPr>
          </a:lstStyle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On-axis B-field of a 400-µm period mini-undulator:</a:t>
            </a:r>
          </a:p>
          <a:p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000" i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0.22  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± 0.02 T</a:t>
            </a:r>
            <a:endParaRPr 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1372" y="2272367"/>
            <a:ext cx="3497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1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1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endParaRPr lang="en-US" sz="14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15017" y="3709651"/>
            <a:ext cx="15081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 (T)</a:t>
            </a:r>
            <a:endParaRPr lang="en-US" sz="20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3474" y="5467290"/>
            <a:ext cx="16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 (m)</a:t>
            </a:r>
            <a:endParaRPr lang="en-US" sz="20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60" y="184356"/>
            <a:ext cx="1440000" cy="11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5807</TotalTime>
  <Words>753</Words>
  <Application>Microsoft Office PowerPoint</Application>
  <PresentationFormat>On-screen Show (4:3)</PresentationFormat>
  <Paragraphs>236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SUNSTAR: Sub-mm UNdulator test at the Advanced Superconducting Test AcceleratoR</vt:lpstr>
      <vt:lpstr>DARPA  AXiS Project</vt:lpstr>
      <vt:lpstr>Outline</vt:lpstr>
      <vt:lpstr>Overview of Magnetic Undulators</vt:lpstr>
      <vt:lpstr>Laser-Cut Magnets Process Overview</vt:lpstr>
      <vt:lpstr>Assembled Prototype Undulator</vt:lpstr>
      <vt:lpstr>High-Resolution Magnetic Field Mapping</vt:lpstr>
      <vt:lpstr>Scanning Hall Probe Results</vt:lpstr>
      <vt:lpstr>Scanning Hall Probe Results</vt:lpstr>
      <vt:lpstr>Why ASTA Beam is the best place to test the mini undulator?</vt:lpstr>
      <vt:lpstr>Why the ASTA 50 MeV beam for SUNSTAR?</vt:lpstr>
      <vt:lpstr>Planned Experimental Setup</vt:lpstr>
      <vt:lpstr>Required Beam Parameters</vt:lpstr>
      <vt:lpstr>Considered Experimentations</vt:lpstr>
      <vt:lpstr>Considered Experimentations</vt:lpstr>
      <vt:lpstr>Summary</vt:lpstr>
      <vt:lpstr>Acknowledgments</vt:lpstr>
      <vt:lpstr>Future Magnetic Undulators from UF/GT</vt:lpstr>
      <vt:lpstr>Selective magnetization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Alexandra</dc:creator>
  <cp:lastModifiedBy>Alexandra</cp:lastModifiedBy>
  <cp:revision>680</cp:revision>
  <cp:lastPrinted>2012-12-17T16:20:11Z</cp:lastPrinted>
  <dcterms:created xsi:type="dcterms:W3CDTF">2006-08-16T00:00:00Z</dcterms:created>
  <dcterms:modified xsi:type="dcterms:W3CDTF">2013-07-23T22:52:30Z</dcterms:modified>
</cp:coreProperties>
</file>