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2">
  <p:sldMasterIdLst>
    <p:sldMasterId id="2147483651" r:id="rId1"/>
    <p:sldMasterId id="2147483677" r:id="rId2"/>
  </p:sldMasterIdLst>
  <p:notesMasterIdLst>
    <p:notesMasterId r:id="rId54"/>
  </p:notesMasterIdLst>
  <p:handoutMasterIdLst>
    <p:handoutMasterId r:id="rId55"/>
  </p:handoutMasterIdLst>
  <p:sldIdLst>
    <p:sldId id="261" r:id="rId3"/>
    <p:sldId id="715" r:id="rId4"/>
    <p:sldId id="716" r:id="rId5"/>
    <p:sldId id="717" r:id="rId6"/>
    <p:sldId id="718" r:id="rId7"/>
    <p:sldId id="719" r:id="rId8"/>
    <p:sldId id="720" r:id="rId9"/>
    <p:sldId id="721" r:id="rId10"/>
    <p:sldId id="722" r:id="rId11"/>
    <p:sldId id="723" r:id="rId12"/>
    <p:sldId id="724" r:id="rId13"/>
    <p:sldId id="725" r:id="rId14"/>
    <p:sldId id="726" r:id="rId15"/>
    <p:sldId id="727" r:id="rId16"/>
    <p:sldId id="728" r:id="rId17"/>
    <p:sldId id="729" r:id="rId18"/>
    <p:sldId id="730" r:id="rId19"/>
    <p:sldId id="731" r:id="rId20"/>
    <p:sldId id="732" r:id="rId21"/>
    <p:sldId id="733" r:id="rId22"/>
    <p:sldId id="734" r:id="rId23"/>
    <p:sldId id="735" r:id="rId24"/>
    <p:sldId id="736" r:id="rId25"/>
    <p:sldId id="737" r:id="rId26"/>
    <p:sldId id="754" r:id="rId27"/>
    <p:sldId id="755" r:id="rId28"/>
    <p:sldId id="757" r:id="rId29"/>
    <p:sldId id="758" r:id="rId30"/>
    <p:sldId id="738" r:id="rId31"/>
    <p:sldId id="739" r:id="rId32"/>
    <p:sldId id="740" r:id="rId33"/>
    <p:sldId id="741" r:id="rId34"/>
    <p:sldId id="742" r:id="rId35"/>
    <p:sldId id="743" r:id="rId36"/>
    <p:sldId id="766" r:id="rId37"/>
    <p:sldId id="756" r:id="rId38"/>
    <p:sldId id="744" r:id="rId39"/>
    <p:sldId id="745" r:id="rId40"/>
    <p:sldId id="746" r:id="rId41"/>
    <p:sldId id="747" r:id="rId42"/>
    <p:sldId id="748" r:id="rId43"/>
    <p:sldId id="749" r:id="rId44"/>
    <p:sldId id="750" r:id="rId45"/>
    <p:sldId id="751" r:id="rId46"/>
    <p:sldId id="759" r:id="rId47"/>
    <p:sldId id="760" r:id="rId48"/>
    <p:sldId id="761" r:id="rId49"/>
    <p:sldId id="762" r:id="rId50"/>
    <p:sldId id="763" r:id="rId51"/>
    <p:sldId id="764" r:id="rId52"/>
    <p:sldId id="765" r:id="rId53"/>
  </p:sldIdLst>
  <p:sldSz cx="9144000" cy="6858000" type="screen4x3"/>
  <p:notesSz cx="7099300" cy="10234613"/>
  <p:embeddedFontLst>
    <p:embeddedFont>
      <p:font typeface="Cambria Math" pitchFamily="18" charset="0"/>
      <p:regular r:id="rId56"/>
    </p:embeddedFont>
    <p:embeddedFont>
      <p:font typeface="ＭＳ Ｐゴシック" pitchFamily="34" charset="-128"/>
      <p:regular r:id="rId57"/>
    </p:embeddedFont>
    <p:embeddedFont>
      <p:font typeface="MS Mincho" pitchFamily="49" charset="-128"/>
      <p:regular r:id="rId58"/>
    </p:embeddedFont>
    <p:embeddedFont>
      <p:font typeface="Book Antiqua" pitchFamily="18" charset="0"/>
      <p:regular r:id="rId59"/>
      <p:bold r:id="rId60"/>
      <p:italic r:id="rId61"/>
      <p:boldItalic r:id="rId62"/>
    </p:embeddedFont>
    <p:embeddedFont>
      <p:font typeface="Calibri" pitchFamily="34" charset="0"/>
      <p:regular r:id="rId63"/>
      <p:bold r:id="rId64"/>
      <p:italic r:id="rId65"/>
      <p:boldItalic r:id="rId66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idi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6666"/>
    <a:srgbClr val="0033CC"/>
    <a:srgbClr val="FF3300"/>
    <a:srgbClr val="FF6600"/>
    <a:srgbClr val="FF9900"/>
    <a:srgbClr val="0099FF"/>
    <a:srgbClr val="0066FF"/>
    <a:srgbClr val="FFFFCC"/>
    <a:srgbClr val="DAF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159" autoAdjust="0"/>
    <p:restoredTop sz="89626" autoAdjust="0"/>
  </p:normalViewPr>
  <p:slideViewPr>
    <p:cSldViewPr showGuides="1">
      <p:cViewPr varScale="1">
        <p:scale>
          <a:sx n="70" d="100"/>
          <a:sy n="70" d="100"/>
        </p:scale>
        <p:origin x="-1685" y="-86"/>
      </p:cViewPr>
      <p:guideLst>
        <p:guide orient="horz" pos="1911"/>
        <p:guide orient="horz" pos="1389"/>
        <p:guide orient="horz" pos="144"/>
        <p:guide orient="horz" pos="4065"/>
        <p:guide orient="horz" pos="2954"/>
        <p:guide pos="5759"/>
        <p:guide pos="476"/>
        <p:guide pos="4694"/>
        <p:guide pos="5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059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63" Type="http://schemas.openxmlformats.org/officeDocument/2006/relationships/font" Target="fonts/font8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49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49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fld id="{BED8670D-4810-481F-9A9B-9F79CCD1FB1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454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fld id="{441027FB-934D-4029-823B-A11BE2F7AF0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583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AF1A8-6E53-49DF-97B8-1E5162EBE4E0}" type="slidenum">
              <a:rPr lang="de-DE"/>
              <a:pPr/>
              <a:t>1</a:t>
            </a:fld>
            <a:endParaRPr lang="de-DE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8E8E3F-1006-4DC3-B208-125C2D287038}" type="slidenum">
              <a:rPr lang="de-DE" sz="1200"/>
              <a:pPr eaLnBrk="1" hangingPunct="1"/>
              <a:t>10</a:t>
            </a:fld>
            <a:endParaRPr lang="de-DE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E0E6B20-EFAF-466A-AD95-9083943B0FA2}" type="slidenum">
              <a:rPr lang="de-DE" sz="1200"/>
              <a:pPr eaLnBrk="1" hangingPunct="1"/>
              <a:t>11</a:t>
            </a:fld>
            <a:endParaRPr lang="de-DE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7631B24-3E50-4A03-A8E6-9D1649D8A91E}" type="slidenum">
              <a:rPr lang="de-DE" sz="1200"/>
              <a:pPr eaLnBrk="1" hangingPunct="1"/>
              <a:t>12</a:t>
            </a:fld>
            <a:endParaRPr lang="de-DE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C4DB5D5-7E4E-4B8A-93BA-4FB6E679E776}" type="slidenum">
              <a:rPr lang="de-DE" sz="1200"/>
              <a:pPr eaLnBrk="1" hangingPunct="1"/>
              <a:t>13</a:t>
            </a:fld>
            <a:endParaRPr lang="de-DE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D44E0C4-626C-475D-A24B-780078B0214C}" type="slidenum">
              <a:rPr lang="de-DE" sz="1200"/>
              <a:pPr eaLnBrk="1" hangingPunct="1"/>
              <a:t>14</a:t>
            </a:fld>
            <a:endParaRPr lang="de-DE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D456FCD-1AAE-466F-B675-C992C20D204F}" type="slidenum">
              <a:rPr lang="de-DE" sz="1200"/>
              <a:pPr eaLnBrk="1" hangingPunct="1"/>
              <a:t>15</a:t>
            </a:fld>
            <a:endParaRPr lang="de-DE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9D7F61-B231-4B70-A190-93D53204081A}" type="slidenum">
              <a:rPr lang="de-DE" sz="1200"/>
              <a:pPr eaLnBrk="1" hangingPunct="1"/>
              <a:t>16</a:t>
            </a:fld>
            <a:endParaRPr lang="de-DE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8B1DEFD-3E65-4673-AC58-6998B3E871D0}" type="slidenum">
              <a:rPr lang="de-DE" sz="1200"/>
              <a:pPr eaLnBrk="1" hangingPunct="1"/>
              <a:t>17</a:t>
            </a:fld>
            <a:endParaRPr lang="de-DE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2F4C7FF-AB56-414A-B3A0-5512668A1CF3}" type="slidenum">
              <a:rPr lang="de-DE" sz="1200"/>
              <a:pPr eaLnBrk="1" hangingPunct="1"/>
              <a:t>18</a:t>
            </a:fld>
            <a:endParaRPr lang="de-DE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12C6AB2-9310-4DB6-852A-BCFCFF006617}" type="slidenum">
              <a:rPr lang="de-DE" sz="1200"/>
              <a:pPr eaLnBrk="1" hangingPunct="1"/>
              <a:t>19</a:t>
            </a:fld>
            <a:endParaRPr lang="de-DE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7AFB534-F608-4380-B026-B389566627EB}" type="slidenum">
              <a:rPr lang="de-DE" sz="1200"/>
              <a:pPr eaLnBrk="1" hangingPunct="1"/>
              <a:t>2</a:t>
            </a:fld>
            <a:endParaRPr lang="de-DE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4A48822-7665-43B9-B200-0C0516A242D7}" type="slidenum">
              <a:rPr lang="de-DE" sz="1200"/>
              <a:pPr eaLnBrk="1" hangingPunct="1"/>
              <a:t>20</a:t>
            </a:fld>
            <a:endParaRPr lang="de-DE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06A30A8-452A-4983-A01E-D258C29D5FCE}" type="slidenum">
              <a:rPr lang="de-DE" sz="1200"/>
              <a:pPr eaLnBrk="1" hangingPunct="1"/>
              <a:t>21</a:t>
            </a:fld>
            <a:endParaRPr lang="de-DE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00D97D9-6FE7-44E1-B832-1E0B9928F153}" type="slidenum">
              <a:rPr lang="de-DE" sz="1200"/>
              <a:pPr eaLnBrk="1" hangingPunct="1"/>
              <a:t>22</a:t>
            </a:fld>
            <a:endParaRPr lang="de-DE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4605F9C-E7CC-489A-8DA4-31184A5DF26B}" type="slidenum">
              <a:rPr lang="de-DE" sz="1200"/>
              <a:pPr eaLnBrk="1" hangingPunct="1"/>
              <a:t>23</a:t>
            </a:fld>
            <a:endParaRPr lang="de-DE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72E90F2-C4D7-479E-BDF9-7976409259AD}" type="slidenum">
              <a:rPr lang="de-DE" sz="1200"/>
              <a:pPr eaLnBrk="1" hangingPunct="1"/>
              <a:t>24</a:t>
            </a:fld>
            <a:endParaRPr lang="de-DE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358D932-B85E-4F68-B64E-F0B3BDE9FA19}" type="slidenum">
              <a:rPr lang="de-DE" sz="1200"/>
              <a:pPr eaLnBrk="1" hangingPunct="1"/>
              <a:t>29</a:t>
            </a:fld>
            <a:endParaRPr lang="de-DE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CD3D4D3-FD3C-40A8-8869-54D41631B16F}" type="slidenum">
              <a:rPr lang="de-DE" sz="1200"/>
              <a:pPr eaLnBrk="1" hangingPunct="1"/>
              <a:t>30</a:t>
            </a:fld>
            <a:endParaRPr lang="de-DE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CD6BEF6-8113-4355-A8C2-4B06AA39A369}" type="slidenum">
              <a:rPr lang="de-DE" sz="1200"/>
              <a:pPr eaLnBrk="1" hangingPunct="1"/>
              <a:t>31</a:t>
            </a:fld>
            <a:endParaRPr lang="de-DE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CD572A1-F505-446E-8C4D-481FC7D0AB8A}" type="slidenum">
              <a:rPr lang="de-DE" sz="1200"/>
              <a:pPr eaLnBrk="1" hangingPunct="1"/>
              <a:t>32</a:t>
            </a:fld>
            <a:endParaRPr lang="de-DE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0254D00-3638-49A1-813F-9CE0D0FC14A4}" type="slidenum">
              <a:rPr lang="de-DE" sz="1200"/>
              <a:pPr eaLnBrk="1" hangingPunct="1"/>
              <a:t>33</a:t>
            </a:fld>
            <a:endParaRPr lang="de-DE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43A967D-CE37-416F-ACA8-E356E2A20447}" type="slidenum">
              <a:rPr lang="de-DE" sz="1200"/>
              <a:pPr eaLnBrk="1" hangingPunct="1"/>
              <a:t>3</a:t>
            </a:fld>
            <a:endParaRPr lang="de-DE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9FB4E92-ED21-4BBE-8A2D-C663DC7C1C12}" type="slidenum">
              <a:rPr lang="de-DE" sz="1200"/>
              <a:pPr eaLnBrk="1" hangingPunct="1"/>
              <a:t>34</a:t>
            </a:fld>
            <a:endParaRPr lang="de-DE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EA420CB-47C0-4D27-84F2-6E9DFEA2A6EF}" type="slidenum">
              <a:rPr lang="de-DE" sz="1200"/>
              <a:pPr eaLnBrk="1" hangingPunct="1"/>
              <a:t>36</a:t>
            </a:fld>
            <a:endParaRPr lang="de-DE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2941748-2A81-4CD5-8DE4-F9D38B0E8B87}" type="slidenum">
              <a:rPr lang="de-DE" sz="1200"/>
              <a:pPr eaLnBrk="1" hangingPunct="1"/>
              <a:t>37</a:t>
            </a:fld>
            <a:endParaRPr 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0629E2D-FDEE-4D6E-8898-AF9BD00E3E65}" type="slidenum">
              <a:rPr lang="de-DE" sz="1200"/>
              <a:pPr eaLnBrk="1" hangingPunct="1"/>
              <a:t>38</a:t>
            </a:fld>
            <a:endParaRPr lang="de-DE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685AF37-49C9-417F-AF47-5FDD1A3E9178}" type="slidenum">
              <a:rPr lang="de-DE" sz="1200"/>
              <a:pPr eaLnBrk="1" hangingPunct="1"/>
              <a:t>39</a:t>
            </a:fld>
            <a:endParaRPr lang="de-DE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0AA7995-993E-4A20-8D1E-4C40FD8E4392}" type="slidenum">
              <a:rPr lang="de-DE" sz="1200"/>
              <a:pPr eaLnBrk="1" hangingPunct="1"/>
              <a:t>40</a:t>
            </a:fld>
            <a:endParaRPr lang="de-DE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D10E84-0C99-4374-AE60-D49749B90B85}" type="slidenum">
              <a:rPr lang="de-DE" sz="1200"/>
              <a:pPr eaLnBrk="1" hangingPunct="1"/>
              <a:t>41</a:t>
            </a:fld>
            <a:endParaRPr lang="de-DE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6E8E48F-4484-4667-BDB9-BA0D22A2AE41}" type="slidenum">
              <a:rPr lang="de-DE" sz="1200"/>
              <a:pPr eaLnBrk="1" hangingPunct="1"/>
              <a:t>42</a:t>
            </a:fld>
            <a:endParaRPr lang="de-DE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FA7AF6A-EA01-462D-BAD8-3B109B13AFFA}" type="slidenum">
              <a:rPr lang="de-DE" sz="1200"/>
              <a:pPr eaLnBrk="1" hangingPunct="1"/>
              <a:t>43</a:t>
            </a:fld>
            <a:endParaRPr lang="de-DE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8EA4C18-6993-4104-8B44-409422F1F691}" type="slidenum">
              <a:rPr lang="de-DE" sz="1200"/>
              <a:pPr eaLnBrk="1" hangingPunct="1"/>
              <a:t>44</a:t>
            </a:fld>
            <a:endParaRPr lang="de-DE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BDA4E9-B176-40A8-8A78-6C7DDDAEB787}" type="slidenum">
              <a:rPr lang="de-DE" sz="1200"/>
              <a:pPr eaLnBrk="1" hangingPunct="1"/>
              <a:t>4</a:t>
            </a:fld>
            <a:endParaRPr lang="de-DE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185FD-27C2-4D23-96DC-DB03F44A6331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1156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D71967-EC1B-459D-9AC0-2650442BF330}" type="slidenum">
              <a:rPr lang="de-DE" smtClean="0">
                <a:latin typeface="Arial" pitchFamily="34" charset="0"/>
              </a:rPr>
              <a:pPr>
                <a:defRPr/>
              </a:pPr>
              <a:t>50</a:t>
            </a:fld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185FD-27C2-4D23-96DC-DB03F44A6331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11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7408D13-A39C-48F9-92C5-AF1D0BA06150}" type="slidenum">
              <a:rPr lang="de-DE" sz="1200"/>
              <a:pPr eaLnBrk="1" hangingPunct="1"/>
              <a:t>5</a:t>
            </a:fld>
            <a:endParaRPr lang="de-DE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B3DF58-EE4E-4467-82E7-D5347B802474}" type="slidenum">
              <a:rPr lang="de-DE" sz="1200"/>
              <a:pPr eaLnBrk="1" hangingPunct="1"/>
              <a:t>6</a:t>
            </a:fld>
            <a:endParaRPr lang="de-DE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94117F5-3281-4A03-864F-8E3EF3329736}" type="slidenum">
              <a:rPr lang="de-DE" sz="1200"/>
              <a:pPr eaLnBrk="1" hangingPunct="1"/>
              <a:t>7</a:t>
            </a:fld>
            <a:endParaRPr lang="de-DE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3144BE3-059A-4D6B-965E-2DD978D43A7C}" type="slidenum">
              <a:rPr lang="de-DE" sz="1200"/>
              <a:pPr eaLnBrk="1" hangingPunct="1"/>
              <a:t>8</a:t>
            </a:fld>
            <a:endParaRPr lang="de-DE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9919" indent="-296123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4491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8287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2084" indent="-236898" defTabSz="942658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5880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79676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3473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27269" indent="-236898" defTabSz="94265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D006BCF-212C-401F-8E97-96083C6632D8}" type="slidenum">
              <a:rPr lang="de-DE" sz="1200"/>
              <a:pPr eaLnBrk="1" hangingPunct="1"/>
              <a:t>9</a:t>
            </a:fld>
            <a:endParaRPr lang="de-DE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5B82"/>
              </a:solidFill>
              <a:ea typeface="ＭＳ Ｐゴシック" pitchFamily="34" charset="-128"/>
            </a:endParaRPr>
          </a:p>
        </p:txBody>
      </p:sp>
      <p:sp>
        <p:nvSpPr>
          <p:cNvPr id="113668" name="Rectangle 4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3669" name="Rectangle 5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0" name="Rectangle 6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1" name="Rectangle 7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3672" name="Rectangle 8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3" name="Text Box 9"/>
          <p:cNvSpPr txBox="1">
            <a:spLocks noChangeArrowheads="1"/>
          </p:cNvSpPr>
          <p:nvPr userDrawn="1"/>
        </p:nvSpPr>
        <p:spPr bwMode="auto">
          <a:xfrm rot="-5400000">
            <a:off x="-1089025" y="941387"/>
            <a:ext cx="247808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Mitglied der Helmholtz-Gemeinschaft</a:t>
            </a:r>
          </a:p>
        </p:txBody>
      </p:sp>
      <p:pic>
        <p:nvPicPr>
          <p:cNvPr id="113674" name="Picture 10" descr="Logo_FZ_Jülich_NEU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113" y="254000"/>
            <a:ext cx="2320925" cy="814388"/>
          </a:xfrm>
          <a:prstGeom prst="rect">
            <a:avLst/>
          </a:prstGeom>
          <a:noFill/>
        </p:spPr>
      </p:pic>
      <p:sp>
        <p:nvSpPr>
          <p:cNvPr id="11367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33413" y="2498725"/>
            <a:ext cx="7173912" cy="1101725"/>
          </a:xfrm>
        </p:spPr>
        <p:txBody>
          <a:bodyPr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1367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652463" y="3873500"/>
            <a:ext cx="5908675" cy="838200"/>
          </a:xfrm>
        </p:spPr>
        <p:txBody>
          <a:bodyPr/>
          <a:lstStyle>
            <a:lvl1pPr marL="0" indent="0"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113677" name="Picture 13" descr="Logo_FZ_Jülich_NEU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10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43098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55889" y="6356350"/>
            <a:ext cx="4783203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1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915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928915" y="6356350"/>
            <a:ext cx="5002281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50274" y="6356350"/>
            <a:ext cx="876312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915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35168" y="6356350"/>
            <a:ext cx="4673664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1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199056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652628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448251"/>
            <a:ext cx="782178" cy="365125"/>
          </a:xfrm>
          <a:prstGeom prst="rect">
            <a:avLst/>
          </a:prstGeom>
        </p:spPr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501111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72400" y="6356350"/>
            <a:ext cx="854186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35976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35735"/>
            <a:ext cx="7772400" cy="46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pic>
        <p:nvPicPr>
          <p:cNvPr id="112653" name="Picture 13" descr="Logo_FZ_Jülich_NEU_r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60258" y="114784"/>
            <a:ext cx="1447800" cy="469900"/>
          </a:xfrm>
          <a:prstGeom prst="rect">
            <a:avLst/>
          </a:prstGeom>
          <a:noFill/>
        </p:spPr>
      </p:pic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74" r:id="rId12"/>
    <p:sldLayoutId id="2147483675" r:id="rId13"/>
    <p:sldLayoutId id="2147483676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99979" y="2540000"/>
            <a:ext cx="8690094" cy="2313007"/>
          </a:xfrm>
          <a:noFill/>
          <a:ln w="22225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4000" dirty="0"/>
              <a:t>Polarized </a:t>
            </a:r>
            <a:r>
              <a:rPr lang="en-US" sz="4000" dirty="0" err="1"/>
              <a:t>Drell</a:t>
            </a:r>
            <a:r>
              <a:rPr lang="en-US" sz="4000" dirty="0"/>
              <a:t>-Yan at </a:t>
            </a:r>
            <a:r>
              <a:rPr lang="en-US" sz="4000" dirty="0" smtClean="0"/>
              <a:t>PAX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/>
              <a:t>Road </a:t>
            </a:r>
            <a:r>
              <a:rPr lang="en-US" sz="2400" dirty="0" smtClean="0"/>
              <a:t>towards Polarized </a:t>
            </a:r>
            <a:r>
              <a:rPr lang="en-US" sz="2400" dirty="0"/>
              <a:t>Antiprotons</a:t>
            </a:r>
            <a:endParaRPr lang="de-DE" sz="3200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54812" y="5562450"/>
            <a:ext cx="8229656" cy="116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solidFill>
                  <a:schemeClr val="bg1"/>
                </a:solidFill>
              </a:rPr>
              <a:t>May 22, 2013                                                                              Frank Rathmann</a:t>
            </a:r>
          </a:p>
          <a:p>
            <a:pPr algn="r">
              <a:spcBef>
                <a:spcPts val="0"/>
              </a:spcBef>
            </a:pPr>
            <a:r>
              <a:rPr lang="de-DE" dirty="0">
                <a:solidFill>
                  <a:schemeClr val="bg1"/>
                </a:solidFill>
              </a:rPr>
              <a:t>(on behalf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b="1" dirty="0" smtClean="0">
                <a:solidFill>
                  <a:schemeClr val="bg1"/>
                </a:solidFill>
              </a:rPr>
              <a:t>PAX collaborations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  <a:p>
            <a:pPr algn="r">
              <a:spcBef>
                <a:spcPct val="50000"/>
              </a:spcBef>
            </a:pPr>
            <a:endParaRPr lang="de-DE" sz="105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FNAL, Batavia,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8"/>
          <p:cNvPicPr>
            <a:picLocks noChangeAspect="1" noChangeArrowheads="1"/>
          </p:cNvPicPr>
          <p:nvPr/>
        </p:nvPicPr>
        <p:blipFill rotWithShape="1">
          <a:blip r:embed="rId3"/>
          <a:srcRect l="51982" t="24384" r="1814" b="41735"/>
          <a:stretch/>
        </p:blipFill>
        <p:spPr bwMode="auto">
          <a:xfrm>
            <a:off x="1042988" y="1989138"/>
            <a:ext cx="2651125" cy="114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1989138"/>
            <a:ext cx="5091113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Polarization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  <a:latin typeface="+mj-lt"/>
                <a:cs typeface="Arial" charset="0"/>
              </a:rPr>
              <a:t>Methods</a:t>
            </a:r>
            <a:r>
              <a:rPr lang="de-DE" sz="2600" b="1" dirty="0" smtClean="0">
                <a:solidFill>
                  <a:srgbClr val="C00000"/>
                </a:solidFill>
                <a:latin typeface="+mj-lt"/>
                <a:cs typeface="Arial" charset="0"/>
              </a:rPr>
              <a:t> 1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15440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 smtClean="0">
                <a:latin typeface="Arial" charset="0"/>
                <a:cs typeface="Arial" charset="0"/>
              </a:rPr>
              <a:t>Selective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flip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12294" name="Rechteck 1"/>
          <p:cNvSpPr>
            <a:spLocks noChangeArrowheads="1"/>
          </p:cNvSpPr>
          <p:nvPr/>
        </p:nvSpPr>
        <p:spPr bwMode="auto">
          <a:xfrm>
            <a:off x="6765925" y="2470150"/>
            <a:ext cx="1319213" cy="811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2295" name="Rechteck 2"/>
          <p:cNvSpPr>
            <a:spLocks noChangeArrowheads="1"/>
          </p:cNvSpPr>
          <p:nvPr/>
        </p:nvSpPr>
        <p:spPr bwMode="auto">
          <a:xfrm>
            <a:off x="6897688" y="1992313"/>
            <a:ext cx="479425" cy="28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2296" name="Textfeld 3"/>
          <p:cNvSpPr txBox="1">
            <a:spLocks noChangeArrowheads="1"/>
          </p:cNvSpPr>
          <p:nvPr/>
        </p:nvSpPr>
        <p:spPr bwMode="auto">
          <a:xfrm>
            <a:off x="5661025" y="2446338"/>
            <a:ext cx="1069975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400" b="1">
                <a:solidFill>
                  <a:srgbClr val="FF0000"/>
                </a:solidFill>
              </a:rPr>
              <a:t>Un-Polarized</a:t>
            </a:r>
          </a:p>
          <a:p>
            <a:pPr algn="ctr" eaLnBrk="1" hangingPunct="1"/>
            <a:r>
              <a:rPr lang="de-DE" sz="1400" b="1" i="1">
                <a:solidFill>
                  <a:srgbClr val="FF0000"/>
                </a:solidFill>
              </a:rPr>
              <a:t>Electrons</a:t>
            </a:r>
          </a:p>
          <a:p>
            <a:pPr algn="ctr" eaLnBrk="1" hangingPunct="1"/>
            <a:r>
              <a:rPr lang="de-DE" sz="1400" b="1">
                <a:solidFill>
                  <a:srgbClr val="FF0000"/>
                </a:solidFill>
              </a:rPr>
              <a:t>(Cooler)</a:t>
            </a:r>
          </a:p>
        </p:txBody>
      </p:sp>
      <p:sp>
        <p:nvSpPr>
          <p:cNvPr id="12297" name="Rechteck 4"/>
          <p:cNvSpPr>
            <a:spLocks noChangeArrowheads="1"/>
          </p:cNvSpPr>
          <p:nvPr/>
        </p:nvSpPr>
        <p:spPr bwMode="auto">
          <a:xfrm>
            <a:off x="5289550" y="3563938"/>
            <a:ext cx="1766888" cy="741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de-DE" sz="1400" b="1"/>
              <a:t>Circulating polarized </a:t>
            </a:r>
          </a:p>
          <a:p>
            <a:pPr algn="ctr"/>
            <a:r>
              <a:rPr lang="de-DE" sz="1400" b="1" i="1"/>
              <a:t>Proton</a:t>
            </a:r>
            <a:r>
              <a:rPr lang="de-DE" sz="1400" b="1"/>
              <a:t> Beam</a:t>
            </a:r>
          </a:p>
        </p:txBody>
      </p:sp>
      <p:sp>
        <p:nvSpPr>
          <p:cNvPr id="12298" name="Textfeld 1"/>
          <p:cNvSpPr txBox="1">
            <a:spLocks noChangeArrowheads="1"/>
          </p:cNvSpPr>
          <p:nvPr/>
        </p:nvSpPr>
        <p:spPr bwMode="auto">
          <a:xfrm>
            <a:off x="6465888" y="2446338"/>
            <a:ext cx="148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400" b="1">
                <a:solidFill>
                  <a:srgbClr val="0000FF"/>
                </a:solidFill>
              </a:rPr>
              <a:t>De-Polarization</a:t>
            </a:r>
          </a:p>
          <a:p>
            <a:pPr algn="ctr" eaLnBrk="1" hangingPunct="1"/>
            <a:r>
              <a:rPr lang="de-DE" sz="1400" b="1">
                <a:solidFill>
                  <a:srgbClr val="0000FF"/>
                </a:solidFill>
              </a:rPr>
              <a:t>Analysis</a:t>
            </a:r>
          </a:p>
        </p:txBody>
      </p:sp>
      <p:sp>
        <p:nvSpPr>
          <p:cNvPr id="12299" name="Textfeld 1"/>
          <p:cNvSpPr txBox="1">
            <a:spLocks noChangeArrowheads="1"/>
          </p:cNvSpPr>
          <p:nvPr/>
        </p:nvSpPr>
        <p:spPr bwMode="auto">
          <a:xfrm>
            <a:off x="971550" y="1538288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Examination of method: de-polarization experiment</a:t>
            </a:r>
          </a:p>
        </p:txBody>
      </p:sp>
      <p:sp>
        <p:nvSpPr>
          <p:cNvPr id="12300" name="Textfeld 13"/>
          <p:cNvSpPr txBox="1">
            <a:spLocks noChangeArrowheads="1"/>
          </p:cNvSpPr>
          <p:nvPr/>
        </p:nvSpPr>
        <p:spPr bwMode="auto">
          <a:xfrm>
            <a:off x="1446213" y="3357563"/>
            <a:ext cx="1901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/>
              <a:t>Advantage:</a:t>
            </a:r>
          </a:p>
          <a:p>
            <a:pPr algn="ctr" eaLnBrk="1" hangingPunct="1"/>
            <a:r>
              <a:rPr lang="de-DE" sz="1800"/>
              <a:t>No intensity loss</a:t>
            </a:r>
          </a:p>
          <a:p>
            <a:pPr algn="ctr" eaLnBrk="1" hangingPunct="1"/>
            <a:endParaRPr lang="de-DE" sz="1800"/>
          </a:p>
          <a:p>
            <a:pPr algn="ctr" eaLnBrk="1" hangingPunct="1"/>
            <a:r>
              <a:rPr lang="de-DE" sz="1800" u="sng"/>
              <a:t>But:</a:t>
            </a:r>
            <a:r>
              <a:rPr lang="de-DE" sz="1800"/>
              <a:t> </a:t>
            </a:r>
            <a:r>
              <a:rPr lang="de-DE" sz="1800">
                <a:solidFill>
                  <a:srgbClr val="C00000"/>
                </a:solidFill>
              </a:rPr>
              <a:t>not feasible</a:t>
            </a:r>
            <a:r>
              <a:rPr lang="de-DE" sz="1800"/>
              <a:t>!</a:t>
            </a:r>
          </a:p>
        </p:txBody>
      </p:sp>
      <p:sp>
        <p:nvSpPr>
          <p:cNvPr id="12301" name="Rechteck 14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/>
          <a:srcRect l="-6821" r="-7449"/>
          <a:stretch/>
        </p:blipFill>
        <p:spPr bwMode="auto">
          <a:xfrm>
            <a:off x="1042988" y="4652963"/>
            <a:ext cx="7740650" cy="14620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231" name="Textfeld 5"/>
              <p:cNvSpPr txBox="1">
                <a:spLocks noChangeArrowheads="1"/>
              </p:cNvSpPr>
              <p:nvPr/>
            </p:nvSpPr>
            <p:spPr bwMode="auto">
              <a:xfrm>
                <a:off x="6025551" y="5373688"/>
                <a:ext cx="2589812" cy="369332"/>
              </a:xfrm>
              <a:prstGeom prst="rect">
                <a:avLst/>
              </a:prstGeom>
              <a:solidFill>
                <a:srgbClr val="C00000">
                  <a:alpha val="75000"/>
                </a:srgbClr>
              </a:solidFill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de-DE" sz="1800" dirty="0" err="1" smtClean="0">
                    <a:solidFill>
                      <a:schemeClr val="bg1"/>
                    </a:solidFill>
                    <a:latin typeface="+mn-lt"/>
                  </a:rPr>
                  <a:t>No</a:t>
                </a:r>
                <a:r>
                  <a:rPr lang="de-DE" sz="1800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de-DE" sz="1800" dirty="0" err="1" smtClean="0">
                    <a:solidFill>
                      <a:schemeClr val="bg1"/>
                    </a:solidFill>
                    <a:latin typeface="+mn-lt"/>
                  </a:rPr>
                  <a:t>effect</a:t>
                </a:r>
                <a:r>
                  <a:rPr lang="de-DE" sz="1800" dirty="0" smtClean="0">
                    <a:solidFill>
                      <a:schemeClr val="bg1"/>
                    </a:solidFill>
                    <a:latin typeface="+mn-lt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dirty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σ</m:t>
                    </m:r>
                    <m:r>
                      <a:rPr lang="de-DE" sz="1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de-DE" sz="1800" i="1" dirty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≪</m:t>
                    </m:r>
                    <m:r>
                      <a:rPr lang="de-DE" sz="1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 10</m:t>
                    </m:r>
                    <m:r>
                      <a:rPr lang="de-DE" sz="1800" i="1" baseline="30000" dirty="0" smtClean="0">
                        <a:solidFill>
                          <a:schemeClr val="bg1"/>
                        </a:solidFill>
                        <a:latin typeface="Cambria Math"/>
                      </a:rPr>
                      <m:t>13</m:t>
                    </m:r>
                  </m:oMath>
                </a14:m>
                <a:r>
                  <a:rPr lang="de-DE" sz="1800" baseline="30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800" dirty="0" smtClean="0">
                    <a:solidFill>
                      <a:schemeClr val="bg1"/>
                    </a:solidFill>
                  </a:rPr>
                  <a:t>b !!</a:t>
                </a:r>
              </a:p>
            </p:txBody>
          </p:sp>
        </mc:Choice>
        <mc:Fallback>
          <p:sp>
            <p:nvSpPr>
              <p:cNvPr id="9231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5551" y="5373688"/>
                <a:ext cx="2589812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941" t="-8333" r="-2118" b="-26667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04" name="Textfeld 15"/>
          <p:cNvSpPr txBox="1">
            <a:spLocks noChangeArrowheads="1"/>
          </p:cNvSpPr>
          <p:nvPr/>
        </p:nvSpPr>
        <p:spPr bwMode="auto">
          <a:xfrm>
            <a:off x="1689100" y="5449888"/>
            <a:ext cx="1479550" cy="307975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400" b="1">
                <a:solidFill>
                  <a:schemeClr val="bg1"/>
                </a:solidFill>
              </a:rPr>
              <a:t>D. Oellers et al.</a:t>
            </a:r>
          </a:p>
        </p:txBody>
      </p:sp>
      <p:cxnSp>
        <p:nvCxnSpPr>
          <p:cNvPr id="12305" name="Gerade Verbindung 4"/>
          <p:cNvCxnSpPr>
            <a:cxnSpLocks noChangeShapeType="1"/>
          </p:cNvCxnSpPr>
          <p:nvPr/>
        </p:nvCxnSpPr>
        <p:spPr bwMode="auto">
          <a:xfrm flipV="1">
            <a:off x="5435600" y="2924175"/>
            <a:ext cx="288925" cy="242888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6" name="Gerade Verbindung 8"/>
          <p:cNvCxnSpPr>
            <a:cxnSpLocks noChangeShapeType="1"/>
          </p:cNvCxnSpPr>
          <p:nvPr/>
        </p:nvCxnSpPr>
        <p:spPr bwMode="auto">
          <a:xfrm>
            <a:off x="5364163" y="3573463"/>
            <a:ext cx="296862" cy="358775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7" name="Explosion 1 3"/>
          <p:cNvSpPr>
            <a:spLocks noChangeArrowheads="1"/>
          </p:cNvSpPr>
          <p:nvPr/>
        </p:nvSpPr>
        <p:spPr bwMode="auto">
          <a:xfrm>
            <a:off x="3708400" y="2492375"/>
            <a:ext cx="1952625" cy="1822450"/>
          </a:xfrm>
          <a:prstGeom prst="irregularSeal1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de-DE" sz="1800" b="1">
                <a:solidFill>
                  <a:schemeClr val="bg1"/>
                </a:solidFill>
              </a:rPr>
              <a:t>Test at</a:t>
            </a:r>
          </a:p>
          <a:p>
            <a:pPr algn="ctr"/>
            <a:r>
              <a:rPr lang="de-DE" sz="1800" b="1">
                <a:solidFill>
                  <a:schemeClr val="bg1"/>
                </a:solidFill>
              </a:rPr>
              <a:t>COSY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47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584" y="836613"/>
            <a:ext cx="41857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 smtClean="0">
                <a:latin typeface="Arial" charset="0"/>
                <a:cs typeface="Arial" charset="0"/>
              </a:rPr>
              <a:t>Selective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loss</a:t>
            </a:r>
            <a:r>
              <a:rPr lang="de-DE" dirty="0">
                <a:latin typeface="Arial" charset="0"/>
                <a:cs typeface="Arial" charset="0"/>
              </a:rPr>
              <a:t>: </a:t>
            </a:r>
            <a:r>
              <a:rPr lang="de-DE" dirty="0" err="1">
                <a:latin typeface="Arial" charset="0"/>
                <a:cs typeface="Arial" charset="0"/>
              </a:rPr>
              <a:t>spin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dependent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reaction</a:t>
            </a:r>
            <a:endParaRPr lang="de-DE" sz="2800" dirty="0">
              <a:latin typeface="Arial" charset="0"/>
              <a:cs typeface="Arial" charset="0"/>
            </a:endParaRP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 rotWithShape="1">
          <a:blip r:embed="rId3"/>
          <a:srcRect l="-7509" r="-10116" b="18881"/>
          <a:stretch/>
        </p:blipFill>
        <p:spPr bwMode="auto">
          <a:xfrm>
            <a:off x="1055688" y="1997075"/>
            <a:ext cx="7743825" cy="1692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7"/>
          <p:cNvPicPr>
            <a:picLocks noChangeAspect="1" noChangeArrowheads="1"/>
          </p:cNvPicPr>
          <p:nvPr/>
        </p:nvPicPr>
        <p:blipFill rotWithShape="1">
          <a:blip r:embed="rId4"/>
          <a:srcRect l="-7753" r="-8497"/>
          <a:stretch/>
        </p:blipFill>
        <p:spPr bwMode="auto">
          <a:xfrm>
            <a:off x="1054100" y="3802063"/>
            <a:ext cx="3602038" cy="23161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5"/>
          <a:srcRect b="-6635"/>
          <a:stretch>
            <a:fillRect/>
          </a:stretch>
        </p:blipFill>
        <p:spPr bwMode="auto">
          <a:xfrm>
            <a:off x="4819650" y="3813175"/>
            <a:ext cx="3963988" cy="2303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Polarization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  <a:latin typeface="+mj-lt"/>
                <a:cs typeface="Arial" charset="0"/>
              </a:rPr>
              <a:t>Methods</a:t>
            </a:r>
            <a:r>
              <a:rPr lang="de-DE" sz="2600" b="1" dirty="0" smtClean="0">
                <a:solidFill>
                  <a:srgbClr val="C00000"/>
                </a:solidFill>
                <a:latin typeface="+mj-lt"/>
                <a:cs typeface="Arial" charset="0"/>
              </a:rPr>
              <a:t> 2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13319" name="Rechteck 7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20" name="Textfeld 1"/>
              <p:cNvSpPr txBox="1">
                <a:spLocks noChangeArrowheads="1"/>
              </p:cNvSpPr>
              <p:nvPr/>
            </p:nvSpPr>
            <p:spPr bwMode="auto">
              <a:xfrm>
                <a:off x="971550" y="1538288"/>
                <a:ext cx="7921625" cy="40011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</a:rPr>
                  <a:t>-polarization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build-up</a:t>
                </a:r>
                <a:r>
                  <a:rPr lang="de-DE" sz="2000" dirty="0">
                    <a:solidFill>
                      <a:schemeClr val="bg1"/>
                    </a:solidFill>
                  </a:rPr>
                  <a:t> via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𝑛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320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50" y="1538288"/>
                <a:ext cx="7921625" cy="400110"/>
              </a:xfrm>
              <a:prstGeom prst="rect">
                <a:avLst/>
              </a:prstGeom>
              <a:blipFill rotWithShape="1">
                <a:blip r:embed="rId6"/>
                <a:stretch>
                  <a:fillRect t="-6061" b="-27273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21" name="Gerade Verbindung mit Pfeil 2"/>
          <p:cNvCxnSpPr>
            <a:cxnSpLocks noChangeShapeType="1"/>
          </p:cNvCxnSpPr>
          <p:nvPr/>
        </p:nvCxnSpPr>
        <p:spPr bwMode="auto">
          <a:xfrm>
            <a:off x="6467475" y="4487863"/>
            <a:ext cx="371475" cy="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2" name="Gerade Verbindung mit Pfeil 12"/>
          <p:cNvCxnSpPr>
            <a:cxnSpLocks noChangeShapeType="1"/>
          </p:cNvCxnSpPr>
          <p:nvPr/>
        </p:nvCxnSpPr>
        <p:spPr bwMode="auto">
          <a:xfrm flipV="1">
            <a:off x="5651500" y="5157788"/>
            <a:ext cx="368300" cy="21590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3" name="Gerade Verbindung mit Pfeil 18"/>
          <p:cNvCxnSpPr>
            <a:cxnSpLocks noChangeShapeType="1"/>
          </p:cNvCxnSpPr>
          <p:nvPr/>
        </p:nvCxnSpPr>
        <p:spPr bwMode="auto">
          <a:xfrm>
            <a:off x="8267700" y="4484688"/>
            <a:ext cx="371475" cy="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7" name="Textfeld 1"/>
          <p:cNvSpPr txBox="1">
            <a:spLocks noChangeArrowheads="1"/>
          </p:cNvSpPr>
          <p:nvPr/>
        </p:nvSpPr>
        <p:spPr bwMode="auto">
          <a:xfrm>
            <a:off x="1582738" y="2838450"/>
            <a:ext cx="1011237" cy="307975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400" b="1">
                <a:solidFill>
                  <a:schemeClr val="bg1"/>
                </a:solidFill>
              </a:rPr>
              <a:t>B.Schoch</a:t>
            </a:r>
          </a:p>
        </p:txBody>
      </p:sp>
      <p:sp>
        <p:nvSpPr>
          <p:cNvPr id="18" name="Abgerundete rechteckige Legende 17"/>
          <p:cNvSpPr/>
          <p:nvPr/>
        </p:nvSpPr>
        <p:spPr bwMode="auto">
          <a:xfrm>
            <a:off x="6326188" y="5483225"/>
            <a:ext cx="1835150" cy="582613"/>
          </a:xfrm>
          <a:prstGeom prst="wedgeRoundRectCallout">
            <a:avLst>
              <a:gd name="adj1" fmla="val -2694"/>
              <a:gd name="adj2" fmla="val -214414"/>
              <a:gd name="adj3" fmla="val 16667"/>
            </a:avLst>
          </a:prstGeom>
          <a:solidFill>
            <a:srgbClr val="C0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400" b="1" dirty="0" err="1" smtClean="0">
                <a:solidFill>
                  <a:schemeClr val="bg1"/>
                </a:solidFill>
                <a:latin typeface="+mn-lt"/>
              </a:rPr>
              <a:t>Circularly</a:t>
            </a:r>
            <a:r>
              <a:rPr lang="de-DE" sz="1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latin typeface="+mn-lt"/>
              </a:rPr>
              <a:t>polarized</a:t>
            </a:r>
            <a:r>
              <a:rPr lang="de-DE" sz="1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latin typeface="+mn-lt"/>
              </a:rPr>
              <a:t>photons</a:t>
            </a:r>
            <a:endParaRPr lang="de-DE" sz="12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90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29546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 smtClean="0">
                <a:latin typeface="Arial" charset="0"/>
                <a:cs typeface="Arial" charset="0"/>
              </a:rPr>
              <a:t>Selective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loss</a:t>
            </a:r>
            <a:r>
              <a:rPr lang="de-DE" dirty="0">
                <a:latin typeface="Arial" charset="0"/>
                <a:cs typeface="Arial" charset="0"/>
              </a:rPr>
              <a:t>: </a:t>
            </a:r>
            <a:r>
              <a:rPr lang="de-DE" dirty="0" err="1">
                <a:latin typeface="Arial" charset="0"/>
                <a:cs typeface="Arial" charset="0"/>
              </a:rPr>
              <a:t>spin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filtering</a:t>
            </a:r>
            <a:endParaRPr lang="de-DE" sz="2800" dirty="0">
              <a:latin typeface="Arial" charset="0"/>
              <a:cs typeface="Arial" charset="0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10"/>
          <a:stretch>
            <a:fillRect/>
          </a:stretch>
        </p:blipFill>
        <p:spPr bwMode="auto">
          <a:xfrm>
            <a:off x="2397125" y="3803650"/>
            <a:ext cx="46863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r="34033"/>
          <a:stretch>
            <a:fillRect/>
          </a:stretch>
        </p:blipFill>
        <p:spPr bwMode="auto">
          <a:xfrm>
            <a:off x="2435225" y="3792538"/>
            <a:ext cx="4643438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/>
          <a:stretch>
            <a:fillRect/>
          </a:stretch>
        </p:blipFill>
        <p:spPr bwMode="auto">
          <a:xfrm>
            <a:off x="2390775" y="3792538"/>
            <a:ext cx="4773613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 rotWithShape="1">
          <a:blip r:embed="rId5"/>
          <a:srcRect l="-6069" r="-6255"/>
          <a:stretch/>
        </p:blipFill>
        <p:spPr bwMode="auto">
          <a:xfrm>
            <a:off x="1057275" y="2003425"/>
            <a:ext cx="7762875" cy="1225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3" name="Textfeld 1"/>
          <p:cNvSpPr txBox="1">
            <a:spLocks noChangeArrowheads="1"/>
          </p:cNvSpPr>
          <p:nvPr/>
        </p:nvSpPr>
        <p:spPr bwMode="auto">
          <a:xfrm>
            <a:off x="971550" y="1544638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Repeated interaction of a stored beam with a polarized target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Polarization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  <a:latin typeface="+mj-lt"/>
                <a:cs typeface="Arial" charset="0"/>
              </a:rPr>
              <a:t>Methods</a:t>
            </a:r>
            <a:r>
              <a:rPr lang="de-DE" sz="2600" b="1" dirty="0" smtClean="0">
                <a:solidFill>
                  <a:srgbClr val="C00000"/>
                </a:solidFill>
                <a:latin typeface="+mj-lt"/>
                <a:cs typeface="Arial" charset="0"/>
              </a:rPr>
              <a:t> 3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14345" name="Rechteck 9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4346" name="Textfeld 13"/>
          <p:cNvSpPr txBox="1">
            <a:spLocks noChangeArrowheads="1"/>
          </p:cNvSpPr>
          <p:nvPr/>
        </p:nvSpPr>
        <p:spPr bwMode="auto">
          <a:xfrm>
            <a:off x="1292225" y="3563938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/>
              <a:t>SF-principle: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3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/>
          <p:cNvPicPr>
            <a:picLocks noChangeAspect="1" noChangeArrowheads="1"/>
          </p:cNvPicPr>
          <p:nvPr/>
        </p:nvPicPr>
        <p:blipFill rotWithShape="1">
          <a:blip r:embed="rId3"/>
          <a:srcRect l="2089" t="17515" r="52153" b="36565"/>
          <a:stretch/>
        </p:blipFill>
        <p:spPr bwMode="auto">
          <a:xfrm>
            <a:off x="1116013" y="2017713"/>
            <a:ext cx="2624137" cy="155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12"/>
          <p:cNvPicPr>
            <a:picLocks noChangeAspect="1" noChangeArrowheads="1"/>
          </p:cNvPicPr>
          <p:nvPr/>
        </p:nvPicPr>
        <p:blipFill>
          <a:blip r:embed="rId4"/>
          <a:srcRect l="-2242" t="-13240" b="-13783"/>
          <a:stretch>
            <a:fillRect/>
          </a:stretch>
        </p:blipFill>
        <p:spPr bwMode="auto">
          <a:xfrm>
            <a:off x="3851275" y="2014538"/>
            <a:ext cx="4965700" cy="41386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15183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Spin </a:t>
            </a:r>
            <a:r>
              <a:rPr lang="de-DE" dirty="0" err="1">
                <a:latin typeface="Arial" charset="0"/>
                <a:cs typeface="Arial" charset="0"/>
              </a:rPr>
              <a:t>filtering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Polarization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  <a:latin typeface="+mj-lt"/>
                <a:cs typeface="Arial" charset="0"/>
              </a:rPr>
              <a:t>Methods</a:t>
            </a:r>
            <a:r>
              <a:rPr lang="de-DE" sz="2600" b="1" dirty="0" smtClean="0">
                <a:solidFill>
                  <a:srgbClr val="C00000"/>
                </a:solidFill>
                <a:latin typeface="+mj-lt"/>
                <a:cs typeface="Arial" charset="0"/>
              </a:rPr>
              <a:t> 3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15366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Loss of beam intensity – Figure-of-Merit (FOM)</a:t>
            </a:r>
          </a:p>
        </p:txBody>
      </p:sp>
      <p:sp>
        <p:nvSpPr>
          <p:cNvPr id="15367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5368" name="Textfeld 13"/>
          <p:cNvSpPr txBox="1">
            <a:spLocks noChangeArrowheads="1"/>
          </p:cNvSpPr>
          <p:nvPr/>
        </p:nvSpPr>
        <p:spPr bwMode="auto">
          <a:xfrm>
            <a:off x="1479550" y="3719513"/>
            <a:ext cx="21605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/>
              <a:t>Disadvantage:</a:t>
            </a:r>
          </a:p>
          <a:p>
            <a:pPr algn="ctr" eaLnBrk="1" hangingPunct="1"/>
            <a:r>
              <a:rPr lang="de-DE" sz="1800"/>
              <a:t>Intensity loss</a:t>
            </a:r>
          </a:p>
          <a:p>
            <a:pPr algn="ctr" eaLnBrk="1" hangingPunct="1"/>
            <a:endParaRPr lang="de-DE" sz="1800"/>
          </a:p>
          <a:p>
            <a:pPr algn="ctr" eaLnBrk="1" hangingPunct="1"/>
            <a:r>
              <a:rPr lang="de-DE" sz="1800"/>
              <a:t>Filtering for </a:t>
            </a:r>
          </a:p>
          <a:p>
            <a:pPr algn="ctr" eaLnBrk="1" hangingPunct="1"/>
            <a:r>
              <a:rPr lang="de-DE" sz="1800"/>
              <a:t>2 beam lifetimes</a:t>
            </a:r>
          </a:p>
          <a:p>
            <a:pPr algn="ctr" eaLnBrk="1" hangingPunct="1"/>
            <a:endParaRPr lang="de-DE" sz="1800"/>
          </a:p>
          <a:p>
            <a:pPr algn="ctr" eaLnBrk="1" hangingPunct="1"/>
            <a:r>
              <a:rPr lang="de-DE" sz="1800" u="sng"/>
              <a:t>But:</a:t>
            </a:r>
            <a:r>
              <a:rPr lang="de-DE" sz="1800"/>
              <a:t> </a:t>
            </a:r>
            <a:r>
              <a:rPr lang="de-DE" sz="1800">
                <a:solidFill>
                  <a:srgbClr val="C00000"/>
                </a:solidFill>
              </a:rPr>
              <a:t>method works </a:t>
            </a:r>
          </a:p>
        </p:txBody>
      </p:sp>
      <p:cxnSp>
        <p:nvCxnSpPr>
          <p:cNvPr id="15369" name="Gerade Verbindung mit Pfeil 2"/>
          <p:cNvCxnSpPr>
            <a:cxnSpLocks noChangeShapeType="1"/>
          </p:cNvCxnSpPr>
          <p:nvPr/>
        </p:nvCxnSpPr>
        <p:spPr bwMode="auto">
          <a:xfrm>
            <a:off x="5076825" y="3176588"/>
            <a:ext cx="0" cy="2197100"/>
          </a:xfrm>
          <a:prstGeom prst="straightConnector1">
            <a:avLst/>
          </a:prstGeom>
          <a:noFill/>
          <a:ln w="76200" algn="ctr">
            <a:solidFill>
              <a:srgbClr val="C00000">
                <a:alpha val="50195"/>
              </a:srgbClr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0" name="Gerade Verbindung 7"/>
          <p:cNvCxnSpPr>
            <a:cxnSpLocks noChangeShapeType="1"/>
          </p:cNvCxnSpPr>
          <p:nvPr/>
        </p:nvCxnSpPr>
        <p:spPr bwMode="auto">
          <a:xfrm>
            <a:off x="3384550" y="4868863"/>
            <a:ext cx="1655763" cy="0"/>
          </a:xfrm>
          <a:prstGeom prst="line">
            <a:avLst/>
          </a:prstGeom>
          <a:noFill/>
          <a:ln w="76200" algn="ctr">
            <a:solidFill>
              <a:srgbClr val="C00000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1" name="Textfeld 1"/>
          <p:cNvSpPr txBox="1">
            <a:spLocks noChangeArrowheads="1"/>
          </p:cNvSpPr>
          <p:nvPr/>
        </p:nvSpPr>
        <p:spPr bwMode="auto">
          <a:xfrm>
            <a:off x="6780213" y="3933825"/>
            <a:ext cx="12541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600"/>
              <a:t>Polarization</a:t>
            </a:r>
          </a:p>
        </p:txBody>
      </p:sp>
      <p:sp>
        <p:nvSpPr>
          <p:cNvPr id="15372" name="Textfeld 11"/>
          <p:cNvSpPr txBox="1">
            <a:spLocks noChangeArrowheads="1"/>
          </p:cNvSpPr>
          <p:nvPr/>
        </p:nvSpPr>
        <p:spPr bwMode="auto">
          <a:xfrm>
            <a:off x="5759450" y="4962525"/>
            <a:ext cx="9493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600">
                <a:solidFill>
                  <a:srgbClr val="0000FF"/>
                </a:solidFill>
              </a:rPr>
              <a:t>Intensity</a:t>
            </a:r>
          </a:p>
        </p:txBody>
      </p:sp>
      <p:sp>
        <p:nvSpPr>
          <p:cNvPr id="15373" name="Textfeld 11"/>
          <p:cNvSpPr txBox="1">
            <a:spLocks noChangeArrowheads="1"/>
          </p:cNvSpPr>
          <p:nvPr/>
        </p:nvSpPr>
        <p:spPr bwMode="auto">
          <a:xfrm>
            <a:off x="5364163" y="2852738"/>
            <a:ext cx="6413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600">
                <a:solidFill>
                  <a:srgbClr val="FF0000"/>
                </a:solidFill>
              </a:rPr>
              <a:t>FOM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6005513" y="2816932"/>
                <a:ext cx="2426754" cy="667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FOM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opt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=2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  <a:ea typeface="Cambria Math"/>
                            </a:rPr>
                            <m:t>beam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513" y="2816932"/>
                <a:ext cx="2426754" cy="667747"/>
              </a:xfrm>
              <a:prstGeom prst="rect">
                <a:avLst/>
              </a:prstGeom>
              <a:blipFill rotWithShape="1">
                <a:blip r:embed="rId5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8325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15183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Spin </a:t>
            </a:r>
            <a:r>
              <a:rPr lang="de-DE" dirty="0" err="1">
                <a:latin typeface="Arial" charset="0"/>
                <a:cs typeface="Arial" charset="0"/>
              </a:rPr>
              <a:t>filtering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Polarization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  <a:latin typeface="+mj-lt"/>
                <a:cs typeface="Arial" charset="0"/>
              </a:rPr>
              <a:t>Methods</a:t>
            </a:r>
            <a:r>
              <a:rPr lang="de-DE" sz="2600" b="1" dirty="0" smtClean="0">
                <a:solidFill>
                  <a:srgbClr val="C00000"/>
                </a:solidFill>
                <a:latin typeface="+mj-lt"/>
                <a:cs typeface="Arial" charset="0"/>
              </a:rPr>
              <a:t> 3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16388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SF works for protons (FILTEX)</a:t>
            </a:r>
          </a:p>
        </p:txBody>
      </p:sp>
      <p:pic>
        <p:nvPicPr>
          <p:cNvPr id="17413" name="Picture 9"/>
          <p:cNvPicPr>
            <a:picLocks noChangeAspect="1" noChangeArrowheads="1"/>
          </p:cNvPicPr>
          <p:nvPr/>
        </p:nvPicPr>
        <p:blipFill rotWithShape="1">
          <a:blip r:embed="rId3"/>
          <a:srcRect l="-4333" r="-7251"/>
          <a:stretch/>
        </p:blipFill>
        <p:spPr bwMode="auto">
          <a:xfrm>
            <a:off x="1068388" y="2003425"/>
            <a:ext cx="7751762" cy="1260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4"/>
          <a:srcRect r="-2271" b="-8931"/>
          <a:stretch>
            <a:fillRect/>
          </a:stretch>
        </p:blipFill>
        <p:spPr bwMode="auto">
          <a:xfrm>
            <a:off x="1100138" y="3538538"/>
            <a:ext cx="3748087" cy="26273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91" name="Textfeld 1"/>
          <p:cNvSpPr txBox="1">
            <a:spLocks noChangeArrowheads="1"/>
          </p:cNvSpPr>
          <p:nvPr/>
        </p:nvSpPr>
        <p:spPr bwMode="auto">
          <a:xfrm>
            <a:off x="7026275" y="27813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/>
              <a:t>(…)</a:t>
            </a:r>
          </a:p>
        </p:txBody>
      </p:sp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5"/>
          <a:srcRect l="-1905" r="-975"/>
          <a:stretch>
            <a:fillRect/>
          </a:stretch>
        </p:blipFill>
        <p:spPr bwMode="auto">
          <a:xfrm>
            <a:off x="4932363" y="3536950"/>
            <a:ext cx="3887787" cy="2628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393" name="Textfeld 1"/>
              <p:cNvSpPr txBox="1">
                <a:spLocks noChangeArrowheads="1"/>
              </p:cNvSpPr>
              <p:nvPr/>
            </p:nvSpPr>
            <p:spPr bwMode="auto">
              <a:xfrm>
                <a:off x="5259388" y="3419475"/>
                <a:ext cx="3321050" cy="369888"/>
              </a:xfrm>
              <a:prstGeom prst="rect">
                <a:avLst/>
              </a:prstGeom>
              <a:solidFill>
                <a:srgbClr val="C00000">
                  <a:alpha val="56078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1800" dirty="0">
                    <a:solidFill>
                      <a:schemeClr val="bg1"/>
                    </a:solidFill>
                  </a:rPr>
                  <a:t>Pol-</a:t>
                </a:r>
                <a:r>
                  <a:rPr lang="de-DE" sz="1800" dirty="0" err="1">
                    <a:solidFill>
                      <a:schemeClr val="bg1"/>
                    </a:solidFill>
                  </a:rPr>
                  <a:t>build</a:t>
                </a:r>
                <a:r>
                  <a:rPr lang="de-DE" sz="1800" dirty="0">
                    <a:solidFill>
                      <a:schemeClr val="bg1"/>
                    </a:solidFill>
                  </a:rPr>
                  <a:t>-</a:t>
                </a:r>
                <a:r>
                  <a:rPr lang="de-DE" sz="1800" dirty="0" err="1">
                    <a:solidFill>
                      <a:schemeClr val="bg1"/>
                    </a:solidFill>
                  </a:rPr>
                  <a:t>up</a:t>
                </a:r>
                <a:r>
                  <a:rPr lang="de-DE" sz="1800" dirty="0">
                    <a:solidFill>
                      <a:schemeClr val="bg1"/>
                    </a:solidFill>
                  </a:rPr>
                  <a:t> rate </a:t>
                </a:r>
                <a14:m>
                  <m:oMath xmlns:m="http://schemas.openxmlformats.org/officeDocument/2006/math">
                    <m:r>
                      <a:rPr lang="de-DE" sz="1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~1.3 % </m:t>
                    </m:r>
                  </m:oMath>
                </a14:m>
                <a:r>
                  <a:rPr lang="de-DE" sz="1800" dirty="0">
                    <a:solidFill>
                      <a:schemeClr val="bg1"/>
                    </a:solidFill>
                  </a:rPr>
                  <a:t>per h</a:t>
                </a:r>
              </a:p>
            </p:txBody>
          </p:sp>
        </mc:Choice>
        <mc:Fallback xmlns="">
          <p:sp>
            <p:nvSpPr>
              <p:cNvPr id="16393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9388" y="3419475"/>
                <a:ext cx="3321050" cy="369888"/>
              </a:xfrm>
              <a:prstGeom prst="rect">
                <a:avLst/>
              </a:prstGeom>
              <a:blipFill rotWithShape="1">
                <a:blip r:embed="rId6"/>
                <a:stretch>
                  <a:fillRect l="-1651" t="-8197" b="-2459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4" name="Rechteck 9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6395" name="Textfeld 1"/>
          <p:cNvSpPr txBox="1">
            <a:spLocks noChangeArrowheads="1"/>
          </p:cNvSpPr>
          <p:nvPr/>
        </p:nvSpPr>
        <p:spPr bwMode="auto">
          <a:xfrm>
            <a:off x="2047875" y="3429000"/>
            <a:ext cx="1851025" cy="400050"/>
          </a:xfrm>
          <a:prstGeom prst="rect">
            <a:avLst/>
          </a:prstGeom>
          <a:solidFill>
            <a:srgbClr val="C00000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TSR (MPI-HD)</a:t>
            </a:r>
          </a:p>
        </p:txBody>
      </p:sp>
      <p:sp>
        <p:nvSpPr>
          <p:cNvPr id="16396" name="Rechteck 2"/>
          <p:cNvSpPr>
            <a:spLocks noChangeArrowheads="1"/>
          </p:cNvSpPr>
          <p:nvPr/>
        </p:nvSpPr>
        <p:spPr bwMode="auto">
          <a:xfrm>
            <a:off x="5795963" y="5157788"/>
            <a:ext cx="720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3" name="Abgerundete rechteckige Legende 12"/>
          <p:cNvSpPr/>
          <p:nvPr/>
        </p:nvSpPr>
        <p:spPr bwMode="auto">
          <a:xfrm>
            <a:off x="1347788" y="5749925"/>
            <a:ext cx="1208087" cy="342900"/>
          </a:xfrm>
          <a:prstGeom prst="wedgeRoundRectCallout">
            <a:avLst>
              <a:gd name="adj1" fmla="val 80928"/>
              <a:gd name="adj2" fmla="val -151994"/>
              <a:gd name="adj3" fmla="val 16667"/>
            </a:avLst>
          </a:prstGeom>
          <a:solidFill>
            <a:srgbClr val="C0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400" b="1" i="1" dirty="0" smtClean="0">
                <a:solidFill>
                  <a:schemeClr val="bg1"/>
                </a:solidFill>
                <a:latin typeface="+mn-lt"/>
              </a:rPr>
              <a:t>ABS &amp; SC</a:t>
            </a:r>
            <a:endParaRPr lang="de-DE" sz="1200" b="1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09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hteck 12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92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feld 1"/>
          <p:cNvSpPr txBox="1">
            <a:spLocks noChangeArrowheads="1"/>
          </p:cNvSpPr>
          <p:nvPr/>
        </p:nvSpPr>
        <p:spPr bwMode="auto">
          <a:xfrm>
            <a:off x="3203575" y="2109788"/>
            <a:ext cx="2709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PAX at COSY</a:t>
            </a: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6"/>
          <a:stretch>
            <a:fillRect/>
          </a:stretch>
        </p:blipFill>
        <p:spPr bwMode="auto">
          <a:xfrm>
            <a:off x="1609725" y="5530850"/>
            <a:ext cx="6705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hteck 1"/>
          <p:cNvSpPr>
            <a:spLocks noChangeArrowheads="1"/>
          </p:cNvSpPr>
          <p:nvPr/>
        </p:nvSpPr>
        <p:spPr bwMode="auto">
          <a:xfrm>
            <a:off x="1609725" y="5170488"/>
            <a:ext cx="4413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7415" name="Rechteck 1"/>
          <p:cNvSpPr>
            <a:spLocks noChangeArrowheads="1"/>
          </p:cNvSpPr>
          <p:nvPr/>
        </p:nvSpPr>
        <p:spPr bwMode="auto">
          <a:xfrm>
            <a:off x="5314950" y="5734050"/>
            <a:ext cx="3000375" cy="292100"/>
          </a:xfrm>
          <a:prstGeom prst="rect">
            <a:avLst/>
          </a:prstGeom>
          <a:solidFill>
            <a:srgbClr val="C000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7416" name="Rechteck 1"/>
          <p:cNvSpPr>
            <a:spLocks noChangeArrowheads="1"/>
          </p:cNvSpPr>
          <p:nvPr/>
        </p:nvSpPr>
        <p:spPr bwMode="auto">
          <a:xfrm>
            <a:off x="1619250" y="5873750"/>
            <a:ext cx="3600450" cy="292100"/>
          </a:xfrm>
          <a:prstGeom prst="rect">
            <a:avLst/>
          </a:prstGeom>
          <a:solidFill>
            <a:srgbClr val="C000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1741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99"/>
          <a:stretch>
            <a:fillRect/>
          </a:stretch>
        </p:blipFill>
        <p:spPr bwMode="auto">
          <a:xfrm>
            <a:off x="1547813" y="4351338"/>
            <a:ext cx="681513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hteck 1"/>
          <p:cNvSpPr>
            <a:spLocks noChangeArrowheads="1"/>
          </p:cNvSpPr>
          <p:nvPr/>
        </p:nvSpPr>
        <p:spPr bwMode="auto">
          <a:xfrm>
            <a:off x="3227388" y="4522788"/>
            <a:ext cx="3000375" cy="292100"/>
          </a:xfrm>
          <a:prstGeom prst="rect">
            <a:avLst/>
          </a:prstGeom>
          <a:solidFill>
            <a:srgbClr val="C000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7419" name="Abgerundete rechteckige Legende 10"/>
          <p:cNvSpPr>
            <a:spLocks noChangeArrowheads="1"/>
          </p:cNvSpPr>
          <p:nvPr/>
        </p:nvSpPr>
        <p:spPr bwMode="auto">
          <a:xfrm>
            <a:off x="1728788" y="5024438"/>
            <a:ext cx="792162" cy="503237"/>
          </a:xfrm>
          <a:prstGeom prst="wedgeRoundRectCallout">
            <a:avLst>
              <a:gd name="adj1" fmla="val -2843"/>
              <a:gd name="adj2" fmla="val 83736"/>
              <a:gd name="adj3" fmla="val 16667"/>
            </a:avLst>
          </a:prstGeom>
          <a:solidFill>
            <a:srgbClr val="C00000">
              <a:alpha val="749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7420" name="Textfeld 11"/>
          <p:cNvSpPr txBox="1">
            <a:spLocks noChangeArrowheads="1"/>
          </p:cNvSpPr>
          <p:nvPr/>
        </p:nvSpPr>
        <p:spPr bwMode="auto">
          <a:xfrm>
            <a:off x="1857375" y="5051425"/>
            <a:ext cx="61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200">
                <a:solidFill>
                  <a:schemeClr val="bg1"/>
                </a:solidFill>
              </a:rPr>
              <a:t>CERN</a:t>
            </a:r>
          </a:p>
          <a:p>
            <a:pPr algn="ctr" eaLnBrk="1" hangingPunct="1"/>
            <a:r>
              <a:rPr lang="de-DE" sz="1200">
                <a:solidFill>
                  <a:schemeClr val="bg1"/>
                </a:solidFill>
              </a:rPr>
              <a:t>SPSC</a:t>
            </a:r>
          </a:p>
        </p:txBody>
      </p:sp>
      <p:sp>
        <p:nvSpPr>
          <p:cNvPr id="17421" name="Abgerundete rechteckige Legende 12"/>
          <p:cNvSpPr>
            <a:spLocks noChangeArrowheads="1"/>
          </p:cNvSpPr>
          <p:nvPr/>
        </p:nvSpPr>
        <p:spPr bwMode="auto">
          <a:xfrm>
            <a:off x="1763713" y="3802063"/>
            <a:ext cx="792162" cy="503237"/>
          </a:xfrm>
          <a:prstGeom prst="wedgeRoundRectCallout">
            <a:avLst>
              <a:gd name="adj1" fmla="val -10338"/>
              <a:gd name="adj2" fmla="val 104977"/>
              <a:gd name="adj3" fmla="val 16667"/>
            </a:avLst>
          </a:prstGeom>
          <a:solidFill>
            <a:srgbClr val="C00000">
              <a:alpha val="749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7422" name="Textfeld 13"/>
          <p:cNvSpPr txBox="1">
            <a:spLocks noChangeArrowheads="1"/>
          </p:cNvSpPr>
          <p:nvPr/>
        </p:nvSpPr>
        <p:spPr bwMode="auto">
          <a:xfrm>
            <a:off x="1857375" y="3825875"/>
            <a:ext cx="620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200">
                <a:solidFill>
                  <a:schemeClr val="bg1"/>
                </a:solidFill>
              </a:rPr>
              <a:t>COSY</a:t>
            </a:r>
          </a:p>
          <a:p>
            <a:pPr algn="ctr" eaLnBrk="1" hangingPunct="1"/>
            <a:r>
              <a:rPr lang="de-DE" sz="1200">
                <a:solidFill>
                  <a:schemeClr val="bg1"/>
                </a:solidFill>
              </a:rPr>
              <a:t>PAC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79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3275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Set-</a:t>
            </a:r>
            <a:r>
              <a:rPr lang="de-DE" dirty="0" err="1" smtClean="0">
                <a:latin typeface="Arial" charset="0"/>
                <a:cs typeface="Arial" charset="0"/>
              </a:rPr>
              <a:t>up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for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u="sng" dirty="0" err="1">
                <a:latin typeface="Arial" charset="0"/>
                <a:cs typeface="Arial" charset="0"/>
              </a:rPr>
              <a:t>proton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spin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filtering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 rotWithShape="1">
          <a:blip r:embed="rId3"/>
          <a:srcRect t="3656" b="2935"/>
          <a:stretch/>
        </p:blipFill>
        <p:spPr bwMode="auto">
          <a:xfrm>
            <a:off x="1116013" y="2012950"/>
            <a:ext cx="4356100" cy="225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Textfeld 1"/>
          <p:cNvSpPr txBox="1">
            <a:spLocks noChangeArrowheads="1"/>
          </p:cNvSpPr>
          <p:nvPr/>
        </p:nvSpPr>
        <p:spPr bwMode="auto">
          <a:xfrm>
            <a:off x="971550" y="1544638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Dedicated interaction point („low-ß“ section)</a:t>
            </a:r>
          </a:p>
        </p:txBody>
      </p:sp>
      <p:sp>
        <p:nvSpPr>
          <p:cNvPr id="18438" name="Rechteck 8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 t="5582"/>
          <a:stretch>
            <a:fillRect/>
          </a:stretch>
        </p:blipFill>
        <p:spPr bwMode="auto">
          <a:xfrm>
            <a:off x="1127125" y="4330700"/>
            <a:ext cx="4356100" cy="187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440" name="Gerade Verbindung mit Pfeil 2"/>
          <p:cNvCxnSpPr>
            <a:cxnSpLocks noChangeShapeType="1"/>
          </p:cNvCxnSpPr>
          <p:nvPr/>
        </p:nvCxnSpPr>
        <p:spPr bwMode="auto">
          <a:xfrm>
            <a:off x="3167063" y="4041775"/>
            <a:ext cx="0" cy="682625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58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2014538"/>
            <a:ext cx="3168650" cy="219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6" name="Picture 11"/>
          <p:cNvPicPr>
            <a:picLocks noChangeAspect="1" noChangeArrowheads="1"/>
          </p:cNvPicPr>
          <p:nvPr/>
        </p:nvPicPr>
        <p:blipFill>
          <a:blip r:embed="rId6"/>
          <a:srcRect l="-5054" r="-2432"/>
          <a:stretch>
            <a:fillRect/>
          </a:stretch>
        </p:blipFill>
        <p:spPr bwMode="auto">
          <a:xfrm>
            <a:off x="5651500" y="4132263"/>
            <a:ext cx="3168650" cy="2070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3" name="Textfeld 1"/>
          <p:cNvSpPr txBox="1">
            <a:spLocks noChangeArrowheads="1"/>
          </p:cNvSpPr>
          <p:nvPr/>
        </p:nvSpPr>
        <p:spPr bwMode="auto">
          <a:xfrm>
            <a:off x="7219950" y="4283075"/>
            <a:ext cx="376238" cy="369888"/>
          </a:xfrm>
          <a:prstGeom prst="rect">
            <a:avLst/>
          </a:prstGeom>
          <a:solidFill>
            <a:srgbClr val="C00000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C00000"/>
                </a:solidFill>
              </a:rPr>
              <a:t>  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02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3463" y="2349500"/>
            <a:ext cx="3060700" cy="119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3288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Technical </a:t>
            </a:r>
            <a:r>
              <a:rPr lang="de-DE" dirty="0" err="1">
                <a:latin typeface="Arial" charset="0"/>
                <a:cs typeface="Arial" charset="0"/>
              </a:rPr>
              <a:t>details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of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the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set-up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19461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Polarized internal target (PIT) with ABS and BRP</a:t>
            </a:r>
          </a:p>
        </p:txBody>
      </p:sp>
      <p:sp>
        <p:nvSpPr>
          <p:cNvPr id="19462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9463" name="Textfeld 13"/>
          <p:cNvSpPr txBox="1">
            <a:spLocks noChangeArrowheads="1"/>
          </p:cNvSpPr>
          <p:nvPr/>
        </p:nvSpPr>
        <p:spPr bwMode="auto">
          <a:xfrm>
            <a:off x="1004888" y="1989138"/>
            <a:ext cx="7815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/>
              <a:t>ABS (operation) principle:           Schematic set-up:	      Installation in COSY:</a:t>
            </a:r>
          </a:p>
        </p:txBody>
      </p:sp>
      <p:pic>
        <p:nvPicPr>
          <p:cNvPr id="20488" name="Picture 11"/>
          <p:cNvPicPr>
            <a:picLocks noChangeAspect="1" noChangeArrowheads="1"/>
          </p:cNvPicPr>
          <p:nvPr/>
        </p:nvPicPr>
        <p:blipFill>
          <a:blip r:embed="rId4"/>
          <a:srcRect t="6737"/>
          <a:stretch>
            <a:fillRect/>
          </a:stretch>
        </p:blipFill>
        <p:spPr bwMode="auto">
          <a:xfrm>
            <a:off x="1068388" y="3609975"/>
            <a:ext cx="3019425" cy="262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51313" y="2349500"/>
            <a:ext cx="3248025" cy="388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Frank Rathmann\Documents\PAX\Target Sektion\2010\Bilder Einbau\Gemischtes 3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9850" y="2349500"/>
            <a:ext cx="24003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Abgerundete rechteckige Legende 12"/>
          <p:cNvSpPr/>
          <p:nvPr/>
        </p:nvSpPr>
        <p:spPr bwMode="auto">
          <a:xfrm>
            <a:off x="5502275" y="2603500"/>
            <a:ext cx="654050" cy="342900"/>
          </a:xfrm>
          <a:prstGeom prst="wedgeRoundRectCallout">
            <a:avLst>
              <a:gd name="adj1" fmla="val -52521"/>
              <a:gd name="adj2" fmla="val 145726"/>
              <a:gd name="adj3" fmla="val 16667"/>
            </a:avLst>
          </a:prstGeom>
          <a:solidFill>
            <a:srgbClr val="C0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400" b="1" i="1" dirty="0" smtClean="0">
                <a:solidFill>
                  <a:schemeClr val="bg1"/>
                </a:solidFill>
                <a:latin typeface="+mn-lt"/>
              </a:rPr>
              <a:t>ABS</a:t>
            </a:r>
            <a:endParaRPr lang="de-DE" sz="1200" b="1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Abgerundete rechteckige Legende 13"/>
          <p:cNvSpPr/>
          <p:nvPr/>
        </p:nvSpPr>
        <p:spPr bwMode="auto">
          <a:xfrm>
            <a:off x="5076825" y="5805488"/>
            <a:ext cx="652463" cy="342900"/>
          </a:xfrm>
          <a:prstGeom prst="wedgeRoundRectCallout">
            <a:avLst>
              <a:gd name="adj1" fmla="val 101845"/>
              <a:gd name="adj2" fmla="val -228265"/>
              <a:gd name="adj3" fmla="val 16667"/>
            </a:avLst>
          </a:prstGeom>
          <a:solidFill>
            <a:srgbClr val="C0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400" b="1" i="1" dirty="0" smtClean="0">
                <a:solidFill>
                  <a:schemeClr val="bg1"/>
                </a:solidFill>
                <a:latin typeface="+mn-lt"/>
              </a:rPr>
              <a:t>BRP</a:t>
            </a:r>
            <a:endParaRPr lang="de-DE" sz="1200" b="1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46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3288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Technical </a:t>
            </a:r>
            <a:r>
              <a:rPr lang="de-DE" dirty="0" err="1">
                <a:latin typeface="Arial" charset="0"/>
                <a:cs typeface="Arial" charset="0"/>
              </a:rPr>
              <a:t>details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of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the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set-up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20484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PAX target chamber and openable Storage Cell (SC) </a:t>
            </a:r>
          </a:p>
        </p:txBody>
      </p:sp>
      <p:sp>
        <p:nvSpPr>
          <p:cNvPr id="20485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 rotWithShape="1">
          <a:blip r:embed="rId3"/>
          <a:srcRect l="12013" t="20364" r="9067" b="34167"/>
          <a:stretch/>
        </p:blipFill>
        <p:spPr bwMode="auto">
          <a:xfrm>
            <a:off x="1585913" y="2435225"/>
            <a:ext cx="3513137" cy="184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6388" y="4360863"/>
            <a:ext cx="2490787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1" name="Picture 4"/>
          <p:cNvPicPr>
            <a:picLocks noChangeAspect="1" noChangeArrowheads="1"/>
          </p:cNvPicPr>
          <p:nvPr/>
        </p:nvPicPr>
        <p:blipFill rotWithShape="1">
          <a:blip r:embed="rId5"/>
          <a:srcRect t="1672"/>
          <a:stretch/>
        </p:blipFill>
        <p:spPr bwMode="auto">
          <a:xfrm>
            <a:off x="4140200" y="4360863"/>
            <a:ext cx="3563938" cy="18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9" name="Textfeld 13"/>
          <p:cNvSpPr txBox="1">
            <a:spLocks noChangeArrowheads="1"/>
          </p:cNvSpPr>
          <p:nvPr/>
        </p:nvSpPr>
        <p:spPr bwMode="auto">
          <a:xfrm>
            <a:off x="2244725" y="1989138"/>
            <a:ext cx="2039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/>
              <a:t>Vacuum chamber:</a:t>
            </a:r>
          </a:p>
        </p:txBody>
      </p:sp>
      <p:sp>
        <p:nvSpPr>
          <p:cNvPr id="20490" name="Textfeld 13"/>
          <p:cNvSpPr txBox="1">
            <a:spLocks noChangeArrowheads="1"/>
          </p:cNvSpPr>
          <p:nvPr/>
        </p:nvSpPr>
        <p:spPr bwMode="auto">
          <a:xfrm>
            <a:off x="5661025" y="1989138"/>
            <a:ext cx="146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/>
              <a:t>Storage cell:</a:t>
            </a:r>
          </a:p>
        </p:txBody>
      </p:sp>
      <p:sp>
        <p:nvSpPr>
          <p:cNvPr id="20491" name="Textfeld 13"/>
          <p:cNvSpPr txBox="1">
            <a:spLocks noChangeArrowheads="1"/>
          </p:cNvSpPr>
          <p:nvPr/>
        </p:nvSpPr>
        <p:spPr bwMode="auto">
          <a:xfrm>
            <a:off x="4945063" y="58674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>
                <a:solidFill>
                  <a:schemeClr val="bg1"/>
                </a:solidFill>
              </a:rPr>
              <a:t>closed</a:t>
            </a:r>
          </a:p>
        </p:txBody>
      </p:sp>
      <p:sp>
        <p:nvSpPr>
          <p:cNvPr id="20492" name="Textfeld 13"/>
          <p:cNvSpPr txBox="1">
            <a:spLocks noChangeArrowheads="1"/>
          </p:cNvSpPr>
          <p:nvPr/>
        </p:nvSpPr>
        <p:spPr bwMode="auto">
          <a:xfrm>
            <a:off x="7019925" y="58674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>
                <a:solidFill>
                  <a:schemeClr val="bg1"/>
                </a:solidFill>
              </a:rPr>
              <a:t>open</a:t>
            </a:r>
          </a:p>
        </p:txBody>
      </p:sp>
      <p:sp>
        <p:nvSpPr>
          <p:cNvPr id="20493" name="Textfeld 13"/>
          <p:cNvSpPr txBox="1">
            <a:spLocks noChangeArrowheads="1"/>
          </p:cNvSpPr>
          <p:nvPr/>
        </p:nvSpPr>
        <p:spPr bwMode="auto">
          <a:xfrm>
            <a:off x="7761288" y="3502025"/>
            <a:ext cx="914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density</a:t>
            </a:r>
          </a:p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profile</a:t>
            </a:r>
          </a:p>
        </p:txBody>
      </p:sp>
      <p:sp>
        <p:nvSpPr>
          <p:cNvPr id="20494" name="Textfeld 13"/>
          <p:cNvSpPr txBox="1">
            <a:spLocks noChangeArrowheads="1"/>
          </p:cNvSpPr>
          <p:nvPr/>
        </p:nvSpPr>
        <p:spPr bwMode="auto">
          <a:xfrm>
            <a:off x="7732713" y="4724400"/>
            <a:ext cx="9540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needed</a:t>
            </a:r>
          </a:p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for AD,</a:t>
            </a:r>
          </a:p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not for</a:t>
            </a:r>
          </a:p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COSY</a:t>
            </a:r>
          </a:p>
        </p:txBody>
      </p:sp>
      <p:pic>
        <p:nvPicPr>
          <p:cNvPr id="23558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9375" y="2430463"/>
            <a:ext cx="2532063" cy="186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Abgerundete rechteckige Legende 15"/>
          <p:cNvSpPr/>
          <p:nvPr/>
        </p:nvSpPr>
        <p:spPr bwMode="auto">
          <a:xfrm>
            <a:off x="3995738" y="3806825"/>
            <a:ext cx="576262" cy="342900"/>
          </a:xfrm>
          <a:prstGeom prst="wedgeRoundRectCallout">
            <a:avLst>
              <a:gd name="adj1" fmla="val -103371"/>
              <a:gd name="adj2" fmla="val -89750"/>
              <a:gd name="adj3" fmla="val 16667"/>
            </a:avLst>
          </a:prstGeom>
          <a:solidFill>
            <a:srgbClr val="C0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400" b="1" i="1" dirty="0" smtClean="0">
                <a:solidFill>
                  <a:schemeClr val="bg1"/>
                </a:solidFill>
                <a:latin typeface="+mn-lt"/>
              </a:rPr>
              <a:t>SC</a:t>
            </a:r>
            <a:endParaRPr lang="de-DE" sz="1200" b="1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8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75" y="4437063"/>
            <a:ext cx="258127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3288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Technical </a:t>
            </a:r>
            <a:r>
              <a:rPr lang="de-DE" dirty="0" err="1">
                <a:latin typeface="Arial" charset="0"/>
                <a:cs typeface="Arial" charset="0"/>
              </a:rPr>
              <a:t>details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of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the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set-up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21509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Magnetic holding field system for the PIT </a:t>
            </a:r>
          </a:p>
        </p:txBody>
      </p:sp>
      <p:sp>
        <p:nvSpPr>
          <p:cNvPr id="21510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4433888"/>
            <a:ext cx="28448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0288" y="4433888"/>
            <a:ext cx="28321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6"/>
          <a:srcRect t="20364" b="14648"/>
          <a:stretch>
            <a:fillRect/>
          </a:stretch>
        </p:blipFill>
        <p:spPr bwMode="auto">
          <a:xfrm>
            <a:off x="1763713" y="1989138"/>
            <a:ext cx="3500437" cy="20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14" name="Textfeld 13"/>
          <p:cNvSpPr txBox="1">
            <a:spLocks noChangeArrowheads="1"/>
          </p:cNvSpPr>
          <p:nvPr/>
        </p:nvSpPr>
        <p:spPr bwMode="auto">
          <a:xfrm>
            <a:off x="2417763" y="4067175"/>
            <a:ext cx="5992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/>
              <a:t>x-		            y-                  	  s-direction</a:t>
            </a:r>
          </a:p>
        </p:txBody>
      </p:sp>
      <p:pic>
        <p:nvPicPr>
          <p:cNvPr id="22539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27650" y="1989138"/>
            <a:ext cx="2700338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Abgerundete rechteckige Legende 11"/>
          <p:cNvSpPr/>
          <p:nvPr/>
        </p:nvSpPr>
        <p:spPr bwMode="auto">
          <a:xfrm>
            <a:off x="7373938" y="2105025"/>
            <a:ext cx="654050" cy="342900"/>
          </a:xfrm>
          <a:prstGeom prst="wedgeRoundRectCallout">
            <a:avLst>
              <a:gd name="adj1" fmla="val 12858"/>
              <a:gd name="adj2" fmla="val 190743"/>
              <a:gd name="adj3" fmla="val 16667"/>
            </a:avLst>
          </a:prstGeom>
          <a:solidFill>
            <a:srgbClr val="C0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400" b="1" i="1" dirty="0" err="1" smtClean="0">
                <a:solidFill>
                  <a:schemeClr val="bg1"/>
                </a:solidFill>
                <a:latin typeface="+mn-lt"/>
              </a:rPr>
              <a:t>Coils</a:t>
            </a:r>
            <a:endParaRPr lang="de-DE" sz="1200" b="1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Abgerundete rechteckige Legende 12"/>
          <p:cNvSpPr/>
          <p:nvPr/>
        </p:nvSpPr>
        <p:spPr bwMode="auto">
          <a:xfrm>
            <a:off x="1830388" y="2101850"/>
            <a:ext cx="654050" cy="342900"/>
          </a:xfrm>
          <a:prstGeom prst="wedgeRoundRectCallout">
            <a:avLst>
              <a:gd name="adj1" fmla="val 81853"/>
              <a:gd name="adj2" fmla="val 208059"/>
              <a:gd name="adj3" fmla="val 16667"/>
            </a:avLst>
          </a:prstGeom>
          <a:solidFill>
            <a:srgbClr val="C0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400" b="1" i="1" dirty="0" err="1" smtClean="0">
                <a:solidFill>
                  <a:schemeClr val="bg1"/>
                </a:solidFill>
                <a:latin typeface="+mn-lt"/>
              </a:rPr>
              <a:t>Coils</a:t>
            </a:r>
            <a:endParaRPr lang="de-DE" sz="1200" b="1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1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hteck 2"/>
          <p:cNvSpPr>
            <a:spLocks noChangeArrowheads="1"/>
          </p:cNvSpPr>
          <p:nvPr/>
        </p:nvSpPr>
        <p:spPr bwMode="auto">
          <a:xfrm>
            <a:off x="4392508" y="1544638"/>
            <a:ext cx="4500000" cy="4787900"/>
          </a:xfrm>
          <a:prstGeom prst="rect">
            <a:avLst/>
          </a:prstGeom>
          <a:gradFill rotWithShape="1">
            <a:gsLst>
              <a:gs pos="0">
                <a:srgbClr val="770000">
                  <a:lumMod val="100000"/>
                  <a:alpha val="50000"/>
                </a:srgbClr>
              </a:gs>
              <a:gs pos="50000">
                <a:srgbClr val="AD0000"/>
              </a:gs>
              <a:gs pos="100000">
                <a:srgbClr val="CE0000"/>
              </a:gs>
            </a:gsLst>
            <a:lin ang="8100000" scaled="1"/>
          </a:gradFill>
          <a:ln>
            <a:noFill/>
          </a:ln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de-DE">
              <a:latin typeface="Arial" charset="0"/>
              <a:cs typeface="Arial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Overview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1115616" y="1627188"/>
            <a:ext cx="7598555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Motivation 	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	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Why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polarized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antiprotons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?)</a:t>
            </a: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Methods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			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What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has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been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proposed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?)</a:t>
            </a:r>
            <a:endParaRPr lang="de-DE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History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			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What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has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been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done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?)</a:t>
            </a:r>
          </a:p>
          <a:p>
            <a:pPr>
              <a:defRPr/>
            </a:pPr>
            <a:r>
              <a:rPr lang="de-D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Spin </a:t>
            </a:r>
            <a:r>
              <a:rPr lang="de-D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Filtering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		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How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can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it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be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achieved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?)</a:t>
            </a:r>
            <a:endParaRPr lang="de-DE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de-DE" sz="28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800" dirty="0" smtClean="0">
                <a:latin typeface="Arial" charset="0"/>
                <a:cs typeface="Arial" charset="0"/>
              </a:rPr>
              <a:t>FILTEX </a:t>
            </a:r>
            <a:r>
              <a:rPr lang="de-DE" sz="2800" dirty="0" err="1">
                <a:latin typeface="Arial" charset="0"/>
                <a:cs typeface="Arial" charset="0"/>
              </a:rPr>
              <a:t>at</a:t>
            </a:r>
            <a:r>
              <a:rPr lang="de-DE" sz="2800" dirty="0">
                <a:latin typeface="Arial" charset="0"/>
                <a:cs typeface="Arial" charset="0"/>
              </a:rPr>
              <a:t> </a:t>
            </a:r>
            <a:r>
              <a:rPr lang="de-DE" sz="2800" dirty="0" smtClean="0">
                <a:latin typeface="Arial" charset="0"/>
                <a:cs typeface="Arial" charset="0"/>
              </a:rPr>
              <a:t>TSR</a:t>
            </a:r>
          </a:p>
          <a:p>
            <a:pPr>
              <a:defRPr/>
            </a:pPr>
            <a:r>
              <a:rPr lang="de-DE" sz="2800" dirty="0">
                <a:latin typeface="Arial" charset="0"/>
                <a:cs typeface="Arial" charset="0"/>
              </a:rPr>
              <a:t> </a:t>
            </a:r>
            <a:r>
              <a:rPr lang="de-DE" sz="2800" dirty="0" smtClean="0">
                <a:latin typeface="Arial" charset="0"/>
                <a:cs typeface="Arial" charset="0"/>
              </a:rPr>
              <a:t> PAX </a:t>
            </a:r>
            <a:r>
              <a:rPr lang="de-DE" sz="2800" dirty="0" err="1">
                <a:latin typeface="Arial" charset="0"/>
                <a:cs typeface="Arial" charset="0"/>
              </a:rPr>
              <a:t>at</a:t>
            </a:r>
            <a:r>
              <a:rPr lang="de-DE" sz="2800" dirty="0">
                <a:latin typeface="Arial" charset="0"/>
                <a:cs typeface="Arial" charset="0"/>
              </a:rPr>
              <a:t> </a:t>
            </a:r>
            <a:r>
              <a:rPr lang="de-DE" sz="2800" dirty="0" smtClean="0">
                <a:latin typeface="Arial" charset="0"/>
                <a:cs typeface="Arial" charset="0"/>
              </a:rPr>
              <a:t>COSY</a:t>
            </a:r>
          </a:p>
          <a:p>
            <a:pPr>
              <a:defRPr/>
            </a:pPr>
            <a:r>
              <a:rPr lang="de-DE" sz="2800" dirty="0">
                <a:latin typeface="Arial" charset="0"/>
                <a:cs typeface="Arial" charset="0"/>
              </a:rPr>
              <a:t> </a:t>
            </a:r>
            <a:r>
              <a:rPr lang="de-DE" sz="2800" dirty="0" smtClean="0">
                <a:latin typeface="Arial" charset="0"/>
                <a:cs typeface="Arial" charset="0"/>
              </a:rPr>
              <a:t> PAX </a:t>
            </a:r>
            <a:r>
              <a:rPr lang="de-DE" sz="2800" dirty="0" err="1">
                <a:latin typeface="Arial" charset="0"/>
                <a:cs typeface="Arial" charset="0"/>
              </a:rPr>
              <a:t>at</a:t>
            </a:r>
            <a:r>
              <a:rPr lang="de-DE" sz="2800" dirty="0">
                <a:latin typeface="Arial" charset="0"/>
                <a:cs typeface="Arial" charset="0"/>
              </a:rPr>
              <a:t> AD</a:t>
            </a:r>
          </a:p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Future  		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	 </a:t>
            </a: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What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to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do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with</a:t>
            </a: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it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?)</a:t>
            </a:r>
          </a:p>
          <a:p>
            <a:pPr>
              <a:defRPr/>
            </a:pPr>
            <a:r>
              <a:rPr lang="de-DE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800" dirty="0" smtClean="0">
                <a:latin typeface="Arial" charset="0"/>
                <a:cs typeface="Arial" charset="0"/>
              </a:rPr>
              <a:t>HESR </a:t>
            </a:r>
            <a:r>
              <a:rPr lang="de-DE" sz="2800" dirty="0">
                <a:latin typeface="Arial" charset="0"/>
                <a:cs typeface="Arial" charset="0"/>
              </a:rPr>
              <a:t>upgrade</a:t>
            </a:r>
          </a:p>
        </p:txBody>
      </p:sp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22365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Contents </a:t>
            </a:r>
            <a:r>
              <a:rPr lang="de-DE" dirty="0" err="1">
                <a:latin typeface="Arial" charset="0"/>
                <a:cs typeface="Arial" charset="0"/>
              </a:rPr>
              <a:t>of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the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talk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4104" name="Rechteck 12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97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3288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Technical </a:t>
            </a:r>
            <a:r>
              <a:rPr lang="de-DE" dirty="0" err="1">
                <a:latin typeface="Arial" charset="0"/>
                <a:cs typeface="Arial" charset="0"/>
              </a:rPr>
              <a:t>details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of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the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set-up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22532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Vacuum installation at/in PAX target chamber   </a:t>
            </a:r>
          </a:p>
        </p:txBody>
      </p:sp>
      <p:sp>
        <p:nvSpPr>
          <p:cNvPr id="22533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2012950"/>
            <a:ext cx="5414962" cy="128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feld 13"/>
          <p:cNvSpPr txBox="1">
            <a:spLocks noChangeArrowheads="1"/>
          </p:cNvSpPr>
          <p:nvPr/>
        </p:nvSpPr>
        <p:spPr bwMode="auto">
          <a:xfrm>
            <a:off x="6948488" y="2217738"/>
            <a:ext cx="16970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NEG pumping </a:t>
            </a:r>
          </a:p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system along</a:t>
            </a:r>
          </a:p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beam line</a:t>
            </a:r>
          </a:p>
        </p:txBody>
      </p:sp>
      <p:sp>
        <p:nvSpPr>
          <p:cNvPr id="22536" name="Textfeld 13"/>
          <p:cNvSpPr txBox="1">
            <a:spLocks noChangeArrowheads="1"/>
          </p:cNvSpPr>
          <p:nvPr/>
        </p:nvSpPr>
        <p:spPr bwMode="auto">
          <a:xfrm>
            <a:off x="7023100" y="4122738"/>
            <a:ext cx="16525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NEG</a:t>
            </a:r>
          </a:p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below </a:t>
            </a:r>
          </a:p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scattering</a:t>
            </a:r>
          </a:p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chamber</a:t>
            </a:r>
          </a:p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(+ heat shield)</a:t>
            </a:r>
          </a:p>
          <a:p>
            <a:pPr algn="ctr" eaLnBrk="1" hangingPunct="1"/>
            <a:endParaRPr lang="de-DE" sz="1800">
              <a:solidFill>
                <a:srgbClr val="C00000"/>
              </a:solidFill>
            </a:endParaRP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4"/>
          <a:srcRect l="-3075" r="46196"/>
          <a:stretch>
            <a:fillRect/>
          </a:stretch>
        </p:blipFill>
        <p:spPr bwMode="auto">
          <a:xfrm>
            <a:off x="1116013" y="3436938"/>
            <a:ext cx="2663825" cy="280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/>
          <a:srcRect l="49192" t="10286"/>
          <a:stretch>
            <a:fillRect/>
          </a:stretch>
        </p:blipFill>
        <p:spPr bwMode="auto">
          <a:xfrm>
            <a:off x="3876675" y="3433763"/>
            <a:ext cx="2663825" cy="2811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60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29931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Spin </a:t>
            </a:r>
            <a:r>
              <a:rPr lang="de-DE" dirty="0" err="1">
                <a:latin typeface="Arial" charset="0"/>
                <a:cs typeface="Arial" charset="0"/>
              </a:rPr>
              <a:t>filtering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measurement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23556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Polarization build-up at PAX </a:t>
            </a:r>
            <a:r>
              <a:rPr lang="de-DE" sz="200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de-DE" sz="2000">
                <a:solidFill>
                  <a:schemeClr val="bg1"/>
                </a:solidFill>
              </a:rPr>
              <a:t> measurement at ANKE </a:t>
            </a:r>
          </a:p>
        </p:txBody>
      </p:sp>
      <p:sp>
        <p:nvSpPr>
          <p:cNvPr id="23557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4582" name="Picture 10"/>
          <p:cNvPicPr>
            <a:picLocks noChangeAspect="1" noChangeArrowheads="1"/>
          </p:cNvPicPr>
          <p:nvPr/>
        </p:nvPicPr>
        <p:blipFill rotWithShape="1">
          <a:blip r:embed="rId3"/>
          <a:srcRect l="5406"/>
          <a:stretch/>
        </p:blipFill>
        <p:spPr bwMode="auto">
          <a:xfrm>
            <a:off x="1081088" y="2492375"/>
            <a:ext cx="6948487" cy="376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3559" name="Nach links gekrümmter Pfeil 3"/>
          <p:cNvSpPr>
            <a:spLocks noChangeArrowheads="1"/>
          </p:cNvSpPr>
          <p:nvPr/>
        </p:nvSpPr>
        <p:spPr bwMode="auto">
          <a:xfrm rot="10800000">
            <a:off x="1428750" y="3533775"/>
            <a:ext cx="863600" cy="1503363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00000">
              <a:alpha val="74901"/>
            </a:srgbClr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3560" name="Textfeld 7"/>
          <p:cNvSpPr txBox="1">
            <a:spLocks noChangeArrowheads="1"/>
          </p:cNvSpPr>
          <p:nvPr/>
        </p:nvSpPr>
        <p:spPr bwMode="auto">
          <a:xfrm>
            <a:off x="1781175" y="4044950"/>
            <a:ext cx="1277938" cy="5842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chemeClr val="bg1"/>
                </a:solidFill>
              </a:rPr>
              <a:t>p </a:t>
            </a:r>
            <a:r>
              <a:rPr lang="de-DE">
                <a:solidFill>
                  <a:schemeClr val="bg1"/>
                </a:solidFill>
                <a:sym typeface="Wingdings" pitchFamily="2" charset="2"/>
              </a:rPr>
              <a:t>… p</a:t>
            </a:r>
            <a:endParaRPr lang="de-DE">
              <a:solidFill>
                <a:schemeClr val="bg1"/>
              </a:solidFill>
            </a:endParaRPr>
          </a:p>
        </p:txBody>
      </p:sp>
      <p:pic>
        <p:nvPicPr>
          <p:cNvPr id="7" name="Picture 5" descr="IMG_1527"/>
          <p:cNvPicPr>
            <a:picLocks noChangeAspect="1" noChangeArrowheads="1"/>
          </p:cNvPicPr>
          <p:nvPr/>
        </p:nvPicPr>
        <p:blipFill rotWithShape="1">
          <a:blip r:embed="rId4">
            <a:lum bright="20000"/>
          </a:blip>
          <a:srcRect l="3131"/>
          <a:stretch/>
        </p:blipFill>
        <p:spPr bwMode="auto">
          <a:xfrm>
            <a:off x="6011863" y="2000250"/>
            <a:ext cx="2822575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6625" y="3165475"/>
            <a:ext cx="2825750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3" name="Textfeld 13"/>
          <p:cNvSpPr txBox="1">
            <a:spLocks noChangeArrowheads="1"/>
          </p:cNvSpPr>
          <p:nvPr/>
        </p:nvSpPr>
        <p:spPr bwMode="auto">
          <a:xfrm>
            <a:off x="5011738" y="1989138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>
                <a:solidFill>
                  <a:srgbClr val="C00000"/>
                </a:solidFill>
              </a:rPr>
              <a:t>Set-up:</a:t>
            </a:r>
          </a:p>
        </p:txBody>
      </p:sp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6150" y="4471988"/>
            <a:ext cx="2808288" cy="178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3565" name="Gerade Verbindung mit Pfeil 3"/>
          <p:cNvCxnSpPr>
            <a:cxnSpLocks noChangeShapeType="1"/>
          </p:cNvCxnSpPr>
          <p:nvPr/>
        </p:nvCxnSpPr>
        <p:spPr bwMode="auto">
          <a:xfrm>
            <a:off x="2752725" y="4189413"/>
            <a:ext cx="215900" cy="0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6" name="Rechteck 2"/>
          <p:cNvSpPr>
            <a:spLocks noChangeArrowheads="1"/>
          </p:cNvSpPr>
          <p:nvPr/>
        </p:nvSpPr>
        <p:spPr bwMode="auto">
          <a:xfrm>
            <a:off x="6084888" y="3201988"/>
            <a:ext cx="1150937" cy="193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3567" name="Rechteck 3"/>
          <p:cNvSpPr>
            <a:spLocks noChangeArrowheads="1"/>
          </p:cNvSpPr>
          <p:nvPr/>
        </p:nvSpPr>
        <p:spPr bwMode="auto">
          <a:xfrm>
            <a:off x="8172450" y="4005263"/>
            <a:ext cx="661988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3568" name="Rechteck 4"/>
          <p:cNvSpPr>
            <a:spLocks noChangeArrowheads="1"/>
          </p:cNvSpPr>
          <p:nvPr/>
        </p:nvSpPr>
        <p:spPr bwMode="auto">
          <a:xfrm>
            <a:off x="2987675" y="2276475"/>
            <a:ext cx="1152525" cy="309563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Spin flips</a:t>
            </a:r>
          </a:p>
        </p:txBody>
      </p:sp>
      <p:sp>
        <p:nvSpPr>
          <p:cNvPr id="23569" name="Rechteck 14"/>
          <p:cNvSpPr>
            <a:spLocks noChangeArrowheads="1"/>
          </p:cNvSpPr>
          <p:nvPr/>
        </p:nvSpPr>
        <p:spPr bwMode="auto">
          <a:xfrm>
            <a:off x="3419475" y="2613025"/>
            <a:ext cx="323850" cy="661988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cxnSp>
        <p:nvCxnSpPr>
          <p:cNvPr id="23570" name="Gerade Verbindung mit Pfeil 33"/>
          <p:cNvCxnSpPr>
            <a:cxnSpLocks noChangeShapeType="1"/>
          </p:cNvCxnSpPr>
          <p:nvPr/>
        </p:nvCxnSpPr>
        <p:spPr bwMode="auto">
          <a:xfrm>
            <a:off x="3575050" y="2697163"/>
            <a:ext cx="0" cy="504825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Abgerundete rechteckige Legende 23"/>
          <p:cNvSpPr/>
          <p:nvPr/>
        </p:nvSpPr>
        <p:spPr bwMode="auto">
          <a:xfrm>
            <a:off x="4368800" y="3489325"/>
            <a:ext cx="1368425" cy="819150"/>
          </a:xfrm>
          <a:prstGeom prst="wedgeRoundRectCallout">
            <a:avLst>
              <a:gd name="adj1" fmla="val -2733"/>
              <a:gd name="adj2" fmla="val -119417"/>
              <a:gd name="adj3" fmla="val 16667"/>
            </a:avLst>
          </a:prstGeom>
          <a:solidFill>
            <a:srgbClr val="C0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400" b="1" dirty="0" err="1" smtClean="0">
                <a:solidFill>
                  <a:schemeClr val="bg1"/>
                </a:solidFill>
                <a:latin typeface="+mn-lt"/>
              </a:rPr>
              <a:t>Polarization</a:t>
            </a:r>
            <a:r>
              <a:rPr lang="de-DE" sz="1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latin typeface="+mn-lt"/>
              </a:rPr>
              <a:t>analysis</a:t>
            </a:r>
            <a:r>
              <a:rPr lang="de-DE" sz="1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latin typeface="+mn-lt"/>
              </a:rPr>
              <a:t>at</a:t>
            </a:r>
            <a:r>
              <a:rPr lang="de-DE" sz="1400" b="1" dirty="0" smtClean="0">
                <a:solidFill>
                  <a:schemeClr val="bg1"/>
                </a:solidFill>
                <a:latin typeface="+mn-lt"/>
              </a:rPr>
              <a:t> ANKE</a:t>
            </a:r>
            <a:endParaRPr lang="de-DE" sz="12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Abgerundete rechteckige Legende 24"/>
          <p:cNvSpPr/>
          <p:nvPr/>
        </p:nvSpPr>
        <p:spPr bwMode="auto">
          <a:xfrm>
            <a:off x="3651250" y="4410075"/>
            <a:ext cx="1368425" cy="582613"/>
          </a:xfrm>
          <a:prstGeom prst="wedgeRoundRectCallout">
            <a:avLst>
              <a:gd name="adj1" fmla="val -6202"/>
              <a:gd name="adj2" fmla="val 176279"/>
              <a:gd name="adj3" fmla="val 16667"/>
            </a:avLst>
          </a:prstGeom>
          <a:solidFill>
            <a:srgbClr val="C0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400" b="1" dirty="0" smtClean="0">
                <a:solidFill>
                  <a:schemeClr val="bg1"/>
                </a:solidFill>
                <a:latin typeface="+mn-lt"/>
              </a:rPr>
              <a:t>Spin </a:t>
            </a:r>
            <a:r>
              <a:rPr lang="de-DE" sz="1400" b="1" dirty="0" err="1" smtClean="0">
                <a:solidFill>
                  <a:schemeClr val="bg1"/>
                </a:solidFill>
                <a:latin typeface="+mn-lt"/>
              </a:rPr>
              <a:t>filtering</a:t>
            </a:r>
            <a:r>
              <a:rPr lang="de-DE" sz="1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latin typeface="+mn-lt"/>
              </a:rPr>
              <a:t>at</a:t>
            </a:r>
            <a:r>
              <a:rPr lang="de-DE" sz="1400" b="1" dirty="0" smtClean="0">
                <a:solidFill>
                  <a:schemeClr val="bg1"/>
                </a:solidFill>
                <a:latin typeface="+mn-lt"/>
              </a:rPr>
              <a:t> PAX</a:t>
            </a:r>
            <a:endParaRPr lang="de-DE" sz="12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573" name="Textfeld 13"/>
          <p:cNvSpPr txBox="1">
            <a:spLocks noChangeArrowheads="1"/>
          </p:cNvSpPr>
          <p:nvPr/>
        </p:nvSpPr>
        <p:spPr bwMode="auto">
          <a:xfrm>
            <a:off x="6278563" y="4518025"/>
            <a:ext cx="2289175" cy="368300"/>
          </a:xfrm>
          <a:prstGeom prst="rect">
            <a:avLst/>
          </a:prstGeom>
          <a:solidFill>
            <a:srgbClr val="C00000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>
                <a:solidFill>
                  <a:schemeClr val="bg1"/>
                </a:solidFill>
              </a:rPr>
              <a:t>pd elastic scattering:</a:t>
            </a:r>
          </a:p>
        </p:txBody>
      </p:sp>
      <p:sp>
        <p:nvSpPr>
          <p:cNvPr id="23574" name="Textfeld 13"/>
          <p:cNvSpPr txBox="1">
            <a:spLocks noChangeArrowheads="1"/>
          </p:cNvSpPr>
          <p:nvPr/>
        </p:nvSpPr>
        <p:spPr bwMode="auto">
          <a:xfrm>
            <a:off x="1116013" y="1989138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/>
              <a:t>Principle:</a:t>
            </a:r>
          </a:p>
        </p:txBody>
      </p:sp>
      <p:sp>
        <p:nvSpPr>
          <p:cNvPr id="23" name="Abgerundete rechteckige Legende 22"/>
          <p:cNvSpPr/>
          <p:nvPr/>
        </p:nvSpPr>
        <p:spPr bwMode="auto">
          <a:xfrm>
            <a:off x="6084888" y="2060575"/>
            <a:ext cx="574675" cy="342900"/>
          </a:xfrm>
          <a:prstGeom prst="wedgeRoundRectCallout">
            <a:avLst>
              <a:gd name="adj1" fmla="val 101562"/>
              <a:gd name="adj2" fmla="val 145726"/>
              <a:gd name="adj3" fmla="val 16667"/>
            </a:avLst>
          </a:prstGeom>
          <a:solidFill>
            <a:srgbClr val="C0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ymbol" pitchFamily="18" charset="2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400" b="1" i="1" dirty="0" smtClean="0">
                <a:solidFill>
                  <a:schemeClr val="bg1"/>
                </a:solidFill>
                <a:latin typeface="+mn-lt"/>
              </a:rPr>
              <a:t>STT</a:t>
            </a:r>
            <a:endParaRPr lang="de-DE" sz="1200" b="1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63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29931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Spin </a:t>
            </a:r>
            <a:r>
              <a:rPr lang="de-DE" dirty="0" err="1">
                <a:latin typeface="Arial" charset="0"/>
                <a:cs typeface="Arial" charset="0"/>
              </a:rPr>
              <a:t>filtering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measurement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24580" name="Textfeld 1"/>
          <p:cNvSpPr txBox="1">
            <a:spLocks noChangeArrowheads="1"/>
          </p:cNvSpPr>
          <p:nvPr/>
        </p:nvSpPr>
        <p:spPr bwMode="auto">
          <a:xfrm>
            <a:off x="971550" y="156527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Spin filtering cycle (schematically) </a:t>
            </a:r>
          </a:p>
        </p:txBody>
      </p:sp>
      <p:sp>
        <p:nvSpPr>
          <p:cNvPr id="24581" name="Rechteck 5"/>
          <p:cNvSpPr>
            <a:spLocks noChangeArrowheads="1"/>
          </p:cNvSpPr>
          <p:nvPr/>
        </p:nvSpPr>
        <p:spPr bwMode="auto">
          <a:xfrm>
            <a:off x="971550" y="155733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 rotWithShape="1">
          <a:blip r:embed="rId3"/>
          <a:srcRect l="-5340" t="-6487" r="-5919" b="-5128"/>
          <a:stretch/>
        </p:blipFill>
        <p:spPr bwMode="auto">
          <a:xfrm>
            <a:off x="1068388" y="2057400"/>
            <a:ext cx="7731125" cy="41798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583" name="Gerade Verbindung mit Pfeil 2"/>
          <p:cNvCxnSpPr>
            <a:cxnSpLocks noChangeShapeType="1"/>
          </p:cNvCxnSpPr>
          <p:nvPr/>
        </p:nvCxnSpPr>
        <p:spPr bwMode="auto">
          <a:xfrm>
            <a:off x="2339975" y="2684463"/>
            <a:ext cx="2051050" cy="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4" name="Rechteck 4"/>
          <p:cNvSpPr>
            <a:spLocks noChangeArrowheads="1"/>
          </p:cNvSpPr>
          <p:nvPr/>
        </p:nvSpPr>
        <p:spPr bwMode="auto">
          <a:xfrm>
            <a:off x="3119438" y="2773363"/>
            <a:ext cx="576262" cy="3111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PAX</a:t>
            </a:r>
          </a:p>
        </p:txBody>
      </p:sp>
      <p:sp>
        <p:nvSpPr>
          <p:cNvPr id="24585" name="Rechteck 4"/>
          <p:cNvSpPr>
            <a:spLocks noChangeArrowheads="1"/>
          </p:cNvSpPr>
          <p:nvPr/>
        </p:nvSpPr>
        <p:spPr bwMode="auto">
          <a:xfrm>
            <a:off x="4319588" y="2779713"/>
            <a:ext cx="720725" cy="3111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ANKE</a:t>
            </a:r>
          </a:p>
        </p:txBody>
      </p:sp>
      <p:cxnSp>
        <p:nvCxnSpPr>
          <p:cNvPr id="24586" name="Gerade Verbindung mit Pfeil 10"/>
          <p:cNvCxnSpPr>
            <a:cxnSpLocks noChangeShapeType="1"/>
          </p:cNvCxnSpPr>
          <p:nvPr/>
        </p:nvCxnSpPr>
        <p:spPr bwMode="auto">
          <a:xfrm>
            <a:off x="4379913" y="2684463"/>
            <a:ext cx="611187" cy="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7" name="Gerade Verbindung mit Pfeil 11"/>
          <p:cNvCxnSpPr>
            <a:cxnSpLocks noChangeShapeType="1"/>
          </p:cNvCxnSpPr>
          <p:nvPr/>
        </p:nvCxnSpPr>
        <p:spPr bwMode="auto">
          <a:xfrm>
            <a:off x="5003800" y="2684463"/>
            <a:ext cx="2052638" cy="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8" name="Rechteck 4"/>
          <p:cNvSpPr>
            <a:spLocks noChangeArrowheads="1"/>
          </p:cNvSpPr>
          <p:nvPr/>
        </p:nvSpPr>
        <p:spPr bwMode="auto">
          <a:xfrm>
            <a:off x="5784850" y="2773363"/>
            <a:ext cx="576263" cy="3111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PAX</a:t>
            </a:r>
          </a:p>
        </p:txBody>
      </p:sp>
      <p:sp>
        <p:nvSpPr>
          <p:cNvPr id="24589" name="Rechteck 4"/>
          <p:cNvSpPr>
            <a:spLocks noChangeArrowheads="1"/>
          </p:cNvSpPr>
          <p:nvPr/>
        </p:nvSpPr>
        <p:spPr bwMode="auto">
          <a:xfrm>
            <a:off x="6959600" y="2779713"/>
            <a:ext cx="720725" cy="3111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ANKE</a:t>
            </a:r>
          </a:p>
        </p:txBody>
      </p:sp>
      <p:cxnSp>
        <p:nvCxnSpPr>
          <p:cNvPr id="24590" name="Gerade Verbindung mit Pfeil 14"/>
          <p:cNvCxnSpPr>
            <a:cxnSpLocks noChangeShapeType="1"/>
          </p:cNvCxnSpPr>
          <p:nvPr/>
        </p:nvCxnSpPr>
        <p:spPr bwMode="auto">
          <a:xfrm>
            <a:off x="7045325" y="2684463"/>
            <a:ext cx="611188" cy="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94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29931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Spin </a:t>
            </a:r>
            <a:r>
              <a:rPr lang="de-DE" dirty="0" err="1">
                <a:latin typeface="Arial" charset="0"/>
                <a:cs typeface="Arial" charset="0"/>
              </a:rPr>
              <a:t>filtering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measurement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25604" name="Textfeld 1"/>
          <p:cNvSpPr txBox="1">
            <a:spLocks noChangeArrowheads="1"/>
          </p:cNvSpPr>
          <p:nvPr/>
        </p:nvSpPr>
        <p:spPr bwMode="auto">
          <a:xfrm>
            <a:off x="971550" y="156527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Spin filtering cycle (as used in COSY experiment) </a:t>
            </a:r>
          </a:p>
        </p:txBody>
      </p:sp>
      <p:sp>
        <p:nvSpPr>
          <p:cNvPr id="25605" name="Rechteck 5"/>
          <p:cNvSpPr>
            <a:spLocks noChangeArrowheads="1"/>
          </p:cNvSpPr>
          <p:nvPr/>
        </p:nvSpPr>
        <p:spPr bwMode="auto">
          <a:xfrm>
            <a:off x="971550" y="155733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9" name="Picture 4" descr="CycleOverview"/>
          <p:cNvPicPr>
            <a:picLocks noChangeAspect="1" noChangeArrowheads="1"/>
          </p:cNvPicPr>
          <p:nvPr/>
        </p:nvPicPr>
        <p:blipFill rotWithShape="1">
          <a:blip r:embed="rId3"/>
          <a:srcRect l="4429" t="14172" r="4065" b="19389"/>
          <a:stretch/>
        </p:blipFill>
        <p:spPr bwMode="auto">
          <a:xfrm>
            <a:off x="1187450" y="2133600"/>
            <a:ext cx="6851650" cy="16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" name="Picture 6" descr="Pressures"/>
          <p:cNvPicPr>
            <a:picLocks noChangeAspect="1" noChangeArrowheads="1"/>
          </p:cNvPicPr>
          <p:nvPr/>
        </p:nvPicPr>
        <p:blipFill rotWithShape="1">
          <a:blip r:embed="rId4"/>
          <a:srcRect l="26374" t="37817" r="10729" b="34579"/>
          <a:stretch/>
        </p:blipFill>
        <p:spPr bwMode="auto">
          <a:xfrm>
            <a:off x="2862263" y="4437063"/>
            <a:ext cx="5176837" cy="165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5608" name="Textfeld 1"/>
          <p:cNvSpPr txBox="1">
            <a:spLocks noChangeArrowheads="1"/>
          </p:cNvSpPr>
          <p:nvPr/>
        </p:nvSpPr>
        <p:spPr bwMode="auto">
          <a:xfrm>
            <a:off x="1503363" y="2636838"/>
            <a:ext cx="2257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600" b="1"/>
              <a:t>COSY beam intensity</a:t>
            </a:r>
          </a:p>
        </p:txBody>
      </p:sp>
      <p:sp>
        <p:nvSpPr>
          <p:cNvPr id="25609" name="Textfeld 31"/>
          <p:cNvSpPr txBox="1">
            <a:spLocks noChangeArrowheads="1"/>
          </p:cNvSpPr>
          <p:nvPr/>
        </p:nvSpPr>
        <p:spPr bwMode="auto">
          <a:xfrm>
            <a:off x="6256338" y="2133600"/>
            <a:ext cx="1314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600" b="1">
                <a:solidFill>
                  <a:srgbClr val="FF0000"/>
                </a:solidFill>
              </a:rPr>
              <a:t>Trigger rate</a:t>
            </a:r>
          </a:p>
        </p:txBody>
      </p:sp>
      <p:sp>
        <p:nvSpPr>
          <p:cNvPr id="25610" name="Textfeld 32"/>
          <p:cNvSpPr txBox="1">
            <a:spLocks noChangeArrowheads="1"/>
          </p:cNvSpPr>
          <p:nvPr/>
        </p:nvSpPr>
        <p:spPr bwMode="auto">
          <a:xfrm>
            <a:off x="1541463" y="4545013"/>
            <a:ext cx="1301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de-DE" sz="1600" b="1">
                <a:solidFill>
                  <a:srgbClr val="FF0000"/>
                </a:solidFill>
              </a:rPr>
              <a:t>Pressure at</a:t>
            </a:r>
          </a:p>
          <a:p>
            <a:pPr algn="r" eaLnBrk="1" hangingPunct="1"/>
            <a:r>
              <a:rPr lang="de-DE" sz="1600" b="1">
                <a:solidFill>
                  <a:srgbClr val="FF0000"/>
                </a:solidFill>
              </a:rPr>
              <a:t>filter target</a:t>
            </a:r>
          </a:p>
          <a:p>
            <a:pPr algn="r" eaLnBrk="1" hangingPunct="1"/>
            <a:r>
              <a:rPr lang="de-DE" sz="1600" b="1">
                <a:solidFill>
                  <a:srgbClr val="FF0000"/>
                </a:solidFill>
              </a:rPr>
              <a:t>(relative)</a:t>
            </a:r>
          </a:p>
        </p:txBody>
      </p:sp>
      <p:sp>
        <p:nvSpPr>
          <p:cNvPr id="25611" name="Textfeld 33"/>
          <p:cNvSpPr txBox="1">
            <a:spLocks noChangeArrowheads="1"/>
          </p:cNvSpPr>
          <p:nvPr/>
        </p:nvSpPr>
        <p:spPr bwMode="auto">
          <a:xfrm>
            <a:off x="1223963" y="5421313"/>
            <a:ext cx="16240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de-DE" sz="1600" b="1">
                <a:solidFill>
                  <a:srgbClr val="00CC99"/>
                </a:solidFill>
              </a:rPr>
              <a:t>Pressure at</a:t>
            </a:r>
          </a:p>
          <a:p>
            <a:pPr algn="r" eaLnBrk="1" hangingPunct="1"/>
            <a:r>
              <a:rPr lang="de-DE" sz="1600" b="1">
                <a:solidFill>
                  <a:srgbClr val="00CC99"/>
                </a:solidFill>
              </a:rPr>
              <a:t>analysis target</a:t>
            </a:r>
          </a:p>
          <a:p>
            <a:pPr algn="r" eaLnBrk="1" hangingPunct="1"/>
            <a:r>
              <a:rPr lang="de-DE" sz="1600" b="1">
                <a:solidFill>
                  <a:srgbClr val="00CC99"/>
                </a:solidFill>
              </a:rPr>
              <a:t>(relative)</a:t>
            </a:r>
          </a:p>
        </p:txBody>
      </p:sp>
      <p:cxnSp>
        <p:nvCxnSpPr>
          <p:cNvPr id="25612" name="Gerade Verbindung mit Pfeil 11"/>
          <p:cNvCxnSpPr>
            <a:cxnSpLocks noChangeShapeType="1"/>
          </p:cNvCxnSpPr>
          <p:nvPr/>
        </p:nvCxnSpPr>
        <p:spPr bwMode="auto">
          <a:xfrm>
            <a:off x="1238250" y="3887788"/>
            <a:ext cx="5486400" cy="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3" name="Rechteck 4"/>
          <p:cNvSpPr>
            <a:spLocks noChangeArrowheads="1"/>
          </p:cNvSpPr>
          <p:nvPr/>
        </p:nvSpPr>
        <p:spPr bwMode="auto">
          <a:xfrm>
            <a:off x="1187450" y="3976688"/>
            <a:ext cx="2663825" cy="3095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Spin filtering PAX (16000 s)</a:t>
            </a:r>
          </a:p>
        </p:txBody>
      </p:sp>
      <p:cxnSp>
        <p:nvCxnSpPr>
          <p:cNvPr id="25614" name="Gerade Verbindung mit Pfeil 14"/>
          <p:cNvCxnSpPr>
            <a:cxnSpLocks noChangeShapeType="1"/>
          </p:cNvCxnSpPr>
          <p:nvPr/>
        </p:nvCxnSpPr>
        <p:spPr bwMode="auto">
          <a:xfrm>
            <a:off x="7023100" y="3887788"/>
            <a:ext cx="1027113" cy="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5" name="Gerade Verbindung mit Pfeil 6"/>
          <p:cNvCxnSpPr>
            <a:cxnSpLocks noChangeShapeType="1"/>
          </p:cNvCxnSpPr>
          <p:nvPr/>
        </p:nvCxnSpPr>
        <p:spPr bwMode="auto">
          <a:xfrm>
            <a:off x="7164388" y="2730500"/>
            <a:ext cx="1258887" cy="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6" name="Textfeld 42"/>
          <p:cNvSpPr txBox="1">
            <a:spLocks noChangeArrowheads="1"/>
          </p:cNvSpPr>
          <p:nvPr/>
        </p:nvSpPr>
        <p:spPr bwMode="auto">
          <a:xfrm>
            <a:off x="8172450" y="2636838"/>
            <a:ext cx="608013" cy="8302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600" b="1">
                <a:solidFill>
                  <a:schemeClr val="bg1"/>
                </a:solidFill>
              </a:rPr>
              <a:t>2 </a:t>
            </a:r>
          </a:p>
          <a:p>
            <a:pPr algn="ctr" eaLnBrk="1" hangingPunct="1"/>
            <a:r>
              <a:rPr lang="de-DE" sz="1600" b="1">
                <a:solidFill>
                  <a:schemeClr val="bg1"/>
                </a:solidFill>
              </a:rPr>
              <a:t>spin</a:t>
            </a:r>
          </a:p>
          <a:p>
            <a:pPr algn="ctr" eaLnBrk="1" hangingPunct="1"/>
            <a:r>
              <a:rPr lang="de-DE" sz="1600" b="1">
                <a:solidFill>
                  <a:schemeClr val="bg1"/>
                </a:solidFill>
              </a:rPr>
              <a:t>flips</a:t>
            </a:r>
          </a:p>
        </p:txBody>
      </p:sp>
      <p:cxnSp>
        <p:nvCxnSpPr>
          <p:cNvPr id="25617" name="Gerade Verbindung mit Pfeil 43"/>
          <p:cNvCxnSpPr>
            <a:cxnSpLocks noChangeShapeType="1"/>
          </p:cNvCxnSpPr>
          <p:nvPr/>
        </p:nvCxnSpPr>
        <p:spPr bwMode="auto">
          <a:xfrm>
            <a:off x="7510463" y="3357563"/>
            <a:ext cx="900112" cy="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8" name="Gerade Verbindung mit Pfeil 2"/>
          <p:cNvCxnSpPr>
            <a:cxnSpLocks noChangeShapeType="1"/>
          </p:cNvCxnSpPr>
          <p:nvPr/>
        </p:nvCxnSpPr>
        <p:spPr bwMode="auto">
          <a:xfrm flipH="1">
            <a:off x="2595563" y="2974975"/>
            <a:ext cx="36512" cy="3095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9" name="Gerade Verbindung 2"/>
          <p:cNvCxnSpPr>
            <a:cxnSpLocks noChangeShapeType="1"/>
          </p:cNvCxnSpPr>
          <p:nvPr/>
        </p:nvCxnSpPr>
        <p:spPr bwMode="auto">
          <a:xfrm>
            <a:off x="7043738" y="3748088"/>
            <a:ext cx="0" cy="121285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20" name="Rechteck 4"/>
          <p:cNvSpPr>
            <a:spLocks noChangeArrowheads="1"/>
          </p:cNvSpPr>
          <p:nvPr/>
        </p:nvSpPr>
        <p:spPr bwMode="auto">
          <a:xfrm>
            <a:off x="5380038" y="3983038"/>
            <a:ext cx="3392487" cy="3095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Polarization analysis ANKE (2500 s)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90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4856" y="836663"/>
            <a:ext cx="29931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Spin </a:t>
            </a:r>
            <a:r>
              <a:rPr lang="de-DE" dirty="0" err="1">
                <a:latin typeface="Arial" charset="0"/>
                <a:cs typeface="Arial" charset="0"/>
              </a:rPr>
              <a:t>filtering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measurement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3568" y="-17140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26628" name="Textfeld 1"/>
          <p:cNvSpPr txBox="1">
            <a:spLocks noChangeArrowheads="1"/>
          </p:cNvSpPr>
          <p:nvPr/>
        </p:nvSpPr>
        <p:spPr bwMode="auto">
          <a:xfrm>
            <a:off x="969318" y="154627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Experiment #199.2 – August 2011 </a:t>
            </a:r>
            <a:r>
              <a:rPr lang="de-DE" sz="2000">
                <a:solidFill>
                  <a:schemeClr val="bg1"/>
                </a:solidFill>
                <a:sym typeface="Wingdings" pitchFamily="2" charset="2"/>
              </a:rPr>
              <a:t> October 9, 2011</a:t>
            </a:r>
            <a:r>
              <a:rPr lang="de-DE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629" name="Rechteck 5"/>
          <p:cNvSpPr>
            <a:spLocks noChangeArrowheads="1"/>
          </p:cNvSpPr>
          <p:nvPr/>
        </p:nvSpPr>
        <p:spPr bwMode="auto">
          <a:xfrm>
            <a:off x="971550" y="1538287"/>
            <a:ext cx="7921625" cy="4500000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631" name="Textfeld 6"/>
              <p:cNvSpPr txBox="1">
                <a:spLocks noChangeArrowheads="1"/>
              </p:cNvSpPr>
              <p:nvPr/>
            </p:nvSpPr>
            <p:spPr bwMode="auto">
              <a:xfrm>
                <a:off x="969318" y="2060625"/>
                <a:ext cx="6075702" cy="4216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514350" indent="-5143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971550" indent="-5143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buFontTx/>
                  <a:buAutoNum type="arabicParenR"/>
                </a:pPr>
                <a:r>
                  <a:rPr lang="de-DE" sz="2400" dirty="0" err="1"/>
                  <a:t>Machine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development</a:t>
                </a:r>
                <a:r>
                  <a:rPr lang="de-DE" sz="2400" dirty="0"/>
                  <a:t> (</a:t>
                </a:r>
                <a14:m>
                  <m:oMath xmlns:m="http://schemas.openxmlformats.org/officeDocument/2006/math">
                    <m:r>
                      <a:rPr lang="de-DE" sz="2400" i="1" dirty="0" smtClean="0">
                        <a:latin typeface="Cambria Math"/>
                      </a:rPr>
                      <m:t>3 </m:t>
                    </m:r>
                  </m:oMath>
                </a14:m>
                <a:r>
                  <a:rPr lang="de-DE" sz="2400" dirty="0" err="1"/>
                  <a:t>weeks</a:t>
                </a:r>
                <a:r>
                  <a:rPr lang="de-DE" sz="2400" dirty="0"/>
                  <a:t>)</a:t>
                </a:r>
              </a:p>
              <a:p>
                <a:pPr marL="628650" lvl="2" indent="0" eaLnBrk="1" hangingPunct="1"/>
                <a:r>
                  <a:rPr lang="de-DE" sz="2000" dirty="0"/>
                  <a:t>Beam </a:t>
                </a:r>
                <a:r>
                  <a:rPr lang="de-DE" sz="2000" dirty="0" err="1"/>
                  <a:t>lifetime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intensity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spin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flip</a:t>
                </a:r>
                <a:endParaRPr lang="de-DE" sz="2000" dirty="0"/>
              </a:p>
              <a:p>
                <a:pPr eaLnBrk="1" hangingPunct="1">
                  <a:buFontTx/>
                  <a:buAutoNum type="arabicParenR"/>
                </a:pPr>
                <a:endParaRPr lang="de-DE" sz="800" dirty="0"/>
              </a:p>
              <a:p>
                <a:pPr eaLnBrk="1" hangingPunct="1">
                  <a:buFontTx/>
                  <a:buAutoNum type="arabicParenR"/>
                </a:pPr>
                <a:r>
                  <a:rPr lang="de-DE" sz="2400" dirty="0"/>
                  <a:t>Data </a:t>
                </a:r>
                <a:r>
                  <a:rPr lang="de-DE" sz="2400" dirty="0" err="1"/>
                  <a:t>taking</a:t>
                </a:r>
                <a:r>
                  <a:rPr lang="de-DE" sz="2400" dirty="0"/>
                  <a:t> (</a:t>
                </a:r>
                <a14:m>
                  <m:oMath xmlns:m="http://schemas.openxmlformats.org/officeDocument/2006/math">
                    <m:r>
                      <a:rPr lang="de-DE" sz="2400" i="1" dirty="0" smtClean="0">
                        <a:latin typeface="Cambria Math"/>
                      </a:rPr>
                      <m:t>5 </m:t>
                    </m:r>
                  </m:oMath>
                </a14:m>
                <a:r>
                  <a:rPr lang="de-DE" sz="2400" dirty="0" err="1"/>
                  <a:t>weeks</a:t>
                </a:r>
                <a:r>
                  <a:rPr lang="de-DE" sz="2400" dirty="0"/>
                  <a:t>)</a:t>
                </a:r>
              </a:p>
              <a:p>
                <a:pPr marL="628650" lvl="2" indent="0" eaLnBrk="1" hangingPunct="1"/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</a:rPr>
                      <m:t>45 </m:t>
                    </m:r>
                  </m:oMath>
                </a14:m>
                <a:r>
                  <a:rPr lang="de-DE" sz="2000" dirty="0" err="1"/>
                  <a:t>cycles</a:t>
                </a:r>
                <a:r>
                  <a:rPr lang="de-DE" sz="2000" dirty="0"/>
                  <a:t> (5h </a:t>
                </a:r>
                <a:r>
                  <a:rPr lang="de-DE" sz="2000" dirty="0" err="1"/>
                  <a:t>each</a:t>
                </a:r>
                <a:r>
                  <a:rPr lang="de-DE" sz="2000" dirty="0"/>
                  <a:t>) w/ </a:t>
                </a:r>
                <a:r>
                  <a:rPr lang="de-DE" sz="2000" dirty="0" err="1"/>
                  <a:t>spin-filtering</a:t>
                </a:r>
                <a:endParaRPr lang="de-DE" sz="2000" dirty="0"/>
              </a:p>
              <a:p>
                <a:pPr marL="628650" lvl="2" indent="0" eaLnBrk="1" hangingPunct="1"/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</a:rPr>
                      <m:t>98 </m:t>
                    </m:r>
                  </m:oMath>
                </a14:m>
                <a:r>
                  <a:rPr lang="de-DE" sz="2000" dirty="0" err="1"/>
                  <a:t>cycles</a:t>
                </a:r>
                <a:r>
                  <a:rPr lang="de-DE" sz="2000" dirty="0"/>
                  <a:t> w/o </a:t>
                </a:r>
                <a:r>
                  <a:rPr lang="de-DE" sz="2000" dirty="0" err="1"/>
                  <a:t>spin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filtering</a:t>
                </a:r>
                <a:r>
                  <a:rPr lang="de-DE" sz="2000" dirty="0"/>
                  <a:t> </a:t>
                </a:r>
                <a:endParaRPr lang="de-DE" sz="2400" dirty="0"/>
              </a:p>
              <a:p>
                <a:pPr eaLnBrk="1" hangingPunct="1">
                  <a:buFontTx/>
                  <a:buAutoNum type="arabicParenR"/>
                </a:pPr>
                <a:endParaRPr lang="de-DE" sz="800" dirty="0"/>
              </a:p>
              <a:p>
                <a:pPr eaLnBrk="1" hangingPunct="1">
                  <a:buFontTx/>
                  <a:buAutoNum type="arabicParenR"/>
                </a:pPr>
                <a:r>
                  <a:rPr lang="de-DE" sz="2400" dirty="0"/>
                  <a:t>Data </a:t>
                </a:r>
                <a:r>
                  <a:rPr lang="de-DE" sz="2400" dirty="0" err="1"/>
                  <a:t>analysis</a:t>
                </a:r>
                <a:r>
                  <a:rPr lang="de-DE" sz="2400" dirty="0"/>
                  <a:t>:</a:t>
                </a:r>
              </a:p>
              <a:p>
                <a:pPr marL="628650" lvl="2" indent="0" eaLnBrk="1" hangingPunct="1"/>
                <a:r>
                  <a:rPr lang="de-DE" sz="2000" dirty="0" err="1"/>
                  <a:t>Calibrations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dead</a:t>
                </a:r>
                <a:r>
                  <a:rPr lang="de-DE" sz="2000" dirty="0"/>
                  <a:t> time, time </a:t>
                </a:r>
                <a:r>
                  <a:rPr lang="de-DE" sz="2000" dirty="0" err="1"/>
                  <a:t>dependences</a:t>
                </a:r>
                <a:r>
                  <a:rPr lang="de-DE" sz="2000" dirty="0"/>
                  <a:t>, …</a:t>
                </a:r>
              </a:p>
              <a:p>
                <a:pPr marL="628650" lvl="2" indent="0" eaLnBrk="1" hangingPunct="1"/>
                <a:r>
                  <a:rPr lang="de-DE" sz="2000" dirty="0" err="1"/>
                  <a:t>Analyze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cycles</a:t>
                </a:r>
                <a:r>
                  <a:rPr lang="de-DE" sz="2000" dirty="0"/>
                  <a:t> w/o </a:t>
                </a:r>
                <a:r>
                  <a:rPr lang="de-DE" sz="2000" dirty="0" err="1"/>
                  <a:t>spin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filtering</a:t>
                </a:r>
                <a:r>
                  <a:rPr lang="de-DE" sz="2000" dirty="0"/>
                  <a:t> </a:t>
                </a:r>
                <a:r>
                  <a:rPr lang="de-DE" sz="2000" dirty="0">
                    <a:sym typeface="Wingdings" pitchFamily="2" charset="2"/>
                  </a:rPr>
                  <a:t> „</a:t>
                </a:r>
                <a:r>
                  <a:rPr lang="de-DE" sz="2000" dirty="0" err="1">
                    <a:sym typeface="Wingdings" pitchFamily="2" charset="2"/>
                  </a:rPr>
                  <a:t>zero</a:t>
                </a:r>
                <a:r>
                  <a:rPr lang="de-DE" sz="2000" dirty="0">
                    <a:sym typeface="Wingdings" pitchFamily="2" charset="2"/>
                  </a:rPr>
                  <a:t>“</a:t>
                </a:r>
              </a:p>
              <a:p>
                <a:pPr marL="628650" lvl="2" indent="0" eaLnBrk="1" hangingPunct="1"/>
                <a:r>
                  <a:rPr lang="de-DE" sz="2000" dirty="0">
                    <a:sym typeface="Wingdings" pitchFamily="2" charset="2"/>
                  </a:rPr>
                  <a:t>Blind </a:t>
                </a:r>
                <a:r>
                  <a:rPr lang="de-DE" sz="2000" dirty="0" err="1">
                    <a:sym typeface="Wingdings" pitchFamily="2" charset="2"/>
                  </a:rPr>
                  <a:t>analysis</a:t>
                </a:r>
                <a:r>
                  <a:rPr lang="de-DE" sz="2000" dirty="0">
                    <a:sym typeface="Wingdings" pitchFamily="2" charset="2"/>
                  </a:rPr>
                  <a:t> </a:t>
                </a:r>
                <a:r>
                  <a:rPr lang="de-DE" sz="2000" dirty="0" err="1">
                    <a:sym typeface="Wingdings" pitchFamily="2" charset="2"/>
                  </a:rPr>
                  <a:t>of</a:t>
                </a:r>
                <a:r>
                  <a:rPr lang="de-DE" sz="2000" dirty="0">
                    <a:sym typeface="Wingdings" pitchFamily="2" charset="2"/>
                  </a:rPr>
                  <a:t> </a:t>
                </a:r>
                <a:r>
                  <a:rPr lang="de-DE" sz="2000" dirty="0" err="1">
                    <a:sym typeface="Wingdings" pitchFamily="2" charset="2"/>
                  </a:rPr>
                  <a:t>spin-filtering</a:t>
                </a:r>
                <a:r>
                  <a:rPr lang="de-DE" sz="2000" dirty="0">
                    <a:sym typeface="Wingdings" pitchFamily="2" charset="2"/>
                  </a:rPr>
                  <a:t> </a:t>
                </a:r>
                <a:r>
                  <a:rPr lang="de-DE" sz="2000" dirty="0" err="1">
                    <a:sym typeface="Wingdings" pitchFamily="2" charset="2"/>
                  </a:rPr>
                  <a:t>cycles</a:t>
                </a:r>
                <a:r>
                  <a:rPr lang="de-DE" sz="2000" dirty="0">
                    <a:sym typeface="Wingdings" pitchFamily="2" charset="2"/>
                  </a:rPr>
                  <a:t> (+, -)</a:t>
                </a:r>
              </a:p>
              <a:p>
                <a:pPr lvl="1" eaLnBrk="1" hangingPunct="1"/>
                <a:r>
                  <a:rPr lang="de-DE" sz="2000" dirty="0">
                    <a:sym typeface="Wingdings" pitchFamily="2" charset="2"/>
                  </a:rPr>
                  <a:t>	 beam </a:t>
                </a:r>
                <a:r>
                  <a:rPr lang="de-DE" sz="2000" dirty="0" err="1">
                    <a:sym typeface="Wingdings" pitchFamily="2" charset="2"/>
                  </a:rPr>
                  <a:t>polarization</a:t>
                </a:r>
                <a:r>
                  <a:rPr lang="de-DE" sz="2000" dirty="0">
                    <a:sym typeface="Wingdings" pitchFamily="2" charset="2"/>
                  </a:rPr>
                  <a:t> </a:t>
                </a:r>
              </a:p>
              <a:p>
                <a:pPr lvl="1" eaLnBrk="1" hangingPunct="1"/>
                <a:r>
                  <a:rPr lang="de-DE" sz="2000" dirty="0">
                    <a:sym typeface="Wingdings" pitchFamily="2" charset="2"/>
                  </a:rPr>
                  <a:t>	 pol. </a:t>
                </a:r>
                <a:r>
                  <a:rPr lang="de-DE" sz="2000" dirty="0" err="1">
                    <a:sym typeface="Wingdings" pitchFamily="2" charset="2"/>
                  </a:rPr>
                  <a:t>cross</a:t>
                </a:r>
                <a:r>
                  <a:rPr lang="de-DE" sz="2000" dirty="0">
                    <a:sym typeface="Wingdings" pitchFamily="2" charset="2"/>
                  </a:rPr>
                  <a:t> </a:t>
                </a:r>
                <a:r>
                  <a:rPr lang="de-DE" sz="2000" dirty="0" err="1">
                    <a:sym typeface="Wingdings" pitchFamily="2" charset="2"/>
                  </a:rPr>
                  <a:t>section</a:t>
                </a:r>
                <a:endParaRPr lang="de-DE" sz="2000" dirty="0"/>
              </a:p>
              <a:p>
                <a:pPr lvl="1" eaLnBrk="1" hangingPunct="1"/>
                <a:endParaRPr lang="de-DE" sz="2000" dirty="0"/>
              </a:p>
            </p:txBody>
          </p:sp>
        </mc:Choice>
        <mc:Fallback>
          <p:sp>
            <p:nvSpPr>
              <p:cNvPr id="26631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318" y="2060625"/>
                <a:ext cx="6075702" cy="4216539"/>
              </a:xfrm>
              <a:prstGeom prst="rect">
                <a:avLst/>
              </a:prstGeom>
              <a:blipFill rotWithShape="1">
                <a:blip r:embed="rId3"/>
                <a:stretch>
                  <a:fillRect l="-1304" t="-1012" r="-1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632" name="Textfeld 7"/>
              <p:cNvSpPr txBox="1">
                <a:spLocks noChangeArrowheads="1"/>
              </p:cNvSpPr>
              <p:nvPr/>
            </p:nvSpPr>
            <p:spPr bwMode="auto">
              <a:xfrm>
                <a:off x="6086475" y="2084388"/>
                <a:ext cx="2875595" cy="181588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2000" b="1" dirty="0" err="1">
                    <a:solidFill>
                      <a:schemeClr val="bg1"/>
                    </a:solidFill>
                  </a:rPr>
                  <a:t>Very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complex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prep´s</a:t>
                </a:r>
                <a:endParaRPr lang="de-DE" sz="2000" b="1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and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measurement</a:t>
                </a:r>
                <a:endParaRPr lang="de-DE" sz="2000" b="1" dirty="0">
                  <a:solidFill>
                    <a:schemeClr val="bg1"/>
                  </a:solidFill>
                </a:endParaRPr>
              </a:p>
              <a:p>
                <a:pPr eaLnBrk="1" hangingPunct="1"/>
                <a:endParaRPr lang="de-DE" b="1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de-DE" sz="2000" b="1" dirty="0">
                    <a:solidFill>
                      <a:schemeClr val="bg1"/>
                    </a:solidFill>
                  </a:rPr>
                  <a:t>Pol.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build-up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𝟎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.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𝟎𝟎𝟐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/</m:t>
                    </m:r>
                    <m:r>
                      <a:rPr lang="de-DE" sz="2000" b="1" i="0" dirty="0" smtClean="0">
                        <a:solidFill>
                          <a:schemeClr val="bg1"/>
                        </a:solidFill>
                        <a:latin typeface="Cambria Math"/>
                      </a:rPr>
                      <m:t>𝐡</m:t>
                    </m:r>
                  </m:oMath>
                </a14:m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</a:p>
              <a:p>
                <a:pPr eaLnBrk="1" hangingPunct="1"/>
                <a:r>
                  <a:rPr lang="de-DE" sz="2000" b="1" dirty="0">
                    <a:solidFill>
                      <a:schemeClr val="bg1"/>
                    </a:solidFill>
                    <a:sym typeface="Wingdings" pitchFamily="2" charset="2"/>
                  </a:rPr>
                  <a:t> </a:t>
                </a:r>
                <a:r>
                  <a:rPr lang="de-DE" sz="2000" b="1" dirty="0" err="1">
                    <a:solidFill>
                      <a:schemeClr val="bg1"/>
                    </a:solidFill>
                    <a:sym typeface="Wingdings" pitchFamily="2" charset="2"/>
                  </a:rPr>
                  <a:t>p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recision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expt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26632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86475" y="2084388"/>
                <a:ext cx="2875595" cy="1815882"/>
              </a:xfrm>
              <a:prstGeom prst="rect">
                <a:avLst/>
              </a:prstGeom>
              <a:blipFill rotWithShape="1">
                <a:blip r:embed="rId4"/>
                <a:stretch>
                  <a:fillRect l="-2119" t="-1342" b="-5369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83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02802"/>
            <a:ext cx="4036487" cy="331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492896"/>
            <a:ext cx="3664469" cy="331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4"/>
              <p:cNvSpPr txBox="1">
                <a:spLocks noChangeArrowheads="1"/>
              </p:cNvSpPr>
              <p:nvPr/>
            </p:nvSpPr>
            <p:spPr bwMode="auto">
              <a:xfrm>
                <a:off x="827088" y="836613"/>
                <a:ext cx="7967053" cy="546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dirty="0" smtClean="0">
                    <a:latin typeface="Arial" charset="0"/>
                    <a:cs typeface="Arial" charset="0"/>
                  </a:rPr>
                  <a:t>Spin </a:t>
                </a:r>
                <a:r>
                  <a:rPr lang="de-DE" dirty="0" err="1">
                    <a:latin typeface="Arial" charset="0"/>
                    <a:cs typeface="Arial" charset="0"/>
                  </a:rPr>
                  <a:t>filtering</a:t>
                </a:r>
                <a:r>
                  <a:rPr lang="de-DE" dirty="0">
                    <a:latin typeface="Arial" charset="0"/>
                    <a:cs typeface="Arial" charset="0"/>
                  </a:rPr>
                  <a:t> </a:t>
                </a:r>
                <a:r>
                  <a:rPr lang="de-DE" dirty="0" err="1">
                    <a:latin typeface="Arial" charset="0"/>
                    <a:cs typeface="Arial" charset="0"/>
                  </a:rPr>
                  <a:t>measurement</a:t>
                </a:r>
                <a:r>
                  <a:rPr lang="de-DE" dirty="0" smtClean="0">
                    <a:latin typeface="Arial" charset="0"/>
                    <a:cs typeface="Arial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 smtClean="0">
                            <a:latin typeface="Cambria Math"/>
                            <a:cs typeface="Arial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latin typeface="Cambria Math"/>
                            <a:ea typeface="Cambria Math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de-DE" sz="2400" b="1" i="1" smtClean="0">
                            <a:latin typeface="Cambria Math"/>
                            <a:cs typeface="Arial" charset="0"/>
                          </a:rPr>
                          <m:t>𝒕𝒐𝒕</m:t>
                        </m:r>
                      </m:sub>
                    </m:sSub>
                    <m:r>
                      <a:rPr lang="de-DE" sz="2400" b="1" i="1" smtClean="0">
                        <a:latin typeface="Cambria Math"/>
                        <a:cs typeface="Arial" charset="0"/>
                      </a:rPr>
                      <m:t>=</m:t>
                    </m:r>
                    <m:sSub>
                      <m:sSubPr>
                        <m:ctrlPr>
                          <a:rPr lang="de-DE" sz="2400" b="1" i="1" smtClean="0">
                            <a:latin typeface="Cambria Math"/>
                            <a:cs typeface="Arial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latin typeface="Cambria Math"/>
                            <a:ea typeface="Cambria Math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de-DE" sz="2400" b="1" i="1" smtClean="0">
                            <a:latin typeface="Cambria Math"/>
                            <a:cs typeface="Arial" charset="0"/>
                          </a:rPr>
                          <m:t>𝟎</m:t>
                        </m:r>
                      </m:sub>
                    </m:sSub>
                    <m:r>
                      <a:rPr lang="de-DE" sz="2400" b="1" i="1" smtClean="0">
                        <a:latin typeface="Cambria Math"/>
                        <a:cs typeface="Arial" charset="0"/>
                      </a:rPr>
                      <m:t>+</m:t>
                    </m:r>
                    <m:sSub>
                      <m:sSubPr>
                        <m:ctrlPr>
                          <a:rPr lang="de-DE" sz="24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de-DE" sz="24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charset="0"/>
                          </a:rPr>
                          <m:t>𝟏</m:t>
                        </m:r>
                      </m:sub>
                    </m:sSub>
                    <m:acc>
                      <m:accPr>
                        <m:chr m:val="⃗"/>
                        <m:ctrlPr>
                          <a:rPr lang="de-DE" sz="2400" b="1" i="1" smtClean="0">
                            <a:latin typeface="Cambria Math"/>
                            <a:cs typeface="Arial" charset="0"/>
                          </a:rPr>
                        </m:ctrlPr>
                      </m:accPr>
                      <m:e>
                        <m:r>
                          <a:rPr lang="de-DE" sz="2400" b="1" i="1" smtClean="0">
                            <a:latin typeface="Cambria Math"/>
                            <a:cs typeface="Arial" charset="0"/>
                          </a:rPr>
                          <m:t>𝑷</m:t>
                        </m:r>
                      </m:e>
                    </m:acc>
                    <m:acc>
                      <m:accPr>
                        <m:chr m:val="⃗"/>
                        <m:ctrlPr>
                          <a:rPr lang="de-DE" sz="2400" b="1" i="1" smtClean="0">
                            <a:latin typeface="Cambria Math"/>
                            <a:cs typeface="Arial" charset="0"/>
                          </a:rPr>
                        </m:ctrlPr>
                      </m:accPr>
                      <m:e>
                        <m:r>
                          <a:rPr lang="de-DE" sz="2400" b="1" i="1" smtClean="0">
                            <a:latin typeface="Cambria Math"/>
                            <a:cs typeface="Arial" charset="0"/>
                          </a:rPr>
                          <m:t>𝑸</m:t>
                        </m:r>
                      </m:e>
                    </m:acc>
                    <m:r>
                      <a:rPr lang="de-DE" sz="2400" b="1" i="1" smtClean="0">
                        <a:latin typeface="Cambria Math"/>
                        <a:cs typeface="Arial" charset="0"/>
                      </a:rPr>
                      <m:t>+</m:t>
                    </m:r>
                    <m:sSub>
                      <m:sSubPr>
                        <m:ctrlPr>
                          <a:rPr lang="de-DE" sz="2400" b="1" i="1" smtClean="0">
                            <a:latin typeface="Cambria Math"/>
                            <a:cs typeface="Arial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latin typeface="Cambria Math"/>
                            <a:ea typeface="Cambria Math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de-DE" sz="2400" b="1" i="1" smtClean="0">
                            <a:latin typeface="Cambria Math"/>
                            <a:cs typeface="Arial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de-DE" sz="2400" b="1" i="1" smtClean="0">
                            <a:latin typeface="Cambria Math"/>
                            <a:cs typeface="Arial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sz="2400" b="1" i="1" smtClean="0">
                                <a:latin typeface="Cambria Math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de-DE" sz="2400" b="1" i="1" smtClean="0">
                                <a:latin typeface="Cambria Math"/>
                                <a:cs typeface="Arial" charset="0"/>
                              </a:rPr>
                              <m:t>𝑷</m:t>
                            </m:r>
                          </m:e>
                        </m:acc>
                        <m:r>
                          <a:rPr lang="de-DE" sz="2400" b="1" i="1" smtClean="0">
                            <a:latin typeface="Cambria Math"/>
                            <a:ea typeface="Cambria Math"/>
                            <a:cs typeface="Arial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de-DE" sz="2400" b="1" i="1" smtClean="0">
                                <a:latin typeface="Cambria Math"/>
                                <a:ea typeface="Cambria Math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de-DE" sz="2400" b="1" i="1" smtClean="0">
                                <a:latin typeface="Cambria Math"/>
                                <a:ea typeface="Cambria Math"/>
                                <a:cs typeface="Arial" charset="0"/>
                              </a:rPr>
                              <m:t>𝒌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de-DE" sz="2400" b="1" i="1" smtClean="0">
                            <a:latin typeface="Cambria Math"/>
                            <a:cs typeface="Arial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sz="2400" b="1" i="1" smtClean="0">
                                <a:latin typeface="Cambria Math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de-DE" sz="2400" b="1" i="1" smtClean="0">
                                <a:latin typeface="Cambria Math"/>
                                <a:cs typeface="Arial" charset="0"/>
                              </a:rPr>
                              <m:t>𝑸</m:t>
                            </m:r>
                          </m:e>
                        </m:acc>
                        <m:r>
                          <a:rPr lang="de-DE" sz="2400" b="1" i="1" smtClean="0">
                            <a:latin typeface="Cambria Math"/>
                            <a:ea typeface="Cambria Math"/>
                            <a:cs typeface="Arial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de-DE" sz="2400" b="1" i="1" smtClean="0">
                                <a:latin typeface="Cambria Math"/>
                                <a:ea typeface="Cambria Math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de-DE" sz="2400" b="1" i="1" smtClean="0">
                                <a:latin typeface="Cambria Math"/>
                                <a:ea typeface="Cambria Math"/>
                                <a:cs typeface="Arial" charset="0"/>
                              </a:rPr>
                              <m:t>𝒌</m:t>
                            </m:r>
                          </m:e>
                        </m:acc>
                      </m:e>
                    </m:d>
                  </m:oMath>
                </a14:m>
                <a:endParaRPr lang="de-DE" sz="2800" b="1" dirty="0"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088" y="836613"/>
                <a:ext cx="7967053" cy="546112"/>
              </a:xfrm>
              <a:prstGeom prst="rect">
                <a:avLst/>
              </a:prstGeom>
              <a:blipFill rotWithShape="1">
                <a:blip r:embed="rId4"/>
                <a:stretch>
                  <a:fillRect l="-689" b="-88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85800" y="-17140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11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 dirty="0" smtClean="0">
                <a:solidFill>
                  <a:schemeClr val="bg1"/>
                </a:solidFill>
              </a:rPr>
              <a:t>Experimental </a:t>
            </a:r>
            <a:r>
              <a:rPr lang="de-DE" sz="2000" dirty="0" err="1" smtClean="0">
                <a:solidFill>
                  <a:schemeClr val="bg1"/>
                </a:solidFill>
              </a:rPr>
              <a:t>results</a:t>
            </a:r>
            <a:r>
              <a:rPr lang="de-DE" sz="2000" dirty="0" smtClean="0">
                <a:solidFill>
                  <a:schemeClr val="bg1"/>
                </a:solidFill>
              </a:rPr>
              <a:t>: </a:t>
            </a:r>
            <a:r>
              <a:rPr lang="de-DE" sz="2000" dirty="0" err="1">
                <a:solidFill>
                  <a:schemeClr val="bg1"/>
                </a:solidFill>
              </a:rPr>
              <a:t>Physics</a:t>
            </a:r>
            <a:r>
              <a:rPr lang="de-DE" sz="2000" dirty="0">
                <a:solidFill>
                  <a:schemeClr val="bg1"/>
                </a:solidFill>
              </a:rPr>
              <a:t> Letters B </a:t>
            </a:r>
            <a:r>
              <a:rPr lang="de-DE" sz="2000" dirty="0" smtClean="0">
                <a:solidFill>
                  <a:schemeClr val="bg1"/>
                </a:solidFill>
              </a:rPr>
              <a:t>718 (2012) 64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9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7615"/>
            <a:ext cx="1924020" cy="365125"/>
          </a:xfrm>
        </p:spPr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27273" y="6357615"/>
            <a:ext cx="5111819" cy="365125"/>
          </a:xfrm>
        </p:spPr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7807386" y="6357615"/>
            <a:ext cx="1219200" cy="365125"/>
          </a:xfrm>
        </p:spPr>
        <p:txBody>
          <a:bodyPr/>
          <a:lstStyle/>
          <a:p>
            <a:fld id="{C1B7C8C8-98E1-4AA1-9790-A76A8360503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755576" y="620688"/>
            <a:ext cx="3659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Spin </a:t>
            </a:r>
            <a:r>
              <a:rPr lang="de-DE" dirty="0" err="1">
                <a:latin typeface="Arial" charset="0"/>
                <a:cs typeface="Arial" charset="0"/>
              </a:rPr>
              <a:t>filtering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using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Siberian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snake</a:t>
            </a:r>
            <a:endParaRPr lang="de-DE" sz="2800" dirty="0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1"/>
              <p:cNvSpPr txBox="1">
                <a:spLocks noChangeArrowheads="1"/>
              </p:cNvSpPr>
              <p:nvPr/>
            </p:nvSpPr>
            <p:spPr bwMode="auto">
              <a:xfrm>
                <a:off x="503548" y="1160748"/>
                <a:ext cx="8569697" cy="432747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2000" dirty="0" err="1" smtClean="0">
                    <a:solidFill>
                      <a:schemeClr val="bg1"/>
                    </a:solidFill>
                  </a:rPr>
                  <a:t>Longitudinally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polarized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target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1" i="1" smtClean="0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</m:ctrlPr>
                      </m:sSubPr>
                      <m:e>
                        <m: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  <m:t>𝒕𝒐𝒕</m:t>
                        </m:r>
                      </m:sub>
                    </m:sSub>
                    <m:r>
                      <a:rPr lang="de-DE" sz="1800" b="1" i="1">
                        <a:solidFill>
                          <a:schemeClr val="bg1"/>
                        </a:solidFill>
                        <a:latin typeface="Cambria Math"/>
                        <a:cs typeface="Arial" charset="0"/>
                      </a:rPr>
                      <m:t>=</m:t>
                    </m:r>
                    <m:sSub>
                      <m:sSubPr>
                        <m:ctrlP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</m:ctrlPr>
                      </m:sSubPr>
                      <m:e>
                        <m: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  <m:t>𝟎</m:t>
                        </m:r>
                      </m:sub>
                    </m:sSub>
                    <m:r>
                      <a:rPr lang="de-DE" sz="1800" b="1" i="1">
                        <a:solidFill>
                          <a:schemeClr val="bg1"/>
                        </a:solidFill>
                        <a:latin typeface="Cambria Math"/>
                        <a:cs typeface="Arial" charset="0"/>
                      </a:rPr>
                      <m:t>+</m:t>
                    </m:r>
                    <m:sSub>
                      <m:sSubPr>
                        <m:ctrlP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</m:ctrlPr>
                      </m:sSubPr>
                      <m:e>
                        <m: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  <m:t>𝟏</m:t>
                        </m:r>
                      </m:sub>
                    </m:sSub>
                    <m:acc>
                      <m:accPr>
                        <m:chr m:val="⃗"/>
                        <m:ctrlP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</m:ctrlPr>
                      </m:accPr>
                      <m:e>
                        <m: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  <m:t>𝑷</m:t>
                        </m:r>
                      </m:e>
                    </m:acc>
                    <m:acc>
                      <m:accPr>
                        <m:chr m:val="⃗"/>
                        <m:ctrlP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</m:ctrlPr>
                      </m:accPr>
                      <m:e>
                        <m: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  <m:t>𝑸</m:t>
                        </m:r>
                      </m:e>
                    </m:acc>
                    <m:r>
                      <a:rPr lang="de-DE" sz="1800" b="1" i="1">
                        <a:solidFill>
                          <a:schemeClr val="bg1"/>
                        </a:solidFill>
                        <a:latin typeface="Cambria Math"/>
                        <a:cs typeface="Arial" charset="0"/>
                      </a:rPr>
                      <m:t>+</m:t>
                    </m:r>
                    <m:sSub>
                      <m:sSubPr>
                        <m:ctrlPr>
                          <a:rPr lang="de-DE" sz="1800" b="1" i="1" smtClean="0">
                            <a:solidFill>
                              <a:srgbClr val="FFFF99"/>
                            </a:solidFill>
                            <a:latin typeface="Cambria Math"/>
                            <a:cs typeface="Arial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solidFill>
                              <a:srgbClr val="FFFF99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de-DE" sz="1800" b="1" i="1">
                            <a:solidFill>
                              <a:srgbClr val="FFFF99"/>
                            </a:solidFill>
                            <a:latin typeface="Cambria Math"/>
                            <a:cs typeface="Arial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sz="18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de-DE" sz="18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Arial" charset="0"/>
                              </a:rPr>
                              <m:t>𝑷</m:t>
                            </m:r>
                          </m:e>
                        </m:acc>
                        <m: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de-DE" sz="1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de-DE" sz="1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  <m:t>𝒌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sz="18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de-DE" sz="1800" b="1" i="1">
                                <a:solidFill>
                                  <a:schemeClr val="bg1"/>
                                </a:solidFill>
                                <a:latin typeface="Cambria Math"/>
                                <a:cs typeface="Arial" charset="0"/>
                              </a:rPr>
                              <m:t>𝑸</m:t>
                            </m:r>
                          </m:e>
                        </m:acc>
                        <m:r>
                          <a:rPr lang="de-DE" sz="1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de-DE" sz="1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de-DE" sz="1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  <m:t>𝒌</m:t>
                            </m:r>
                          </m:e>
                        </m:acc>
                      </m:e>
                    </m:d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548" y="1160748"/>
                <a:ext cx="8569697" cy="432747"/>
              </a:xfrm>
              <a:prstGeom prst="rect">
                <a:avLst/>
              </a:prstGeom>
              <a:blipFill rotWithShape="1">
                <a:blip r:embed="rId5"/>
                <a:stretch>
                  <a:fillRect l="-783" t="-2817" b="-2112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nhaltsplatzhalter 10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0" y="2025336"/>
            <a:ext cx="3207462" cy="4428000"/>
          </a:xfrm>
          <a:prstGeom prst="rect">
            <a:avLst/>
          </a:prstGeom>
        </p:spPr>
      </p:pic>
      <p:grpSp>
        <p:nvGrpSpPr>
          <p:cNvPr id="13" name="Gruppieren 12"/>
          <p:cNvGrpSpPr>
            <a:grpSpLocks noChangeAspect="1"/>
          </p:cNvGrpSpPr>
          <p:nvPr/>
        </p:nvGrpSpPr>
        <p:grpSpPr>
          <a:xfrm>
            <a:off x="900032" y="1852043"/>
            <a:ext cx="3960000" cy="3305149"/>
            <a:chOff x="3635896" y="1304764"/>
            <a:chExt cx="5160077" cy="4326747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2583" t="7000" r="3108" b="29997"/>
            <a:stretch>
              <a:fillRect/>
            </a:stretch>
          </p:blipFill>
          <p:spPr bwMode="auto">
            <a:xfrm>
              <a:off x="3767480" y="1567912"/>
              <a:ext cx="4824536" cy="3240360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</p:spPr>
        </p:pic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3635896" y="3685745"/>
              <a:ext cx="359790" cy="6480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3754944" y="1884522"/>
              <a:ext cx="300266" cy="2160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Rectangle 28"/>
            <p:cNvSpPr>
              <a:spLocks noChangeArrowheads="1"/>
            </p:cNvSpPr>
            <p:nvPr/>
          </p:nvSpPr>
          <p:spPr bwMode="auto">
            <a:xfrm>
              <a:off x="6155749" y="5342426"/>
              <a:ext cx="660056" cy="2890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4595572" y="4412771"/>
              <a:ext cx="1559531" cy="7195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4295952" y="5054928"/>
              <a:ext cx="478838" cy="1445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Rectangle 60"/>
            <p:cNvSpPr>
              <a:spLocks noChangeArrowheads="1"/>
            </p:cNvSpPr>
            <p:nvPr/>
          </p:nvSpPr>
          <p:spPr bwMode="auto">
            <a:xfrm>
              <a:off x="4715266" y="5007277"/>
              <a:ext cx="1260588" cy="1445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Rectangle 57"/>
            <p:cNvSpPr>
              <a:spLocks noChangeArrowheads="1"/>
            </p:cNvSpPr>
            <p:nvPr/>
          </p:nvSpPr>
          <p:spPr bwMode="auto">
            <a:xfrm>
              <a:off x="3737748" y="4044719"/>
              <a:ext cx="1316144" cy="9625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4655742" y="3757222"/>
              <a:ext cx="660056" cy="5765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5254951" y="4044719"/>
              <a:ext cx="361112" cy="4336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5195427" y="3757222"/>
              <a:ext cx="179895" cy="1445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6754958" y="3973242"/>
              <a:ext cx="960322" cy="50510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475847" y="2821666"/>
              <a:ext cx="2579377" cy="3589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6094902" y="3037686"/>
              <a:ext cx="1560854" cy="9355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6335644" y="3830288"/>
              <a:ext cx="239420" cy="3605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5855483" y="2029065"/>
              <a:ext cx="120371" cy="7926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5915007" y="2316561"/>
              <a:ext cx="300266" cy="7926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4235105" y="1304764"/>
              <a:ext cx="600532" cy="3669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6575063" y="1307940"/>
              <a:ext cx="1500007" cy="937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7475861" y="2532581"/>
              <a:ext cx="539685" cy="360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6934853" y="2172019"/>
              <a:ext cx="60847" cy="2176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6155749" y="1884522"/>
              <a:ext cx="419315" cy="1445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25"/>
            <p:cNvSpPr>
              <a:spLocks noChangeArrowheads="1"/>
            </p:cNvSpPr>
            <p:nvPr/>
          </p:nvSpPr>
          <p:spPr bwMode="auto">
            <a:xfrm>
              <a:off x="7956022" y="4622889"/>
              <a:ext cx="839951" cy="2874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Rectangle 26"/>
            <p:cNvSpPr>
              <a:spLocks noChangeArrowheads="1"/>
            </p:cNvSpPr>
            <p:nvPr/>
          </p:nvSpPr>
          <p:spPr bwMode="auto">
            <a:xfrm>
              <a:off x="8015546" y="4549824"/>
              <a:ext cx="179895" cy="730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Rectangle 27"/>
            <p:cNvSpPr>
              <a:spLocks noChangeArrowheads="1"/>
            </p:cNvSpPr>
            <p:nvPr/>
          </p:nvSpPr>
          <p:spPr bwMode="auto">
            <a:xfrm>
              <a:off x="7895175" y="4694367"/>
              <a:ext cx="120371" cy="2160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Rectangle 30"/>
            <p:cNvSpPr>
              <a:spLocks noChangeArrowheads="1"/>
            </p:cNvSpPr>
            <p:nvPr/>
          </p:nvSpPr>
          <p:spPr bwMode="auto">
            <a:xfrm>
              <a:off x="7655756" y="3180640"/>
              <a:ext cx="239420" cy="1445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Rectangle 31"/>
            <p:cNvSpPr>
              <a:spLocks noChangeArrowheads="1"/>
            </p:cNvSpPr>
            <p:nvPr/>
          </p:nvSpPr>
          <p:spPr bwMode="auto">
            <a:xfrm>
              <a:off x="4295952" y="3469725"/>
              <a:ext cx="539685" cy="2874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Rectangle 32"/>
            <p:cNvSpPr>
              <a:spLocks noChangeArrowheads="1"/>
            </p:cNvSpPr>
            <p:nvPr/>
          </p:nvSpPr>
          <p:spPr bwMode="auto">
            <a:xfrm>
              <a:off x="6635910" y="2172019"/>
              <a:ext cx="120371" cy="1445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Rectangle 33"/>
            <p:cNvSpPr>
              <a:spLocks noChangeArrowheads="1"/>
            </p:cNvSpPr>
            <p:nvPr/>
          </p:nvSpPr>
          <p:spPr bwMode="auto">
            <a:xfrm>
              <a:off x="5555217" y="4333804"/>
              <a:ext cx="539685" cy="360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6274797" y="2029065"/>
              <a:ext cx="240742" cy="3605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>
              <a:off x="6274797" y="2172019"/>
              <a:ext cx="240742" cy="144542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45" name="Rectangle 39"/>
            <p:cNvSpPr>
              <a:spLocks noChangeArrowheads="1"/>
            </p:cNvSpPr>
            <p:nvPr/>
          </p:nvSpPr>
          <p:spPr bwMode="auto">
            <a:xfrm>
              <a:off x="7055224" y="2893144"/>
              <a:ext cx="179895" cy="2160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Rectangle 40"/>
            <p:cNvSpPr>
              <a:spLocks noChangeArrowheads="1"/>
            </p:cNvSpPr>
            <p:nvPr/>
          </p:nvSpPr>
          <p:spPr bwMode="auto">
            <a:xfrm>
              <a:off x="7835651" y="3253705"/>
              <a:ext cx="120371" cy="714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Rectangle 41"/>
            <p:cNvSpPr>
              <a:spLocks noChangeArrowheads="1"/>
            </p:cNvSpPr>
            <p:nvPr/>
          </p:nvSpPr>
          <p:spPr bwMode="auto">
            <a:xfrm>
              <a:off x="6934853" y="2172019"/>
              <a:ext cx="181217" cy="2890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Rectangle 70"/>
            <p:cNvSpPr>
              <a:spLocks noChangeArrowheads="1"/>
            </p:cNvSpPr>
            <p:nvPr/>
          </p:nvSpPr>
          <p:spPr bwMode="auto">
            <a:xfrm>
              <a:off x="4535371" y="1543021"/>
              <a:ext cx="120371" cy="1445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Rectangle 71"/>
            <p:cNvSpPr>
              <a:spLocks noChangeArrowheads="1"/>
            </p:cNvSpPr>
            <p:nvPr/>
          </p:nvSpPr>
          <p:spPr bwMode="auto">
            <a:xfrm>
              <a:off x="3995686" y="1884522"/>
              <a:ext cx="120371" cy="1445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0" name="Rectangle 72"/>
            <p:cNvSpPr>
              <a:spLocks noChangeArrowheads="1"/>
            </p:cNvSpPr>
            <p:nvPr/>
          </p:nvSpPr>
          <p:spPr bwMode="auto">
            <a:xfrm>
              <a:off x="5855483" y="4478347"/>
              <a:ext cx="359790" cy="2874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AutoShape 66"/>
            <p:cNvSpPr>
              <a:spLocks noChangeArrowheads="1"/>
            </p:cNvSpPr>
            <p:nvPr/>
          </p:nvSpPr>
          <p:spPr bwMode="auto">
            <a:xfrm rot="13734387">
              <a:off x="4552687" y="1806000"/>
              <a:ext cx="611114" cy="1215111"/>
            </a:xfrm>
            <a:prstGeom prst="curvedLeftArrow">
              <a:avLst>
                <a:gd name="adj1" fmla="val 33117"/>
                <a:gd name="adj2" fmla="val 66234"/>
                <a:gd name="adj3" fmla="val 33333"/>
              </a:avLst>
            </a:prstGeom>
            <a:solidFill>
              <a:schemeClr val="bg1"/>
            </a:solidFill>
            <a:ln w="9525">
              <a:solidFill>
                <a:srgbClr val="515355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Rechteck 51"/>
            <p:cNvSpPr/>
            <p:nvPr/>
          </p:nvSpPr>
          <p:spPr bwMode="auto">
            <a:xfrm>
              <a:off x="5351656" y="3728168"/>
              <a:ext cx="180020" cy="144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3" name="Rechteck 52"/>
            <p:cNvSpPr/>
            <p:nvPr/>
          </p:nvSpPr>
          <p:spPr bwMode="auto">
            <a:xfrm>
              <a:off x="7488324" y="2852936"/>
              <a:ext cx="108000" cy="108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54" name="Gruppieren 53"/>
            <p:cNvGrpSpPr/>
            <p:nvPr/>
          </p:nvGrpSpPr>
          <p:grpSpPr>
            <a:xfrm>
              <a:off x="5083055" y="2096852"/>
              <a:ext cx="2693301" cy="1879636"/>
              <a:chOff x="6228184" y="2096852"/>
              <a:chExt cx="2693301" cy="1879636"/>
            </a:xfrm>
          </p:grpSpPr>
          <p:grpSp>
            <p:nvGrpSpPr>
              <p:cNvPr id="63" name="Gruppieren 62"/>
              <p:cNvGrpSpPr/>
              <p:nvPr/>
            </p:nvGrpSpPr>
            <p:grpSpPr>
              <a:xfrm>
                <a:off x="6228184" y="2096852"/>
                <a:ext cx="2693301" cy="1879636"/>
                <a:chOff x="5051155" y="2096852"/>
                <a:chExt cx="2693301" cy="1879636"/>
              </a:xfrm>
            </p:grpSpPr>
            <p:grpSp>
              <p:nvGrpSpPr>
                <p:cNvPr id="65" name="Gruppieren 258"/>
                <p:cNvGrpSpPr/>
                <p:nvPr/>
              </p:nvGrpSpPr>
              <p:grpSpPr>
                <a:xfrm>
                  <a:off x="7128284" y="2096852"/>
                  <a:ext cx="616172" cy="944545"/>
                  <a:chOff x="7128284" y="2096852"/>
                  <a:chExt cx="616172" cy="944545"/>
                </a:xfrm>
              </p:grpSpPr>
              <p:sp>
                <p:nvSpPr>
                  <p:cNvPr id="67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28284" y="2096852"/>
                    <a:ext cx="616172" cy="27918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/>
                    <a:r>
                      <a:rPr lang="de-DE" sz="1200" b="1" dirty="0">
                        <a:solidFill>
                          <a:srgbClr val="FF0000"/>
                        </a:solidFill>
                      </a:rPr>
                      <a:t>ANKE</a:t>
                    </a:r>
                    <a:endParaRPr lang="de-DE" b="1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68" name="Gerade Verbindung mit Pfeil 67"/>
                  <p:cNvCxnSpPr>
                    <a:stCxn id="67" idx="2"/>
                  </p:cNvCxnSpPr>
                  <p:nvPr/>
                </p:nvCxnSpPr>
                <p:spPr bwMode="auto">
                  <a:xfrm rot="16200000" flipH="1">
                    <a:off x="7287700" y="2524701"/>
                    <a:ext cx="336831" cy="39491"/>
                  </a:xfrm>
                  <a:prstGeom prst="straightConnector1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69" name="Zylinder 68"/>
                  <p:cNvSpPr/>
                  <p:nvPr/>
                </p:nvSpPr>
                <p:spPr bwMode="auto">
                  <a:xfrm rot="18335167">
                    <a:off x="7424781" y="2825397"/>
                    <a:ext cx="216000" cy="216000"/>
                  </a:xfrm>
                  <a:prstGeom prst="can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66" name="Pfeil nach rechts 65"/>
                <p:cNvSpPr/>
                <p:nvPr/>
              </p:nvSpPr>
              <p:spPr bwMode="auto">
                <a:xfrm rot="1827231">
                  <a:off x="5051155" y="3652488"/>
                  <a:ext cx="828000" cy="324000"/>
                </a:xfrm>
                <a:prstGeom prst="rightArrow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sp>
            <p:nvSpPr>
              <p:cNvPr id="64" name="Text Box 63"/>
              <p:cNvSpPr txBox="1">
                <a:spLocks noChangeArrowheads="1"/>
              </p:cNvSpPr>
              <p:nvPr/>
            </p:nvSpPr>
            <p:spPr bwMode="auto">
              <a:xfrm>
                <a:off x="6275108" y="2636912"/>
                <a:ext cx="486137" cy="2791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de-DE" sz="1200" b="1" dirty="0">
                    <a:solidFill>
                      <a:srgbClr val="FF0000"/>
                    </a:solidFill>
                  </a:rPr>
                  <a:t>PAX</a:t>
                </a:r>
                <a:endParaRPr lang="de-DE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5" name="Gruppieren 54"/>
            <p:cNvGrpSpPr/>
            <p:nvPr/>
          </p:nvGrpSpPr>
          <p:grpSpPr>
            <a:xfrm>
              <a:off x="5021967" y="2135058"/>
              <a:ext cx="2970413" cy="1797998"/>
              <a:chOff x="4960970" y="2105704"/>
              <a:chExt cx="2970413" cy="1797998"/>
            </a:xfrm>
          </p:grpSpPr>
          <p:grpSp>
            <p:nvGrpSpPr>
              <p:cNvPr id="56" name="Gruppieren 55"/>
              <p:cNvGrpSpPr/>
              <p:nvPr/>
            </p:nvGrpSpPr>
            <p:grpSpPr>
              <a:xfrm>
                <a:off x="4960970" y="2648032"/>
                <a:ext cx="2970413" cy="1255670"/>
                <a:chOff x="4960970" y="2648032"/>
                <a:chExt cx="2970413" cy="1255670"/>
              </a:xfrm>
            </p:grpSpPr>
            <p:grpSp>
              <p:nvGrpSpPr>
                <p:cNvPr id="58" name="Gruppieren 257"/>
                <p:cNvGrpSpPr/>
                <p:nvPr/>
              </p:nvGrpSpPr>
              <p:grpSpPr>
                <a:xfrm>
                  <a:off x="4960970" y="2648032"/>
                  <a:ext cx="589788" cy="1255670"/>
                  <a:chOff x="4960970" y="2648032"/>
                  <a:chExt cx="589788" cy="1255670"/>
                </a:xfrm>
              </p:grpSpPr>
              <p:sp>
                <p:nvSpPr>
                  <p:cNvPr id="60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60970" y="2648032"/>
                    <a:ext cx="486137" cy="27918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/>
                    <a:r>
                      <a:rPr lang="de-DE" sz="1200" b="1" dirty="0">
                        <a:solidFill>
                          <a:srgbClr val="FF0000"/>
                        </a:solidFill>
                      </a:rPr>
                      <a:t>PAX</a:t>
                    </a:r>
                    <a:endParaRPr lang="de-DE" b="1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61" name="Gerade Verbindung mit Pfeil 60"/>
                  <p:cNvCxnSpPr>
                    <a:stCxn id="60" idx="2"/>
                  </p:cNvCxnSpPr>
                  <p:nvPr/>
                </p:nvCxnSpPr>
                <p:spPr bwMode="auto">
                  <a:xfrm rot="16200000" flipH="1">
                    <a:off x="4987444" y="3143807"/>
                    <a:ext cx="681808" cy="248618"/>
                  </a:xfrm>
                  <a:prstGeom prst="straightConnector1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62" name="Zylinder 61"/>
                  <p:cNvSpPr/>
                  <p:nvPr/>
                </p:nvSpPr>
                <p:spPr bwMode="auto">
                  <a:xfrm rot="18335167">
                    <a:off x="5334758" y="3687702"/>
                    <a:ext cx="216000" cy="216000"/>
                  </a:xfrm>
                  <a:prstGeom prst="can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59" name="Pfeil nach rechts 58"/>
                <p:cNvSpPr/>
                <p:nvPr/>
              </p:nvSpPr>
              <p:spPr bwMode="auto">
                <a:xfrm rot="1827231">
                  <a:off x="7103383" y="2752388"/>
                  <a:ext cx="828000" cy="324000"/>
                </a:xfrm>
                <a:prstGeom prst="rightArrow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sp>
            <p:nvSpPr>
              <p:cNvPr id="57" name="Text Box 63"/>
              <p:cNvSpPr txBox="1">
                <a:spLocks noChangeArrowheads="1"/>
              </p:cNvSpPr>
              <p:nvPr/>
            </p:nvSpPr>
            <p:spPr bwMode="auto">
              <a:xfrm>
                <a:off x="7211303" y="2105704"/>
                <a:ext cx="616172" cy="2791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de-DE" sz="1200" b="1" dirty="0">
                    <a:solidFill>
                      <a:srgbClr val="FF0000"/>
                    </a:solidFill>
                  </a:rPr>
                  <a:t>ANKE</a:t>
                </a:r>
                <a:endParaRPr lang="de-DE" b="1" dirty="0">
                  <a:solidFill>
                    <a:srgbClr val="FF0000"/>
                  </a:solidFill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0" name="Tabelle 6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244904"/>
                  </p:ext>
                </p:extLst>
              </p:nvPr>
            </p:nvGraphicFramePr>
            <p:xfrm>
              <a:off x="503548" y="4581128"/>
              <a:ext cx="4608512" cy="1854200"/>
            </p:xfrm>
            <a:graphic>
              <a:graphicData uri="http://schemas.openxmlformats.org/drawingml/2006/table">
                <a:tbl>
                  <a:tblPr firstRow="1" bandRow="1">
                    <a:tableStyleId>{ED083AE6-46FA-4A59-8FB0-9F97EB10719F}</a:tableStyleId>
                  </a:tblPr>
                  <a:tblGrid>
                    <a:gridCol w="3168352"/>
                    <a:gridCol w="144016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 err="1" smtClean="0"/>
                            <a:t>B</a:t>
                          </a:r>
                          <a:r>
                            <a:rPr lang="de-DE" sz="1600" dirty="0" err="1" smtClean="0">
                              <a:sym typeface="Symbol"/>
                            </a:rPr>
                            <a:t>dl</a:t>
                          </a:r>
                          <a:r>
                            <a:rPr lang="de-DE" sz="1600" baseline="0" dirty="0" smtClean="0">
                              <a:sym typeface="Symbol"/>
                            </a:rPr>
                            <a:t> (Tm)</a:t>
                          </a:r>
                          <a:endParaRPr lang="de-DE" sz="1600" baseline="0" dirty="0" smtClean="0">
                            <a:solidFill>
                              <a:schemeClr val="tx1"/>
                            </a:solidFill>
                            <a:sym typeface="Symbol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kumimoji="0" lang="de-DE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𝑝𝑛</m:t>
                              </m:r>
                              <m:r>
                                <a:rPr kumimoji="0" lang="de-DE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de-DE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kumimoji="0" lang="de-DE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de-DE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Cambria Math"/>
                                        </a:rPr>
                                        <m:t>𝑝𝑝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kumimoji="0" lang="de-DE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0" lang="de-DE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0" lang="de-DE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0" lang="de-DE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kumimoji="0" lang="de-DE" sz="16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kumimoji="0" lang="de-DE" sz="16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at</m:t>
                              </m:r>
                            </m:oMath>
                          </a14:m>
                          <a:r>
                            <a:rPr kumimoji="0" lang="en-US" sz="1600" u="none" strike="noStrike" kern="0" cap="none" spc="0" normalizeH="0" baseline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60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353 </m:t>
                              </m:r>
                            </m:oMath>
                          </a14:m>
                          <a:r>
                            <a:rPr kumimoji="0" lang="en-US" sz="1600" u="none" strike="noStrike" kern="0" cap="none" spc="0" normalizeH="0" baseline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</a:rPr>
                            <a:t>MeV</a:t>
                          </a:r>
                          <a:endParaRPr lang="de-DE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i="1" dirty="0" smtClean="0">
                                    <a:latin typeface="Cambria Math"/>
                                  </a:rPr>
                                  <m:t>3.329</m:t>
                                </m:r>
                              </m:oMath>
                            </m:oMathPara>
                          </a14:m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600" dirty="0" smtClean="0"/>
                            <a:t>PAX </a:t>
                          </a:r>
                          <a:r>
                            <a:rPr lang="de-DE" sz="1600" dirty="0" err="1" smtClean="0"/>
                            <a:t>at</a:t>
                          </a:r>
                          <a:r>
                            <a:rPr lang="de-DE" sz="1600" dirty="0" smtClean="0"/>
                            <a:t> COSY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i="1" dirty="0" smtClean="0">
                                  <a:latin typeface="Cambria Math"/>
                                </a:rPr>
                                <m:t>140 </m:t>
                              </m:r>
                            </m:oMath>
                          </a14:m>
                          <a:r>
                            <a:rPr lang="de-DE" sz="1600" dirty="0" smtClean="0"/>
                            <a:t>MeV</a:t>
                          </a:r>
                          <a:endParaRPr lang="de-D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i="1" dirty="0" smtClean="0">
                                    <a:latin typeface="Cambria Math"/>
                                  </a:rPr>
                                  <m:t>1.994</m:t>
                                </m:r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600" dirty="0" smtClean="0"/>
                            <a:t>PAX </a:t>
                          </a:r>
                          <a:r>
                            <a:rPr lang="de-DE" sz="1600" dirty="0" err="1" smtClean="0"/>
                            <a:t>at</a:t>
                          </a:r>
                          <a:r>
                            <a:rPr lang="de-DE" sz="1600" baseline="0" dirty="0" smtClean="0"/>
                            <a:t> AD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i="1" baseline="0" dirty="0" smtClean="0">
                                  <a:latin typeface="Cambria Math"/>
                                </a:rPr>
                                <m:t>500 </m:t>
                              </m:r>
                            </m:oMath>
                          </a14:m>
                          <a:r>
                            <a:rPr lang="de-DE" sz="1600" baseline="0" dirty="0" smtClean="0"/>
                            <a:t>MeV</a:t>
                          </a:r>
                          <a:endParaRPr lang="de-D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i="1" dirty="0" smtClean="0">
                                    <a:latin typeface="Cambria Math"/>
                                  </a:rPr>
                                  <m:t>4.090</m:t>
                                </m:r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sz="1600" i="1" dirty="0" smtClean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de-DE" sz="1600" i="1" baseline="-25000" dirty="0" err="1" smtClean="0">
                                  <a:latin typeface="Cambria Math"/>
                                </a:rPr>
                                <m:t>𝑚𝑎𝑥</m:t>
                              </m:r>
                            </m:oMath>
                          </a14:m>
                          <a:r>
                            <a:rPr lang="de-DE" sz="1600" baseline="0" dirty="0" smtClean="0"/>
                            <a:t> </a:t>
                          </a:r>
                          <a:r>
                            <a:rPr lang="de-DE" sz="1600" baseline="0" dirty="0" err="1" smtClean="0"/>
                            <a:t>at</a:t>
                          </a:r>
                          <a:r>
                            <a:rPr lang="de-DE" sz="1600" baseline="0" dirty="0" smtClean="0"/>
                            <a:t> </a:t>
                          </a:r>
                          <a:r>
                            <a:rPr lang="de-DE" sz="1600" dirty="0" smtClean="0"/>
                            <a:t>COSY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i="1" dirty="0" smtClean="0">
                                  <a:latin typeface="Cambria Math"/>
                                </a:rPr>
                                <m:t>2.88 </m:t>
                              </m:r>
                            </m:oMath>
                          </a14:m>
                          <a:r>
                            <a:rPr lang="de-DE" sz="1600" dirty="0" smtClean="0"/>
                            <a:t>GeV</a:t>
                          </a:r>
                          <a:endParaRPr lang="de-D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i="1" dirty="0" smtClean="0">
                                    <a:latin typeface="Cambria Math"/>
                                  </a:rPr>
                                  <m:t>13.887</m:t>
                                </m:r>
                              </m:oMath>
                            </m:oMathPara>
                          </a14:m>
                          <a:endParaRPr lang="de-DE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70" name="Tabelle 6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244904"/>
                  </p:ext>
                </p:extLst>
              </p:nvPr>
            </p:nvGraphicFramePr>
            <p:xfrm>
              <a:off x="503548" y="4581128"/>
              <a:ext cx="4608512" cy="1854200"/>
            </p:xfrm>
            <a:graphic>
              <a:graphicData uri="http://schemas.openxmlformats.org/drawingml/2006/table">
                <a:tbl>
                  <a:tblPr firstRow="1" bandRow="1">
                    <a:tableStyleId>{ED083AE6-46FA-4A59-8FB0-9F97EB10719F}</a:tableStyleId>
                  </a:tblPr>
                  <a:tblGrid>
                    <a:gridCol w="3168352"/>
                    <a:gridCol w="144016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 err="1" smtClean="0"/>
                            <a:t>B</a:t>
                          </a:r>
                          <a:r>
                            <a:rPr lang="de-DE" sz="1600" dirty="0" err="1" smtClean="0">
                              <a:sym typeface="Symbol"/>
                            </a:rPr>
                            <a:t>dl</a:t>
                          </a:r>
                          <a:r>
                            <a:rPr lang="de-DE" sz="1600" baseline="0" dirty="0" smtClean="0">
                              <a:sym typeface="Symbol"/>
                            </a:rPr>
                            <a:t> (Tm)</a:t>
                          </a:r>
                          <a:endParaRPr lang="de-DE" sz="1600" baseline="0" dirty="0" smtClean="0">
                            <a:solidFill>
                              <a:schemeClr val="tx1"/>
                            </a:solidFill>
                            <a:sym typeface="Symbol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92" t="-106557" r="-45385" b="-3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20763" t="-106557" b="-311475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92" t="-206557" r="-45385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20763" t="-206557" b="-211475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92" t="-306557" r="-45385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20763" t="-306557" b="-111475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192" t="-406557" r="-45385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220763" t="-406557" b="-1147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465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4570276" cy="41148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sz="2000" dirty="0" err="1"/>
              <a:t>Optimize</a:t>
            </a:r>
            <a:r>
              <a:rPr lang="de-DE" sz="2000" dirty="0"/>
              <a:t> </a:t>
            </a:r>
            <a:r>
              <a:rPr lang="de-DE" sz="2000" dirty="0" err="1"/>
              <a:t>system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spin</a:t>
            </a:r>
            <a:r>
              <a:rPr lang="de-DE" sz="2000" dirty="0"/>
              <a:t> </a:t>
            </a:r>
            <a:r>
              <a:rPr lang="de-DE" sz="2000" dirty="0" err="1"/>
              <a:t>filtering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antiprotons</a:t>
            </a:r>
            <a:r>
              <a:rPr lang="de-DE" sz="2000" dirty="0"/>
              <a:t> (</a:t>
            </a:r>
            <a:r>
              <a:rPr lang="de-DE" sz="2000" dirty="0" err="1"/>
              <a:t>acceptance</a:t>
            </a:r>
            <a:r>
              <a:rPr lang="de-DE" sz="2000" dirty="0"/>
              <a:t>, </a:t>
            </a:r>
            <a:r>
              <a:rPr lang="de-DE" sz="2000" dirty="0" smtClean="0"/>
              <a:t>...)</a:t>
            </a:r>
          </a:p>
          <a:p>
            <a:pPr>
              <a:buFont typeface="Arial" pitchFamily="34" charset="0"/>
              <a:buChar char="•"/>
            </a:pPr>
            <a:endParaRPr lang="de-DE" sz="6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err="1" smtClean="0"/>
              <a:t>Versatility</a:t>
            </a:r>
            <a:r>
              <a:rPr lang="de-DE" sz="2000" dirty="0" smtClean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de-DE" sz="1800" dirty="0" err="1" smtClean="0"/>
              <a:t>feasability</a:t>
            </a:r>
            <a:r>
              <a:rPr lang="de-DE" sz="1800" dirty="0" smtClean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further</a:t>
            </a:r>
            <a:r>
              <a:rPr lang="de-DE" sz="1800" dirty="0"/>
              <a:t> </a:t>
            </a:r>
            <a:r>
              <a:rPr lang="de-DE" sz="1800" dirty="0" err="1"/>
              <a:t>experiments</a:t>
            </a:r>
            <a:r>
              <a:rPr lang="de-DE" sz="1800" dirty="0"/>
              <a:t> (</a:t>
            </a:r>
            <a:r>
              <a:rPr lang="de-DE" sz="1800" dirty="0" err="1"/>
              <a:t>pd</a:t>
            </a:r>
            <a:r>
              <a:rPr lang="de-DE" sz="1800" dirty="0"/>
              <a:t> </a:t>
            </a:r>
            <a:r>
              <a:rPr lang="de-DE" sz="1800" dirty="0" err="1"/>
              <a:t>breakup</a:t>
            </a:r>
            <a:r>
              <a:rPr lang="de-DE" sz="1800" dirty="0"/>
              <a:t>, TRIC </a:t>
            </a:r>
            <a:r>
              <a:rPr lang="de-DE" sz="1800" dirty="0" smtClean="0"/>
              <a:t>…)</a:t>
            </a:r>
          </a:p>
          <a:p>
            <a:pPr lvl="1">
              <a:buFont typeface="Arial" pitchFamily="34" charset="0"/>
              <a:buChar char="•"/>
            </a:pPr>
            <a:r>
              <a:rPr lang="de-DE" sz="1800" dirty="0" err="1" smtClean="0"/>
              <a:t>measurement</a:t>
            </a:r>
            <a:r>
              <a:rPr lang="de-DE" sz="1800" dirty="0" smtClean="0"/>
              <a:t> </a:t>
            </a:r>
            <a:r>
              <a:rPr lang="de-DE" sz="1800" dirty="0" err="1"/>
              <a:t>of</a:t>
            </a:r>
            <a:r>
              <a:rPr lang="de-DE" sz="1800" dirty="0"/>
              <a:t> all </a:t>
            </a:r>
            <a:r>
              <a:rPr lang="de-DE" sz="1800" dirty="0" err="1"/>
              <a:t>spin</a:t>
            </a:r>
            <a:r>
              <a:rPr lang="de-DE" sz="1800" dirty="0"/>
              <a:t> </a:t>
            </a:r>
            <a:r>
              <a:rPr lang="de-DE" sz="1800" dirty="0" smtClean="0"/>
              <a:t>observables</a:t>
            </a:r>
          </a:p>
          <a:p>
            <a:pPr>
              <a:buFont typeface="Arial" pitchFamily="34" charset="0"/>
              <a:buChar char="•"/>
            </a:pPr>
            <a:endParaRPr lang="de-DE" sz="6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err="1" smtClean="0"/>
              <a:t>Usage</a:t>
            </a:r>
            <a:r>
              <a:rPr lang="de-DE" sz="2000" dirty="0" smtClean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existing</a:t>
            </a:r>
            <a:r>
              <a:rPr lang="de-DE" sz="2000" dirty="0"/>
              <a:t> </a:t>
            </a:r>
            <a:r>
              <a:rPr lang="de-DE" sz="2000" dirty="0" err="1"/>
              <a:t>equipment</a:t>
            </a:r>
            <a:r>
              <a:rPr lang="de-DE" sz="2000" dirty="0"/>
              <a:t>  (HERMES </a:t>
            </a:r>
            <a:r>
              <a:rPr lang="de-DE" sz="2000" dirty="0" err="1"/>
              <a:t>detectors</a:t>
            </a:r>
            <a:r>
              <a:rPr lang="de-DE" sz="2000" dirty="0"/>
              <a:t>, </a:t>
            </a:r>
            <a:r>
              <a:rPr lang="de-DE" sz="2000" dirty="0" err="1"/>
              <a:t>readout</a:t>
            </a:r>
            <a:r>
              <a:rPr lang="de-DE" sz="2000" dirty="0"/>
              <a:t> </a:t>
            </a:r>
            <a:r>
              <a:rPr lang="de-DE" sz="2000" dirty="0" err="1"/>
              <a:t>electronics</a:t>
            </a:r>
            <a:r>
              <a:rPr lang="de-DE" sz="2000" dirty="0"/>
              <a:t>)</a:t>
            </a:r>
          </a:p>
          <a:p>
            <a:endParaRPr lang="en-US" sz="32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503548" y="1160748"/>
            <a:ext cx="8569697" cy="40011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schemeClr val="bg1"/>
                </a:solidFill>
                <a:latin typeface="Arial" charset="0"/>
                <a:cs typeface="Arial" charset="0"/>
              </a:rPr>
              <a:t>Development </a:t>
            </a:r>
            <a:r>
              <a:rPr lang="de-DE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detector</a:t>
            </a:r>
            <a:r>
              <a:rPr lang="de-DE" sz="20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system</a:t>
            </a:r>
            <a:r>
              <a:rPr lang="de-DE" sz="20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2132856"/>
            <a:ext cx="3793698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5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2313" r="10486" b="3433"/>
          <a:stretch/>
        </p:blipFill>
        <p:spPr>
          <a:xfrm>
            <a:off x="2103580" y="2961320"/>
            <a:ext cx="5564764" cy="3348000"/>
          </a:xfrm>
          <a:effectLst>
            <a:outerShdw blurRad="50800" dist="127000" dir="2700000" algn="tl" rotWithShape="0">
              <a:srgbClr val="005B82">
                <a:alpha val="40000"/>
              </a:srgbClr>
            </a:outerShdw>
            <a:softEdge rad="3175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/>
              <p:cNvSpPr txBox="1"/>
              <p:nvPr/>
            </p:nvSpPr>
            <p:spPr>
              <a:xfrm>
                <a:off x="431540" y="800708"/>
                <a:ext cx="8496944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de-DE" sz="2000" dirty="0" smtClean="0"/>
                  <a:t>Barrel-</a:t>
                </a:r>
                <a:r>
                  <a:rPr lang="de-DE" sz="2000" dirty="0" err="1"/>
                  <a:t>shaped</a:t>
                </a:r>
                <a:r>
                  <a:rPr lang="de-DE" sz="2000" dirty="0"/>
                  <a:t>,</a:t>
                </a:r>
                <a:r>
                  <a:rPr lang="el-GR" sz="2000" dirty="0"/>
                  <a:t> </a:t>
                </a:r>
                <a14:m>
                  <m:oMath xmlns:m="http://schemas.openxmlformats.org/officeDocument/2006/math">
                    <m:r>
                      <a:rPr lang="el-GR" sz="2000" i="1" smtClean="0"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lang="de-DE" sz="2000" dirty="0" smtClean="0"/>
                  <a:t>-</a:t>
                </a:r>
                <a:r>
                  <a:rPr lang="de-DE" sz="2000" dirty="0" err="1"/>
                  <a:t>symmetric</a:t>
                </a:r>
                <a:r>
                  <a:rPr lang="de-DE" sz="2000" dirty="0"/>
                  <a:t> </a:t>
                </a:r>
                <a:r>
                  <a:rPr lang="de-DE" sz="2000" dirty="0" err="1"/>
                  <a:t>detection</a:t>
                </a:r>
                <a:r>
                  <a:rPr lang="de-DE" sz="2000" dirty="0"/>
                  <a:t> </a:t>
                </a:r>
                <a:r>
                  <a:rPr lang="de-DE" sz="2000" dirty="0" err="1" smtClean="0"/>
                  <a:t>system</a:t>
                </a:r>
                <a:endParaRPr lang="de-DE" sz="2000" dirty="0"/>
              </a:p>
              <a:p>
                <a:pPr marL="285750" indent="-285750">
                  <a:spcAft>
                    <a:spcPts val="600"/>
                  </a:spcAft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</a:rPr>
                      <m:t>24 </m:t>
                    </m:r>
                  </m:oMath>
                </a14:m>
                <a:r>
                  <a:rPr lang="de-DE" sz="2000" dirty="0"/>
                  <a:t>double-</a:t>
                </a:r>
                <a:r>
                  <a:rPr lang="de-DE" sz="2000" dirty="0" err="1"/>
                  <a:t>sided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position</a:t>
                </a:r>
                <a:r>
                  <a:rPr lang="de-DE" sz="2000" dirty="0"/>
                  <a:t> sensitive </a:t>
                </a:r>
                <a:r>
                  <a:rPr lang="de-DE" sz="2000" dirty="0" err="1"/>
                  <a:t>silicon</a:t>
                </a:r>
                <a:r>
                  <a:rPr lang="de-DE" sz="2000" dirty="0"/>
                  <a:t> </a:t>
                </a:r>
                <a:r>
                  <a:rPr lang="de-DE" sz="2000" dirty="0" err="1" smtClean="0"/>
                  <a:t>strip</a:t>
                </a:r>
                <a:r>
                  <a:rPr lang="de-DE" sz="2000" dirty="0" smtClean="0"/>
                  <a:t> </a:t>
                </a:r>
                <a:r>
                  <a:rPr lang="de-DE" sz="2000" dirty="0" err="1"/>
                  <a:t>sensors</a:t>
                </a:r>
                <a:r>
                  <a:rPr lang="de-DE" sz="2000" dirty="0"/>
                  <a:t> in </a:t>
                </a:r>
                <a:r>
                  <a:rPr lang="de-DE" sz="2000" dirty="0" err="1"/>
                  <a:t>three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layers</a:t>
                </a:r>
                <a:r>
                  <a:rPr lang="de-DE" sz="2000" dirty="0"/>
                  <a:t> (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</a:rPr>
                      <m:t>300 </m:t>
                    </m:r>
                  </m:oMath>
                </a14:m>
                <a:r>
                  <a:rPr lang="el-GR" sz="2000" dirty="0"/>
                  <a:t>μ</a:t>
                </a:r>
                <a:r>
                  <a:rPr lang="de-DE" sz="2000" dirty="0"/>
                  <a:t>m,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</a:rPr>
                      <m:t>300 </m:t>
                    </m:r>
                  </m:oMath>
                </a14:m>
                <a:r>
                  <a:rPr lang="el-GR" sz="2000" dirty="0"/>
                  <a:t>μ</a:t>
                </a:r>
                <a:r>
                  <a:rPr lang="de-DE" sz="2000" dirty="0"/>
                  <a:t>m,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</a:rPr>
                      <m:t>1500 </m:t>
                    </m:r>
                  </m:oMath>
                </a14:m>
                <a:r>
                  <a:rPr lang="el-GR" sz="2000" dirty="0"/>
                  <a:t>μ</a:t>
                </a:r>
                <a:r>
                  <a:rPr lang="de-DE" sz="2000" dirty="0" smtClean="0"/>
                  <a:t>m)</a:t>
                </a:r>
              </a:p>
              <a:p>
                <a:pPr marL="285750" indent="-285750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de-DE" sz="2000" dirty="0" smtClean="0"/>
                  <a:t>Strip </a:t>
                </a:r>
                <a:r>
                  <a:rPr lang="de-DE" sz="2000" dirty="0" err="1"/>
                  <a:t>pitch</a:t>
                </a:r>
                <a:r>
                  <a:rPr lang="de-DE" sz="2000" dirty="0"/>
                  <a:t>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</a:rPr>
                      <m:t>0.7</m:t>
                    </m:r>
                  </m:oMath>
                </a14:m>
                <a:r>
                  <a:rPr lang="de-DE" sz="2000" dirty="0"/>
                  <a:t> mm </a:t>
                </a:r>
                <a:r>
                  <a:rPr lang="de-DE" sz="2000" dirty="0" err="1"/>
                  <a:t>results</a:t>
                </a:r>
                <a:r>
                  <a:rPr lang="de-DE" sz="2000" dirty="0"/>
                  <a:t> in a </a:t>
                </a:r>
                <a:r>
                  <a:rPr lang="de-DE" sz="2000" dirty="0" err="1"/>
                  <a:t>vertex</a:t>
                </a:r>
                <a:r>
                  <a:rPr lang="de-DE" sz="2000" dirty="0"/>
                  <a:t> </a:t>
                </a:r>
                <a:r>
                  <a:rPr lang="de-DE" sz="2000" dirty="0" err="1" smtClean="0"/>
                  <a:t>resolution</a:t>
                </a:r>
                <a:r>
                  <a:rPr lang="de-DE" sz="2000" dirty="0" smtClean="0"/>
                  <a:t>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de-DE" sz="2000" i="1" dirty="0" smtClean="0">
                        <a:latin typeface="Cambria Math"/>
                      </a:rPr>
                      <m:t>1</m:t>
                    </m:r>
                    <m:r>
                      <a:rPr lang="de-DE" sz="2000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sz="2000" dirty="0" smtClean="0"/>
                  <a:t>mm</a:t>
                </a:r>
                <a:endParaRPr lang="de-DE" sz="2000" dirty="0" smtClean="0"/>
              </a:p>
              <a:p>
                <a:pPr marL="285750" indent="-285750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de-DE" sz="2000" dirty="0" smtClean="0"/>
                  <a:t>All </a:t>
                </a:r>
                <a:r>
                  <a:rPr lang="de-DE" sz="2000" dirty="0" err="1"/>
                  <a:t>spin</a:t>
                </a:r>
                <a:r>
                  <a:rPr lang="de-DE" sz="2000" dirty="0"/>
                  <a:t> observables </a:t>
                </a:r>
                <a:r>
                  <a:rPr lang="de-DE" sz="2000" dirty="0" err="1" smtClean="0"/>
                  <a:t>measurable</a:t>
                </a:r>
                <a:r>
                  <a:rPr lang="de-DE" sz="2000" dirty="0"/>
                  <a:t> </a:t>
                </a:r>
                <a:r>
                  <a:rPr lang="de-DE" sz="2000" dirty="0" err="1" smtClean="0"/>
                  <a:t>with</a:t>
                </a:r>
                <a:r>
                  <a:rPr lang="de-DE" sz="2000" dirty="0" smtClean="0"/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lang="de-DE" sz="2000" dirty="0" smtClean="0"/>
                  <a:t>-</a:t>
                </a:r>
                <a:r>
                  <a:rPr lang="de-DE" sz="2000" dirty="0" err="1" smtClean="0"/>
                  <a:t>dependence</a:t>
                </a:r>
                <a:r>
                  <a:rPr lang="de-DE" sz="2000" dirty="0" smtClean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>
                        <a:latin typeface="Cambria Math"/>
                      </a:rPr>
                      <m:t>cos</m:t>
                    </m:r>
                    <m:r>
                      <a:rPr lang="de-DE" sz="2000" b="0" i="1" smtClean="0">
                        <a:latin typeface="Cambria Math"/>
                      </a:rPr>
                      <m:t>⁡(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𝜑</m:t>
                    </m:r>
                    <m:r>
                      <a:rPr lang="de-DE" sz="20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de-DE" sz="2000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/>
                      </a:rPr>
                      <m:t>cos</m:t>
                    </m:r>
                    <m:r>
                      <a:rPr lang="de-DE" sz="2000" i="1">
                        <a:latin typeface="Cambria Math"/>
                      </a:rPr>
                      <m:t>⁡(</m:t>
                    </m:r>
                    <m:r>
                      <a:rPr lang="de-DE" sz="2000" b="0" i="1" smtClean="0">
                        <a:latin typeface="Cambria Math"/>
                      </a:rPr>
                      <m:t>2</m:t>
                    </m:r>
                    <m:r>
                      <a:rPr lang="de-DE" sz="2000" i="1">
                        <a:latin typeface="Cambria Math"/>
                        <a:ea typeface="Cambria Math"/>
                      </a:rPr>
                      <m:t>𝜑</m:t>
                    </m:r>
                    <m:r>
                      <a:rPr lang="de-DE" sz="2000" i="1">
                        <a:latin typeface="Cambria Math"/>
                      </a:rPr>
                      <m:t>)</m:t>
                    </m:r>
                  </m:oMath>
                </a14:m>
                <a:r>
                  <a:rPr lang="de-DE" sz="2000" dirty="0" smtClean="0"/>
                  <a:t>)</a:t>
                </a:r>
                <a:endParaRPr lang="de-DE" sz="2000" dirty="0"/>
              </a:p>
            </p:txBody>
          </p:sp>
        </mc:Choice>
        <mc:Fallback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800708"/>
                <a:ext cx="8496944" cy="1862048"/>
              </a:xfrm>
              <a:prstGeom prst="rect">
                <a:avLst/>
              </a:prstGeom>
              <a:blipFill rotWithShape="1">
                <a:blip r:embed="rId3"/>
                <a:stretch>
                  <a:fillRect l="-646" t="-1307" b="-4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COSY</a:t>
            </a:r>
          </a:p>
        </p:txBody>
      </p:sp>
    </p:spTree>
    <p:extLst>
      <p:ext uri="{BB962C8B-B14F-4D97-AF65-F5344CB8AC3E}">
        <p14:creationId xmlns:p14="http://schemas.microsoft.com/office/powerpoint/2010/main" val="332092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hteck 12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92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feld 1"/>
          <p:cNvSpPr txBox="1">
            <a:spLocks noChangeArrowheads="1"/>
          </p:cNvSpPr>
          <p:nvPr/>
        </p:nvSpPr>
        <p:spPr bwMode="auto">
          <a:xfrm>
            <a:off x="3203575" y="2109788"/>
            <a:ext cx="2709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PAX at CERN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4786313"/>
            <a:ext cx="6543675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Abgerundete rechteckige Legende 5"/>
          <p:cNvSpPr>
            <a:spLocks noChangeArrowheads="1"/>
          </p:cNvSpPr>
          <p:nvPr/>
        </p:nvSpPr>
        <p:spPr bwMode="auto">
          <a:xfrm>
            <a:off x="1692275" y="4221163"/>
            <a:ext cx="792163" cy="503237"/>
          </a:xfrm>
          <a:prstGeom prst="wedgeRoundRectCallout">
            <a:avLst>
              <a:gd name="adj1" fmla="val -1347"/>
              <a:gd name="adj2" fmla="val 83736"/>
              <a:gd name="adj3" fmla="val 16667"/>
            </a:avLst>
          </a:prstGeom>
          <a:solidFill>
            <a:srgbClr val="C00000">
              <a:alpha val="749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7655" name="Textfeld 6"/>
          <p:cNvSpPr txBox="1">
            <a:spLocks noChangeArrowheads="1"/>
          </p:cNvSpPr>
          <p:nvPr/>
        </p:nvSpPr>
        <p:spPr bwMode="auto">
          <a:xfrm>
            <a:off x="1785938" y="4244975"/>
            <a:ext cx="61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200">
                <a:solidFill>
                  <a:schemeClr val="bg1"/>
                </a:solidFill>
              </a:rPr>
              <a:t>CERN</a:t>
            </a:r>
          </a:p>
          <a:p>
            <a:pPr algn="ctr" eaLnBrk="1" hangingPunct="1"/>
            <a:r>
              <a:rPr lang="de-DE" sz="1200">
                <a:solidFill>
                  <a:schemeClr val="bg1"/>
                </a:solidFill>
              </a:rPr>
              <a:t>SPSC</a:t>
            </a:r>
          </a:p>
        </p:txBody>
      </p:sp>
      <p:sp>
        <p:nvSpPr>
          <p:cNvPr id="27656" name="Rechteck 1"/>
          <p:cNvSpPr>
            <a:spLocks noChangeArrowheads="1"/>
          </p:cNvSpPr>
          <p:nvPr/>
        </p:nvSpPr>
        <p:spPr bwMode="auto">
          <a:xfrm>
            <a:off x="4138613" y="5297488"/>
            <a:ext cx="3781425" cy="292100"/>
          </a:xfrm>
          <a:prstGeom prst="rect">
            <a:avLst/>
          </a:prstGeom>
          <a:solidFill>
            <a:srgbClr val="C000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21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hteck 12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512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92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feld 1"/>
          <p:cNvSpPr txBox="1">
            <a:spLocks noChangeArrowheads="1"/>
          </p:cNvSpPr>
          <p:nvPr/>
        </p:nvSpPr>
        <p:spPr bwMode="auto">
          <a:xfrm>
            <a:off x="3527425" y="2130425"/>
            <a:ext cx="2052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Motivation</a:t>
            </a:r>
          </a:p>
        </p:txBody>
      </p:sp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819650"/>
            <a:ext cx="42862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5229225"/>
            <a:ext cx="5695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Abgerundete rechteckige Legende 1"/>
          <p:cNvSpPr>
            <a:spLocks noChangeArrowheads="1"/>
          </p:cNvSpPr>
          <p:nvPr/>
        </p:nvSpPr>
        <p:spPr bwMode="auto">
          <a:xfrm>
            <a:off x="2012950" y="4365625"/>
            <a:ext cx="792163" cy="503238"/>
          </a:xfrm>
          <a:prstGeom prst="wedgeRoundRectCallout">
            <a:avLst>
              <a:gd name="adj1" fmla="val -1347"/>
              <a:gd name="adj2" fmla="val 114417"/>
              <a:gd name="adj3" fmla="val 16667"/>
            </a:avLst>
          </a:prstGeom>
          <a:solidFill>
            <a:srgbClr val="C00000">
              <a:alpha val="749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5128" name="Textfeld 2"/>
          <p:cNvSpPr txBox="1">
            <a:spLocks noChangeArrowheads="1"/>
          </p:cNvSpPr>
          <p:nvPr/>
        </p:nvSpPr>
        <p:spPr bwMode="auto">
          <a:xfrm>
            <a:off x="2133600" y="4389438"/>
            <a:ext cx="527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200">
                <a:solidFill>
                  <a:schemeClr val="bg1"/>
                </a:solidFill>
              </a:rPr>
              <a:t>FAIR</a:t>
            </a:r>
          </a:p>
          <a:p>
            <a:pPr algn="ctr" eaLnBrk="1" hangingPunct="1"/>
            <a:r>
              <a:rPr lang="de-DE" sz="1200">
                <a:solidFill>
                  <a:schemeClr val="bg1"/>
                </a:solidFill>
              </a:rPr>
              <a:t>PAC</a:t>
            </a:r>
          </a:p>
        </p:txBody>
      </p:sp>
      <p:sp>
        <p:nvSpPr>
          <p:cNvPr id="5129" name="Rechteck 1"/>
          <p:cNvSpPr>
            <a:spLocks noChangeArrowheads="1"/>
          </p:cNvSpPr>
          <p:nvPr/>
        </p:nvSpPr>
        <p:spPr bwMode="auto">
          <a:xfrm>
            <a:off x="3355975" y="5153025"/>
            <a:ext cx="2232025" cy="431800"/>
          </a:xfrm>
          <a:prstGeom prst="rect">
            <a:avLst/>
          </a:prstGeom>
          <a:solidFill>
            <a:srgbClr val="C000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28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31983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Spin </a:t>
            </a:r>
            <a:r>
              <a:rPr lang="de-DE" dirty="0" err="1">
                <a:latin typeface="Arial" charset="0"/>
                <a:cs typeface="Arial" charset="0"/>
              </a:rPr>
              <a:t>filtering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with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antiprotons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CERN/AD</a:t>
            </a:r>
          </a:p>
        </p:txBody>
      </p:sp>
      <p:sp>
        <p:nvSpPr>
          <p:cNvPr id="28676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Move equipment to the antiproton decelerator (AD) at CERN </a:t>
            </a:r>
          </a:p>
        </p:txBody>
      </p:sp>
      <p:sp>
        <p:nvSpPr>
          <p:cNvPr id="28677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2060575"/>
            <a:ext cx="6534150" cy="4068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9" name="Nach links gekrümmter Pfeil 9"/>
          <p:cNvSpPr>
            <a:spLocks noChangeArrowheads="1"/>
          </p:cNvSpPr>
          <p:nvPr/>
        </p:nvSpPr>
        <p:spPr bwMode="auto">
          <a:xfrm rot="10800000">
            <a:off x="3563938" y="3725863"/>
            <a:ext cx="731837" cy="1216025"/>
          </a:xfrm>
          <a:prstGeom prst="curvedLeftArrow">
            <a:avLst>
              <a:gd name="adj1" fmla="val 24986"/>
              <a:gd name="adj2" fmla="val 49971"/>
              <a:gd name="adj3" fmla="val 25000"/>
            </a:avLst>
          </a:prstGeom>
          <a:solidFill>
            <a:srgbClr val="C00000">
              <a:alpha val="74901"/>
            </a:srgbClr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8680" name="Textfeld 10"/>
          <p:cNvSpPr txBox="1">
            <a:spLocks noChangeArrowheads="1"/>
          </p:cNvSpPr>
          <p:nvPr/>
        </p:nvSpPr>
        <p:spPr bwMode="auto">
          <a:xfrm>
            <a:off x="3851275" y="4078288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p</a:t>
            </a:r>
          </a:p>
        </p:txBody>
      </p:sp>
      <p:cxnSp>
        <p:nvCxnSpPr>
          <p:cNvPr id="28681" name="Gerade Verbindung 2"/>
          <p:cNvCxnSpPr>
            <a:cxnSpLocks noChangeShapeType="1"/>
          </p:cNvCxnSpPr>
          <p:nvPr/>
        </p:nvCxnSpPr>
        <p:spPr bwMode="auto">
          <a:xfrm>
            <a:off x="3959225" y="4230688"/>
            <a:ext cx="2159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2" name="Textfeld 7"/>
          <p:cNvSpPr txBox="1">
            <a:spLocks noChangeArrowheads="1"/>
          </p:cNvSpPr>
          <p:nvPr/>
        </p:nvSpPr>
        <p:spPr bwMode="auto">
          <a:xfrm>
            <a:off x="7500938" y="3852863"/>
            <a:ext cx="14620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2000">
                <a:solidFill>
                  <a:srgbClr val="C00000"/>
                </a:solidFill>
              </a:rPr>
              <a:t>Proposed</a:t>
            </a:r>
          </a:p>
          <a:p>
            <a:pPr algn="ctr" eaLnBrk="1" hangingPunct="1"/>
            <a:r>
              <a:rPr lang="de-DE" sz="2000">
                <a:solidFill>
                  <a:srgbClr val="C00000"/>
                </a:solidFill>
              </a:rPr>
              <a:t>place for</a:t>
            </a:r>
          </a:p>
          <a:p>
            <a:pPr algn="ctr" eaLnBrk="1" hangingPunct="1"/>
            <a:r>
              <a:rPr lang="de-DE" sz="2000">
                <a:solidFill>
                  <a:srgbClr val="C00000"/>
                </a:solidFill>
              </a:rPr>
              <a:t>PAX set-up</a:t>
            </a:r>
          </a:p>
        </p:txBody>
      </p:sp>
      <p:sp>
        <p:nvSpPr>
          <p:cNvPr id="28683" name="Ellipse 10"/>
          <p:cNvSpPr>
            <a:spLocks noChangeArrowheads="1"/>
          </p:cNvSpPr>
          <p:nvPr/>
        </p:nvSpPr>
        <p:spPr bwMode="auto">
          <a:xfrm>
            <a:off x="7308850" y="3959225"/>
            <a:ext cx="287338" cy="8255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8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5" t="31900" r="33910" b="47893"/>
          <a:stretch>
            <a:fillRect/>
          </a:stretch>
        </p:blipFill>
        <p:spPr bwMode="auto">
          <a:xfrm>
            <a:off x="1362075" y="3933825"/>
            <a:ext cx="17700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5" t="31900" r="33910" b="54762"/>
          <a:stretch>
            <a:fillRect/>
          </a:stretch>
        </p:blipFill>
        <p:spPr bwMode="auto">
          <a:xfrm>
            <a:off x="3924300" y="2997200"/>
            <a:ext cx="17684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170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23006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Details </a:t>
            </a:r>
            <a:r>
              <a:rPr lang="de-DE" dirty="0" err="1">
                <a:latin typeface="Arial" charset="0"/>
                <a:cs typeface="Arial" charset="0"/>
              </a:rPr>
              <a:t>of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the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set-up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CERN/AD</a:t>
            </a:r>
          </a:p>
        </p:txBody>
      </p:sp>
      <p:sp>
        <p:nvSpPr>
          <p:cNvPr id="29700" name="Textfeld 1"/>
          <p:cNvSpPr txBox="1">
            <a:spLocks noChangeArrowheads="1"/>
          </p:cNvSpPr>
          <p:nvPr/>
        </p:nvSpPr>
        <p:spPr bwMode="auto">
          <a:xfrm>
            <a:off x="971550" y="1544638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Installation in (changes to) AD  </a:t>
            </a:r>
          </a:p>
        </p:txBody>
      </p:sp>
      <p:sp>
        <p:nvSpPr>
          <p:cNvPr id="29701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9702" name="Picture 14" descr="1-ActualVakuumIn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92375"/>
            <a:ext cx="638016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feld 7"/>
          <p:cNvSpPr txBox="1">
            <a:spLocks noChangeArrowheads="1"/>
          </p:cNvSpPr>
          <p:nvPr/>
        </p:nvSpPr>
        <p:spPr bwMode="auto">
          <a:xfrm>
            <a:off x="1268413" y="4292600"/>
            <a:ext cx="5721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/>
              <a:t>Step 1: 	Replacement of the current vacuum pipe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23006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Details </a:t>
            </a:r>
            <a:r>
              <a:rPr lang="de-DE" dirty="0" err="1">
                <a:latin typeface="Arial" charset="0"/>
                <a:cs typeface="Arial" charset="0"/>
              </a:rPr>
              <a:t>of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the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set-up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CERN/AD</a:t>
            </a:r>
          </a:p>
        </p:txBody>
      </p:sp>
      <p:sp>
        <p:nvSpPr>
          <p:cNvPr id="30724" name="Textfeld 1"/>
          <p:cNvSpPr txBox="1">
            <a:spLocks noChangeArrowheads="1"/>
          </p:cNvSpPr>
          <p:nvPr/>
        </p:nvSpPr>
        <p:spPr bwMode="auto">
          <a:xfrm>
            <a:off x="971550" y="1544638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Installation in (changes to) AD  </a:t>
            </a:r>
          </a:p>
        </p:txBody>
      </p:sp>
      <p:sp>
        <p:nvSpPr>
          <p:cNvPr id="30725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30726" name="Picture 9" descr="13-Step6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92375"/>
            <a:ext cx="6380163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feld 7"/>
          <p:cNvSpPr txBox="1">
            <a:spLocks noChangeArrowheads="1"/>
          </p:cNvSpPr>
          <p:nvPr/>
        </p:nvSpPr>
        <p:spPr bwMode="auto">
          <a:xfrm>
            <a:off x="1268413" y="4292600"/>
            <a:ext cx="71929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Step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1: 	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Replacement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of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the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current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vacuum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pipe</a:t>
            </a:r>
            <a:endParaRPr lang="de-DE" sz="2000" dirty="0">
              <a:solidFill>
                <a:schemeClr val="bg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de-DE" sz="2000" dirty="0" err="1">
                <a:latin typeface="Arial" charset="0"/>
                <a:cs typeface="Arial" charset="0"/>
              </a:rPr>
              <a:t>Step</a:t>
            </a:r>
            <a:r>
              <a:rPr lang="de-DE" sz="2000" dirty="0">
                <a:latin typeface="Arial" charset="0"/>
                <a:cs typeface="Arial" charset="0"/>
              </a:rPr>
              <a:t> 2: 	Installation </a:t>
            </a:r>
            <a:r>
              <a:rPr lang="de-DE" sz="2000" dirty="0" err="1">
                <a:latin typeface="Arial" charset="0"/>
                <a:cs typeface="Arial" charset="0"/>
              </a:rPr>
              <a:t>of</a:t>
            </a:r>
            <a:r>
              <a:rPr lang="de-DE" sz="2000" dirty="0">
                <a:latin typeface="Arial" charset="0"/>
                <a:cs typeface="Arial" charset="0"/>
              </a:rPr>
              <a:t> additional </a:t>
            </a:r>
            <a:r>
              <a:rPr lang="de-DE" sz="2000" dirty="0" err="1">
                <a:latin typeface="Arial" charset="0"/>
                <a:cs typeface="Arial" charset="0"/>
              </a:rPr>
              <a:t>quadrupoles</a:t>
            </a:r>
            <a:r>
              <a:rPr lang="de-DE" sz="2000" dirty="0">
                <a:latin typeface="Arial" charset="0"/>
                <a:cs typeface="Arial" charset="0"/>
              </a:rPr>
              <a:t> („</a:t>
            </a:r>
            <a:r>
              <a:rPr lang="de-DE" sz="2000" dirty="0" err="1">
                <a:latin typeface="Arial" charset="0"/>
                <a:cs typeface="Arial" charset="0"/>
              </a:rPr>
              <a:t>low</a:t>
            </a:r>
            <a:r>
              <a:rPr lang="de-DE" sz="2000" dirty="0">
                <a:latin typeface="Arial" charset="0"/>
                <a:cs typeface="Arial" charset="0"/>
              </a:rPr>
              <a:t>-ß </a:t>
            </a:r>
            <a:r>
              <a:rPr lang="de-DE" sz="2000" dirty="0" err="1">
                <a:latin typeface="Arial" charset="0"/>
                <a:cs typeface="Arial" charset="0"/>
              </a:rPr>
              <a:t>section</a:t>
            </a:r>
            <a:r>
              <a:rPr lang="de-DE" sz="2000" dirty="0">
                <a:latin typeface="Arial" charset="0"/>
                <a:cs typeface="Arial" charset="0"/>
              </a:rPr>
              <a:t>“)</a:t>
            </a:r>
          </a:p>
          <a:p>
            <a:pPr>
              <a:defRPr/>
            </a:pPr>
            <a:r>
              <a:rPr lang="de-DE" sz="2000" dirty="0">
                <a:latin typeface="Arial" charset="0"/>
                <a:cs typeface="Arial" charset="0"/>
              </a:rPr>
              <a:t>	</a:t>
            </a:r>
            <a:r>
              <a:rPr lang="de-DE" sz="2000" dirty="0" err="1">
                <a:latin typeface="Arial" charset="0"/>
                <a:cs typeface="Arial" charset="0"/>
              </a:rPr>
              <a:t>Removal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latin typeface="Arial" charset="0"/>
                <a:cs typeface="Arial" charset="0"/>
              </a:rPr>
              <a:t>of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latin typeface="Arial" charset="0"/>
                <a:cs typeface="Arial" charset="0"/>
              </a:rPr>
              <a:t>existing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latin typeface="Arial" charset="0"/>
                <a:cs typeface="Arial" charset="0"/>
              </a:rPr>
              <a:t>central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latin typeface="Arial" charset="0"/>
                <a:cs typeface="Arial" charset="0"/>
              </a:rPr>
              <a:t>quadrupole</a:t>
            </a:r>
            <a:endParaRPr lang="de-DE" sz="2000" dirty="0">
              <a:latin typeface="Arial" charset="0"/>
              <a:cs typeface="Arial" charset="0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4619625" y="2708275"/>
            <a:ext cx="565150" cy="765175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Gerade Verbindung 5"/>
          <p:cNvCxnSpPr/>
          <p:nvPr/>
        </p:nvCxnSpPr>
        <p:spPr bwMode="auto">
          <a:xfrm flipV="1">
            <a:off x="4619625" y="2708275"/>
            <a:ext cx="565150" cy="765175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73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23006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Details </a:t>
            </a:r>
            <a:r>
              <a:rPr lang="de-DE" dirty="0" err="1">
                <a:latin typeface="Arial" charset="0"/>
                <a:cs typeface="Arial" charset="0"/>
              </a:rPr>
              <a:t>of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the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set-up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CERN/AD</a:t>
            </a:r>
          </a:p>
        </p:txBody>
      </p:sp>
      <p:sp>
        <p:nvSpPr>
          <p:cNvPr id="31748" name="Textfeld 1"/>
          <p:cNvSpPr txBox="1">
            <a:spLocks noChangeArrowheads="1"/>
          </p:cNvSpPr>
          <p:nvPr/>
        </p:nvSpPr>
        <p:spPr bwMode="auto">
          <a:xfrm>
            <a:off x="971550" y="1544638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Installation in (and changes to) AD  </a:t>
            </a:r>
          </a:p>
        </p:txBody>
      </p:sp>
      <p:sp>
        <p:nvSpPr>
          <p:cNvPr id="31749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31750" name="Picture 21" descr="PAX@CERN-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5" t="11322" r="-2" b="15117"/>
          <a:stretch>
            <a:fillRect/>
          </a:stretch>
        </p:blipFill>
        <p:spPr bwMode="auto">
          <a:xfrm>
            <a:off x="3111500" y="2217738"/>
            <a:ext cx="372745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feld 7"/>
          <p:cNvSpPr txBox="1">
            <a:spLocks noChangeArrowheads="1"/>
          </p:cNvSpPr>
          <p:nvPr/>
        </p:nvSpPr>
        <p:spPr bwMode="auto">
          <a:xfrm>
            <a:off x="1268413" y="4292600"/>
            <a:ext cx="7373937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Step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1: 	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Replacement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of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the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current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vacuum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pipe</a:t>
            </a:r>
            <a:endParaRPr lang="de-DE" sz="2000" dirty="0">
              <a:solidFill>
                <a:schemeClr val="bg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Step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2: 	Installation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of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additional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quadrupoles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(„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low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-ß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section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“)</a:t>
            </a:r>
          </a:p>
          <a:p>
            <a:pPr>
              <a:defRPr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	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Removal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of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existing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central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quadrupole</a:t>
            </a:r>
            <a:endParaRPr lang="de-DE" sz="2000" dirty="0">
              <a:solidFill>
                <a:schemeClr val="bg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de-DE" sz="2000" dirty="0" err="1">
                <a:latin typeface="Arial" charset="0"/>
                <a:cs typeface="Arial" charset="0"/>
              </a:rPr>
              <a:t>Step</a:t>
            </a:r>
            <a:r>
              <a:rPr lang="de-DE" sz="2000" dirty="0">
                <a:latin typeface="Arial" charset="0"/>
                <a:cs typeface="Arial" charset="0"/>
              </a:rPr>
              <a:t> 3: 	Installation </a:t>
            </a:r>
            <a:r>
              <a:rPr lang="de-DE" sz="2000" dirty="0" err="1">
                <a:latin typeface="Arial" charset="0"/>
                <a:cs typeface="Arial" charset="0"/>
              </a:rPr>
              <a:t>of</a:t>
            </a:r>
            <a:r>
              <a:rPr lang="de-DE" sz="2000" dirty="0">
                <a:latin typeface="Arial" charset="0"/>
                <a:cs typeface="Arial" charset="0"/>
              </a:rPr>
              <a:t> ABS, </a:t>
            </a:r>
            <a:r>
              <a:rPr lang="de-DE" sz="2000" dirty="0" err="1">
                <a:latin typeface="Arial" charset="0"/>
                <a:cs typeface="Arial" charset="0"/>
              </a:rPr>
              <a:t>target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latin typeface="Arial" charset="0"/>
                <a:cs typeface="Arial" charset="0"/>
              </a:rPr>
              <a:t>chamber</a:t>
            </a:r>
            <a:r>
              <a:rPr lang="de-DE" sz="2000" dirty="0">
                <a:latin typeface="Arial" charset="0"/>
                <a:cs typeface="Arial" charset="0"/>
              </a:rPr>
              <a:t> (SC, STT) </a:t>
            </a:r>
            <a:r>
              <a:rPr lang="de-DE" sz="2000" dirty="0" err="1">
                <a:latin typeface="Arial" charset="0"/>
                <a:cs typeface="Arial" charset="0"/>
              </a:rPr>
              <a:t>and</a:t>
            </a:r>
            <a:r>
              <a:rPr lang="de-DE" sz="2000" dirty="0">
                <a:latin typeface="Arial" charset="0"/>
                <a:cs typeface="Arial" charset="0"/>
              </a:rPr>
              <a:t> BRP</a:t>
            </a:r>
          </a:p>
          <a:p>
            <a:pPr>
              <a:defRPr/>
            </a:pPr>
            <a:endParaRPr lang="de-DE" sz="1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de-DE" sz="2000" dirty="0">
                <a:latin typeface="Arial" charset="0"/>
                <a:cs typeface="Arial" charset="0"/>
              </a:rPr>
              <a:t>	</a:t>
            </a:r>
            <a:r>
              <a:rPr lang="de-DE" sz="2000" dirty="0">
                <a:latin typeface="Arial" charset="0"/>
                <a:cs typeface="Arial" charset="0"/>
                <a:sym typeface="Wingdings" pitchFamily="2" charset="2"/>
              </a:rPr>
              <a:t> </a:t>
            </a:r>
            <a:r>
              <a:rPr lang="de-DE" sz="2000" dirty="0" err="1">
                <a:solidFill>
                  <a:srgbClr val="C00000"/>
                </a:solidFill>
                <a:latin typeface="Arial" charset="0"/>
                <a:cs typeface="Arial" charset="0"/>
                <a:sym typeface="Wingdings" pitchFamily="2" charset="2"/>
              </a:rPr>
              <a:t>hardware</a:t>
            </a:r>
            <a:r>
              <a:rPr lang="de-DE" sz="2000" dirty="0">
                <a:solidFill>
                  <a:srgbClr val="C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Arial" charset="0"/>
                <a:cs typeface="Arial" charset="0"/>
                <a:sym typeface="Wingdings" pitchFamily="2" charset="2"/>
              </a:rPr>
              <a:t>ready</a:t>
            </a:r>
            <a:r>
              <a:rPr lang="de-DE" sz="2000" dirty="0">
                <a:solidFill>
                  <a:srgbClr val="C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sz="2000" dirty="0" err="1">
                <a:latin typeface="Arial" charset="0"/>
                <a:cs typeface="Arial" charset="0"/>
                <a:sym typeface="Wingdings" pitchFamily="2" charset="2"/>
              </a:rPr>
              <a:t>for</a:t>
            </a:r>
            <a:r>
              <a:rPr lang="de-DE" sz="200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sz="2000" dirty="0" err="1">
                <a:latin typeface="Arial" charset="0"/>
                <a:cs typeface="Arial" charset="0"/>
                <a:sym typeface="Wingdings" pitchFamily="2" charset="2"/>
              </a:rPr>
              <a:t>spin</a:t>
            </a:r>
            <a:r>
              <a:rPr lang="de-DE" sz="200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sz="2000" dirty="0" err="1">
                <a:latin typeface="Arial" charset="0"/>
                <a:cs typeface="Arial" charset="0"/>
                <a:sym typeface="Wingdings" pitchFamily="2" charset="2"/>
              </a:rPr>
              <a:t>filtering</a:t>
            </a:r>
            <a:endParaRPr lang="de-DE" sz="2000" dirty="0">
              <a:latin typeface="Arial" charset="0"/>
              <a:cs typeface="Arial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468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902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Status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at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CERN/AD</a:t>
            </a:r>
          </a:p>
        </p:txBody>
      </p:sp>
      <p:sp>
        <p:nvSpPr>
          <p:cNvPr id="32772" name="Textfeld 1"/>
          <p:cNvSpPr txBox="1">
            <a:spLocks noChangeArrowheads="1"/>
          </p:cNvSpPr>
          <p:nvPr/>
        </p:nvSpPr>
        <p:spPr bwMode="auto">
          <a:xfrm>
            <a:off x="971550" y="1544638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Preparatory work for installation in AD  </a:t>
            </a:r>
          </a:p>
        </p:txBody>
      </p:sp>
      <p:sp>
        <p:nvSpPr>
          <p:cNvPr id="32773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2774" name="Textfeld 7"/>
          <p:cNvSpPr txBox="1">
            <a:spLocks noChangeArrowheads="1"/>
          </p:cNvSpPr>
          <p:nvPr/>
        </p:nvSpPr>
        <p:spPr bwMode="auto">
          <a:xfrm>
            <a:off x="1062422" y="2133600"/>
            <a:ext cx="7866062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 dirty="0" err="1"/>
              <a:t>Step</a:t>
            </a:r>
            <a:r>
              <a:rPr lang="de-DE" sz="2000" dirty="0"/>
              <a:t> 1: </a:t>
            </a:r>
            <a:r>
              <a:rPr lang="de-DE" sz="2000" dirty="0" err="1"/>
              <a:t>Preparation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„</a:t>
            </a:r>
            <a:r>
              <a:rPr lang="de-DE" sz="2000" dirty="0" err="1"/>
              <a:t>low</a:t>
            </a:r>
            <a:r>
              <a:rPr lang="de-DE" sz="2000" dirty="0"/>
              <a:t>-ß </a:t>
            </a:r>
            <a:r>
              <a:rPr lang="de-DE" sz="2000" dirty="0" err="1"/>
              <a:t>section</a:t>
            </a:r>
            <a:r>
              <a:rPr lang="de-DE" sz="2000" dirty="0"/>
              <a:t>“ –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C00000"/>
                </a:solidFill>
              </a:rPr>
              <a:t>assembled</a:t>
            </a:r>
            <a:r>
              <a:rPr lang="de-DE" sz="2000" dirty="0">
                <a:solidFill>
                  <a:srgbClr val="C00000"/>
                </a:solidFill>
              </a:rPr>
              <a:t> in Jülich; </a:t>
            </a:r>
            <a:r>
              <a:rPr lang="de-DE" sz="2000" dirty="0" err="1">
                <a:solidFill>
                  <a:srgbClr val="C00000"/>
                </a:solidFill>
              </a:rPr>
              <a:t>ready</a:t>
            </a:r>
            <a:endParaRPr lang="de-DE" sz="2000" dirty="0">
              <a:solidFill>
                <a:srgbClr val="C00000"/>
              </a:solidFill>
            </a:endParaRPr>
          </a:p>
          <a:p>
            <a:pPr eaLnBrk="1" hangingPunct="1"/>
            <a:endParaRPr lang="de-DE" sz="2000" dirty="0">
              <a:solidFill>
                <a:srgbClr val="FF0000"/>
              </a:solidFill>
            </a:endParaRPr>
          </a:p>
          <a:p>
            <a:pPr eaLnBrk="1" hangingPunct="1"/>
            <a:endParaRPr lang="de-DE" sz="2000" dirty="0">
              <a:solidFill>
                <a:srgbClr val="FF0000"/>
              </a:solidFill>
            </a:endParaRPr>
          </a:p>
          <a:p>
            <a:pPr eaLnBrk="1" hangingPunct="1"/>
            <a:endParaRPr lang="de-DE" sz="2000" dirty="0">
              <a:solidFill>
                <a:srgbClr val="FF0000"/>
              </a:solidFill>
            </a:endParaRPr>
          </a:p>
          <a:p>
            <a:pPr eaLnBrk="1" hangingPunct="1"/>
            <a:endParaRPr lang="de-DE" sz="2000" dirty="0">
              <a:solidFill>
                <a:srgbClr val="FF0000"/>
              </a:solidFill>
            </a:endParaRPr>
          </a:p>
          <a:p>
            <a:pPr eaLnBrk="1" hangingPunct="1"/>
            <a:endParaRPr lang="de-DE" sz="2000" dirty="0">
              <a:solidFill>
                <a:srgbClr val="FF0000"/>
              </a:solidFill>
            </a:endParaRPr>
          </a:p>
          <a:p>
            <a:pPr eaLnBrk="1" hangingPunct="1"/>
            <a:endParaRPr lang="de-DE" sz="2000" dirty="0">
              <a:solidFill>
                <a:srgbClr val="FF0000"/>
              </a:solidFill>
            </a:endParaRPr>
          </a:p>
          <a:p>
            <a:pPr eaLnBrk="1" hangingPunct="1"/>
            <a:endParaRPr lang="de-DE" sz="2000" dirty="0">
              <a:solidFill>
                <a:srgbClr val="FF0000"/>
              </a:solidFill>
            </a:endParaRPr>
          </a:p>
          <a:p>
            <a:pPr eaLnBrk="1" hangingPunct="1"/>
            <a:endParaRPr lang="de-DE" sz="2000" dirty="0">
              <a:solidFill>
                <a:srgbClr val="FF0000"/>
              </a:solidFill>
            </a:endParaRPr>
          </a:p>
          <a:p>
            <a:pPr eaLnBrk="1" hangingPunct="1"/>
            <a:endParaRPr lang="de-DE" sz="2000" dirty="0">
              <a:solidFill>
                <a:srgbClr val="FF0000"/>
              </a:solidFill>
            </a:endParaRPr>
          </a:p>
          <a:p>
            <a:pPr eaLnBrk="1" hangingPunct="1"/>
            <a:r>
              <a:rPr lang="de-DE" sz="2000" dirty="0" err="1">
                <a:solidFill>
                  <a:srgbClr val="FF0000"/>
                </a:solidFill>
              </a:rPr>
              <a:t>Step</a:t>
            </a:r>
            <a:r>
              <a:rPr lang="de-DE" sz="2000" dirty="0">
                <a:solidFill>
                  <a:srgbClr val="FF0000"/>
                </a:solidFill>
              </a:rPr>
              <a:t> 2: </a:t>
            </a:r>
            <a:r>
              <a:rPr lang="de-DE" sz="2000" dirty="0" err="1">
                <a:solidFill>
                  <a:srgbClr val="FF0000"/>
                </a:solidFill>
              </a:rPr>
              <a:t>Proposal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smtClean="0">
                <a:solidFill>
                  <a:srgbClr val="FF0000"/>
                </a:solidFill>
              </a:rPr>
              <a:t>not </a:t>
            </a:r>
            <a:r>
              <a:rPr lang="de-DE" sz="2000" dirty="0" err="1" smtClean="0">
                <a:solidFill>
                  <a:srgbClr val="FF0000"/>
                </a:solidFill>
              </a:rPr>
              <a:t>accepted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>
                <a:solidFill>
                  <a:srgbClr val="FF0000"/>
                </a:solidFill>
              </a:rPr>
              <a:t>(</a:t>
            </a:r>
            <a:r>
              <a:rPr lang="de-DE" sz="2000" dirty="0" err="1">
                <a:solidFill>
                  <a:srgbClr val="FF0000"/>
                </a:solidFill>
              </a:rPr>
              <a:t>changes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AD</a:t>
            </a:r>
            <a:r>
              <a:rPr lang="de-DE" sz="2000" dirty="0" smtClean="0">
                <a:solidFill>
                  <a:srgbClr val="FF0000"/>
                </a:solidFill>
              </a:rPr>
              <a:t>)</a:t>
            </a:r>
            <a:endParaRPr lang="de-DE" sz="2000" dirty="0">
              <a:solidFill>
                <a:srgbClr val="FF0000"/>
              </a:solidFill>
            </a:endParaRPr>
          </a:p>
          <a:p>
            <a:pPr eaLnBrk="1" hangingPunct="1"/>
            <a:r>
              <a:rPr lang="de-DE" sz="2000" dirty="0" err="1" smtClean="0"/>
              <a:t>Step</a:t>
            </a:r>
            <a:r>
              <a:rPr lang="de-DE" sz="2000" dirty="0" smtClean="0"/>
              <a:t> </a:t>
            </a:r>
            <a:r>
              <a:rPr lang="de-DE" sz="2000" dirty="0"/>
              <a:t>3: Tests </a:t>
            </a:r>
            <a:r>
              <a:rPr lang="de-DE" sz="2000" dirty="0" err="1"/>
              <a:t>at</a:t>
            </a:r>
            <a:r>
              <a:rPr lang="de-DE" sz="2000" dirty="0"/>
              <a:t> AD (beam </a:t>
            </a:r>
            <a:r>
              <a:rPr lang="de-DE" sz="2000" dirty="0" err="1"/>
              <a:t>lifetime</a:t>
            </a:r>
            <a:r>
              <a:rPr lang="de-DE" sz="2000" dirty="0"/>
              <a:t> …) – </a:t>
            </a:r>
            <a:r>
              <a:rPr lang="de-DE" sz="2000" dirty="0">
                <a:solidFill>
                  <a:srgbClr val="C00000"/>
                </a:solidFill>
              </a:rPr>
              <a:t>CERN </a:t>
            </a:r>
            <a:r>
              <a:rPr lang="de-DE" sz="2000" dirty="0" err="1">
                <a:solidFill>
                  <a:srgbClr val="C00000"/>
                </a:solidFill>
              </a:rPr>
              <a:t>shutdown</a:t>
            </a:r>
            <a:r>
              <a:rPr lang="de-DE" sz="2000" dirty="0">
                <a:solidFill>
                  <a:srgbClr val="C00000"/>
                </a:solidFill>
              </a:rPr>
              <a:t>, ELENA</a:t>
            </a:r>
          </a:p>
          <a:p>
            <a:pPr eaLnBrk="1" hangingPunct="1"/>
            <a:r>
              <a:rPr lang="de-DE" sz="2000" dirty="0" err="1"/>
              <a:t>Step</a:t>
            </a:r>
            <a:r>
              <a:rPr lang="de-DE" sz="2000" dirty="0"/>
              <a:t> 4: Transverse </a:t>
            </a:r>
            <a:r>
              <a:rPr lang="de-DE" sz="2000" dirty="0" err="1"/>
              <a:t>spin</a:t>
            </a:r>
            <a:r>
              <a:rPr lang="de-DE" sz="2000" dirty="0"/>
              <a:t> </a:t>
            </a:r>
            <a:r>
              <a:rPr lang="de-DE" sz="2000" dirty="0" err="1"/>
              <a:t>filtering</a:t>
            </a:r>
            <a:r>
              <a:rPr lang="de-DE" sz="2000" dirty="0"/>
              <a:t> </a:t>
            </a:r>
            <a:r>
              <a:rPr lang="de-DE" sz="2000" dirty="0" err="1"/>
              <a:t>at</a:t>
            </a:r>
            <a:r>
              <a:rPr lang="de-DE" sz="2000" dirty="0"/>
              <a:t> nominal AD </a:t>
            </a:r>
            <a:r>
              <a:rPr lang="de-DE" sz="2000" dirty="0" err="1"/>
              <a:t>energy</a:t>
            </a:r>
            <a:r>
              <a:rPr lang="de-DE" sz="2000" dirty="0"/>
              <a:t>  (…)</a:t>
            </a:r>
          </a:p>
        </p:txBody>
      </p:sp>
      <p:pic>
        <p:nvPicPr>
          <p:cNvPr id="10" name="Picture 6" descr="C:\Users\Ströher\Desktop\IMG_02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2563813"/>
            <a:ext cx="3455988" cy="259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59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0020" y="44624"/>
            <a:ext cx="7772400" cy="691662"/>
          </a:xfrm>
        </p:spPr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PAX – </a:t>
            </a:r>
            <a:r>
              <a:rPr lang="de-DE" dirty="0" err="1">
                <a:solidFill>
                  <a:srgbClr val="C00000"/>
                </a:solidFill>
                <a:cs typeface="Arial" charset="0"/>
              </a:rPr>
              <a:t>at</a:t>
            </a:r>
            <a:r>
              <a:rPr lang="de-DE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de-DE" dirty="0" smtClean="0">
                <a:solidFill>
                  <a:srgbClr val="C00000"/>
                </a:solidFill>
                <a:cs typeface="Arial" charset="0"/>
              </a:rPr>
              <a:t>CERN/AD Saga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656692"/>
            <a:ext cx="8532948" cy="5832648"/>
          </a:xfrm>
        </p:spPr>
        <p:txBody>
          <a:bodyPr/>
          <a:lstStyle/>
          <a:p>
            <a:pPr marL="179388" indent="-179388" algn="just">
              <a:spcBef>
                <a:spcPts val="0"/>
              </a:spcBef>
              <a:defRPr/>
            </a:pPr>
            <a:r>
              <a:rPr lang="en-US" sz="1600" b="1" dirty="0" smtClean="0">
                <a:latin typeface="Book Antiqua" pitchFamily="18" charset="0"/>
              </a:rPr>
              <a:t>Oct 2009: Response to proposal from </a:t>
            </a:r>
            <a:r>
              <a:rPr lang="en-US" sz="1600" b="1" dirty="0">
                <a:latin typeface="Book Antiqua" pitchFamily="18" charset="0"/>
              </a:rPr>
              <a:t>the SPS </a:t>
            </a:r>
            <a:r>
              <a:rPr lang="en-US" sz="1600" b="1" dirty="0" smtClean="0">
                <a:latin typeface="Book Antiqua" pitchFamily="18" charset="0"/>
              </a:rPr>
              <a:t>Committee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>
                <a:latin typeface="Book Antiqua" pitchFamily="18" charset="0"/>
              </a:rPr>
              <a:t>Taking </a:t>
            </a:r>
            <a:r>
              <a:rPr lang="en-US" sz="1600" dirty="0">
                <a:latin typeface="Book Antiqua" pitchFamily="18" charset="0"/>
              </a:rPr>
              <a:t>into account the timeline and constraints of </a:t>
            </a:r>
            <a:r>
              <a:rPr lang="en-US" sz="1600" dirty="0" smtClean="0">
                <a:latin typeface="Book Antiqua" pitchFamily="18" charset="0"/>
              </a:rPr>
              <a:t>the various projects </a:t>
            </a:r>
            <a:r>
              <a:rPr lang="en-US" sz="1600" dirty="0">
                <a:latin typeface="Book Antiqua" pitchFamily="18" charset="0"/>
              </a:rPr>
              <a:t>concerned, the SPSC encourages </a:t>
            </a:r>
            <a:r>
              <a:rPr lang="en-US" sz="1600" dirty="0" smtClean="0">
                <a:latin typeface="Book Antiqua" pitchFamily="18" charset="0"/>
              </a:rPr>
              <a:t>the PAX Collaboration to </a:t>
            </a:r>
            <a:r>
              <a:rPr lang="en-US" sz="1600" dirty="0">
                <a:solidFill>
                  <a:srgbClr val="FF0000"/>
                </a:solidFill>
                <a:latin typeface="Book Antiqua" pitchFamily="18" charset="0"/>
              </a:rPr>
              <a:t>first perform </a:t>
            </a:r>
            <a:r>
              <a:rPr lang="en-US" sz="1600" dirty="0">
                <a:latin typeface="Book Antiqua" pitchFamily="18" charset="0"/>
              </a:rPr>
              <a:t>their </a:t>
            </a:r>
            <a:r>
              <a:rPr lang="en-US" sz="1600" dirty="0">
                <a:solidFill>
                  <a:srgbClr val="FF0000"/>
                </a:solidFill>
                <a:latin typeface="Book Antiqua" pitchFamily="18" charset="0"/>
              </a:rPr>
              <a:t>spin </a:t>
            </a:r>
            <a:r>
              <a:rPr lang="en-US" sz="1600" dirty="0" smtClean="0">
                <a:solidFill>
                  <a:srgbClr val="FF0000"/>
                </a:solidFill>
                <a:latin typeface="Book Antiqua" pitchFamily="18" charset="0"/>
              </a:rPr>
              <a:t>filtering </a:t>
            </a:r>
            <a:r>
              <a:rPr lang="en-US" sz="1600" dirty="0" smtClean="0">
                <a:latin typeface="Book Antiqua" pitchFamily="18" charset="0"/>
              </a:rPr>
              <a:t>measurements </a:t>
            </a:r>
            <a:r>
              <a:rPr lang="en-US" sz="1600" dirty="0">
                <a:latin typeface="Book Antiqua" pitchFamily="18" charset="0"/>
              </a:rPr>
              <a:t>at COSY, </a:t>
            </a:r>
            <a:r>
              <a:rPr lang="en-US" sz="1600" dirty="0" smtClean="0">
                <a:latin typeface="Book Antiqua" pitchFamily="18" charset="0"/>
              </a:rPr>
              <a:t>and to </a:t>
            </a:r>
            <a:r>
              <a:rPr lang="en-US" sz="1600" dirty="0">
                <a:latin typeface="Book Antiqua" pitchFamily="18" charset="0"/>
              </a:rPr>
              <a:t>report these to </a:t>
            </a:r>
            <a:r>
              <a:rPr lang="en-US" sz="1600" dirty="0" smtClean="0">
                <a:latin typeface="Book Antiqua" pitchFamily="18" charset="0"/>
              </a:rPr>
              <a:t>the Committee</a:t>
            </a:r>
            <a:r>
              <a:rPr lang="en-US" sz="1600" dirty="0">
                <a:latin typeface="Book Antiqua" pitchFamily="18" charset="0"/>
              </a:rPr>
              <a:t>, following which the SPSC </a:t>
            </a:r>
            <a:r>
              <a:rPr lang="en-US" sz="1600" dirty="0" smtClean="0">
                <a:latin typeface="Book Antiqua" pitchFamily="18" charset="0"/>
              </a:rPr>
              <a:t>will further review </a:t>
            </a:r>
            <a:r>
              <a:rPr lang="en-US" sz="1600" dirty="0">
                <a:latin typeface="Book Antiqua" pitchFamily="18" charset="0"/>
              </a:rPr>
              <a:t>the proposal.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1600" b="1" dirty="0" smtClean="0">
                <a:latin typeface="Book Antiqua" pitchFamily="18" charset="0"/>
              </a:rPr>
              <a:t>Jan 2010</a:t>
            </a:r>
            <a:r>
              <a:rPr lang="en-US" sz="1600" b="1" dirty="0">
                <a:latin typeface="Book Antiqua" pitchFamily="18" charset="0"/>
              </a:rPr>
              <a:t>: </a:t>
            </a:r>
            <a:r>
              <a:rPr lang="en-US" sz="1600" b="1" dirty="0" smtClean="0">
                <a:latin typeface="Book Antiqua" pitchFamily="18" charset="0"/>
              </a:rPr>
              <a:t>SPSC chairman (C. Valle) comments on ERC grant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>
                <a:latin typeface="Book Antiqua" pitchFamily="18" charset="0"/>
              </a:rPr>
              <a:t>Congratulation </a:t>
            </a:r>
            <a:r>
              <a:rPr lang="en-US" sz="1600" dirty="0">
                <a:latin typeface="Book Antiqua" pitchFamily="18" charset="0"/>
              </a:rPr>
              <a:t>for getting approval of an ERC advanced grant…  The comments by many of the referees on the risk and schedule issues of your project </a:t>
            </a:r>
            <a:r>
              <a:rPr lang="en-US" sz="1600" dirty="0" smtClean="0">
                <a:latin typeface="Book Antiqua" pitchFamily="18" charset="0"/>
              </a:rPr>
              <a:t>comfort </a:t>
            </a:r>
            <a:r>
              <a:rPr lang="en-US" sz="1600" dirty="0">
                <a:latin typeface="Book Antiqua" pitchFamily="18" charset="0"/>
              </a:rPr>
              <a:t>me in the prudent attitude of the SPSC in respect with the necessary related AD modification </a:t>
            </a:r>
            <a:r>
              <a:rPr lang="en-US" sz="1600" dirty="0" smtClean="0">
                <a:latin typeface="Book Antiqua" pitchFamily="18" charset="0"/>
              </a:rPr>
              <a:t>… </a:t>
            </a:r>
            <a:r>
              <a:rPr lang="en-US" sz="1600" dirty="0">
                <a:solidFill>
                  <a:srgbClr val="FF0000"/>
                </a:solidFill>
                <a:latin typeface="Book Antiqua" pitchFamily="18" charset="0"/>
              </a:rPr>
              <a:t>Looking forward to the PAX filtering  measurements at COSY </a:t>
            </a:r>
            <a:r>
              <a:rPr lang="en-US" sz="1600" dirty="0">
                <a:latin typeface="Book Antiqua" pitchFamily="18" charset="0"/>
              </a:rPr>
              <a:t>to proceed further with your review</a:t>
            </a:r>
            <a:r>
              <a:rPr lang="en-US" sz="1600" dirty="0" smtClean="0">
                <a:latin typeface="Book Antiqua" pitchFamily="18" charset="0"/>
              </a:rPr>
              <a:t>!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b="1" dirty="0" smtClean="0">
                <a:latin typeface="Book Antiqua" pitchFamily="18" charset="0"/>
              </a:rPr>
              <a:t>Jan 2011: Meeting </a:t>
            </a:r>
            <a:r>
              <a:rPr lang="en-US" sz="1600" b="1" dirty="0">
                <a:latin typeface="Book Antiqua" pitchFamily="18" charset="0"/>
              </a:rPr>
              <a:t>with </a:t>
            </a:r>
            <a:r>
              <a:rPr lang="en-US" sz="1600" b="1" dirty="0" err="1">
                <a:latin typeface="Book Antiqua" pitchFamily="18" charset="0"/>
              </a:rPr>
              <a:t>Heuer</a:t>
            </a:r>
            <a:endParaRPr lang="en-US" sz="1600" b="1" dirty="0">
              <a:latin typeface="Book Antiqua" pitchFamily="18" charset="0"/>
            </a:endParaRPr>
          </a:p>
          <a:p>
            <a:pPr marL="179388" indent="-179388" algn="just">
              <a:spcBef>
                <a:spcPts val="0"/>
              </a:spcBef>
              <a:defRPr/>
            </a:pPr>
            <a:r>
              <a:rPr lang="en-US" sz="1600" b="1" dirty="0" smtClean="0">
                <a:latin typeface="Book Antiqua" pitchFamily="18" charset="0"/>
              </a:rPr>
              <a:t>Apr </a:t>
            </a:r>
            <a:r>
              <a:rPr lang="en-US" sz="1600" b="1" dirty="0">
                <a:latin typeface="Book Antiqua" pitchFamily="18" charset="0"/>
              </a:rPr>
              <a:t>2011: </a:t>
            </a:r>
            <a:r>
              <a:rPr lang="en-US" sz="1600" b="1" dirty="0" smtClean="0">
                <a:latin typeface="Book Antiqua" pitchFamily="18" charset="0"/>
              </a:rPr>
              <a:t> SPSC 101 recommendation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n-US" sz="1600" dirty="0" smtClean="0">
                <a:latin typeface="Book Antiqua" pitchFamily="18" charset="0"/>
              </a:rPr>
              <a:t>The </a:t>
            </a:r>
            <a:r>
              <a:rPr lang="en-US" sz="1600" dirty="0">
                <a:latin typeface="Book Antiqua" pitchFamily="18" charset="0"/>
              </a:rPr>
              <a:t>SPSC received a report by the PAX collaboration describing the progress of their program at COSY The SPSC remains concerned by the impact of PAX on the AD </a:t>
            </a:r>
            <a:r>
              <a:rPr lang="en-US" sz="1600" dirty="0" err="1">
                <a:latin typeface="Book Antiqua" pitchFamily="18" charset="0"/>
              </a:rPr>
              <a:t>antihydrogen</a:t>
            </a:r>
            <a:r>
              <a:rPr lang="en-US" sz="1600" dirty="0">
                <a:latin typeface="Book Antiqua" pitchFamily="18" charset="0"/>
              </a:rPr>
              <a:t> </a:t>
            </a:r>
            <a:r>
              <a:rPr lang="en-US" sz="1600" dirty="0" err="1">
                <a:latin typeface="Book Antiqua" pitchFamily="18" charset="0"/>
              </a:rPr>
              <a:t>programme</a:t>
            </a:r>
            <a:r>
              <a:rPr lang="en-US" sz="1600" dirty="0">
                <a:latin typeface="Book Antiqua" pitchFamily="18" charset="0"/>
              </a:rPr>
              <a:t>, the risk factors and manpower requirements for implementing the PAX apparatus at the </a:t>
            </a:r>
            <a:r>
              <a:rPr lang="en-US" sz="1600" dirty="0" smtClean="0">
                <a:latin typeface="Book Antiqua" pitchFamily="18" charset="0"/>
              </a:rPr>
              <a:t>AD. The </a:t>
            </a:r>
            <a:r>
              <a:rPr lang="en-US" sz="1600" dirty="0">
                <a:latin typeface="Book Antiqua" pitchFamily="18" charset="0"/>
              </a:rPr>
              <a:t>Committee considers any installation before the long shutdown to be </a:t>
            </a:r>
            <a:r>
              <a:rPr lang="en-US" sz="1600" dirty="0" smtClean="0">
                <a:latin typeface="Book Antiqua" pitchFamily="18" charset="0"/>
              </a:rPr>
              <a:t>premature. 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>
                <a:latin typeface="Book Antiqua" pitchFamily="18" charset="0"/>
              </a:rPr>
              <a:t>The </a:t>
            </a:r>
            <a:r>
              <a:rPr lang="en-US" sz="1600" dirty="0">
                <a:latin typeface="Book Antiqua" pitchFamily="18" charset="0"/>
              </a:rPr>
              <a:t>Committee </a:t>
            </a:r>
            <a:r>
              <a:rPr lang="en-US" sz="1600" dirty="0">
                <a:solidFill>
                  <a:srgbClr val="FF0000"/>
                </a:solidFill>
                <a:latin typeface="Book Antiqua" pitchFamily="18" charset="0"/>
              </a:rPr>
              <a:t>is looking forward to the results of the spin filtering </a:t>
            </a:r>
            <a:r>
              <a:rPr lang="en-US" sz="1600" dirty="0" smtClean="0">
                <a:solidFill>
                  <a:srgbClr val="FF0000"/>
                </a:solidFill>
                <a:latin typeface="Book Antiqua" pitchFamily="18" charset="0"/>
              </a:rPr>
              <a:t>measurements.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b="1" dirty="0" smtClean="0">
                <a:latin typeface="Book Antiqua" pitchFamily="18" charset="0"/>
              </a:rPr>
              <a:t>Mar 2012: Draft </a:t>
            </a:r>
            <a:r>
              <a:rPr lang="en-US" sz="1600" b="1" dirty="0">
                <a:latin typeface="Book Antiqua" pitchFamily="18" charset="0"/>
              </a:rPr>
              <a:t>sent to SPSC with final results of August-October 2011 </a:t>
            </a:r>
            <a:r>
              <a:rPr lang="en-US" sz="1600" b="1" dirty="0" smtClean="0">
                <a:latin typeface="Book Antiqua" pitchFamily="18" charset="0"/>
              </a:rPr>
              <a:t>SF </a:t>
            </a:r>
            <a:r>
              <a:rPr lang="en-US" sz="1600" b="1" dirty="0" err="1" smtClean="0">
                <a:latin typeface="Book Antiqua" pitchFamily="18" charset="0"/>
              </a:rPr>
              <a:t>beamtime</a:t>
            </a:r>
            <a:endParaRPr lang="en-US" sz="1600" b="1" dirty="0">
              <a:latin typeface="Book Antiqua" pitchFamily="18" charset="0"/>
            </a:endParaRPr>
          </a:p>
          <a:p>
            <a:pPr marL="179388" indent="-179388" algn="just">
              <a:spcBef>
                <a:spcPts val="0"/>
              </a:spcBef>
              <a:defRPr/>
            </a:pPr>
            <a:r>
              <a:rPr lang="en-US" sz="1600" b="1" dirty="0" smtClean="0">
                <a:latin typeface="Book Antiqua" pitchFamily="18" charset="0"/>
              </a:rPr>
              <a:t>Apr 2012:</a:t>
            </a:r>
            <a:r>
              <a:rPr lang="en-US" sz="1600" b="1" dirty="0">
                <a:latin typeface="Book Antiqua" pitchFamily="18" charset="0"/>
              </a:rPr>
              <a:t>	mail from </a:t>
            </a:r>
            <a:r>
              <a:rPr lang="en-US" sz="1600" b="1" dirty="0" smtClean="0">
                <a:latin typeface="Book Antiqua" pitchFamily="18" charset="0"/>
              </a:rPr>
              <a:t>SPSC chairman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n-US" sz="1600" dirty="0" smtClean="0">
                <a:latin typeface="Book Antiqua" pitchFamily="18" charset="0"/>
              </a:rPr>
              <a:t>We </a:t>
            </a:r>
            <a:r>
              <a:rPr lang="en-US" sz="1600" dirty="0">
                <a:latin typeface="Book Antiqua" pitchFamily="18" charset="0"/>
              </a:rPr>
              <a:t>were pleased to see that you finally succeeded to perform a spin filtering measurement at COSY, showing good control of your apparatus as well as theoretical understanding of spin filtering for protons. However </a:t>
            </a:r>
            <a:r>
              <a:rPr lang="en-US" sz="1600" dirty="0" smtClean="0">
                <a:latin typeface="Book Antiqua" pitchFamily="18" charset="0"/>
              </a:rPr>
              <a:t>in between </a:t>
            </a:r>
            <a:r>
              <a:rPr lang="en-US" sz="1600" dirty="0">
                <a:latin typeface="Book Antiqua" pitchFamily="18" charset="0"/>
              </a:rPr>
              <a:t>many positive developments have </a:t>
            </a:r>
            <a:r>
              <a:rPr lang="en-US" sz="1600" dirty="0" err="1">
                <a:latin typeface="Book Antiqua" pitchFamily="18" charset="0"/>
              </a:rPr>
              <a:t>occured</a:t>
            </a:r>
            <a:r>
              <a:rPr lang="en-US" sz="1600" dirty="0">
                <a:latin typeface="Book Antiqua" pitchFamily="18" charset="0"/>
              </a:rPr>
              <a:t> at the AD, leading to an updated program for the coming years which is very constrained on both the scientific and logistic points of view. </a:t>
            </a:r>
            <a:endParaRPr lang="en-US" sz="1600" dirty="0" smtClean="0">
              <a:latin typeface="Book Antiqua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n-US" sz="1600" b="1" dirty="0" smtClean="0">
                <a:latin typeface="Book Antiqua" pitchFamily="18" charset="0"/>
              </a:rPr>
              <a:t>We </a:t>
            </a:r>
            <a:r>
              <a:rPr lang="en-US" sz="1600" b="1" dirty="0">
                <a:latin typeface="Book Antiqua" pitchFamily="18" charset="0"/>
              </a:rPr>
              <a:t>consider that </a:t>
            </a:r>
            <a:r>
              <a:rPr lang="en-US" sz="1600" b="1" dirty="0">
                <a:solidFill>
                  <a:srgbClr val="FF0000"/>
                </a:solidFill>
                <a:latin typeface="Book Antiqua" pitchFamily="18" charset="0"/>
              </a:rPr>
              <a:t>PAX is now incompatible </a:t>
            </a:r>
            <a:r>
              <a:rPr lang="en-US" sz="1600" b="1" dirty="0">
                <a:latin typeface="Book Antiqua" pitchFamily="18" charset="0"/>
              </a:rPr>
              <a:t>with this program. </a:t>
            </a:r>
            <a:endParaRPr lang="en-US" sz="1600" dirty="0">
              <a:latin typeface="Book Antiqua" pitchFamily="18" charset="0"/>
            </a:endParaRPr>
          </a:p>
          <a:p>
            <a:pPr marL="685800" lvl="1" algn="just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600" b="1" dirty="0">
              <a:solidFill>
                <a:srgbClr val="808080"/>
              </a:solidFill>
              <a:latin typeface="Book Antiqua" pitchFamily="18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9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1569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 smtClean="0">
                <a:latin typeface="Arial" charset="0"/>
                <a:cs typeface="Arial" charset="0"/>
              </a:rPr>
              <a:t>Expectations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/>
              <p:cNvSpPr>
                <a:spLocks noChangeArrowheads="1"/>
              </p:cNvSpPr>
              <p:nvPr/>
            </p:nvSpPr>
            <p:spPr bwMode="auto">
              <a:xfrm>
                <a:off x="685800" y="-171450"/>
                <a:ext cx="7772400" cy="114300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anchor="ctr"/>
              <a:lstStyle/>
              <a:p>
                <a:pPr>
                  <a:defRPr/>
                </a:pPr>
                <a:r>
                  <a:rPr lang="de-DE" sz="2600" b="1" dirty="0" smtClean="0">
                    <a:solidFill>
                      <a:srgbClr val="005B82"/>
                    </a:solidFill>
                    <a:latin typeface="Arial" charset="0"/>
                    <a:cs typeface="Arial" charset="0"/>
                  </a:rPr>
                  <a:t>PAX – </a:t>
                </a:r>
                <a:r>
                  <a:rPr lang="de-DE" sz="2600" b="1" dirty="0" err="1" smtClean="0">
                    <a:solidFill>
                      <a:srgbClr val="C00000"/>
                    </a:solidFill>
                    <a:latin typeface="+mj-lt"/>
                    <a:cs typeface="Arial" charset="0"/>
                  </a:rPr>
                  <a:t>Expected</a:t>
                </a:r>
                <a:r>
                  <a:rPr lang="de-DE" sz="2600" b="1" dirty="0" smtClean="0">
                    <a:solidFill>
                      <a:srgbClr val="C00000"/>
                    </a:solidFill>
                    <a:latin typeface="+mj-lt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600" b="1" i="1" smtClean="0">
                            <a:solidFill>
                              <a:srgbClr val="C00000"/>
                            </a:solidFill>
                            <a:latin typeface="Cambria Math"/>
                            <a:cs typeface="Arial" charset="0"/>
                          </a:rPr>
                        </m:ctrlPr>
                      </m:accPr>
                      <m:e>
                        <m:r>
                          <a:rPr lang="de-DE" sz="2600" b="1" i="1" smtClean="0">
                            <a:solidFill>
                              <a:srgbClr val="C00000"/>
                            </a:solidFill>
                            <a:latin typeface="Cambria Math"/>
                            <a:cs typeface="Arial" charset="0"/>
                          </a:rPr>
                          <m:t>𝒑</m:t>
                        </m:r>
                      </m:e>
                    </m:acc>
                    <m:r>
                      <a:rPr lang="de-DE" sz="2600" b="1" i="1" smtClean="0">
                        <a:solidFill>
                          <a:srgbClr val="C00000"/>
                        </a:solidFill>
                        <a:latin typeface="Cambria Math"/>
                        <a:cs typeface="Arial" charset="0"/>
                      </a:rPr>
                      <m:t> </m:t>
                    </m:r>
                  </m:oMath>
                </a14:m>
                <a:r>
                  <a:rPr lang="de-DE" sz="2600" b="1" dirty="0" smtClean="0">
                    <a:solidFill>
                      <a:srgbClr val="C00000"/>
                    </a:solidFill>
                    <a:latin typeface="+mj-lt"/>
                    <a:cs typeface="Arial" charset="0"/>
                  </a:rPr>
                  <a:t>polarizations</a:t>
                </a:r>
                <a:endParaRPr lang="de-DE" sz="2600" b="1" dirty="0">
                  <a:solidFill>
                    <a:srgbClr val="C00000"/>
                  </a:solidFill>
                  <a:latin typeface="+mj-lt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-171450"/>
                <a:ext cx="7772400" cy="1143000"/>
              </a:xfrm>
              <a:prstGeom prst="rect">
                <a:avLst/>
              </a:prstGeom>
              <a:blipFill rotWithShape="1">
                <a:blip r:embed="rId3"/>
                <a:stretch>
                  <a:fillRect l="-1412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988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 dirty="0" err="1">
                <a:solidFill>
                  <a:schemeClr val="bg1"/>
                </a:solidFill>
              </a:rPr>
              <a:t>Physics</a:t>
            </a:r>
            <a:r>
              <a:rPr lang="de-DE" sz="2000" dirty="0">
                <a:solidFill>
                  <a:schemeClr val="bg1"/>
                </a:solidFill>
              </a:rPr>
              <a:t> Letters B 690 (2010) 427</a:t>
            </a:r>
          </a:p>
        </p:txBody>
      </p:sp>
      <p:sp>
        <p:nvSpPr>
          <p:cNvPr id="41989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7604" y="3825043"/>
            <a:ext cx="7776000" cy="239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2827338" y="4327525"/>
            <a:ext cx="174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200"/>
              <a:t>Lab </a:t>
            </a:r>
            <a:r>
              <a:rPr lang="de-DE" sz="1200">
                <a:solidFill>
                  <a:srgbClr val="FF3300"/>
                </a:solidFill>
              </a:rPr>
              <a:t>acceptance angles</a:t>
            </a:r>
          </a:p>
          <a:p>
            <a:pPr algn="ctr" eaLnBrk="1" hangingPunct="1"/>
            <a:r>
              <a:rPr lang="de-DE" sz="1200"/>
              <a:t>(10, 20, 30 mrad)</a:t>
            </a:r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6297613" y="4327525"/>
            <a:ext cx="174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200"/>
              <a:t>Lab </a:t>
            </a:r>
            <a:r>
              <a:rPr lang="de-DE" sz="1200">
                <a:solidFill>
                  <a:srgbClr val="FF3300"/>
                </a:solidFill>
              </a:rPr>
              <a:t>acceptance angles</a:t>
            </a:r>
          </a:p>
          <a:p>
            <a:pPr algn="ctr" eaLnBrk="1" hangingPunct="1"/>
            <a:r>
              <a:rPr lang="de-DE" sz="1200"/>
              <a:t>(10, 20, 30 mrad)</a:t>
            </a:r>
          </a:p>
        </p:txBody>
      </p:sp>
      <p:sp>
        <p:nvSpPr>
          <p:cNvPr id="41993" name="Ellipse 9"/>
          <p:cNvSpPr>
            <a:spLocks noChangeArrowheads="1"/>
          </p:cNvSpPr>
          <p:nvPr/>
        </p:nvSpPr>
        <p:spPr bwMode="auto">
          <a:xfrm>
            <a:off x="1367644" y="5135563"/>
            <a:ext cx="539750" cy="431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41994" name="Ellipse 10"/>
          <p:cNvSpPr>
            <a:spLocks noChangeArrowheads="1"/>
          </p:cNvSpPr>
          <p:nvPr/>
        </p:nvSpPr>
        <p:spPr bwMode="auto">
          <a:xfrm>
            <a:off x="5148064" y="5275263"/>
            <a:ext cx="539750" cy="431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7"/>
          <a:stretch/>
        </p:blipFill>
        <p:spPr>
          <a:xfrm>
            <a:off x="1008480" y="2060984"/>
            <a:ext cx="7884000" cy="126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15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hteck 12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92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feld 1"/>
          <p:cNvSpPr txBox="1">
            <a:spLocks noChangeArrowheads="1"/>
          </p:cNvSpPr>
          <p:nvPr/>
        </p:nvSpPr>
        <p:spPr bwMode="auto">
          <a:xfrm>
            <a:off x="3155950" y="2109788"/>
            <a:ext cx="2822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PAX for HESR</a:t>
            </a:r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4948238"/>
            <a:ext cx="601503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Abgerundete rechteckige Legende 5"/>
          <p:cNvSpPr>
            <a:spLocks noChangeArrowheads="1"/>
          </p:cNvSpPr>
          <p:nvPr/>
        </p:nvSpPr>
        <p:spPr bwMode="auto">
          <a:xfrm>
            <a:off x="1763713" y="4365625"/>
            <a:ext cx="792162" cy="503238"/>
          </a:xfrm>
          <a:prstGeom prst="wedgeRoundRectCallout">
            <a:avLst>
              <a:gd name="adj1" fmla="val 40630"/>
              <a:gd name="adj2" fmla="val 79019"/>
              <a:gd name="adj3" fmla="val 16667"/>
            </a:avLst>
          </a:prstGeom>
          <a:solidFill>
            <a:srgbClr val="C00000">
              <a:alpha val="749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3799" name="Textfeld 6"/>
          <p:cNvSpPr txBox="1">
            <a:spLocks noChangeArrowheads="1"/>
          </p:cNvSpPr>
          <p:nvPr/>
        </p:nvSpPr>
        <p:spPr bwMode="auto">
          <a:xfrm>
            <a:off x="1763713" y="4389438"/>
            <a:ext cx="8080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200">
                <a:solidFill>
                  <a:schemeClr val="bg1"/>
                </a:solidFill>
              </a:rPr>
              <a:t>NuPECC</a:t>
            </a:r>
          </a:p>
          <a:p>
            <a:pPr algn="ctr" eaLnBrk="1" hangingPunct="1"/>
            <a:r>
              <a:rPr lang="de-DE" sz="1200">
                <a:solidFill>
                  <a:schemeClr val="bg1"/>
                </a:solidFill>
              </a:rPr>
              <a:t>LRP</a:t>
            </a:r>
          </a:p>
        </p:txBody>
      </p:sp>
      <p:sp>
        <p:nvSpPr>
          <p:cNvPr id="33800" name="Rechteck 1"/>
          <p:cNvSpPr>
            <a:spLocks noChangeArrowheads="1"/>
          </p:cNvSpPr>
          <p:nvPr/>
        </p:nvSpPr>
        <p:spPr bwMode="auto">
          <a:xfrm>
            <a:off x="5819775" y="4997450"/>
            <a:ext cx="2101850" cy="292100"/>
          </a:xfrm>
          <a:prstGeom prst="rect">
            <a:avLst/>
          </a:prstGeom>
          <a:solidFill>
            <a:srgbClr val="C000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3801" name="Rechteck 1"/>
          <p:cNvSpPr>
            <a:spLocks noChangeArrowheads="1"/>
          </p:cNvSpPr>
          <p:nvPr/>
        </p:nvSpPr>
        <p:spPr bwMode="auto">
          <a:xfrm>
            <a:off x="1906588" y="5297488"/>
            <a:ext cx="1944687" cy="292100"/>
          </a:xfrm>
          <a:prstGeom prst="rect">
            <a:avLst/>
          </a:prstGeom>
          <a:solidFill>
            <a:srgbClr val="C000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3802" name="Rechteck 1"/>
          <p:cNvSpPr>
            <a:spLocks noChangeArrowheads="1"/>
          </p:cNvSpPr>
          <p:nvPr/>
        </p:nvSpPr>
        <p:spPr bwMode="auto">
          <a:xfrm>
            <a:off x="6970713" y="5297488"/>
            <a:ext cx="950912" cy="292100"/>
          </a:xfrm>
          <a:prstGeom prst="rect">
            <a:avLst/>
          </a:prstGeom>
          <a:solidFill>
            <a:srgbClr val="C000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57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31470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 smtClean="0">
                <a:latin typeface="Arial" charset="0"/>
                <a:cs typeface="Arial" charset="0"/>
              </a:rPr>
              <a:t>Optimization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of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spin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filtering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Next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steps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34820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Dedicated polarizer ring: </a:t>
            </a:r>
          </a:p>
        </p:txBody>
      </p:sp>
      <p:sp>
        <p:nvSpPr>
          <p:cNvPr id="34821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2614613"/>
            <a:ext cx="3959225" cy="297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3" name="Line 10"/>
          <p:cNvSpPr>
            <a:spLocks noChangeShapeType="1"/>
          </p:cNvSpPr>
          <p:nvPr/>
        </p:nvSpPr>
        <p:spPr bwMode="auto">
          <a:xfrm flipH="1">
            <a:off x="4927600" y="2997200"/>
            <a:ext cx="76200" cy="300038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4824" name="Line 11"/>
          <p:cNvSpPr>
            <a:spLocks noChangeShapeType="1"/>
          </p:cNvSpPr>
          <p:nvPr/>
        </p:nvSpPr>
        <p:spPr bwMode="auto">
          <a:xfrm>
            <a:off x="4787900" y="4437063"/>
            <a:ext cx="360363" cy="144462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4825" name="Textfeld 7"/>
          <p:cNvSpPr txBox="1">
            <a:spLocks noChangeArrowheads="1"/>
          </p:cNvSpPr>
          <p:nvPr/>
        </p:nvSpPr>
        <p:spPr bwMode="auto">
          <a:xfrm>
            <a:off x="7132638" y="3465513"/>
            <a:ext cx="14811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2000">
                <a:solidFill>
                  <a:srgbClr val="C00000"/>
                </a:solidFill>
              </a:rPr>
              <a:t>ESR:</a:t>
            </a:r>
          </a:p>
          <a:p>
            <a:pPr algn="ctr" eaLnBrk="1" hangingPunct="1"/>
            <a:r>
              <a:rPr lang="de-DE" sz="2000">
                <a:solidFill>
                  <a:srgbClr val="C00000"/>
                </a:solidFill>
              </a:rPr>
              <a:t>Experiment</a:t>
            </a:r>
          </a:p>
          <a:p>
            <a:pPr algn="ctr" eaLnBrk="1" hangingPunct="1"/>
            <a:r>
              <a:rPr lang="de-DE" sz="2000">
                <a:solidFill>
                  <a:srgbClr val="C00000"/>
                </a:solidFill>
              </a:rPr>
              <a:t>Storage</a:t>
            </a:r>
          </a:p>
          <a:p>
            <a:pPr algn="ctr" eaLnBrk="1" hangingPunct="1"/>
            <a:r>
              <a:rPr lang="de-DE" sz="2000">
                <a:solidFill>
                  <a:srgbClr val="C00000"/>
                </a:solidFill>
              </a:rPr>
              <a:t>Ring</a:t>
            </a:r>
          </a:p>
        </p:txBody>
      </p:sp>
      <p:sp>
        <p:nvSpPr>
          <p:cNvPr id="34826" name="Textfeld 7"/>
          <p:cNvSpPr txBox="1">
            <a:spLocks noChangeArrowheads="1"/>
          </p:cNvSpPr>
          <p:nvPr/>
        </p:nvSpPr>
        <p:spPr bwMode="auto">
          <a:xfrm>
            <a:off x="1246188" y="3176588"/>
            <a:ext cx="16525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2000">
                <a:solidFill>
                  <a:srgbClr val="C00000"/>
                </a:solidFill>
              </a:rPr>
              <a:t>APR:</a:t>
            </a:r>
          </a:p>
          <a:p>
            <a:pPr algn="ctr" eaLnBrk="1" hangingPunct="1"/>
            <a:r>
              <a:rPr lang="de-DE" sz="2000">
                <a:solidFill>
                  <a:srgbClr val="C00000"/>
                </a:solidFill>
              </a:rPr>
              <a:t>Antiproton</a:t>
            </a:r>
          </a:p>
          <a:p>
            <a:pPr algn="ctr" eaLnBrk="1" hangingPunct="1"/>
            <a:r>
              <a:rPr lang="de-DE" sz="2000">
                <a:solidFill>
                  <a:srgbClr val="C00000"/>
                </a:solidFill>
              </a:rPr>
              <a:t>Polarizer</a:t>
            </a:r>
          </a:p>
          <a:p>
            <a:pPr algn="ctr" eaLnBrk="1" hangingPunct="1"/>
            <a:r>
              <a:rPr lang="de-DE" sz="2000">
                <a:solidFill>
                  <a:srgbClr val="C00000"/>
                </a:solidFill>
              </a:rPr>
              <a:t>Ring</a:t>
            </a:r>
          </a:p>
          <a:p>
            <a:pPr algn="ctr" eaLnBrk="1" hangingPunct="1"/>
            <a:r>
              <a:rPr lang="de-DE" sz="2000"/>
              <a:t>(need: large</a:t>
            </a:r>
          </a:p>
          <a:p>
            <a:pPr algn="ctr" eaLnBrk="1" hangingPunct="1"/>
            <a:r>
              <a:rPr lang="de-DE" sz="2000"/>
              <a:t>acceptance!)</a:t>
            </a:r>
          </a:p>
        </p:txBody>
      </p:sp>
      <p:sp>
        <p:nvSpPr>
          <p:cNvPr id="34827" name="Textfeld 1"/>
          <p:cNvSpPr txBox="1">
            <a:spLocks noChangeArrowheads="1"/>
          </p:cNvSpPr>
          <p:nvPr/>
        </p:nvSpPr>
        <p:spPr bwMode="auto">
          <a:xfrm>
            <a:off x="3876675" y="3768725"/>
            <a:ext cx="576263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400" b="1"/>
              <a:t>APR</a:t>
            </a:r>
          </a:p>
        </p:txBody>
      </p:sp>
      <p:sp>
        <p:nvSpPr>
          <p:cNvPr id="34828" name="Textfeld 11"/>
          <p:cNvSpPr txBox="1">
            <a:spLocks noChangeArrowheads="1"/>
          </p:cNvSpPr>
          <p:nvPr/>
        </p:nvSpPr>
        <p:spPr bwMode="auto">
          <a:xfrm>
            <a:off x="5748338" y="3336925"/>
            <a:ext cx="576262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400" b="1"/>
              <a:t>ESR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65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18004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HESR </a:t>
            </a:r>
            <a:r>
              <a:rPr lang="de-DE" dirty="0">
                <a:latin typeface="Arial" charset="0"/>
                <a:cs typeface="Arial" charset="0"/>
              </a:rPr>
              <a:t>upgrade: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Next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steps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35844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E.g., a(n) (a)symmetric polarized antiproton-proton collider: </a:t>
            </a:r>
          </a:p>
        </p:txBody>
      </p:sp>
      <p:sp>
        <p:nvSpPr>
          <p:cNvPr id="35845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2276475"/>
            <a:ext cx="64135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hteck 1"/>
          <p:cNvSpPr>
            <a:spLocks noChangeArrowheads="1"/>
          </p:cNvSpPr>
          <p:nvPr/>
        </p:nvSpPr>
        <p:spPr bwMode="auto">
          <a:xfrm>
            <a:off x="2771775" y="3357563"/>
            <a:ext cx="2160588" cy="151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5848" name="Rechteck 2"/>
          <p:cNvSpPr>
            <a:spLocks noChangeArrowheads="1"/>
          </p:cNvSpPr>
          <p:nvPr/>
        </p:nvSpPr>
        <p:spPr bwMode="auto">
          <a:xfrm>
            <a:off x="5795963" y="2492375"/>
            <a:ext cx="8636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5849" name="Rechteck 9"/>
          <p:cNvSpPr>
            <a:spLocks noChangeArrowheads="1"/>
          </p:cNvSpPr>
          <p:nvPr/>
        </p:nvSpPr>
        <p:spPr bwMode="auto">
          <a:xfrm>
            <a:off x="3348038" y="2492375"/>
            <a:ext cx="8636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5850" name="Rechteck 10"/>
          <p:cNvSpPr>
            <a:spLocks noChangeArrowheads="1"/>
          </p:cNvSpPr>
          <p:nvPr/>
        </p:nvSpPr>
        <p:spPr bwMode="auto">
          <a:xfrm>
            <a:off x="5364163" y="5253038"/>
            <a:ext cx="863600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5851" name="Rechteck 3"/>
          <p:cNvSpPr>
            <a:spLocks noChangeArrowheads="1"/>
          </p:cNvSpPr>
          <p:nvPr/>
        </p:nvSpPr>
        <p:spPr bwMode="auto">
          <a:xfrm>
            <a:off x="3708400" y="5276850"/>
            <a:ext cx="863600" cy="180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5"/>
          <a:stretch>
            <a:fillRect/>
          </a:stretch>
        </p:blipFill>
        <p:spPr bwMode="auto">
          <a:xfrm>
            <a:off x="1925638" y="2822575"/>
            <a:ext cx="60134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4692650" y="4418013"/>
            <a:ext cx="576263" cy="3063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400" b="1"/>
              <a:t>APR</a:t>
            </a: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5364163" y="4202113"/>
            <a:ext cx="576262" cy="3063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400" b="1"/>
              <a:t>ESR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0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smtClean="0">
                <a:solidFill>
                  <a:srgbClr val="C00000"/>
                </a:solidFill>
                <a:latin typeface="+mj-lt"/>
                <a:cs typeface="Arial" charset="0"/>
              </a:rPr>
              <a:t>Motivation 1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43011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Nucleon</a:t>
            </a:r>
            <a:r>
              <a:rPr lang="de-DE" dirty="0">
                <a:latin typeface="Arial" charset="0"/>
                <a:cs typeface="Arial" charset="0"/>
              </a:rPr>
              <a:t> – </a:t>
            </a:r>
            <a:r>
              <a:rPr lang="de-DE" dirty="0" err="1">
                <a:latin typeface="Arial" charset="0"/>
                <a:cs typeface="Arial" charset="0"/>
              </a:rPr>
              <a:t>spin-dependent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distributions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3"/>
          <a:stretch>
            <a:fillRect/>
          </a:stretch>
        </p:blipFill>
        <p:spPr bwMode="auto">
          <a:xfrm>
            <a:off x="5702300" y="5002213"/>
            <a:ext cx="28305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feld 1"/>
          <p:cNvSpPr txBox="1">
            <a:spLocks noChangeArrowheads="1"/>
          </p:cNvSpPr>
          <p:nvPr/>
        </p:nvSpPr>
        <p:spPr bwMode="auto">
          <a:xfrm>
            <a:off x="971550" y="3581400"/>
            <a:ext cx="7920038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Golden channel: Double polarized proton-antiproton DY-production</a:t>
            </a:r>
          </a:p>
        </p:txBody>
      </p:sp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0"/>
          <a:stretch>
            <a:fillRect/>
          </a:stretch>
        </p:blipFill>
        <p:spPr bwMode="auto">
          <a:xfrm>
            <a:off x="5221288" y="4102100"/>
            <a:ext cx="3598862" cy="7556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4113213"/>
            <a:ext cx="3819525" cy="20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 rotWithShape="1">
          <a:blip r:embed="rId5"/>
          <a:srcRect t="61914"/>
          <a:stretch/>
        </p:blipFill>
        <p:spPr bwMode="auto">
          <a:xfrm>
            <a:off x="1116013" y="2035175"/>
            <a:ext cx="3779837" cy="134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53" name="Textfeld 1"/>
              <p:cNvSpPr txBox="1">
                <a:spLocks noChangeArrowheads="1"/>
              </p:cNvSpPr>
              <p:nvPr/>
            </p:nvSpPr>
            <p:spPr bwMode="auto">
              <a:xfrm>
                <a:off x="971550" y="1538288"/>
                <a:ext cx="7935913" cy="40011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2000" dirty="0" smtClean="0">
                    <a:solidFill>
                      <a:schemeClr val="bg1"/>
                    </a:solidFill>
                  </a:rPr>
                  <a:t>Transversity</a:t>
                </a:r>
                <a:r>
                  <a:rPr lang="de-DE" sz="2000" dirty="0">
                    <a:solidFill>
                      <a:schemeClr val="bg1"/>
                    </a:solidFill>
                  </a:rPr>
                  <a:t> …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remaining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frontier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de-DE" sz="20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</a:rPr>
                  <a:t>-independent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structure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f´ons</a:t>
                </a:r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53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50" y="1538288"/>
                <a:ext cx="7935913" cy="400110"/>
              </a:xfrm>
              <a:prstGeom prst="rect">
                <a:avLst/>
              </a:prstGeom>
              <a:blipFill rotWithShape="1">
                <a:blip r:embed="rId6"/>
                <a:stretch>
                  <a:fillRect l="-768" t="-6061" b="-27273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4" name="Textfeld 1"/>
          <p:cNvSpPr txBox="1">
            <a:spLocks noChangeArrowheads="1"/>
          </p:cNvSpPr>
          <p:nvPr/>
        </p:nvSpPr>
        <p:spPr bwMode="auto">
          <a:xfrm>
            <a:off x="5219700" y="2001838"/>
            <a:ext cx="33559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/>
              <a:t>Transversely polarized quarks</a:t>
            </a:r>
          </a:p>
          <a:p>
            <a:pPr algn="ctr" eaLnBrk="1" hangingPunct="1"/>
            <a:r>
              <a:rPr lang="de-DE" sz="1800"/>
              <a:t>in</a:t>
            </a:r>
          </a:p>
          <a:p>
            <a:pPr algn="ctr" eaLnBrk="1" hangingPunct="1"/>
            <a:r>
              <a:rPr lang="de-DE" sz="1800"/>
              <a:t>transversely polarized nucleon</a:t>
            </a:r>
          </a:p>
          <a:p>
            <a:pPr algn="ctr" eaLnBrk="1" hangingPunct="1"/>
            <a:endParaRPr lang="de-DE" sz="1000"/>
          </a:p>
          <a:p>
            <a:pPr algn="ctr" eaLnBrk="1" hangingPunct="1"/>
            <a:r>
              <a:rPr lang="de-DE" sz="1800"/>
              <a:t>Chiral-odd </a:t>
            </a:r>
            <a:r>
              <a:rPr lang="de-DE" sz="1800">
                <a:sym typeface="Wingdings" pitchFamily="2" charset="2"/>
              </a:rPr>
              <a:t> difficult to access</a:t>
            </a:r>
          </a:p>
          <a:p>
            <a:pPr algn="ctr" eaLnBrk="1" hangingPunct="1"/>
            <a:endParaRPr lang="de-DE" sz="1800">
              <a:sym typeface="Wingdings" pitchFamily="2" charset="2"/>
            </a:endParaRPr>
          </a:p>
          <a:p>
            <a:pPr algn="ctr" eaLnBrk="1" hangingPunct="1"/>
            <a:endParaRPr lang="de-DE" sz="1800">
              <a:sym typeface="Wingdings" pitchFamily="2" charset="2"/>
            </a:endParaRPr>
          </a:p>
          <a:p>
            <a:pPr algn="ctr" eaLnBrk="1" hangingPunct="1"/>
            <a:endParaRPr lang="de-DE" sz="1800">
              <a:sym typeface="Wingdings" pitchFamily="2" charset="2"/>
            </a:endParaRPr>
          </a:p>
          <a:p>
            <a:pPr algn="ctr" eaLnBrk="1" hangingPunct="1"/>
            <a:endParaRPr lang="de-DE" sz="1800">
              <a:sym typeface="Wingdings" pitchFamily="2" charset="2"/>
            </a:endParaRPr>
          </a:p>
          <a:p>
            <a:pPr algn="ctr" eaLnBrk="1" hangingPunct="1"/>
            <a:endParaRPr lang="de-DE" sz="1800">
              <a:sym typeface="Wingdings" pitchFamily="2" charset="2"/>
            </a:endParaRPr>
          </a:p>
          <a:p>
            <a:pPr algn="ctr" eaLnBrk="1" hangingPunct="1"/>
            <a:endParaRPr lang="de-DE" sz="1800">
              <a:sym typeface="Wingdings" pitchFamily="2" charset="2"/>
            </a:endParaRPr>
          </a:p>
          <a:p>
            <a:pPr algn="ctr" eaLnBrk="1" hangingPunct="1"/>
            <a:endParaRPr lang="de-DE" sz="1800">
              <a:sym typeface="Wingdings" pitchFamily="2" charset="2"/>
            </a:endParaRPr>
          </a:p>
          <a:p>
            <a:pPr algn="ctr" eaLnBrk="1" hangingPunct="1"/>
            <a:endParaRPr lang="de-DE" sz="1800">
              <a:sym typeface="Wingdings" pitchFamily="2" charset="2"/>
            </a:endParaRPr>
          </a:p>
          <a:p>
            <a:pPr algn="ctr" eaLnBrk="1" hangingPunct="1"/>
            <a:endParaRPr lang="de-DE" sz="1800">
              <a:sym typeface="Wingdings" pitchFamily="2" charset="2"/>
            </a:endParaRPr>
          </a:p>
          <a:p>
            <a:pPr algn="ctr" eaLnBrk="1" hangingPunct="1"/>
            <a:endParaRPr lang="de-DE" sz="1200">
              <a:sym typeface="Wingdings" pitchFamily="2" charset="2"/>
            </a:endParaRPr>
          </a:p>
          <a:p>
            <a:pPr algn="ctr" eaLnBrk="1" hangingPunct="1"/>
            <a:r>
              <a:rPr lang="de-DE" sz="1800">
                <a:sym typeface="Wingdings" pitchFamily="2" charset="2"/>
              </a:rPr>
              <a:t>PAX … valence quark region</a:t>
            </a:r>
            <a:endParaRPr lang="de-DE" sz="1800"/>
          </a:p>
        </p:txBody>
      </p:sp>
      <p:sp>
        <p:nvSpPr>
          <p:cNvPr id="6155" name="Rechteck 12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56" name="Rechteck 1"/>
          <p:cNvSpPr>
            <a:spLocks noChangeArrowheads="1"/>
          </p:cNvSpPr>
          <p:nvPr/>
        </p:nvSpPr>
        <p:spPr bwMode="auto">
          <a:xfrm>
            <a:off x="6696075" y="5081588"/>
            <a:ext cx="1801813" cy="292100"/>
          </a:xfrm>
          <a:prstGeom prst="rect">
            <a:avLst/>
          </a:prstGeom>
          <a:solidFill>
            <a:srgbClr val="C000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3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hteck 2"/>
          <p:cNvSpPr>
            <a:spLocks noChangeArrowheads="1"/>
          </p:cNvSpPr>
          <p:nvPr/>
        </p:nvSpPr>
        <p:spPr bwMode="auto">
          <a:xfrm>
            <a:off x="4391980" y="1544638"/>
            <a:ext cx="4500000" cy="4730750"/>
          </a:xfrm>
          <a:prstGeom prst="rect">
            <a:avLst/>
          </a:prstGeom>
          <a:gradFill rotWithShape="1">
            <a:gsLst>
              <a:gs pos="0">
                <a:srgbClr val="770000">
                  <a:alpha val="75000"/>
                </a:srgbClr>
              </a:gs>
              <a:gs pos="50000">
                <a:srgbClr val="AD0000"/>
              </a:gs>
              <a:gs pos="100000">
                <a:srgbClr val="CE0000"/>
              </a:gs>
            </a:gsLst>
            <a:lin ang="8100000" scaled="1"/>
          </a:gradFill>
          <a:ln>
            <a:noFill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latin typeface="Arial" charset="0"/>
              <a:cs typeface="Arial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Summary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Textfeld 4"/>
              <p:cNvSpPr txBox="1">
                <a:spLocks noChangeArrowheads="1"/>
              </p:cNvSpPr>
              <p:nvPr/>
            </p:nvSpPr>
            <p:spPr bwMode="auto">
              <a:xfrm>
                <a:off x="971550" y="1627188"/>
                <a:ext cx="7643118" cy="3390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Motivation 		               </a:t>
                </a:r>
                <a:r>
                  <a:rPr lang="de-DE" sz="24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de-DE" sz="24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Nucleon</a:t>
                </a:r>
                <a:r>
                  <a:rPr lang="de-DE" sz="24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de-DE" sz="24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structure</a:t>
                </a:r>
                <a:r>
                  <a:rPr lang="de-DE" sz="24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, e.g. </a:t>
                </a:r>
                <a14:m>
                  <m:oMath xmlns:m="http://schemas.openxmlformats.org/officeDocument/2006/math">
                    <m:r>
                      <a:rPr lang="de-DE" sz="24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cs typeface="Arial" charset="0"/>
                      </a:rPr>
                      <m:t>𝛿</m:t>
                    </m:r>
                    <m:r>
                      <a:rPr lang="de-DE" sz="24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𝑞</m:t>
                    </m:r>
                  </m:oMath>
                </a14:m>
                <a:r>
                  <a:rPr lang="de-DE" sz="24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)</a:t>
                </a:r>
                <a:endParaRPr lang="de-DE" sz="2400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  <a:p>
                <a:pPr>
                  <a:defRPr/>
                </a:pPr>
                <a:endParaRPr lang="de-DE" sz="1600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  <a:p>
                <a:pPr>
                  <a:defRPr/>
                </a:pPr>
                <a:r>
                  <a:rPr lang="de-DE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Method</a:t>
                </a:r>
                <a:r>
                  <a:rPr lang="de-DE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			 </a:t>
                </a:r>
                <a:r>
                  <a:rPr lang="de-DE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              </a:t>
                </a:r>
                <a:r>
                  <a:rPr lang="de-DE" sz="24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de-DE" sz="24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Spin </a:t>
                </a:r>
                <a:r>
                  <a:rPr lang="de-DE" sz="2400" dirty="0" err="1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filtering</a:t>
                </a:r>
                <a:r>
                  <a:rPr lang="de-DE" sz="24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) </a:t>
                </a:r>
              </a:p>
              <a:p>
                <a:pPr>
                  <a:defRPr/>
                </a:pPr>
                <a:r>
                  <a:rPr lang="de-DE" sz="24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de-DE" sz="24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 </a:t>
                </a:r>
                <a:r>
                  <a:rPr lang="de-DE" sz="2800" dirty="0" smtClean="0">
                    <a:latin typeface="Arial" charset="0"/>
                    <a:cs typeface="Arial" charset="0"/>
                  </a:rPr>
                  <a:t>PAX </a:t>
                </a:r>
                <a:r>
                  <a:rPr lang="de-DE" sz="2800" dirty="0" err="1">
                    <a:latin typeface="Arial" charset="0"/>
                    <a:cs typeface="Arial" charset="0"/>
                  </a:rPr>
                  <a:t>at</a:t>
                </a:r>
                <a:r>
                  <a:rPr lang="de-DE" sz="2800" dirty="0">
                    <a:latin typeface="Arial" charset="0"/>
                    <a:cs typeface="Arial" charset="0"/>
                  </a:rPr>
                  <a:t> COSY	 </a:t>
                </a:r>
                <a:r>
                  <a:rPr lang="de-DE" sz="2800" dirty="0" smtClean="0">
                    <a:latin typeface="Arial" charset="0"/>
                    <a:cs typeface="Arial" charset="0"/>
                  </a:rPr>
                  <a:t>         </a:t>
                </a:r>
                <a:r>
                  <a:rPr lang="de-DE" sz="24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de-DE" sz="24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First </a:t>
                </a:r>
                <a:r>
                  <a:rPr lang="de-DE" sz="2400" dirty="0" err="1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results</a:t>
                </a:r>
                <a:r>
                  <a:rPr lang="de-DE" sz="24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)</a:t>
                </a:r>
                <a:endParaRPr lang="de-DE" sz="2800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  <a:p>
                <a:pPr>
                  <a:defRPr/>
                </a:pPr>
                <a:r>
                  <a:rPr lang="de-DE" sz="28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 </a:t>
                </a:r>
                <a:r>
                  <a:rPr lang="de-DE" sz="28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de-DE" sz="2800" dirty="0" smtClean="0">
                    <a:latin typeface="Arial" charset="0"/>
                    <a:cs typeface="Arial" charset="0"/>
                  </a:rPr>
                  <a:t>PAX </a:t>
                </a:r>
                <a:r>
                  <a:rPr lang="de-DE" sz="2800" dirty="0" err="1">
                    <a:latin typeface="Arial" charset="0"/>
                    <a:cs typeface="Arial" charset="0"/>
                  </a:rPr>
                  <a:t>at</a:t>
                </a:r>
                <a:r>
                  <a:rPr lang="de-DE" sz="2800" dirty="0">
                    <a:latin typeface="Arial" charset="0"/>
                    <a:cs typeface="Arial" charset="0"/>
                  </a:rPr>
                  <a:t> </a:t>
                </a:r>
                <a:r>
                  <a:rPr lang="de-DE" sz="2800" dirty="0" smtClean="0">
                    <a:latin typeface="Arial" charset="0"/>
                    <a:cs typeface="Arial" charset="0"/>
                  </a:rPr>
                  <a:t>AD (push!)</a:t>
                </a:r>
                <a:r>
                  <a:rPr lang="de-DE" sz="2800" dirty="0">
                    <a:latin typeface="Arial" charset="0"/>
                    <a:cs typeface="Arial" charset="0"/>
                  </a:rPr>
                  <a:t>	 </a:t>
                </a:r>
                <a:r>
                  <a:rPr lang="de-DE" sz="24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de-DE" sz="24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Proposal</a:t>
                </a:r>
                <a:r>
                  <a:rPr lang="de-DE" sz="24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de-DE" sz="24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pending</a:t>
                </a:r>
                <a:r>
                  <a:rPr lang="de-DE" sz="24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)</a:t>
                </a:r>
              </a:p>
              <a:p>
                <a:pPr lvl="2">
                  <a:defRPr/>
                </a:pPr>
                <a:endParaRPr lang="de-DE" sz="1600" dirty="0">
                  <a:latin typeface="Arial" charset="0"/>
                  <a:cs typeface="Arial" charset="0"/>
                </a:endParaRPr>
              </a:p>
              <a:p>
                <a:pPr>
                  <a:defRPr/>
                </a:pPr>
                <a:r>
                  <a:rPr lang="de-DE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Future </a:t>
                </a:r>
                <a:endParaRPr lang="de-DE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  <a:p>
                <a:pPr>
                  <a:defRPr/>
                </a:pPr>
                <a:r>
                  <a:rPr lang="de-DE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 </a:t>
                </a:r>
                <a:r>
                  <a:rPr lang="de-DE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  </a:t>
                </a:r>
                <a:r>
                  <a:rPr lang="de-DE" sz="2800" dirty="0" smtClean="0">
                    <a:latin typeface="Arial" charset="0"/>
                    <a:cs typeface="Arial" charset="0"/>
                  </a:rPr>
                  <a:t>APR design</a:t>
                </a:r>
              </a:p>
              <a:p>
                <a:pPr>
                  <a:defRPr/>
                </a:pPr>
                <a:r>
                  <a:rPr lang="de-DE" sz="2400" dirty="0">
                    <a:latin typeface="Arial" charset="0"/>
                    <a:cs typeface="Arial" charset="0"/>
                  </a:rPr>
                  <a:t> </a:t>
                </a:r>
                <a:r>
                  <a:rPr lang="de-DE" sz="2400" dirty="0" smtClean="0">
                    <a:latin typeface="Arial" charset="0"/>
                    <a:cs typeface="Arial" charset="0"/>
                  </a:rPr>
                  <a:t>  </a:t>
                </a:r>
                <a:r>
                  <a:rPr lang="de-DE" sz="2800" dirty="0" smtClean="0">
                    <a:latin typeface="Arial" charset="0"/>
                    <a:cs typeface="Arial" charset="0"/>
                  </a:rPr>
                  <a:t>HESR </a:t>
                </a:r>
                <a:r>
                  <a:rPr lang="de-DE" sz="2800" dirty="0">
                    <a:latin typeface="Arial" charset="0"/>
                    <a:cs typeface="Arial" charset="0"/>
                  </a:rPr>
                  <a:t>upgrade</a:t>
                </a:r>
                <a:r>
                  <a:rPr lang="de-DE" sz="2400" dirty="0">
                    <a:latin typeface="Arial" charset="0"/>
                    <a:cs typeface="Arial" charset="0"/>
                  </a:rPr>
                  <a:t>	 </a:t>
                </a:r>
                <a:r>
                  <a:rPr lang="de-DE" sz="2400" dirty="0" smtClean="0">
                    <a:latin typeface="Arial" charset="0"/>
                    <a:cs typeface="Arial" charset="0"/>
                  </a:rPr>
                  <a:t>            </a:t>
                </a:r>
                <a:r>
                  <a:rPr lang="de-DE" sz="24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</m:ctrlPr>
                      </m:accPr>
                      <m:e>
                        <m:acc>
                          <m:accPr>
                            <m:chr m:val="̅"/>
                            <m:ctrlPr>
                              <a:rPr lang="de-DE" sz="2400" i="1" dirty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de-DE" sz="24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Arial" charset="0"/>
                              </a:rPr>
                              <m:t>𝑝</m:t>
                            </m:r>
                          </m:e>
                        </m:acc>
                      </m:e>
                    </m:acc>
                    <m:acc>
                      <m:accPr>
                        <m:chr m:val="⃗"/>
                        <m:ctrlPr>
                          <a:rPr lang="de-DE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</m:ctrlPr>
                      </m:accPr>
                      <m:e>
                        <m:r>
                          <a:rPr lang="de-DE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Arial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de-DE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de-DE" sz="24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collider)</a:t>
                </a:r>
                <a:endParaRPr lang="de-DE" sz="2400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100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50" y="1627188"/>
                <a:ext cx="7643118" cy="3390608"/>
              </a:xfrm>
              <a:prstGeom prst="rect">
                <a:avLst/>
              </a:prstGeom>
              <a:blipFill rotWithShape="1">
                <a:blip r:embed="rId3"/>
                <a:stretch>
                  <a:fillRect l="-718" t="-1259" r="-319" b="-21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874" name="Rechteck 3"/>
          <p:cNvSpPr>
            <a:spLocks noChangeArrowheads="1"/>
          </p:cNvSpPr>
          <p:nvPr/>
        </p:nvSpPr>
        <p:spPr bwMode="auto">
          <a:xfrm>
            <a:off x="971550" y="1544637"/>
            <a:ext cx="7920038" cy="4716000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2287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>
                <a:latin typeface="Arial" charset="0"/>
                <a:cs typeface="Arial" charset="0"/>
              </a:rPr>
              <a:t>Take </a:t>
            </a:r>
            <a:r>
              <a:rPr lang="de-DE" dirty="0" err="1">
                <a:latin typeface="Arial" charset="0"/>
                <a:cs typeface="Arial" charset="0"/>
              </a:rPr>
              <a:t>away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from</a:t>
            </a:r>
            <a:r>
              <a:rPr lang="de-DE" dirty="0">
                <a:latin typeface="Arial" charset="0"/>
                <a:cs typeface="Arial" charset="0"/>
              </a:rPr>
              <a:t> talk: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926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look_forw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r="6299"/>
          <a:stretch>
            <a:fillRect/>
          </a:stretch>
        </p:blipFill>
        <p:spPr bwMode="auto">
          <a:xfrm>
            <a:off x="644525" y="765175"/>
            <a:ext cx="78755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63" t="9096" r="-53363" b="-48158"/>
          <a:stretch>
            <a:fillRect/>
          </a:stretch>
        </p:blipFill>
        <p:spPr bwMode="auto">
          <a:xfrm>
            <a:off x="644525" y="2349500"/>
            <a:ext cx="7875588" cy="3971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feld 1"/>
          <p:cNvSpPr txBox="1">
            <a:spLocks noChangeArrowheads="1"/>
          </p:cNvSpPr>
          <p:nvPr/>
        </p:nvSpPr>
        <p:spPr bwMode="auto">
          <a:xfrm>
            <a:off x="1635125" y="981075"/>
            <a:ext cx="58515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bg1"/>
                </a:solidFill>
              </a:rPr>
              <a:t>… This is a long way to go …</a:t>
            </a:r>
          </a:p>
          <a:p>
            <a:pPr algn="ctr" eaLnBrk="1" hangingPunct="1"/>
            <a:r>
              <a:rPr lang="de-DE" b="1">
                <a:solidFill>
                  <a:srgbClr val="C00000"/>
                </a:solidFill>
              </a:rPr>
              <a:t>BUT:</a:t>
            </a:r>
            <a:r>
              <a:rPr lang="de-DE" b="1">
                <a:solidFill>
                  <a:schemeClr val="bg1"/>
                </a:solidFill>
              </a:rPr>
              <a:t> Now and here or never!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0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5086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Structure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nucleon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Backup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slides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38916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Leading-twist partonic nucleon structure: distribution functions </a:t>
            </a:r>
          </a:p>
        </p:txBody>
      </p:sp>
      <p:sp>
        <p:nvSpPr>
          <p:cNvPr id="38917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389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2380" r="2325" b="4230"/>
          <a:stretch>
            <a:fillRect/>
          </a:stretch>
        </p:blipFill>
        <p:spPr bwMode="auto">
          <a:xfrm>
            <a:off x="1296988" y="2060575"/>
            <a:ext cx="727075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feld 1"/>
          <p:cNvSpPr txBox="1">
            <a:spLocks noChangeArrowheads="1"/>
          </p:cNvSpPr>
          <p:nvPr/>
        </p:nvSpPr>
        <p:spPr bwMode="auto">
          <a:xfrm>
            <a:off x="6883400" y="4508500"/>
            <a:ext cx="1433513" cy="369888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FFC000"/>
                </a:solidFill>
              </a:rPr>
              <a:t>Transversity</a:t>
            </a:r>
          </a:p>
        </p:txBody>
      </p:sp>
      <p:sp>
        <p:nvSpPr>
          <p:cNvPr id="38920" name="Textfeld 1"/>
          <p:cNvSpPr txBox="1">
            <a:spLocks noChangeArrowheads="1"/>
          </p:cNvSpPr>
          <p:nvPr/>
        </p:nvSpPr>
        <p:spPr bwMode="auto">
          <a:xfrm>
            <a:off x="6875463" y="5940425"/>
            <a:ext cx="1377950" cy="3683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FFC000"/>
                </a:solidFill>
              </a:rPr>
              <a:t>Pretzelosity</a:t>
            </a:r>
          </a:p>
        </p:txBody>
      </p:sp>
      <p:sp>
        <p:nvSpPr>
          <p:cNvPr id="38921" name="Textfeld 1"/>
          <p:cNvSpPr txBox="1">
            <a:spLocks noChangeArrowheads="1"/>
          </p:cNvSpPr>
          <p:nvPr/>
        </p:nvSpPr>
        <p:spPr bwMode="auto">
          <a:xfrm>
            <a:off x="4932363" y="3692525"/>
            <a:ext cx="928687" cy="369888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FFC000"/>
                </a:solidFill>
              </a:rPr>
              <a:t>Helicity</a:t>
            </a:r>
          </a:p>
        </p:txBody>
      </p:sp>
      <p:sp>
        <p:nvSpPr>
          <p:cNvPr id="38922" name="Textfeld 1"/>
          <p:cNvSpPr txBox="1">
            <a:spLocks noChangeArrowheads="1"/>
          </p:cNvSpPr>
          <p:nvPr/>
        </p:nvSpPr>
        <p:spPr bwMode="auto">
          <a:xfrm>
            <a:off x="3170238" y="5732463"/>
            <a:ext cx="825500" cy="369887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FFC000"/>
                </a:solidFill>
              </a:rPr>
              <a:t>Sivers</a:t>
            </a:r>
          </a:p>
        </p:txBody>
      </p:sp>
      <p:sp>
        <p:nvSpPr>
          <p:cNvPr id="38923" name="Textfeld 1"/>
          <p:cNvSpPr txBox="1">
            <a:spLocks noChangeArrowheads="1"/>
          </p:cNvSpPr>
          <p:nvPr/>
        </p:nvSpPr>
        <p:spPr bwMode="auto">
          <a:xfrm>
            <a:off x="6804025" y="3059113"/>
            <a:ext cx="1570038" cy="369887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FFC000"/>
                </a:solidFill>
              </a:rPr>
              <a:t>Boer-Mulders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25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5086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Structure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nucleon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Backup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slides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39940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Drell-Yan process in proton-antiproton (qq-) collisions: </a:t>
            </a:r>
          </a:p>
        </p:txBody>
      </p:sp>
      <p:sp>
        <p:nvSpPr>
          <p:cNvPr id="39941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3"/>
          <a:srcRect l="2001" t="2038" r="1960" b="1959"/>
          <a:stretch>
            <a:fillRect/>
          </a:stretch>
        </p:blipFill>
        <p:spPr bwMode="auto">
          <a:xfrm>
            <a:off x="5148263" y="2565400"/>
            <a:ext cx="3600450" cy="359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9943" name="Gerade Verbindung 2"/>
          <p:cNvCxnSpPr>
            <a:cxnSpLocks noChangeShapeType="1"/>
          </p:cNvCxnSpPr>
          <p:nvPr/>
        </p:nvCxnSpPr>
        <p:spPr bwMode="auto">
          <a:xfrm>
            <a:off x="5616575" y="1639888"/>
            <a:ext cx="144463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994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9025" y="2547938"/>
            <a:ext cx="3789363" cy="359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5" name="Textfeld 13"/>
          <p:cNvSpPr txBox="1">
            <a:spLocks noChangeArrowheads="1"/>
          </p:cNvSpPr>
          <p:nvPr/>
        </p:nvSpPr>
        <p:spPr bwMode="auto">
          <a:xfrm>
            <a:off x="2120900" y="1989138"/>
            <a:ext cx="572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/>
              <a:t>Proton-Proton:		              Proton-Antiproton: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99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PAX-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at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-AD: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Backup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slides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40964" name="Textfeld 1"/>
          <p:cNvSpPr txBox="1">
            <a:spLocks noChangeArrowheads="1"/>
          </p:cNvSpPr>
          <p:nvPr/>
        </p:nvSpPr>
        <p:spPr bwMode="auto">
          <a:xfrm>
            <a:off x="971550" y="1546225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ELENA at AD: (cf. talk by T. Eriksson at EXA2011) </a:t>
            </a:r>
          </a:p>
        </p:txBody>
      </p:sp>
      <p:sp>
        <p:nvSpPr>
          <p:cNvPr id="40965" name="Rechteck 5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/>
          <a:srcRect r="-21878"/>
          <a:stretch>
            <a:fillRect/>
          </a:stretch>
        </p:blipFill>
        <p:spPr bwMode="auto">
          <a:xfrm>
            <a:off x="1692275" y="2159000"/>
            <a:ext cx="6408738" cy="3933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7" name="Picture 5" descr="ELENA6fold_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849">
            <a:off x="3303588" y="2990850"/>
            <a:ext cx="10731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feld 1"/>
          <p:cNvSpPr txBox="1">
            <a:spLocks noChangeArrowheads="1"/>
          </p:cNvSpPr>
          <p:nvPr/>
        </p:nvSpPr>
        <p:spPr bwMode="auto">
          <a:xfrm>
            <a:off x="4645025" y="4030663"/>
            <a:ext cx="1441450" cy="64611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>
                <a:solidFill>
                  <a:schemeClr val="bg1"/>
                </a:solidFill>
              </a:rPr>
              <a:t>External </a:t>
            </a:r>
          </a:p>
          <a:p>
            <a:pPr algn="ctr" eaLnBrk="1" hangingPunct="1"/>
            <a:r>
              <a:rPr lang="de-DE" sz="1800">
                <a:solidFill>
                  <a:schemeClr val="bg1"/>
                </a:solidFill>
              </a:rPr>
              <a:t>experiments</a:t>
            </a:r>
          </a:p>
        </p:txBody>
      </p:sp>
      <p:sp>
        <p:nvSpPr>
          <p:cNvPr id="40969" name="Textfeld 8"/>
          <p:cNvSpPr txBox="1">
            <a:spLocks noChangeArrowheads="1"/>
          </p:cNvSpPr>
          <p:nvPr/>
        </p:nvSpPr>
        <p:spPr bwMode="auto">
          <a:xfrm>
            <a:off x="3276600" y="4308475"/>
            <a:ext cx="941388" cy="3683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>
                <a:solidFill>
                  <a:schemeClr val="bg1"/>
                </a:solidFill>
              </a:rPr>
              <a:t>ELENA</a:t>
            </a:r>
          </a:p>
        </p:txBody>
      </p:sp>
      <p:sp>
        <p:nvSpPr>
          <p:cNvPr id="40970" name="Textfeld 9"/>
          <p:cNvSpPr txBox="1">
            <a:spLocks noChangeArrowheads="1"/>
          </p:cNvSpPr>
          <p:nvPr/>
        </p:nvSpPr>
        <p:spPr bwMode="auto">
          <a:xfrm>
            <a:off x="6604000" y="3768725"/>
            <a:ext cx="1352550" cy="922338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>
                <a:solidFill>
                  <a:schemeClr val="bg1"/>
                </a:solidFill>
              </a:rPr>
              <a:t>Internal </a:t>
            </a:r>
          </a:p>
          <a:p>
            <a:pPr algn="ctr" eaLnBrk="1" hangingPunct="1"/>
            <a:r>
              <a:rPr lang="de-DE" sz="1800">
                <a:solidFill>
                  <a:schemeClr val="bg1"/>
                </a:solidFill>
              </a:rPr>
              <a:t>Experiment</a:t>
            </a:r>
          </a:p>
          <a:p>
            <a:pPr algn="ctr" eaLnBrk="1" hangingPunct="1"/>
            <a:r>
              <a:rPr lang="de-DE" sz="1800">
                <a:solidFill>
                  <a:schemeClr val="bg1"/>
                </a:solidFill>
              </a:rPr>
              <a:t>(PAX)</a:t>
            </a:r>
          </a:p>
        </p:txBody>
      </p:sp>
      <p:cxnSp>
        <p:nvCxnSpPr>
          <p:cNvPr id="40971" name="Gerade Verbindung mit Pfeil 3"/>
          <p:cNvCxnSpPr>
            <a:cxnSpLocks noChangeShapeType="1"/>
          </p:cNvCxnSpPr>
          <p:nvPr/>
        </p:nvCxnSpPr>
        <p:spPr bwMode="auto">
          <a:xfrm>
            <a:off x="6300788" y="4229100"/>
            <a:ext cx="358775" cy="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2" name="Gerade Verbindung mit Pfeil 3"/>
          <p:cNvCxnSpPr>
            <a:cxnSpLocks noChangeShapeType="1"/>
          </p:cNvCxnSpPr>
          <p:nvPr/>
        </p:nvCxnSpPr>
        <p:spPr bwMode="auto">
          <a:xfrm>
            <a:off x="3760788" y="4076700"/>
            <a:ext cx="0" cy="30480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171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39750" y="-33836"/>
            <a:ext cx="7772400" cy="1143000"/>
          </a:xfrm>
        </p:spPr>
        <p:txBody>
          <a:bodyPr/>
          <a:lstStyle/>
          <a:p>
            <a:pPr algn="ctr"/>
            <a:r>
              <a:rPr lang="de-DE" dirty="0" smtClean="0"/>
              <a:t>Polarimeter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87" y="3831226"/>
            <a:ext cx="4565289" cy="25501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87" y="1252376"/>
            <a:ext cx="4572000" cy="255385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4572000" cy="255385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127000" dir="2700000" algn="tl" rotWithShape="0">
              <a:srgbClr val="005B82">
                <a:alpha val="40000"/>
              </a:srgbClr>
            </a:outerShdw>
            <a:softEdge rad="31750"/>
          </a:effectLst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713850" y="76470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de-DE" sz="2400" u="sng" dirty="0" smtClean="0">
                <a:solidFill>
                  <a:srgbClr val="005B82"/>
                </a:solidFill>
              </a:rPr>
              <a:t>Design</a:t>
            </a:r>
            <a:endParaRPr lang="de-DE" sz="2400" u="sng" dirty="0">
              <a:solidFill>
                <a:srgbClr val="005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02" y="1844824"/>
            <a:ext cx="4503619" cy="281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5940352"/>
                  </p:ext>
                </p:extLst>
              </p:nvPr>
            </p:nvGraphicFramePr>
            <p:xfrm>
              <a:off x="984825" y="1700808"/>
              <a:ext cx="3443159" cy="2743200"/>
            </p:xfrm>
            <a:graphic>
              <a:graphicData uri="http://schemas.openxmlformats.org/drawingml/2006/table">
                <a:tbl>
                  <a:tblPr firstRow="1" bandRow="1">
                    <a:tableStyleId>{2A488322-F2BA-4B5B-9748-0D474271808F}</a:tableStyleId>
                  </a:tblPr>
                  <a:tblGrid>
                    <a:gridCol w="1747183"/>
                    <a:gridCol w="1695976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 smtClean="0"/>
                            <a:t>Detector</a:t>
                          </a:r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/>
                            <a:t>HERMES</a:t>
                          </a:r>
                          <a:r>
                            <a:rPr lang="de-DE" sz="1400" baseline="0" dirty="0" smtClean="0"/>
                            <a:t> TIGRE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 smtClean="0"/>
                            <a:t>300 </a:t>
                          </a:r>
                          <a:r>
                            <a:rPr lang="el-GR" sz="1400" b="0" dirty="0" smtClean="0"/>
                            <a:t>μ</a:t>
                          </a:r>
                          <a:r>
                            <a:rPr lang="de-DE" sz="1400" b="0" dirty="0" smtClean="0"/>
                            <a:t>m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Coupling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AC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err="1" smtClean="0"/>
                            <a:t>Thickness</a:t>
                          </a:r>
                          <a:r>
                            <a:rPr lang="de-DE" sz="1600" b="0" dirty="0" smtClean="0"/>
                            <a:t> (</a:t>
                          </a:r>
                          <a:r>
                            <a:rPr lang="el-GR" sz="1600" b="0" dirty="0" smtClean="0"/>
                            <a:t>μ</a:t>
                          </a:r>
                          <a:r>
                            <a:rPr lang="de-DE" sz="1600" b="0" dirty="0" smtClean="0"/>
                            <a:t>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300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Active</a:t>
                          </a:r>
                          <a:r>
                            <a:rPr lang="de-DE" sz="1600" b="0" dirty="0" smtClean="0"/>
                            <a:t> </a:t>
                          </a:r>
                          <a:r>
                            <a:rPr lang="de-DE" sz="1600" b="0" dirty="0" err="1" smtClean="0"/>
                            <a:t>area</a:t>
                          </a:r>
                          <a:r>
                            <a:rPr lang="de-DE" sz="1600" b="0" dirty="0" smtClean="0"/>
                            <a:t> (mm)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97.3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0" smtClean="0"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de-DE" sz="1600" b="0" dirty="0" smtClean="0"/>
                            <a:t>97.3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No</a:t>
                          </a:r>
                          <a:r>
                            <a:rPr lang="de-DE" sz="1600" b="0" dirty="0" smtClean="0"/>
                            <a:t>. </a:t>
                          </a:r>
                          <a:r>
                            <a:rPr lang="de-DE" sz="1600" b="0" dirty="0" err="1" smtClean="0"/>
                            <a:t>of</a:t>
                          </a:r>
                          <a:r>
                            <a:rPr lang="de-DE" sz="1600" b="0" dirty="0" smtClean="0"/>
                            <a:t> </a:t>
                          </a:r>
                          <a:r>
                            <a:rPr lang="de-DE" sz="1600" b="0" dirty="0" err="1" smtClean="0"/>
                            <a:t>strips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128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Strip </a:t>
                          </a:r>
                          <a:r>
                            <a:rPr lang="de-DE" sz="1600" b="0" dirty="0" err="1" smtClean="0"/>
                            <a:t>pitch</a:t>
                          </a:r>
                          <a:r>
                            <a:rPr lang="de-DE" sz="1600" b="0" dirty="0" smtClean="0"/>
                            <a:t> (</a:t>
                          </a:r>
                          <a:r>
                            <a:rPr lang="el-GR" sz="1600" b="0" dirty="0" smtClean="0"/>
                            <a:t>μ</a:t>
                          </a:r>
                          <a:r>
                            <a:rPr lang="de-DE" sz="1600" b="0" dirty="0" smtClean="0"/>
                            <a:t>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758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Depl</a:t>
                          </a:r>
                          <a:r>
                            <a:rPr lang="de-DE" sz="1600" b="0" dirty="0" smtClean="0"/>
                            <a:t>. </a:t>
                          </a:r>
                          <a:r>
                            <a:rPr lang="de-DE" sz="1600" b="0" dirty="0" err="1" smtClean="0"/>
                            <a:t>voltage</a:t>
                          </a:r>
                          <a:r>
                            <a:rPr lang="de-DE" sz="1600" b="0" baseline="0" dirty="0" smtClean="0"/>
                            <a:t> (V)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sz="1600" b="0" smtClean="0">
                                  <a:latin typeface="Cambria Math"/>
                                </a:rPr>
                                <m:t>≤</m:t>
                              </m:r>
                            </m:oMath>
                          </a14:m>
                          <a:r>
                            <a:rPr lang="de-DE" sz="1600" b="0" dirty="0" smtClean="0"/>
                            <a:t>50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4163655"/>
                  </p:ext>
                </p:extLst>
              </p:nvPr>
            </p:nvGraphicFramePr>
            <p:xfrm>
              <a:off x="984825" y="1700808"/>
              <a:ext cx="3443159" cy="2743200"/>
            </p:xfrm>
            <a:graphic>
              <a:graphicData uri="http://schemas.openxmlformats.org/drawingml/2006/table">
                <a:tbl>
                  <a:tblPr firstRow="1" bandRow="1">
                    <a:tableStyleId>{2A488322-F2BA-4B5B-9748-0D474271808F}</a:tableStyleId>
                  </a:tblPr>
                  <a:tblGrid>
                    <a:gridCol w="1747183"/>
                    <a:gridCol w="1695976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 smtClean="0"/>
                            <a:t>Detector</a:t>
                          </a:r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/>
                            <a:t>HERMES</a:t>
                          </a:r>
                          <a:r>
                            <a:rPr lang="de-DE" sz="1400" baseline="0" dirty="0" smtClean="0"/>
                            <a:t> TIGRE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 smtClean="0"/>
                            <a:t>300 </a:t>
                          </a:r>
                          <a:r>
                            <a:rPr lang="el-GR" sz="1400" b="0" dirty="0" smtClean="0"/>
                            <a:t>μ</a:t>
                          </a:r>
                          <a:r>
                            <a:rPr lang="de-DE" sz="1400" b="0" dirty="0" smtClean="0"/>
                            <a:t>m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Coupling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AC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err="1" smtClean="0"/>
                            <a:t>Thickness</a:t>
                          </a:r>
                          <a:r>
                            <a:rPr lang="de-DE" sz="1600" b="0" dirty="0" smtClean="0"/>
                            <a:t> (</a:t>
                          </a:r>
                          <a:r>
                            <a:rPr lang="el-GR" sz="1600" b="0" dirty="0" smtClean="0"/>
                            <a:t>μ</a:t>
                          </a:r>
                          <a:r>
                            <a:rPr lang="de-DE" sz="1600" b="0" dirty="0" smtClean="0"/>
                            <a:t>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300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Active</a:t>
                          </a:r>
                          <a:r>
                            <a:rPr lang="de-DE" sz="1600" b="0" dirty="0" smtClean="0"/>
                            <a:t> </a:t>
                          </a:r>
                          <a:r>
                            <a:rPr lang="de-DE" sz="1600" b="0" dirty="0" err="1" smtClean="0"/>
                            <a:t>area</a:t>
                          </a:r>
                          <a:r>
                            <a:rPr lang="de-DE" sz="1600" b="0" dirty="0" smtClean="0"/>
                            <a:t> (mm)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3237" t="-340984" r="-360" b="-30983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No</a:t>
                          </a:r>
                          <a:r>
                            <a:rPr lang="de-DE" sz="1600" b="0" dirty="0" smtClean="0"/>
                            <a:t>. </a:t>
                          </a:r>
                          <a:r>
                            <a:rPr lang="de-DE" sz="1600" b="0" dirty="0" err="1" smtClean="0"/>
                            <a:t>of</a:t>
                          </a:r>
                          <a:r>
                            <a:rPr lang="de-DE" sz="1600" b="0" dirty="0" smtClean="0"/>
                            <a:t> </a:t>
                          </a:r>
                          <a:r>
                            <a:rPr lang="de-DE" sz="1600" b="0" dirty="0" err="1" smtClean="0"/>
                            <a:t>strips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128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Strip </a:t>
                          </a:r>
                          <a:r>
                            <a:rPr lang="de-DE" sz="1600" b="0" dirty="0" err="1" smtClean="0"/>
                            <a:t>pitch</a:t>
                          </a:r>
                          <a:r>
                            <a:rPr lang="de-DE" sz="1600" b="0" dirty="0" smtClean="0"/>
                            <a:t> (</a:t>
                          </a:r>
                          <a:r>
                            <a:rPr lang="el-GR" sz="1600" b="0" dirty="0" smtClean="0"/>
                            <a:t>μ</a:t>
                          </a:r>
                          <a:r>
                            <a:rPr lang="de-DE" sz="1600" b="0" dirty="0" smtClean="0"/>
                            <a:t>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758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Depl</a:t>
                          </a:r>
                          <a:r>
                            <a:rPr lang="de-DE" sz="1600" b="0" dirty="0" smtClean="0"/>
                            <a:t>. </a:t>
                          </a:r>
                          <a:r>
                            <a:rPr lang="de-DE" sz="1600" b="0" dirty="0" err="1" smtClean="0"/>
                            <a:t>voltage</a:t>
                          </a:r>
                          <a:r>
                            <a:rPr lang="de-DE" sz="1600" b="0" baseline="0" dirty="0" smtClean="0"/>
                            <a:t> (V)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3237" t="-639344" r="-360" b="-1147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39750" y="-33836"/>
            <a:ext cx="7772400" cy="1143000"/>
          </a:xfrm>
        </p:spPr>
        <p:txBody>
          <a:bodyPr/>
          <a:lstStyle/>
          <a:p>
            <a:pPr algn="ctr"/>
            <a:r>
              <a:rPr lang="de-DE" dirty="0" smtClean="0"/>
              <a:t>Polarimeter</a:t>
            </a:r>
            <a:endParaRPr lang="de-DE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713850" y="76470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de-DE" sz="2400" u="sng" dirty="0" err="1" smtClean="0">
                <a:solidFill>
                  <a:srgbClr val="005B82"/>
                </a:solidFill>
              </a:rPr>
              <a:t>Detectors</a:t>
            </a:r>
            <a:endParaRPr lang="de-DE" sz="2400" u="sng" dirty="0">
              <a:solidFill>
                <a:srgbClr val="005B82"/>
              </a:solidFill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713850" y="4869160"/>
            <a:ext cx="7772400" cy="145050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/>
              <a:t>8 modules available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/>
              <a:t>Suitable for 1</a:t>
            </a:r>
            <a:r>
              <a:rPr lang="en-US" sz="1600" b="1" baseline="30000" dirty="0"/>
              <a:t>st</a:t>
            </a:r>
            <a:r>
              <a:rPr lang="en-US" sz="1600" b="1" dirty="0"/>
              <a:t> and 2</a:t>
            </a:r>
            <a:r>
              <a:rPr lang="en-US" sz="1600" b="1" baseline="30000" dirty="0"/>
              <a:t>nd</a:t>
            </a:r>
            <a:r>
              <a:rPr lang="en-US" sz="1600" b="1" dirty="0"/>
              <a:t> layer of detection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/>
              <a:t>50 </a:t>
            </a:r>
            <a:r>
              <a:rPr lang="en-US" sz="1600" b="1" dirty="0" err="1"/>
              <a:t>μm</a:t>
            </a:r>
            <a:r>
              <a:rPr lang="en-US" sz="1600" b="1" dirty="0"/>
              <a:t> polyimide with 5 </a:t>
            </a:r>
            <a:r>
              <a:rPr lang="en-US" sz="1600" b="1" dirty="0" err="1"/>
              <a:t>μm</a:t>
            </a:r>
            <a:r>
              <a:rPr lang="en-US" sz="1600" b="1" dirty="0"/>
              <a:t> copper traces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/>
              <a:t>E</a:t>
            </a:r>
            <a:r>
              <a:rPr lang="de-DE" sz="1600" b="1" dirty="0" err="1"/>
              <a:t>xisting</a:t>
            </a:r>
            <a:r>
              <a:rPr lang="de-DE" sz="1600" b="1" dirty="0"/>
              <a:t> Helix front-end </a:t>
            </a:r>
            <a:r>
              <a:rPr lang="de-DE" sz="1600" b="1" dirty="0" err="1"/>
              <a:t>has</a:t>
            </a:r>
            <a:r>
              <a:rPr lang="de-DE" sz="1600" b="1" dirty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be</a:t>
            </a:r>
            <a:r>
              <a:rPr lang="de-DE" sz="1600" b="1" dirty="0"/>
              <a:t> </a:t>
            </a:r>
            <a:r>
              <a:rPr lang="de-DE" sz="1600" b="1" dirty="0" err="1"/>
              <a:t>removed</a:t>
            </a:r>
            <a:r>
              <a:rPr lang="de-DE" sz="1600" b="1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b="1" dirty="0"/>
              <a:t>Connect </a:t>
            </a:r>
            <a:r>
              <a:rPr lang="de-DE" sz="1600" b="1" dirty="0" err="1"/>
              <a:t>new</a:t>
            </a:r>
            <a:r>
              <a:rPr lang="de-DE" sz="1600" b="1" dirty="0"/>
              <a:t> </a:t>
            </a:r>
            <a:r>
              <a:rPr lang="de-DE" sz="1600" b="1" dirty="0" err="1"/>
              <a:t>pitch</a:t>
            </a:r>
            <a:r>
              <a:rPr lang="de-DE" sz="1600" b="1" dirty="0"/>
              <a:t> </a:t>
            </a:r>
            <a:r>
              <a:rPr lang="de-DE" sz="1600" b="1" dirty="0" err="1"/>
              <a:t>adapter</a:t>
            </a:r>
            <a:r>
              <a:rPr lang="de-DE" sz="1600" b="1" dirty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VA32TA2 </a:t>
            </a:r>
          </a:p>
          <a:p>
            <a:endParaRPr lang="en-US" sz="1400" dirty="0"/>
          </a:p>
          <a:p>
            <a:pPr marL="285750" indent="-285750">
              <a:buFont typeface="Arial" pitchFamily="34" charset="0"/>
              <a:buChar char="•"/>
            </a:pPr>
            <a:endParaRPr lang="de-DE" sz="16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b="1" dirty="0"/>
          </a:p>
        </p:txBody>
      </p:sp>
      <p:pic>
        <p:nvPicPr>
          <p:cNvPr id="12" name="Picture 8" descr="C:\Users\Test\Pictures\2008\Arbeit\IMG_1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69160"/>
            <a:ext cx="2136279" cy="160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816483" y="4659273"/>
            <a:ext cx="1131781" cy="523220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  <a:effectLst>
            <a:outerShdw blurRad="50800" dist="76200" dir="2700000" algn="ctr" rotWithShape="0">
              <a:srgbClr val="005B82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dirty="0" err="1">
                <a:solidFill>
                  <a:srgbClr val="005B82"/>
                </a:solidFill>
              </a:rPr>
              <a:t>Bonding</a:t>
            </a:r>
            <a:r>
              <a:rPr lang="de-DE" sz="1400" dirty="0">
                <a:solidFill>
                  <a:srgbClr val="005B82"/>
                </a:solidFill>
              </a:rPr>
              <a:t> </a:t>
            </a:r>
            <a:r>
              <a:rPr lang="de-DE" sz="1400" dirty="0" err="1">
                <a:solidFill>
                  <a:srgbClr val="005B82"/>
                </a:solidFill>
              </a:rPr>
              <a:t>to</a:t>
            </a:r>
            <a:r>
              <a:rPr lang="de-DE" sz="1400" dirty="0">
                <a:solidFill>
                  <a:srgbClr val="005B82"/>
                </a:solidFill>
              </a:rPr>
              <a:t> </a:t>
            </a:r>
            <a:r>
              <a:rPr lang="de-DE" sz="1400" dirty="0" err="1">
                <a:solidFill>
                  <a:srgbClr val="005B82"/>
                </a:solidFill>
              </a:rPr>
              <a:t>K</a:t>
            </a:r>
            <a:r>
              <a:rPr lang="de-DE" sz="1400" dirty="0" err="1" smtClean="0">
                <a:solidFill>
                  <a:srgbClr val="005B82"/>
                </a:solidFill>
              </a:rPr>
              <a:t>apton</a:t>
            </a:r>
            <a:r>
              <a:rPr lang="de-DE" sz="1400" dirty="0" smtClean="0">
                <a:solidFill>
                  <a:srgbClr val="005B82"/>
                </a:solidFill>
              </a:rPr>
              <a:t> </a:t>
            </a:r>
            <a:endParaRPr lang="de-DE" sz="1400" dirty="0">
              <a:solidFill>
                <a:srgbClr val="005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1706" y="3901062"/>
            <a:ext cx="2024244" cy="30963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Z:\ANKE\STT\Detektoren\ANKE I\Detek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59221" y="4369973"/>
            <a:ext cx="3175687" cy="21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3294188"/>
                  </p:ext>
                </p:extLst>
              </p:nvPr>
            </p:nvGraphicFramePr>
            <p:xfrm>
              <a:off x="971600" y="1700808"/>
              <a:ext cx="6624736" cy="2743200"/>
            </p:xfrm>
            <a:graphic>
              <a:graphicData uri="http://schemas.openxmlformats.org/drawingml/2006/table">
                <a:tbl>
                  <a:tblPr firstRow="1" bandRow="1">
                    <a:tableStyleId>{2A488322-F2BA-4B5B-9748-0D474271808F}</a:tableStyleId>
                  </a:tblPr>
                  <a:tblGrid>
                    <a:gridCol w="1747183"/>
                    <a:gridCol w="1695976"/>
                    <a:gridCol w="1597401"/>
                    <a:gridCol w="1584176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 smtClean="0"/>
                            <a:t>Detector</a:t>
                          </a:r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/>
                            <a:t>HERMES</a:t>
                          </a:r>
                          <a:r>
                            <a:rPr lang="de-DE" sz="1400" baseline="0" dirty="0" smtClean="0"/>
                            <a:t> TIGRE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 smtClean="0"/>
                            <a:t>300 </a:t>
                          </a:r>
                          <a:r>
                            <a:rPr lang="el-GR" sz="1400" b="0" dirty="0" smtClean="0"/>
                            <a:t>μ</a:t>
                          </a:r>
                          <a:r>
                            <a:rPr lang="de-DE" sz="1400" b="0" dirty="0" smtClean="0"/>
                            <a:t>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/>
                            <a:t>PAX TTT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 smtClean="0"/>
                            <a:t>300 </a:t>
                          </a:r>
                          <a:r>
                            <a:rPr lang="el-GR" sz="1400" b="0" dirty="0" smtClean="0"/>
                            <a:t>μ</a:t>
                          </a:r>
                          <a:r>
                            <a:rPr lang="de-DE" sz="1400" b="0" dirty="0" smtClean="0"/>
                            <a:t>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/>
                            <a:t>PAX TTT </a:t>
                          </a:r>
                        </a:p>
                        <a:p>
                          <a:pPr algn="ctr"/>
                          <a:r>
                            <a:rPr lang="de-DE" sz="1400" b="0" dirty="0" smtClean="0"/>
                            <a:t>1500 </a:t>
                          </a:r>
                          <a:r>
                            <a:rPr lang="el-GR" sz="1400" b="0" dirty="0" smtClean="0"/>
                            <a:t>μ</a:t>
                          </a:r>
                          <a:r>
                            <a:rPr lang="de-DE" sz="1400" b="0" dirty="0" smtClean="0"/>
                            <a:t>m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Coupling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AC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DC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DC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err="1" smtClean="0"/>
                            <a:t>Thickness</a:t>
                          </a:r>
                          <a:r>
                            <a:rPr lang="de-DE" sz="1600" b="0" dirty="0" smtClean="0"/>
                            <a:t> (</a:t>
                          </a:r>
                          <a:r>
                            <a:rPr lang="el-GR" sz="1600" b="0" dirty="0" smtClean="0"/>
                            <a:t>μ</a:t>
                          </a:r>
                          <a:r>
                            <a:rPr lang="de-DE" sz="1600" b="0" dirty="0" smtClean="0"/>
                            <a:t>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300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300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0" smtClean="0">
                                  <a:latin typeface="Cambria Math"/>
                                </a:rPr>
                                <m:t>±</m:t>
                              </m:r>
                            </m:oMath>
                          </a14:m>
                          <a:r>
                            <a:rPr lang="de-DE" sz="1600" b="0" dirty="0" smtClean="0"/>
                            <a:t>15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1500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0" smtClean="0">
                                  <a:latin typeface="Cambria Math"/>
                                </a:rPr>
                                <m:t>±</m:t>
                              </m:r>
                            </m:oMath>
                          </a14:m>
                          <a:r>
                            <a:rPr lang="de-DE" sz="1600" b="0" dirty="0" smtClean="0"/>
                            <a:t>50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Active</a:t>
                          </a:r>
                          <a:r>
                            <a:rPr lang="de-DE" sz="1600" b="0" dirty="0" smtClean="0"/>
                            <a:t> </a:t>
                          </a:r>
                          <a:r>
                            <a:rPr lang="de-DE" sz="1600" b="0" dirty="0" err="1" smtClean="0"/>
                            <a:t>area</a:t>
                          </a:r>
                          <a:r>
                            <a:rPr lang="de-DE" sz="1600" b="0" dirty="0" smtClean="0"/>
                            <a:t> (mm)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97.3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0" smtClean="0"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de-DE" sz="1600" b="0" dirty="0" smtClean="0"/>
                            <a:t>97.3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100.42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0" smtClean="0"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de-DE" sz="1600" b="0" dirty="0" smtClean="0"/>
                            <a:t>100.42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smtClean="0"/>
                            <a:t>100.42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0" smtClean="0"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de-DE" sz="1600" b="0" dirty="0" smtClean="0"/>
                            <a:t>100.42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No</a:t>
                          </a:r>
                          <a:r>
                            <a:rPr lang="de-DE" sz="1600" b="0" dirty="0" smtClean="0"/>
                            <a:t>. </a:t>
                          </a:r>
                          <a:r>
                            <a:rPr lang="de-DE" sz="1600" b="0" dirty="0" err="1" smtClean="0"/>
                            <a:t>of</a:t>
                          </a:r>
                          <a:r>
                            <a:rPr lang="de-DE" sz="1600" b="0" dirty="0" smtClean="0"/>
                            <a:t> </a:t>
                          </a:r>
                          <a:r>
                            <a:rPr lang="de-DE" sz="1600" b="0" dirty="0" err="1" smtClean="0"/>
                            <a:t>strips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128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128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128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Strip </a:t>
                          </a:r>
                          <a:r>
                            <a:rPr lang="de-DE" sz="1600" b="0" dirty="0" err="1" smtClean="0"/>
                            <a:t>pitch</a:t>
                          </a:r>
                          <a:r>
                            <a:rPr lang="de-DE" sz="1600" b="0" dirty="0" smtClean="0"/>
                            <a:t> (</a:t>
                          </a:r>
                          <a:r>
                            <a:rPr lang="el-GR" sz="1600" b="0" dirty="0" smtClean="0"/>
                            <a:t>μ</a:t>
                          </a:r>
                          <a:r>
                            <a:rPr lang="de-DE" sz="1600" b="0" dirty="0" smtClean="0"/>
                            <a:t>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758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760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760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Depl</a:t>
                          </a:r>
                          <a:r>
                            <a:rPr lang="de-DE" sz="1600" b="0" dirty="0" smtClean="0"/>
                            <a:t>. </a:t>
                          </a:r>
                          <a:r>
                            <a:rPr lang="de-DE" sz="1600" b="0" dirty="0" err="1" smtClean="0"/>
                            <a:t>voltage</a:t>
                          </a:r>
                          <a:r>
                            <a:rPr lang="de-DE" sz="1600" b="0" baseline="0" dirty="0" smtClean="0"/>
                            <a:t> (V)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sz="1600" b="0" smtClean="0">
                                  <a:latin typeface="Cambria Math"/>
                                </a:rPr>
                                <m:t>≤</m:t>
                              </m:r>
                            </m:oMath>
                          </a14:m>
                          <a:r>
                            <a:rPr lang="de-DE" sz="1600" b="0" dirty="0" smtClean="0"/>
                            <a:t>50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de-DE" sz="1600" b="0" smtClean="0">
                                  <a:latin typeface="Cambria Math"/>
                                </a:rPr>
                                <m:t>≤</m:t>
                              </m:r>
                            </m:oMath>
                          </a14:m>
                          <a:r>
                            <a:rPr lang="de-DE" sz="1600" b="0" dirty="0" smtClean="0"/>
                            <a:t>70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de-DE" sz="1600" b="0" smtClean="0">
                                  <a:latin typeface="Cambria Math"/>
                                </a:rPr>
                                <m:t>≤</m:t>
                              </m:r>
                            </m:oMath>
                          </a14:m>
                          <a:r>
                            <a:rPr lang="de-DE" sz="1600" b="0" dirty="0" smtClean="0"/>
                            <a:t>300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2591877"/>
                  </p:ext>
                </p:extLst>
              </p:nvPr>
            </p:nvGraphicFramePr>
            <p:xfrm>
              <a:off x="971600" y="1700808"/>
              <a:ext cx="6624736" cy="2743200"/>
            </p:xfrm>
            <a:graphic>
              <a:graphicData uri="http://schemas.openxmlformats.org/drawingml/2006/table">
                <a:tbl>
                  <a:tblPr firstRow="1" bandRow="1">
                    <a:tableStyleId>{2A488322-F2BA-4B5B-9748-0D474271808F}</a:tableStyleId>
                  </a:tblPr>
                  <a:tblGrid>
                    <a:gridCol w="1747183"/>
                    <a:gridCol w="1695976"/>
                    <a:gridCol w="1597401"/>
                    <a:gridCol w="1584176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 smtClean="0"/>
                            <a:t>Detector</a:t>
                          </a:r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/>
                            <a:t>HERMES</a:t>
                          </a:r>
                          <a:r>
                            <a:rPr lang="de-DE" sz="1400" baseline="0" dirty="0" smtClean="0"/>
                            <a:t> TIGRE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 smtClean="0"/>
                            <a:t>300 </a:t>
                          </a:r>
                          <a:r>
                            <a:rPr lang="el-GR" sz="1400" b="0" dirty="0" smtClean="0"/>
                            <a:t>μ</a:t>
                          </a:r>
                          <a:r>
                            <a:rPr lang="de-DE" sz="1400" b="0" dirty="0" smtClean="0"/>
                            <a:t>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/>
                            <a:t>PAX TTT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 smtClean="0"/>
                            <a:t>300 </a:t>
                          </a:r>
                          <a:r>
                            <a:rPr lang="el-GR" sz="1400" b="0" dirty="0" smtClean="0"/>
                            <a:t>μ</a:t>
                          </a:r>
                          <a:r>
                            <a:rPr lang="de-DE" sz="1400" b="0" dirty="0" smtClean="0"/>
                            <a:t>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/>
                            <a:t>PAX TTT </a:t>
                          </a:r>
                        </a:p>
                        <a:p>
                          <a:pPr algn="ctr"/>
                          <a:r>
                            <a:rPr lang="de-DE" sz="1400" b="0" dirty="0" smtClean="0"/>
                            <a:t>1500 </a:t>
                          </a:r>
                          <a:r>
                            <a:rPr lang="el-GR" sz="1400" b="0" dirty="0" smtClean="0"/>
                            <a:t>μ</a:t>
                          </a:r>
                          <a:r>
                            <a:rPr lang="de-DE" sz="1400" b="0" dirty="0" smtClean="0"/>
                            <a:t>m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Coupling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AC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DC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DC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err="1" smtClean="0"/>
                            <a:t>Thickness</a:t>
                          </a:r>
                          <a:r>
                            <a:rPr lang="de-DE" sz="1600" b="0" dirty="0" smtClean="0"/>
                            <a:t> (</a:t>
                          </a:r>
                          <a:r>
                            <a:rPr lang="el-GR" sz="1600" b="0" dirty="0" smtClean="0"/>
                            <a:t>μ</a:t>
                          </a:r>
                          <a:r>
                            <a:rPr lang="de-DE" sz="1600" b="0" dirty="0" smtClean="0"/>
                            <a:t>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300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215649" t="-240984" r="-99618" b="-4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18077" t="-240984" r="-385" b="-40983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Active</a:t>
                          </a:r>
                          <a:r>
                            <a:rPr lang="de-DE" sz="1600" b="0" dirty="0" smtClean="0"/>
                            <a:t> </a:t>
                          </a:r>
                          <a:r>
                            <a:rPr lang="de-DE" sz="1600" b="0" dirty="0" err="1" smtClean="0"/>
                            <a:t>area</a:t>
                          </a:r>
                          <a:r>
                            <a:rPr lang="de-DE" sz="1600" b="0" dirty="0" smtClean="0"/>
                            <a:t> (mm)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3237" t="-340984" r="-188129" b="-3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215649" t="-340984" r="-99618" b="-3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18077" t="-340984" r="-385" b="-30983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No</a:t>
                          </a:r>
                          <a:r>
                            <a:rPr lang="de-DE" sz="1600" b="0" dirty="0" smtClean="0"/>
                            <a:t>. </a:t>
                          </a:r>
                          <a:r>
                            <a:rPr lang="de-DE" sz="1600" b="0" dirty="0" err="1" smtClean="0"/>
                            <a:t>of</a:t>
                          </a:r>
                          <a:r>
                            <a:rPr lang="de-DE" sz="1600" b="0" dirty="0" smtClean="0"/>
                            <a:t> </a:t>
                          </a:r>
                          <a:r>
                            <a:rPr lang="de-DE" sz="1600" b="0" dirty="0" err="1" smtClean="0"/>
                            <a:t>strips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128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128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128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Strip </a:t>
                          </a:r>
                          <a:r>
                            <a:rPr lang="de-DE" sz="1600" b="0" dirty="0" err="1" smtClean="0"/>
                            <a:t>pitch</a:t>
                          </a:r>
                          <a:r>
                            <a:rPr lang="de-DE" sz="1600" b="0" dirty="0" smtClean="0"/>
                            <a:t> (</a:t>
                          </a:r>
                          <a:r>
                            <a:rPr lang="el-GR" sz="1600" b="0" dirty="0" smtClean="0"/>
                            <a:t>μ</a:t>
                          </a:r>
                          <a:r>
                            <a:rPr lang="de-DE" sz="1600" b="0" dirty="0" smtClean="0"/>
                            <a:t>m)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758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760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smtClean="0"/>
                            <a:t>760</a:t>
                          </a:r>
                          <a:endParaRPr lang="de-DE" sz="1600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dirty="0" err="1" smtClean="0"/>
                            <a:t>Depl</a:t>
                          </a:r>
                          <a:r>
                            <a:rPr lang="de-DE" sz="1600" b="0" dirty="0" smtClean="0"/>
                            <a:t>. </a:t>
                          </a:r>
                          <a:r>
                            <a:rPr lang="de-DE" sz="1600" b="0" dirty="0" err="1" smtClean="0"/>
                            <a:t>voltage</a:t>
                          </a:r>
                          <a:r>
                            <a:rPr lang="de-DE" sz="1600" b="0" baseline="0" dirty="0" smtClean="0"/>
                            <a:t> (V)</a:t>
                          </a:r>
                          <a:endParaRPr lang="de-DE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3237" t="-639344" r="-188129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215649" t="-639344" r="-99618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18077" t="-639344" r="-385" b="-1147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Textfeld 7"/>
          <p:cNvSpPr txBox="1"/>
          <p:nvPr/>
        </p:nvSpPr>
        <p:spPr>
          <a:xfrm>
            <a:off x="1187624" y="4620949"/>
            <a:ext cx="1587592" cy="523220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  <a:effectLst>
            <a:outerShdw blurRad="50800" dist="76200" dir="2700000" algn="ctr" rotWithShape="0">
              <a:srgbClr val="005B82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dirty="0">
                <a:solidFill>
                  <a:srgbClr val="005B82"/>
                </a:solidFill>
              </a:rPr>
              <a:t>HERMES </a:t>
            </a:r>
            <a:r>
              <a:rPr lang="de-DE" sz="1400" dirty="0" err="1">
                <a:solidFill>
                  <a:srgbClr val="005B82"/>
                </a:solidFill>
              </a:rPr>
              <a:t>with</a:t>
            </a:r>
            <a:r>
              <a:rPr lang="de-DE" sz="1400" dirty="0">
                <a:solidFill>
                  <a:srgbClr val="005B82"/>
                </a:solidFill>
              </a:rPr>
              <a:t> </a:t>
            </a:r>
          </a:p>
          <a:p>
            <a:pPr>
              <a:defRPr/>
            </a:pPr>
            <a:r>
              <a:rPr lang="de-DE" sz="1400" dirty="0" err="1">
                <a:solidFill>
                  <a:srgbClr val="005B82"/>
                </a:solidFill>
              </a:rPr>
              <a:t>new</a:t>
            </a:r>
            <a:r>
              <a:rPr lang="de-DE" sz="1400" dirty="0">
                <a:solidFill>
                  <a:srgbClr val="005B82"/>
                </a:solidFill>
              </a:rPr>
              <a:t> </a:t>
            </a:r>
            <a:r>
              <a:rPr lang="de-DE" sz="1400" dirty="0" err="1">
                <a:solidFill>
                  <a:srgbClr val="005B82"/>
                </a:solidFill>
              </a:rPr>
              <a:t>pitch</a:t>
            </a:r>
            <a:r>
              <a:rPr lang="de-DE" sz="1400" dirty="0">
                <a:solidFill>
                  <a:srgbClr val="005B82"/>
                </a:solidFill>
              </a:rPr>
              <a:t> </a:t>
            </a:r>
            <a:r>
              <a:rPr lang="de-DE" sz="1400" dirty="0" err="1">
                <a:solidFill>
                  <a:srgbClr val="005B82"/>
                </a:solidFill>
              </a:rPr>
              <a:t>adaptor</a:t>
            </a:r>
            <a:r>
              <a:rPr lang="de-DE" sz="1400" dirty="0">
                <a:solidFill>
                  <a:srgbClr val="005B82"/>
                </a:solidFill>
              </a:rPr>
              <a:t>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860358" y="4653136"/>
            <a:ext cx="936103" cy="307777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  <a:effectLst>
            <a:outerShdw blurRad="50800" dist="76200" dir="2700000" algn="ctr" rotWithShape="0">
              <a:srgbClr val="005B82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dirty="0" smtClean="0">
                <a:solidFill>
                  <a:srgbClr val="005B82"/>
                </a:solidFill>
              </a:rPr>
              <a:t>PAX TTT</a:t>
            </a:r>
            <a:endParaRPr lang="de-DE" sz="1400" dirty="0">
              <a:solidFill>
                <a:srgbClr val="005B82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39750" y="-33836"/>
            <a:ext cx="7772400" cy="1143000"/>
          </a:xfrm>
        </p:spPr>
        <p:txBody>
          <a:bodyPr/>
          <a:lstStyle/>
          <a:p>
            <a:pPr algn="ctr"/>
            <a:r>
              <a:rPr lang="de-DE" dirty="0" smtClean="0"/>
              <a:t>Polarimeter</a:t>
            </a:r>
            <a:endParaRPr lang="de-DE" dirty="0"/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713850" y="76470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de-DE" sz="2400" u="sng" dirty="0" err="1" smtClean="0">
                <a:solidFill>
                  <a:srgbClr val="005B82"/>
                </a:solidFill>
              </a:rPr>
              <a:t>Detectors</a:t>
            </a:r>
            <a:endParaRPr lang="de-DE" sz="2400" u="sng" dirty="0">
              <a:solidFill>
                <a:srgbClr val="005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Polarimeter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713850" y="76470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de-DE" sz="2400" u="sng" dirty="0" err="1" smtClean="0">
                <a:solidFill>
                  <a:srgbClr val="005B82"/>
                </a:solidFill>
              </a:rPr>
              <a:t>Self-Triggering</a:t>
            </a:r>
            <a:r>
              <a:rPr lang="de-DE" sz="2400" u="sng" dirty="0" smtClean="0">
                <a:solidFill>
                  <a:srgbClr val="005B82"/>
                </a:solidFill>
              </a:rPr>
              <a:t> Front-End </a:t>
            </a:r>
            <a:r>
              <a:rPr lang="de-DE" sz="2400" u="sng" dirty="0">
                <a:solidFill>
                  <a:srgbClr val="005B82"/>
                </a:solidFill>
              </a:rPr>
              <a:t>C</a:t>
            </a:r>
            <a:r>
              <a:rPr lang="de-DE" sz="2400" u="sng" dirty="0" smtClean="0">
                <a:solidFill>
                  <a:srgbClr val="005B82"/>
                </a:solidFill>
              </a:rPr>
              <a:t>hips</a:t>
            </a:r>
            <a:endParaRPr lang="de-DE" sz="2400" u="sng" dirty="0">
              <a:solidFill>
                <a:srgbClr val="005B82"/>
              </a:solidFill>
            </a:endParaRPr>
          </a:p>
        </p:txBody>
      </p:sp>
      <p:graphicFrame>
        <p:nvGraphicFramePr>
          <p:cNvPr id="9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459308"/>
              </p:ext>
            </p:extLst>
          </p:nvPr>
        </p:nvGraphicFramePr>
        <p:xfrm>
          <a:off x="827584" y="1914706"/>
          <a:ext cx="3600400" cy="3784960"/>
        </p:xfrm>
        <a:graphic>
          <a:graphicData uri="http://schemas.openxmlformats.org/drawingml/2006/table">
            <a:tbl>
              <a:tblPr/>
              <a:tblGrid>
                <a:gridCol w="1980220"/>
                <a:gridCol w="1620180"/>
              </a:tblGrid>
              <a:tr h="254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VA32TA2_2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B82"/>
                    </a:solidFill>
                  </a:tcPr>
                </a:tc>
              </a:tr>
              <a:tr h="254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of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channels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54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Power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dissipation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3mW/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channel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4241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Linear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range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Arial" pitchFamily="34" charset="0"/>
                        </a:rPr>
                        <a:t>11MeV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Arial" pitchFamily="34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Arial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Arial" pitchFamily="34" charset="0"/>
                        </a:rPr>
                        <a:t>500fC)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14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Slow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shaper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(PT)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094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Fast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shaper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(PT)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60-120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ns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713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Minimum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trigger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threshold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0.04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MeV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3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Arial" pitchFamily="34" charset="0"/>
                        </a:rPr>
                        <a:t>Readout frequency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MHz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3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Arial" pitchFamily="34" charset="0"/>
                        </a:rPr>
                        <a:t>Trigger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Arial" pitchFamily="34" charset="0"/>
                        </a:rPr>
                        <a:t>threshold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Arial" pitchFamily="34" charset="0"/>
                        </a:rPr>
                        <a:t>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Arial" pitchFamily="34" charset="0"/>
                        </a:rPr>
                        <a:t>range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+/- (1.6 - 50)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fC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grpSp>
        <p:nvGrpSpPr>
          <p:cNvPr id="10" name="Gruppieren 9"/>
          <p:cNvGrpSpPr/>
          <p:nvPr/>
        </p:nvGrpSpPr>
        <p:grpSpPr>
          <a:xfrm>
            <a:off x="4932041" y="1700808"/>
            <a:ext cx="3528392" cy="2808312"/>
            <a:chOff x="1286483" y="1269434"/>
            <a:chExt cx="3348638" cy="2883471"/>
          </a:xfrm>
        </p:grpSpPr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566" y="1595176"/>
              <a:ext cx="2500312" cy="217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27"/>
            <p:cNvSpPr>
              <a:spLocks noChangeArrowheads="1"/>
            </p:cNvSpPr>
            <p:nvPr/>
          </p:nvSpPr>
          <p:spPr bwMode="auto">
            <a:xfrm>
              <a:off x="2630603" y="3841401"/>
              <a:ext cx="808310" cy="31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90 mm</a:t>
              </a:r>
              <a:endParaRPr lang="en-US" sz="10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>
              <a:off x="1773354" y="3848858"/>
              <a:ext cx="2500312" cy="15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V="1">
              <a:off x="4362597" y="1583935"/>
              <a:ext cx="2" cy="219259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7"/>
            <p:cNvSpPr>
              <a:spLocks noChangeArrowheads="1"/>
            </p:cNvSpPr>
            <p:nvPr/>
          </p:nvSpPr>
          <p:spPr bwMode="auto">
            <a:xfrm rot="5400000">
              <a:off x="4043290" y="2656415"/>
              <a:ext cx="889480" cy="294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90 mm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 rot="15636171">
              <a:off x="1664843" y="891074"/>
              <a:ext cx="467256" cy="1223976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76200" dir="2700000" algn="ctr" rotWithShape="0">
                <a:srgbClr val="005B82"/>
              </a:outerShdw>
            </a:effectLst>
          </p:spPr>
          <p:txBody>
            <a:bodyPr vert="vert" wrap="square">
              <a:spAutoFit/>
            </a:bodyPr>
            <a:lstStyle/>
            <a:p>
              <a:pPr>
                <a:defRPr/>
              </a:pPr>
              <a:r>
                <a:rPr lang="de-DE" sz="1200" dirty="0" smtClean="0"/>
                <a:t>VA32TA2_2 </a:t>
              </a:r>
              <a:endParaRPr lang="de-DE" sz="1200" dirty="0"/>
            </a:p>
          </p:txBody>
        </p:sp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75" y="4591361"/>
            <a:ext cx="3258872" cy="182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Electronic </a:t>
            </a:r>
            <a:r>
              <a:rPr lang="de-DE" dirty="0" err="1"/>
              <a:t>R</a:t>
            </a:r>
            <a:r>
              <a:rPr lang="de-DE" dirty="0" err="1" smtClean="0"/>
              <a:t>eadout</a:t>
            </a:r>
            <a:endParaRPr lang="de-DE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60464" y="1166728"/>
            <a:ext cx="2966092" cy="2592288"/>
            <a:chOff x="838" y="1618"/>
            <a:chExt cx="1461" cy="1439"/>
          </a:xfrm>
          <a:effectLst>
            <a:outerShdw blurRad="50800" dist="50800" dir="2580000" algn="ctr" rotWithShape="0">
              <a:srgbClr val="000000">
                <a:alpha val="43137"/>
              </a:srgbClr>
            </a:outerShdw>
          </a:effectLst>
        </p:grpSpPr>
        <p:pic>
          <p:nvPicPr>
            <p:cNvPr id="5" name="Picture 8" descr="DetektorPlusElektronik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92" y="2251"/>
              <a:ext cx="907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 descr="Detekto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" y="1618"/>
              <a:ext cx="907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8791" y="4358454"/>
            <a:ext cx="3793296" cy="18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Picture 11" descr="C:\Users\Test\Desktop\Doktorarbeit\Pictures\DSCN1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81914"/>
            <a:ext cx="2545702" cy="339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il nach unten 10"/>
          <p:cNvSpPr/>
          <p:nvPr/>
        </p:nvSpPr>
        <p:spPr>
          <a:xfrm>
            <a:off x="2719464" y="3853651"/>
            <a:ext cx="360417" cy="425398"/>
          </a:xfrm>
          <a:prstGeom prst="downArrow">
            <a:avLst/>
          </a:prstGeom>
          <a:noFill/>
          <a:ln>
            <a:solidFill>
              <a:srgbClr val="00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unten 11"/>
          <p:cNvSpPr/>
          <p:nvPr/>
        </p:nvSpPr>
        <p:spPr>
          <a:xfrm rot="-5400000">
            <a:off x="5108547" y="4721913"/>
            <a:ext cx="543574" cy="608556"/>
          </a:xfrm>
          <a:prstGeom prst="downArrow">
            <a:avLst/>
          </a:prstGeom>
          <a:noFill/>
          <a:ln>
            <a:solidFill>
              <a:srgbClr val="00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2679486" y="1444116"/>
            <a:ext cx="3236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/>
              <a:t>Detector</a:t>
            </a:r>
            <a:r>
              <a:rPr lang="de-DE" sz="1600" b="1" dirty="0" smtClean="0"/>
              <a:t> + Front-end electronic</a:t>
            </a:r>
            <a:endParaRPr lang="de-DE" sz="16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1018791" y="3979803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Repeater Card</a:t>
            </a:r>
            <a:endParaRPr lang="de-DE" sz="16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6258254" y="2137769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ADC + </a:t>
            </a:r>
            <a:r>
              <a:rPr lang="de-DE" sz="1600" b="1" dirty="0" err="1" smtClean="0"/>
              <a:t>Sequencer</a:t>
            </a:r>
            <a:endParaRPr lang="de-DE" sz="1600" b="1" dirty="0"/>
          </a:p>
        </p:txBody>
      </p:sp>
      <p:pic>
        <p:nvPicPr>
          <p:cNvPr id="16" name="Picture 7" descr="C:\Users\Test\Pictures\2008\Arbeit\IMG_14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87" y="1893664"/>
            <a:ext cx="2509887" cy="188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965930" y="4327981"/>
            <a:ext cx="4950340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  <a:effectLst>
            <a:outerShdw blurRad="50800" dist="76200" dir="2700000" algn="ctr" rotWithShape="0">
              <a:srgbClr val="005B82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5B82"/>
                </a:solidFill>
              </a:rPr>
              <a:t>  </a:t>
            </a:r>
            <a:r>
              <a:rPr lang="de-DE" sz="1600" b="1" dirty="0" err="1">
                <a:solidFill>
                  <a:srgbClr val="005B82"/>
                </a:solidFill>
              </a:rPr>
              <a:t>Inner</a:t>
            </a:r>
            <a:r>
              <a:rPr lang="de-DE" sz="1600" b="1" dirty="0">
                <a:solidFill>
                  <a:srgbClr val="005B82"/>
                </a:solidFill>
              </a:rPr>
              <a:t> </a:t>
            </a:r>
            <a:r>
              <a:rPr lang="de-DE" sz="1600" b="1" dirty="0" err="1">
                <a:solidFill>
                  <a:srgbClr val="005B82"/>
                </a:solidFill>
              </a:rPr>
              <a:t>Vaccum</a:t>
            </a:r>
            <a:r>
              <a:rPr lang="de-DE" sz="1600" b="1" dirty="0">
                <a:solidFill>
                  <a:srgbClr val="005B82"/>
                </a:solidFill>
              </a:rPr>
              <a:t> Part</a:t>
            </a:r>
          </a:p>
          <a:p>
            <a:pPr marL="285750" indent="-285750">
              <a:buClr>
                <a:srgbClr val="005B82"/>
              </a:buClr>
              <a:buFont typeface="Arial" pitchFamily="34" charset="0"/>
              <a:buChar char="•"/>
              <a:defRPr/>
            </a:pPr>
            <a:endParaRPr lang="de-DE" sz="1600" b="1" dirty="0">
              <a:solidFill>
                <a:srgbClr val="005B82"/>
              </a:solidFill>
            </a:endParaRPr>
          </a:p>
          <a:p>
            <a:pPr marL="285750" indent="-285750">
              <a:buClr>
                <a:srgbClr val="005B82"/>
              </a:buClr>
              <a:buFont typeface="Arial" pitchFamily="34" charset="0"/>
              <a:buChar char="•"/>
              <a:defRPr/>
            </a:pPr>
            <a:r>
              <a:rPr lang="de-DE" sz="1600" dirty="0" err="1" smtClean="0"/>
              <a:t>Detector</a:t>
            </a:r>
            <a:r>
              <a:rPr lang="de-DE" sz="1600" dirty="0" smtClean="0"/>
              <a:t> </a:t>
            </a:r>
            <a:r>
              <a:rPr lang="de-DE" sz="1600" dirty="0" err="1"/>
              <a:t>strips</a:t>
            </a:r>
            <a:r>
              <a:rPr lang="de-DE" sz="1600" dirty="0"/>
              <a:t> </a:t>
            </a:r>
            <a:r>
              <a:rPr lang="de-DE" sz="1600" dirty="0" err="1"/>
              <a:t>bonded</a:t>
            </a:r>
            <a:r>
              <a:rPr lang="de-DE" sz="1600" dirty="0"/>
              <a:t> 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 smtClean="0"/>
              <a:t>Kapton</a:t>
            </a:r>
            <a:r>
              <a:rPr lang="de-DE" sz="1600" dirty="0" smtClean="0"/>
              <a:t> </a:t>
            </a:r>
            <a:r>
              <a:rPr lang="de-DE" sz="1600" dirty="0" err="1" smtClean="0"/>
              <a:t>pitch-adaptor</a:t>
            </a:r>
            <a:endParaRPr lang="de-DE" sz="1600" dirty="0" smtClean="0"/>
          </a:p>
          <a:p>
            <a:pPr marL="285750" indent="-285750">
              <a:buClr>
                <a:srgbClr val="005B82"/>
              </a:buClr>
              <a:buFont typeface="Arial" pitchFamily="34" charset="0"/>
              <a:buChar char="•"/>
              <a:defRPr/>
            </a:pPr>
            <a:r>
              <a:rPr lang="de-DE" sz="1600" dirty="0" smtClean="0"/>
              <a:t>Connection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self-triggering</a:t>
            </a:r>
            <a:r>
              <a:rPr lang="de-DE" sz="1600" dirty="0"/>
              <a:t> </a:t>
            </a:r>
            <a:r>
              <a:rPr lang="de-DE" sz="1600" dirty="0" smtClean="0"/>
              <a:t>front-end </a:t>
            </a:r>
            <a:r>
              <a:rPr lang="de-DE" sz="1600" dirty="0" err="1" smtClean="0"/>
              <a:t>chips</a:t>
            </a:r>
            <a:endParaRPr lang="de-DE" sz="1600" dirty="0" smtClean="0"/>
          </a:p>
          <a:p>
            <a:pPr marL="285750" indent="-285750">
              <a:buClr>
                <a:srgbClr val="005B82"/>
              </a:buClr>
              <a:buFont typeface="Arial" pitchFamily="34" charset="0"/>
              <a:buChar char="•"/>
              <a:defRPr/>
            </a:pPr>
            <a:r>
              <a:rPr lang="de-DE" sz="1600" dirty="0" err="1" smtClean="0"/>
              <a:t>Kapton</a:t>
            </a:r>
            <a:r>
              <a:rPr lang="de-DE" sz="1600" dirty="0" smtClean="0"/>
              <a:t> </a:t>
            </a:r>
            <a:r>
              <a:rPr lang="de-DE" sz="1600" dirty="0" err="1"/>
              <a:t>connection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flange</a:t>
            </a:r>
            <a:r>
              <a:rPr lang="de-DE" sz="1600" dirty="0"/>
              <a:t>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860032" y="2635210"/>
            <a:ext cx="4143255" cy="3016210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  <a:effectLst>
            <a:outerShdw blurRad="50800" dist="76200" dir="2700000" algn="ctr" rotWithShape="0">
              <a:srgbClr val="005B82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b="1" dirty="0">
                <a:solidFill>
                  <a:srgbClr val="005B82"/>
                </a:solidFill>
              </a:rPr>
              <a:t>R- Card</a:t>
            </a:r>
          </a:p>
          <a:p>
            <a:pPr marL="285750" indent="-285750">
              <a:buClr>
                <a:srgbClr val="005B82"/>
              </a:buClr>
              <a:buFont typeface="Arial" pitchFamily="34" charset="0"/>
              <a:buChar char="•"/>
              <a:defRPr/>
            </a:pPr>
            <a:endParaRPr lang="de-DE" sz="1600" b="1" dirty="0" smtClean="0">
              <a:solidFill>
                <a:srgbClr val="005B8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Clr>
                <a:srgbClr val="005B82"/>
              </a:buClr>
              <a:buFont typeface="Arial" pitchFamily="34" charset="0"/>
              <a:buChar char="•"/>
              <a:defRPr/>
            </a:pPr>
            <a:r>
              <a:rPr lang="de-DE" sz="1600" dirty="0" smtClean="0">
                <a:cs typeface="Times New Roman" pitchFamily="18" charset="0"/>
              </a:rPr>
              <a:t>outside </a:t>
            </a:r>
            <a:r>
              <a:rPr lang="de-DE" sz="1600" dirty="0" err="1">
                <a:cs typeface="Times New Roman" pitchFamily="18" charset="0"/>
              </a:rPr>
              <a:t>vacuum</a:t>
            </a:r>
            <a:r>
              <a:rPr lang="de-DE" sz="1600" dirty="0">
                <a:cs typeface="Times New Roman" pitchFamily="18" charset="0"/>
              </a:rPr>
              <a:t> front-end </a:t>
            </a:r>
            <a:r>
              <a:rPr lang="de-DE" sz="1600" dirty="0" err="1" smtClean="0">
                <a:cs typeface="Times New Roman" pitchFamily="18" charset="0"/>
              </a:rPr>
              <a:t>interface</a:t>
            </a:r>
            <a:endParaRPr lang="de-DE" sz="1600" dirty="0" smtClean="0">
              <a:cs typeface="Times New Roman" pitchFamily="18" charset="0"/>
            </a:endParaRPr>
          </a:p>
          <a:p>
            <a:pPr marL="285750" indent="-285750">
              <a:buClr>
                <a:srgbClr val="005B82"/>
              </a:buClr>
              <a:buFont typeface="Arial" pitchFamily="34" charset="0"/>
              <a:buChar char="•"/>
              <a:defRPr/>
            </a:pPr>
            <a:r>
              <a:rPr lang="de-DE" sz="1600" dirty="0" err="1" smtClean="0">
                <a:cs typeface="Times New Roman" pitchFamily="18" charset="0"/>
              </a:rPr>
              <a:t>decouples</a:t>
            </a:r>
            <a:r>
              <a:rPr lang="de-DE" sz="1600" dirty="0" smtClean="0">
                <a:cs typeface="Times New Roman" pitchFamily="18" charset="0"/>
              </a:rPr>
              <a:t> front-end </a:t>
            </a:r>
            <a:r>
              <a:rPr lang="de-DE" sz="1600" dirty="0" err="1" smtClean="0">
                <a:cs typeface="Times New Roman" pitchFamily="18" charset="0"/>
              </a:rPr>
              <a:t>chip</a:t>
            </a:r>
            <a:r>
              <a:rPr lang="de-DE" sz="1600" dirty="0" smtClean="0">
                <a:cs typeface="Times New Roman" pitchFamily="18" charset="0"/>
              </a:rPr>
              <a:t> </a:t>
            </a:r>
            <a:r>
              <a:rPr lang="de-DE" sz="1600" dirty="0" err="1" smtClean="0">
                <a:cs typeface="Times New Roman" pitchFamily="18" charset="0"/>
              </a:rPr>
              <a:t>electronics</a:t>
            </a:r>
            <a:r>
              <a:rPr lang="de-DE" sz="1600" dirty="0" smtClean="0">
                <a:cs typeface="Times New Roman" pitchFamily="18" charset="0"/>
              </a:rPr>
              <a:t> </a:t>
            </a:r>
          </a:p>
          <a:p>
            <a:pPr marL="285750" indent="-285750">
              <a:buClr>
                <a:srgbClr val="005B82"/>
              </a:buClr>
              <a:buFont typeface="Arial" pitchFamily="34" charset="0"/>
              <a:buChar char="•"/>
              <a:defRPr/>
            </a:pPr>
            <a:r>
              <a:rPr lang="de-DE" sz="1600" dirty="0" err="1" smtClean="0">
                <a:cs typeface="Times New Roman" pitchFamily="18" charset="0"/>
              </a:rPr>
              <a:t>control</a:t>
            </a:r>
            <a:r>
              <a:rPr lang="de-DE" sz="1600" dirty="0" smtClean="0">
                <a:cs typeface="Times New Roman" pitchFamily="18" charset="0"/>
              </a:rPr>
              <a:t> </a:t>
            </a:r>
            <a:r>
              <a:rPr lang="de-DE" sz="1600" dirty="0" err="1" smtClean="0">
                <a:cs typeface="Times New Roman" pitchFamily="18" charset="0"/>
              </a:rPr>
              <a:t>signals</a:t>
            </a:r>
            <a:r>
              <a:rPr lang="de-DE" sz="1600" dirty="0" smtClean="0">
                <a:cs typeface="Times New Roman" pitchFamily="18" charset="0"/>
              </a:rPr>
              <a:t> </a:t>
            </a:r>
            <a:r>
              <a:rPr lang="de-DE" sz="1600" dirty="0" err="1" smtClean="0">
                <a:cs typeface="Times New Roman" pitchFamily="18" charset="0"/>
              </a:rPr>
              <a:t>to</a:t>
            </a:r>
            <a:r>
              <a:rPr lang="de-DE" sz="1600" dirty="0" smtClean="0">
                <a:cs typeface="Times New Roman" pitchFamily="18" charset="0"/>
              </a:rPr>
              <a:t> </a:t>
            </a:r>
            <a:r>
              <a:rPr lang="de-DE" sz="1600" dirty="0" err="1" smtClean="0">
                <a:cs typeface="Times New Roman" pitchFamily="18" charset="0"/>
              </a:rPr>
              <a:t>read</a:t>
            </a:r>
            <a:r>
              <a:rPr lang="de-DE" sz="1600" dirty="0" smtClean="0">
                <a:cs typeface="Times New Roman" pitchFamily="18" charset="0"/>
              </a:rPr>
              <a:t> out </a:t>
            </a:r>
            <a:r>
              <a:rPr lang="de-DE" sz="1600" dirty="0" err="1" smtClean="0">
                <a:cs typeface="Times New Roman" pitchFamily="18" charset="0"/>
              </a:rPr>
              <a:t>chips</a:t>
            </a:r>
            <a:r>
              <a:rPr lang="de-DE" sz="1600" dirty="0" smtClean="0">
                <a:cs typeface="Times New Roman" pitchFamily="18" charset="0"/>
              </a:rPr>
              <a:t> </a:t>
            </a:r>
            <a:r>
              <a:rPr lang="de-DE" sz="1600" dirty="0" err="1" smtClean="0">
                <a:cs typeface="Times New Roman" pitchFamily="18" charset="0"/>
              </a:rPr>
              <a:t>and</a:t>
            </a:r>
            <a:r>
              <a:rPr lang="de-DE" sz="1600" dirty="0" smtClean="0">
                <a:cs typeface="Times New Roman" pitchFamily="18" charset="0"/>
              </a:rPr>
              <a:t> </a:t>
            </a:r>
            <a:r>
              <a:rPr lang="de-DE" sz="1600" dirty="0" err="1" smtClean="0">
                <a:cs typeface="Times New Roman" pitchFamily="18" charset="0"/>
              </a:rPr>
              <a:t>to</a:t>
            </a:r>
            <a:r>
              <a:rPr lang="de-DE" sz="1600" dirty="0" smtClean="0">
                <a:cs typeface="Times New Roman" pitchFamily="18" charset="0"/>
              </a:rPr>
              <a:t> </a:t>
            </a:r>
            <a:r>
              <a:rPr lang="de-DE" sz="1600" dirty="0" err="1" smtClean="0">
                <a:cs typeface="Times New Roman" pitchFamily="18" charset="0"/>
              </a:rPr>
              <a:t>set</a:t>
            </a:r>
            <a:r>
              <a:rPr lang="de-DE" sz="1600" dirty="0" smtClean="0">
                <a:cs typeface="Times New Roman" pitchFamily="18" charset="0"/>
              </a:rPr>
              <a:t> </a:t>
            </a:r>
            <a:r>
              <a:rPr lang="de-DE" sz="1600" dirty="0" err="1" smtClean="0">
                <a:cs typeface="Times New Roman" pitchFamily="18" charset="0"/>
              </a:rPr>
              <a:t>trigger</a:t>
            </a:r>
            <a:r>
              <a:rPr lang="de-DE" sz="1600" dirty="0" smtClean="0">
                <a:cs typeface="Times New Roman" pitchFamily="18" charset="0"/>
              </a:rPr>
              <a:t> </a:t>
            </a:r>
            <a:r>
              <a:rPr lang="de-DE" sz="1600" dirty="0" err="1">
                <a:cs typeface="Times New Roman" pitchFamily="18" charset="0"/>
              </a:rPr>
              <a:t>pattern</a:t>
            </a:r>
            <a:r>
              <a:rPr lang="de-DE" sz="1600" dirty="0">
                <a:cs typeface="Times New Roman" pitchFamily="18" charset="0"/>
              </a:rPr>
              <a:t> </a:t>
            </a:r>
            <a:r>
              <a:rPr lang="de-DE" sz="1600" dirty="0" err="1">
                <a:cs typeface="Times New Roman" pitchFamily="18" charset="0"/>
              </a:rPr>
              <a:t>of</a:t>
            </a:r>
            <a:r>
              <a:rPr lang="de-DE" sz="1600" dirty="0">
                <a:cs typeface="Times New Roman" pitchFamily="18" charset="0"/>
              </a:rPr>
              <a:t> </a:t>
            </a:r>
            <a:r>
              <a:rPr lang="de-DE" sz="1600" dirty="0" err="1">
                <a:cs typeface="Times New Roman" pitchFamily="18" charset="0"/>
              </a:rPr>
              <a:t>the</a:t>
            </a:r>
            <a:r>
              <a:rPr lang="de-DE" sz="1600" dirty="0">
                <a:cs typeface="Times New Roman" pitchFamily="18" charset="0"/>
              </a:rPr>
              <a:t> R-card </a:t>
            </a:r>
            <a:r>
              <a:rPr lang="de-DE" sz="1600" dirty="0" err="1">
                <a:cs typeface="Times New Roman" pitchFamily="18" charset="0"/>
              </a:rPr>
              <a:t>are</a:t>
            </a:r>
            <a:r>
              <a:rPr lang="de-DE" sz="1600" dirty="0">
                <a:cs typeface="Times New Roman" pitchFamily="18" charset="0"/>
              </a:rPr>
              <a:t> </a:t>
            </a:r>
            <a:r>
              <a:rPr lang="de-DE" sz="1600" dirty="0" err="1">
                <a:cs typeface="Times New Roman" pitchFamily="18" charset="0"/>
              </a:rPr>
              <a:t>provided</a:t>
            </a:r>
            <a:r>
              <a:rPr lang="de-DE" sz="1600" dirty="0">
                <a:cs typeface="Times New Roman" pitchFamily="18" charset="0"/>
              </a:rPr>
              <a:t> via a </a:t>
            </a:r>
            <a:r>
              <a:rPr lang="de-DE" sz="1600" dirty="0" smtClean="0">
                <a:cs typeface="Times New Roman" pitchFamily="18" charset="0"/>
              </a:rPr>
              <a:t>flat </a:t>
            </a:r>
            <a:r>
              <a:rPr lang="de-DE" sz="1600" dirty="0" err="1" smtClean="0">
                <a:cs typeface="Times New Roman" pitchFamily="18" charset="0"/>
              </a:rPr>
              <a:t>cable</a:t>
            </a:r>
            <a:endParaRPr lang="de-DE" sz="1600" dirty="0" smtClean="0">
              <a:cs typeface="Times New Roman" pitchFamily="18" charset="0"/>
            </a:endParaRPr>
          </a:p>
          <a:p>
            <a:pPr marL="285750" indent="-285750">
              <a:buClr>
                <a:srgbClr val="005B82"/>
              </a:buClr>
              <a:buFont typeface="Arial" pitchFamily="34" charset="0"/>
              <a:buChar char="•"/>
              <a:defRPr/>
            </a:pPr>
            <a:r>
              <a:rPr lang="de-DE" sz="1600" dirty="0" smtClean="0">
                <a:cs typeface="Times New Roman" pitchFamily="18" charset="0"/>
              </a:rPr>
              <a:t>2 </a:t>
            </a:r>
            <a:r>
              <a:rPr lang="de-DE" sz="1600" dirty="0" err="1" smtClean="0">
                <a:cs typeface="Times New Roman" pitchFamily="18" charset="0"/>
              </a:rPr>
              <a:t>voltage</a:t>
            </a:r>
            <a:r>
              <a:rPr lang="de-DE" sz="1600" dirty="0" smtClean="0">
                <a:cs typeface="Times New Roman" pitchFamily="18" charset="0"/>
              </a:rPr>
              <a:t> </a:t>
            </a:r>
            <a:r>
              <a:rPr lang="de-DE" sz="1600" dirty="0" err="1">
                <a:cs typeface="Times New Roman" pitchFamily="18" charset="0"/>
              </a:rPr>
              <a:t>inputs</a:t>
            </a:r>
            <a:r>
              <a:rPr lang="de-DE" sz="1600" dirty="0">
                <a:cs typeface="Times New Roman" pitchFamily="18" charset="0"/>
              </a:rPr>
              <a:t> </a:t>
            </a:r>
            <a:r>
              <a:rPr lang="de-DE" sz="1600" dirty="0" err="1">
                <a:cs typeface="Times New Roman" pitchFamily="18" charset="0"/>
              </a:rPr>
              <a:t>allow</a:t>
            </a:r>
            <a:r>
              <a:rPr lang="de-DE" sz="1600" dirty="0">
                <a:cs typeface="Times New Roman" pitchFamily="18" charset="0"/>
              </a:rPr>
              <a:t> </a:t>
            </a:r>
            <a:r>
              <a:rPr lang="de-DE" sz="1600" dirty="0" err="1">
                <a:cs typeface="Times New Roman" pitchFamily="18" charset="0"/>
              </a:rPr>
              <a:t>controlling</a:t>
            </a:r>
            <a:r>
              <a:rPr lang="de-DE" sz="1600" dirty="0">
                <a:cs typeface="Times New Roman" pitchFamily="18" charset="0"/>
              </a:rPr>
              <a:t> </a:t>
            </a:r>
            <a:r>
              <a:rPr lang="de-DE" sz="1600" dirty="0" err="1">
                <a:cs typeface="Times New Roman" pitchFamily="18" charset="0"/>
              </a:rPr>
              <a:t>the</a:t>
            </a:r>
            <a:r>
              <a:rPr lang="de-DE" sz="1600" dirty="0"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de-DE" sz="1600" dirty="0">
                <a:cs typeface="Times New Roman" pitchFamily="18" charset="0"/>
              </a:rPr>
              <a:t>  </a:t>
            </a:r>
            <a:r>
              <a:rPr lang="de-DE" sz="1600" dirty="0" smtClean="0">
                <a:cs typeface="Times New Roman" pitchFamily="18" charset="0"/>
              </a:rPr>
              <a:t>   </a:t>
            </a:r>
            <a:r>
              <a:rPr lang="de-DE" sz="1600" dirty="0" err="1" smtClean="0">
                <a:cs typeface="Times New Roman" pitchFamily="18" charset="0"/>
              </a:rPr>
              <a:t>thresholds</a:t>
            </a:r>
            <a:r>
              <a:rPr lang="de-DE" sz="1600" dirty="0" smtClean="0">
                <a:cs typeface="Times New Roman" pitchFamily="18" charset="0"/>
              </a:rPr>
              <a:t> </a:t>
            </a:r>
            <a:r>
              <a:rPr lang="de-DE" sz="1600" dirty="0" err="1">
                <a:cs typeface="Times New Roman" pitchFamily="18" charset="0"/>
              </a:rPr>
              <a:t>and</a:t>
            </a:r>
            <a:r>
              <a:rPr lang="de-DE" sz="1600" dirty="0">
                <a:cs typeface="Times New Roman" pitchFamily="18" charset="0"/>
              </a:rPr>
              <a:t> </a:t>
            </a:r>
            <a:r>
              <a:rPr lang="de-DE" sz="1600" dirty="0" err="1">
                <a:cs typeface="Times New Roman" pitchFamily="18" charset="0"/>
              </a:rPr>
              <a:t>calibration</a:t>
            </a:r>
            <a:r>
              <a:rPr lang="de-DE" sz="1600" dirty="0">
                <a:cs typeface="Times New Roman" pitchFamily="18" charset="0"/>
              </a:rPr>
              <a:t> </a:t>
            </a:r>
            <a:r>
              <a:rPr lang="de-DE" sz="1600" dirty="0" smtClean="0">
                <a:cs typeface="Times New Roman" pitchFamily="18" charset="0"/>
              </a:rPr>
              <a:t>pulse      </a:t>
            </a:r>
          </a:p>
          <a:p>
            <a:pPr>
              <a:defRPr/>
            </a:pPr>
            <a:r>
              <a:rPr lang="de-DE" sz="1600" dirty="0">
                <a:cs typeface="Times New Roman" pitchFamily="18" charset="0"/>
              </a:rPr>
              <a:t> </a:t>
            </a:r>
            <a:r>
              <a:rPr lang="de-DE" sz="1600" dirty="0" smtClean="0">
                <a:cs typeface="Times New Roman" pitchFamily="18" charset="0"/>
              </a:rPr>
              <a:t>    </a:t>
            </a:r>
            <a:r>
              <a:rPr lang="de-DE" sz="1600" dirty="0" err="1" smtClean="0">
                <a:cs typeface="Times New Roman" pitchFamily="18" charset="0"/>
              </a:rPr>
              <a:t>amplitude</a:t>
            </a:r>
            <a:r>
              <a:rPr lang="de-DE" sz="1600" dirty="0" smtClean="0">
                <a:cs typeface="Times New Roman" pitchFamily="18" charset="0"/>
              </a:rPr>
              <a:t> </a:t>
            </a:r>
            <a:endParaRPr lang="de-DE" sz="1600" dirty="0">
              <a:cs typeface="Times New Roman" pitchFamily="18" charset="0"/>
            </a:endParaRPr>
          </a:p>
          <a:p>
            <a:pPr marL="285750" indent="-285750">
              <a:buClr>
                <a:srgbClr val="005B82"/>
              </a:buClr>
              <a:buFont typeface="Arial" pitchFamily="34" charset="0"/>
              <a:buChar char="•"/>
              <a:defRPr/>
            </a:pPr>
            <a:r>
              <a:rPr lang="de-DE" sz="1600" dirty="0" smtClean="0">
                <a:cs typeface="Times New Roman" pitchFamily="18" charset="0"/>
              </a:rPr>
              <a:t>analog </a:t>
            </a:r>
            <a:r>
              <a:rPr lang="de-DE" sz="1600" dirty="0" err="1">
                <a:cs typeface="Times New Roman" pitchFamily="18" charset="0"/>
              </a:rPr>
              <a:t>outputs</a:t>
            </a:r>
            <a:endParaRPr lang="de-DE" sz="1600" dirty="0">
              <a:cs typeface="Times New Roman" pitchFamily="18" charset="0"/>
            </a:endParaRPr>
          </a:p>
          <a:p>
            <a:pPr>
              <a:defRPr/>
            </a:pP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1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15" grpId="0"/>
      <p:bldP spid="17" grpId="0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smtClean="0">
                <a:solidFill>
                  <a:srgbClr val="C00000"/>
                </a:solidFill>
                <a:latin typeface="+mj-lt"/>
                <a:cs typeface="Arial" charset="0"/>
              </a:rPr>
              <a:t>Motivation 1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4237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 smtClean="0">
                <a:latin typeface="Arial" charset="0"/>
                <a:cs typeface="Arial" charset="0"/>
              </a:rPr>
              <a:t>Nucleon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>
                <a:latin typeface="Arial" charset="0"/>
                <a:cs typeface="Arial" charset="0"/>
              </a:rPr>
              <a:t>– </a:t>
            </a:r>
            <a:r>
              <a:rPr lang="de-DE" dirty="0" err="1">
                <a:latin typeface="Arial" charset="0"/>
                <a:cs typeface="Arial" charset="0"/>
              </a:rPr>
              <a:t>spin-dependent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distributions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7172" name="Textfeld 1"/>
          <p:cNvSpPr txBox="1">
            <a:spLocks noChangeArrowheads="1"/>
          </p:cNvSpPr>
          <p:nvPr/>
        </p:nvSpPr>
        <p:spPr bwMode="auto">
          <a:xfrm>
            <a:off x="971550" y="1538288"/>
            <a:ext cx="7935913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Further insight into partonic nucleon structure in Drell-Yan</a:t>
            </a:r>
          </a:p>
        </p:txBody>
      </p:sp>
      <p:sp>
        <p:nvSpPr>
          <p:cNvPr id="7173" name="Rechteck 12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3"/>
          <a:srcRect l="-7273" r="-7427"/>
          <a:stretch>
            <a:fillRect/>
          </a:stretch>
        </p:blipFill>
        <p:spPr bwMode="auto">
          <a:xfrm>
            <a:off x="1042988" y="3789363"/>
            <a:ext cx="7777162" cy="2376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5" name="Rechteck 1"/>
          <p:cNvSpPr>
            <a:spLocks noChangeArrowheads="1"/>
          </p:cNvSpPr>
          <p:nvPr/>
        </p:nvSpPr>
        <p:spPr bwMode="auto">
          <a:xfrm>
            <a:off x="1619250" y="5381625"/>
            <a:ext cx="755650" cy="292100"/>
          </a:xfrm>
          <a:prstGeom prst="rect">
            <a:avLst/>
          </a:prstGeom>
          <a:solidFill>
            <a:srgbClr val="C000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/>
          <a:srcRect l="-10576" r="-13821"/>
          <a:stretch>
            <a:fillRect/>
          </a:stretch>
        </p:blipFill>
        <p:spPr bwMode="auto">
          <a:xfrm>
            <a:off x="1042988" y="2035175"/>
            <a:ext cx="7777162" cy="1657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7" name="Rechteck 1"/>
          <p:cNvSpPr>
            <a:spLocks noChangeArrowheads="1"/>
          </p:cNvSpPr>
          <p:nvPr/>
        </p:nvSpPr>
        <p:spPr bwMode="auto">
          <a:xfrm>
            <a:off x="3924300" y="2463800"/>
            <a:ext cx="2663825" cy="252413"/>
          </a:xfrm>
          <a:prstGeom prst="rect">
            <a:avLst/>
          </a:prstGeom>
          <a:solidFill>
            <a:srgbClr val="C000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7178" name="Rechteck 1"/>
          <p:cNvSpPr>
            <a:spLocks noChangeArrowheads="1"/>
          </p:cNvSpPr>
          <p:nvPr/>
        </p:nvSpPr>
        <p:spPr bwMode="auto">
          <a:xfrm>
            <a:off x="4945063" y="5392738"/>
            <a:ext cx="1079500" cy="292100"/>
          </a:xfrm>
          <a:prstGeom prst="rect">
            <a:avLst/>
          </a:prstGeom>
          <a:solidFill>
            <a:srgbClr val="C000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28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feld 10"/>
          <p:cNvSpPr txBox="1">
            <a:spLocks noChangeArrowheads="1"/>
          </p:cNvSpPr>
          <p:nvPr/>
        </p:nvSpPr>
        <p:spPr bwMode="auto">
          <a:xfrm>
            <a:off x="6332613" y="3914864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45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448" y="4284116"/>
            <a:ext cx="20002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1370260" y="5641429"/>
            <a:ext cx="3500438" cy="523875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de-DE" sz="1400" dirty="0"/>
              <a:t>I2C  </a:t>
            </a:r>
            <a:r>
              <a:rPr lang="de-DE" sz="1400" dirty="0" err="1"/>
              <a:t>Control</a:t>
            </a:r>
            <a:r>
              <a:rPr lang="de-DE" sz="1400" dirty="0"/>
              <a:t> System (Bias </a:t>
            </a:r>
            <a:r>
              <a:rPr lang="de-DE" sz="1400" dirty="0" err="1"/>
              <a:t>Currents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</a:p>
          <a:p>
            <a:pPr marL="342900" indent="-342900">
              <a:defRPr/>
            </a:pPr>
            <a:r>
              <a:rPr lang="de-DE" sz="1400" dirty="0"/>
              <a:t>     </a:t>
            </a:r>
            <a:r>
              <a:rPr lang="de-DE" sz="1400" dirty="0" err="1"/>
              <a:t>Temperatures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PCBs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Detectors</a:t>
            </a:r>
            <a:r>
              <a:rPr lang="de-DE" sz="1400" dirty="0"/>
              <a:t>)</a:t>
            </a:r>
          </a:p>
        </p:txBody>
      </p:sp>
      <p:sp>
        <p:nvSpPr>
          <p:cNvPr id="24585" name="Textfeld 14"/>
          <p:cNvSpPr txBox="1">
            <a:spLocks noChangeArrowheads="1"/>
          </p:cNvSpPr>
          <p:nvPr/>
        </p:nvSpPr>
        <p:spPr bwMode="auto">
          <a:xfrm>
            <a:off x="684213" y="3501008"/>
            <a:ext cx="500220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b="1" dirty="0"/>
              <a:t>Test </a:t>
            </a:r>
            <a:r>
              <a:rPr lang="de-DE" b="1" dirty="0" err="1"/>
              <a:t>station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optimize</a:t>
            </a:r>
            <a:r>
              <a:rPr lang="de-DE" b="1" dirty="0"/>
              <a:t> </a:t>
            </a:r>
            <a:r>
              <a:rPr lang="de-DE" b="1" dirty="0" err="1"/>
              <a:t>working</a:t>
            </a:r>
            <a:r>
              <a:rPr lang="de-DE" b="1" dirty="0"/>
              <a:t> </a:t>
            </a:r>
            <a:r>
              <a:rPr lang="de-DE" b="1" dirty="0" err="1" smtClean="0"/>
              <a:t>parameters</a:t>
            </a:r>
            <a:endParaRPr lang="de-DE" b="1" dirty="0" smtClean="0"/>
          </a:p>
          <a:p>
            <a:pPr marL="285750" indent="-285750" eaLnBrk="1" hangingPunct="1">
              <a:buClr>
                <a:srgbClr val="005B82"/>
              </a:buClr>
              <a:buFont typeface="Arial" pitchFamily="34" charset="0"/>
              <a:buChar char="•"/>
            </a:pPr>
            <a:r>
              <a:rPr lang="de-DE" sz="1600" b="1" dirty="0" err="1" smtClean="0"/>
              <a:t>operating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temperature</a:t>
            </a:r>
            <a:endParaRPr lang="de-DE" sz="1600" b="1" dirty="0" smtClean="0"/>
          </a:p>
          <a:p>
            <a:pPr marL="285750" indent="-285750" eaLnBrk="1" hangingPunct="1">
              <a:buClr>
                <a:srgbClr val="005B82"/>
              </a:buClr>
              <a:buFont typeface="Arial" pitchFamily="34" charset="0"/>
              <a:buChar char="•"/>
            </a:pPr>
            <a:r>
              <a:rPr lang="de-DE" sz="1600" b="1" dirty="0" err="1" smtClean="0"/>
              <a:t>bias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voltage</a:t>
            </a:r>
            <a:endParaRPr lang="de-DE" sz="1600" b="1" dirty="0" smtClean="0"/>
          </a:p>
          <a:p>
            <a:pPr marL="285750" indent="-285750" eaLnBrk="1" hangingPunct="1">
              <a:buClr>
                <a:srgbClr val="005B82"/>
              </a:buClr>
              <a:buFont typeface="Arial" pitchFamily="34" charset="0"/>
              <a:buChar char="•"/>
            </a:pPr>
            <a:r>
              <a:rPr lang="de-DE" sz="1600" b="1" dirty="0" err="1" smtClean="0"/>
              <a:t>chip</a:t>
            </a:r>
            <a:r>
              <a:rPr lang="de-DE" sz="1600" b="1" dirty="0" smtClean="0"/>
              <a:t> </a:t>
            </a:r>
            <a:r>
              <a:rPr lang="de-DE" sz="1600" b="1" dirty="0" err="1"/>
              <a:t>settings</a:t>
            </a:r>
            <a:endParaRPr lang="de-DE" sz="1600" b="1" dirty="0"/>
          </a:p>
        </p:txBody>
      </p:sp>
      <p:sp>
        <p:nvSpPr>
          <p:cNvPr id="24586" name="Textfeld 15"/>
          <p:cNvSpPr txBox="1">
            <a:spLocks noChangeArrowheads="1"/>
          </p:cNvSpPr>
          <p:nvPr/>
        </p:nvSpPr>
        <p:spPr bwMode="auto">
          <a:xfrm>
            <a:off x="714375" y="1683965"/>
            <a:ext cx="35659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b="1" dirty="0"/>
              <a:t>Test </a:t>
            </a:r>
            <a:r>
              <a:rPr lang="de-DE" b="1" dirty="0" err="1"/>
              <a:t>station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select</a:t>
            </a:r>
            <a:r>
              <a:rPr lang="de-DE" b="1" dirty="0"/>
              <a:t> </a:t>
            </a:r>
            <a:r>
              <a:rPr lang="de-DE" b="1" dirty="0" err="1" smtClean="0"/>
              <a:t>detectors</a:t>
            </a:r>
            <a:endParaRPr lang="de-DE" b="1" dirty="0" smtClean="0"/>
          </a:p>
          <a:p>
            <a:pPr marL="285750" indent="-285750" eaLnBrk="1" hangingPunct="1">
              <a:buClr>
                <a:srgbClr val="005B82"/>
              </a:buClr>
              <a:buFont typeface="Arial" pitchFamily="34" charset="0"/>
              <a:buChar char="•"/>
            </a:pPr>
            <a:r>
              <a:rPr lang="de-DE" sz="1600" dirty="0" smtClean="0"/>
              <a:t>I</a:t>
            </a:r>
            <a:r>
              <a:rPr lang="de-DE" sz="1600" b="1" dirty="0" smtClean="0"/>
              <a:t>-U </a:t>
            </a:r>
            <a:r>
              <a:rPr lang="de-DE" sz="1600" b="1" dirty="0" err="1"/>
              <a:t>characteristic</a:t>
            </a:r>
            <a:r>
              <a:rPr lang="de-DE" sz="1600" b="1" dirty="0"/>
              <a:t> </a:t>
            </a:r>
            <a:endParaRPr lang="de-DE" sz="1600" b="1" dirty="0" smtClean="0"/>
          </a:p>
          <a:p>
            <a:pPr marL="285750" indent="-285750" eaLnBrk="1" hangingPunct="1">
              <a:buClr>
                <a:srgbClr val="005B82"/>
              </a:buClr>
              <a:buFont typeface="Arial" pitchFamily="34" charset="0"/>
              <a:buChar char="•"/>
            </a:pPr>
            <a:r>
              <a:rPr lang="de-DE" sz="1600" b="1" dirty="0" err="1" smtClean="0"/>
              <a:t>interstrip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resitance</a:t>
            </a:r>
            <a:endParaRPr lang="de-DE" sz="1600" b="1" dirty="0" smtClean="0"/>
          </a:p>
          <a:p>
            <a:pPr marL="285750" indent="-285750" eaLnBrk="1" hangingPunct="1">
              <a:buClr>
                <a:srgbClr val="005B82"/>
              </a:buClr>
              <a:buFont typeface="Arial" pitchFamily="34" charset="0"/>
              <a:buChar char="•"/>
            </a:pPr>
            <a:r>
              <a:rPr lang="de-DE" sz="1600" b="1" dirty="0" err="1" smtClean="0"/>
              <a:t>strip</a:t>
            </a:r>
            <a:r>
              <a:rPr lang="de-DE" sz="1600" b="1" dirty="0" smtClean="0"/>
              <a:t> </a:t>
            </a:r>
            <a:r>
              <a:rPr lang="de-DE" sz="1600" b="1" dirty="0" err="1"/>
              <a:t>leakage</a:t>
            </a:r>
            <a:r>
              <a:rPr lang="de-DE" sz="1600" b="1" dirty="0"/>
              <a:t> </a:t>
            </a:r>
            <a:r>
              <a:rPr lang="de-DE" sz="1600" b="1" dirty="0" err="1" smtClean="0"/>
              <a:t>current</a:t>
            </a:r>
            <a:endParaRPr lang="de-DE" sz="1600" b="1" dirty="0"/>
          </a:p>
          <a:p>
            <a:pPr marL="285750" indent="-285750" eaLnBrk="1" hangingPunct="1">
              <a:buClr>
                <a:srgbClr val="005B82"/>
              </a:buClr>
              <a:buFont typeface="Arial" pitchFamily="34" charset="0"/>
              <a:buChar char="•"/>
            </a:pPr>
            <a:r>
              <a:rPr lang="de-DE" sz="1600" b="1" dirty="0" err="1" smtClean="0"/>
              <a:t>strip</a:t>
            </a:r>
            <a:r>
              <a:rPr lang="de-DE" sz="1600" b="1" dirty="0" smtClean="0"/>
              <a:t> </a:t>
            </a:r>
            <a:r>
              <a:rPr lang="de-DE" sz="1600" b="1" dirty="0" err="1"/>
              <a:t>capacity</a:t>
            </a:r>
            <a:endParaRPr lang="de-DE" sz="1600" b="1" dirty="0"/>
          </a:p>
        </p:txBody>
      </p:sp>
      <p:sp>
        <p:nvSpPr>
          <p:cNvPr id="17" name="Rechteck 16"/>
          <p:cNvSpPr/>
          <p:nvPr/>
        </p:nvSpPr>
        <p:spPr>
          <a:xfrm>
            <a:off x="4227760" y="4284116"/>
            <a:ext cx="776288" cy="307975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de-DE" sz="1400" dirty="0"/>
              <a:t>PT100</a:t>
            </a:r>
          </a:p>
        </p:txBody>
      </p:sp>
      <p:pic>
        <p:nvPicPr>
          <p:cNvPr id="24589" name="Picture 13" descr="C:\Users\Test\Desktop\Doktorarbeit\Pictures\DSCN10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02" y="1573447"/>
            <a:ext cx="2717606" cy="203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 txBox="1">
            <a:spLocks/>
          </p:cNvSpPr>
          <p:nvPr/>
        </p:nvSpPr>
        <p:spPr bwMode="auto">
          <a:xfrm>
            <a:off x="713850" y="76470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de-DE" sz="2400" u="sng" dirty="0" err="1" smtClean="0">
                <a:solidFill>
                  <a:srgbClr val="005B82"/>
                </a:solidFill>
              </a:rPr>
              <a:t>Detector</a:t>
            </a:r>
            <a:r>
              <a:rPr lang="de-DE" sz="2400" u="sng" dirty="0" smtClean="0">
                <a:solidFill>
                  <a:srgbClr val="005B82"/>
                </a:solidFill>
              </a:rPr>
              <a:t> </a:t>
            </a:r>
            <a:r>
              <a:rPr lang="de-DE" sz="2400" u="sng" dirty="0">
                <a:solidFill>
                  <a:srgbClr val="005B82"/>
                </a:solidFill>
              </a:rPr>
              <a:t>T</a:t>
            </a:r>
            <a:r>
              <a:rPr lang="de-DE" sz="2400" u="sng" dirty="0" smtClean="0">
                <a:solidFill>
                  <a:srgbClr val="005B82"/>
                </a:solidFill>
              </a:rPr>
              <a:t>ests</a:t>
            </a:r>
            <a:endParaRPr lang="de-DE" sz="2400" u="sng" dirty="0"/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8279" y="3718799"/>
            <a:ext cx="2668029" cy="2001728"/>
          </a:xfrm>
          <a:prstGeom prst="rect">
            <a:avLst/>
          </a:prstGeom>
          <a:noFill/>
          <a:ln w="9525">
            <a:solidFill>
              <a:srgbClr val="005B82"/>
            </a:solidFill>
            <a:miter lim="800000"/>
            <a:headEnd/>
            <a:tailEnd/>
          </a:ln>
          <a:effectLst>
            <a:outerShdw blurRad="50800" dist="76200" dir="2700000" algn="ctr" rotWithShape="0">
              <a:srgbClr val="005B82">
                <a:alpha val="43000"/>
              </a:srgbClr>
            </a:outerShdw>
          </a:effec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9750" y="-33836"/>
            <a:ext cx="7772400" cy="1143000"/>
          </a:xfrm>
        </p:spPr>
        <p:txBody>
          <a:bodyPr/>
          <a:lstStyle/>
          <a:p>
            <a:pPr algn="ctr"/>
            <a:r>
              <a:rPr lang="de-DE" dirty="0" smtClean="0"/>
              <a:t>Polarimeter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56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Polarimeter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713850" y="76470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de-DE" sz="2400" u="sng" dirty="0" err="1">
                <a:solidFill>
                  <a:srgbClr val="005B82"/>
                </a:solidFill>
              </a:rPr>
              <a:t>Cooling</a:t>
            </a:r>
            <a:r>
              <a:rPr lang="de-DE" sz="2400" u="sng" dirty="0">
                <a:solidFill>
                  <a:srgbClr val="005B82"/>
                </a:solidFill>
              </a:rPr>
              <a:t> S</a:t>
            </a:r>
            <a:r>
              <a:rPr lang="de-DE" sz="2400" u="sng" dirty="0" smtClean="0">
                <a:solidFill>
                  <a:srgbClr val="005B82"/>
                </a:solidFill>
              </a:rPr>
              <a:t>ystem (Design </a:t>
            </a:r>
            <a:r>
              <a:rPr lang="de-DE" sz="2400" u="sng" dirty="0" err="1" smtClean="0">
                <a:solidFill>
                  <a:srgbClr val="005B82"/>
                </a:solidFill>
              </a:rPr>
              <a:t>and</a:t>
            </a:r>
            <a:r>
              <a:rPr lang="de-DE" sz="2400" u="sng" dirty="0" smtClean="0">
                <a:solidFill>
                  <a:srgbClr val="005B82"/>
                </a:solidFill>
              </a:rPr>
              <a:t> Tests)</a:t>
            </a:r>
            <a:r>
              <a:rPr lang="de-DE" sz="2400" u="sng" dirty="0" smtClean="0"/>
              <a:t>)</a:t>
            </a:r>
            <a:endParaRPr lang="de-DE" sz="2400" u="sng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719138" y="1905000"/>
            <a:ext cx="8101334" cy="4114800"/>
          </a:xfrm>
        </p:spPr>
        <p:txBody>
          <a:bodyPr/>
          <a:lstStyle/>
          <a:p>
            <a:r>
              <a:rPr lang="de-DE" sz="1600" b="1" dirty="0" err="1"/>
              <a:t>Cooling</a:t>
            </a:r>
            <a:r>
              <a:rPr lang="de-DE" sz="1600" b="1" dirty="0"/>
              <a:t> </a:t>
            </a:r>
            <a:r>
              <a:rPr lang="de-DE" sz="1600" b="1" dirty="0" err="1"/>
              <a:t>and</a:t>
            </a:r>
            <a:r>
              <a:rPr lang="de-DE" sz="1600" b="1" dirty="0"/>
              <a:t> </a:t>
            </a:r>
            <a:r>
              <a:rPr lang="de-DE" sz="1600" b="1" dirty="0" err="1"/>
              <a:t>temperature</a:t>
            </a:r>
            <a:r>
              <a:rPr lang="de-DE" sz="1600" b="1" dirty="0"/>
              <a:t> </a:t>
            </a:r>
            <a:r>
              <a:rPr lang="de-DE" sz="1600" b="1" dirty="0" err="1"/>
              <a:t>stabilization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detectors</a:t>
            </a:r>
            <a:r>
              <a:rPr lang="de-DE" sz="1600" b="1" dirty="0"/>
              <a:t> </a:t>
            </a:r>
            <a:r>
              <a:rPr lang="de-DE" sz="1600" b="1" dirty="0" err="1"/>
              <a:t>and</a:t>
            </a:r>
            <a:r>
              <a:rPr lang="de-DE" sz="1600" b="1" dirty="0"/>
              <a:t> </a:t>
            </a:r>
            <a:r>
              <a:rPr lang="de-DE" sz="1600" b="1" dirty="0" err="1"/>
              <a:t>electronics</a:t>
            </a:r>
            <a:r>
              <a:rPr lang="de-DE" sz="1600" b="1" dirty="0"/>
              <a:t> </a:t>
            </a:r>
            <a:r>
              <a:rPr lang="de-DE" sz="1600" b="1" dirty="0" err="1"/>
              <a:t>is</a:t>
            </a:r>
            <a:r>
              <a:rPr lang="de-DE" sz="1600" b="1" dirty="0"/>
              <a:t> </a:t>
            </a:r>
            <a:r>
              <a:rPr lang="de-DE" sz="1600" b="1" dirty="0" err="1"/>
              <a:t>needed</a:t>
            </a:r>
            <a:endParaRPr lang="de-DE" sz="1600" b="1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1600" b="1" dirty="0"/>
              <a:t> </a:t>
            </a:r>
            <a:r>
              <a:rPr lang="de-DE" sz="1600" b="1" dirty="0" err="1"/>
              <a:t>Survive</a:t>
            </a:r>
            <a:r>
              <a:rPr lang="de-DE" sz="1600" b="1" dirty="0"/>
              <a:t> 450°C NEG </a:t>
            </a:r>
            <a:r>
              <a:rPr lang="de-DE" sz="1600" b="1" dirty="0" err="1"/>
              <a:t>activation</a:t>
            </a:r>
            <a:r>
              <a:rPr lang="de-DE" sz="1600" b="1" dirty="0"/>
              <a:t> </a:t>
            </a:r>
            <a:r>
              <a:rPr lang="de-DE" sz="1600" b="1" dirty="0" err="1"/>
              <a:t>and</a:t>
            </a:r>
            <a:r>
              <a:rPr lang="de-DE" sz="1600" b="1" dirty="0"/>
              <a:t> 80°C  </a:t>
            </a:r>
            <a:r>
              <a:rPr lang="de-DE" sz="1600" b="1" dirty="0" err="1"/>
              <a:t>target</a:t>
            </a:r>
            <a:r>
              <a:rPr lang="de-DE" sz="1600" b="1" dirty="0"/>
              <a:t> </a:t>
            </a:r>
            <a:r>
              <a:rPr lang="de-DE" sz="1600" b="1" dirty="0" err="1"/>
              <a:t>chamber</a:t>
            </a:r>
            <a:r>
              <a:rPr lang="de-DE" sz="1600" b="1" dirty="0"/>
              <a:t> </a:t>
            </a:r>
            <a:r>
              <a:rPr lang="de-DE" sz="1600" b="1" dirty="0" smtClean="0"/>
              <a:t>bake-out</a:t>
            </a:r>
            <a:endParaRPr lang="de-DE" sz="1600" b="1" dirty="0"/>
          </a:p>
          <a:p>
            <a:r>
              <a:rPr lang="de-DE" sz="1600" b="1" dirty="0" err="1" smtClean="0"/>
              <a:t>Conductive</a:t>
            </a:r>
            <a:r>
              <a:rPr lang="de-DE" sz="1600" b="1" dirty="0" smtClean="0"/>
              <a:t> </a:t>
            </a:r>
            <a:r>
              <a:rPr lang="de-DE" sz="1600" b="1" dirty="0" err="1"/>
              <a:t>cooling</a:t>
            </a:r>
            <a:r>
              <a:rPr lang="de-DE" sz="1600" b="1" dirty="0"/>
              <a:t> will </a:t>
            </a:r>
            <a:r>
              <a:rPr lang="de-DE" sz="1600" b="1" dirty="0" err="1"/>
              <a:t>be</a:t>
            </a:r>
            <a:r>
              <a:rPr lang="de-DE" sz="1600" b="1" dirty="0"/>
              <a:t> </a:t>
            </a:r>
            <a:r>
              <a:rPr lang="de-DE" sz="1600" b="1" dirty="0" err="1"/>
              <a:t>utilized</a:t>
            </a:r>
            <a:endParaRPr lang="de-DE" sz="1600" b="1" dirty="0"/>
          </a:p>
          <a:p>
            <a:r>
              <a:rPr lang="de-DE" sz="1600" b="1" dirty="0" err="1" smtClean="0"/>
              <a:t>Simulations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are</a:t>
            </a:r>
            <a:r>
              <a:rPr lang="de-DE" sz="1600" b="1" dirty="0" smtClean="0"/>
              <a:t> </a:t>
            </a:r>
            <a:r>
              <a:rPr lang="de-DE" sz="1600" b="1" dirty="0" err="1"/>
              <a:t>under</a:t>
            </a:r>
            <a:r>
              <a:rPr lang="de-DE" sz="1600" b="1" dirty="0"/>
              <a:t> </a:t>
            </a:r>
            <a:r>
              <a:rPr lang="de-DE" sz="1600" b="1" dirty="0" err="1"/>
              <a:t>way</a:t>
            </a:r>
            <a:r>
              <a:rPr lang="de-DE" sz="1600" b="1" dirty="0"/>
              <a:t> </a:t>
            </a:r>
          </a:p>
          <a:p>
            <a:r>
              <a:rPr lang="de-DE" sz="1600" b="1" dirty="0"/>
              <a:t>Prototype design </a:t>
            </a:r>
            <a:r>
              <a:rPr lang="de-DE" sz="1600" b="1" dirty="0" err="1"/>
              <a:t>and</a:t>
            </a:r>
            <a:r>
              <a:rPr lang="de-DE" sz="1600" b="1" dirty="0"/>
              <a:t> </a:t>
            </a:r>
            <a:r>
              <a:rPr lang="de-DE" sz="1600" b="1" dirty="0" err="1"/>
              <a:t>tests</a:t>
            </a:r>
            <a:r>
              <a:rPr lang="de-DE" sz="1600" b="1" dirty="0"/>
              <a:t> </a:t>
            </a:r>
            <a:r>
              <a:rPr lang="de-DE" sz="1600" b="1" dirty="0" err="1" smtClean="0"/>
              <a:t>are</a:t>
            </a:r>
            <a:r>
              <a:rPr lang="de-DE" sz="1600" b="1" dirty="0" smtClean="0"/>
              <a:t> in </a:t>
            </a:r>
            <a:r>
              <a:rPr lang="de-DE" sz="1600" b="1" dirty="0" err="1" smtClean="0"/>
              <a:t>progress</a:t>
            </a:r>
            <a:endParaRPr lang="de-DE" sz="1600" b="1" dirty="0" smtClean="0"/>
          </a:p>
          <a:p>
            <a:r>
              <a:rPr lang="it-IT" sz="1600" b="1" i="0" dirty="0" smtClean="0"/>
              <a:t>Test-</a:t>
            </a:r>
            <a:r>
              <a:rPr lang="it-IT" sz="1600" b="1" i="0" dirty="0" err="1" smtClean="0"/>
              <a:t>bench</a:t>
            </a:r>
            <a:r>
              <a:rPr lang="it-IT" sz="1600" b="1" i="0" dirty="0" smtClean="0"/>
              <a:t> with </a:t>
            </a:r>
            <a:r>
              <a:rPr lang="it-IT" sz="1600" b="1" i="0" dirty="0" err="1"/>
              <a:t>diagnostic</a:t>
            </a:r>
            <a:r>
              <a:rPr lang="it-IT" sz="1600" b="1" i="0" dirty="0"/>
              <a:t> </a:t>
            </a:r>
            <a:r>
              <a:rPr lang="it-IT" sz="1600" b="1" i="0" dirty="0" err="1" smtClean="0"/>
              <a:t>system</a:t>
            </a:r>
            <a:r>
              <a:rPr lang="it-IT" sz="1600" b="1" i="0" dirty="0" smtClean="0"/>
              <a:t> </a:t>
            </a:r>
            <a:r>
              <a:rPr lang="it-IT" sz="1600" b="1" i="0" dirty="0" err="1" smtClean="0"/>
              <a:t>is</a:t>
            </a:r>
            <a:r>
              <a:rPr lang="it-IT" sz="1600" b="1" i="0" dirty="0" smtClean="0"/>
              <a:t> </a:t>
            </a:r>
            <a:r>
              <a:rPr lang="it-IT" sz="1600" b="1" i="0" dirty="0" err="1" smtClean="0"/>
              <a:t>prepared</a:t>
            </a:r>
            <a:r>
              <a:rPr lang="it-IT" sz="1600" b="1" i="0" dirty="0" smtClean="0"/>
              <a:t>  (</a:t>
            </a:r>
            <a:r>
              <a:rPr lang="it-IT" sz="1600" b="1" i="0" dirty="0" err="1" smtClean="0"/>
              <a:t>thermocamera</a:t>
            </a:r>
            <a:r>
              <a:rPr lang="it-IT" sz="1600" b="1" i="0" dirty="0" smtClean="0"/>
              <a:t> </a:t>
            </a:r>
            <a:r>
              <a:rPr lang="it-IT" sz="1600" b="1" i="0" dirty="0"/>
              <a:t>and temperature </a:t>
            </a:r>
            <a:r>
              <a:rPr lang="it-IT" sz="1600" b="1" i="0" dirty="0" err="1" smtClean="0"/>
              <a:t>sensors</a:t>
            </a:r>
            <a:r>
              <a:rPr lang="it-IT" sz="1600" b="1" i="0" dirty="0" smtClean="0"/>
              <a:t>)</a:t>
            </a:r>
            <a:endParaRPr lang="de-DE" sz="1600" b="1" dirty="0"/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44" y="3861312"/>
            <a:ext cx="4563666" cy="2376000"/>
          </a:xfrm>
          <a:prstGeom prst="rect">
            <a:avLst/>
          </a:prstGeom>
        </p:spPr>
      </p:pic>
      <p:pic>
        <p:nvPicPr>
          <p:cNvPr id="7" name="Picture 2" descr="F:\Bilder\Detektor\PAX_06-2012\fig7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94" y="3861312"/>
            <a:ext cx="3394876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46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smtClean="0">
                <a:solidFill>
                  <a:srgbClr val="C00000"/>
                </a:solidFill>
                <a:latin typeface="+mj-lt"/>
                <a:cs typeface="Arial" charset="0"/>
              </a:rPr>
              <a:t>Motivation 2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42627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 smtClean="0">
                <a:latin typeface="Arial" charset="0"/>
                <a:cs typeface="Arial" charset="0"/>
              </a:rPr>
              <a:t>Nucleon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>
                <a:latin typeface="Arial" charset="0"/>
                <a:cs typeface="Arial" charset="0"/>
              </a:rPr>
              <a:t>– </a:t>
            </a:r>
            <a:r>
              <a:rPr lang="de-DE" dirty="0" err="1">
                <a:latin typeface="Arial" charset="0"/>
                <a:cs typeface="Arial" charset="0"/>
              </a:rPr>
              <a:t>electromagnetic</a:t>
            </a:r>
            <a:r>
              <a:rPr lang="de-DE" dirty="0">
                <a:latin typeface="Arial" charset="0"/>
                <a:cs typeface="Arial" charset="0"/>
              </a:rPr>
              <a:t> form </a:t>
            </a:r>
            <a:r>
              <a:rPr lang="de-DE" dirty="0" err="1">
                <a:latin typeface="Arial" charset="0"/>
                <a:cs typeface="Arial" charset="0"/>
              </a:rPr>
              <a:t>factors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Textfeld 1"/>
              <p:cNvSpPr txBox="1">
                <a:spLocks noChangeArrowheads="1"/>
              </p:cNvSpPr>
              <p:nvPr/>
            </p:nvSpPr>
            <p:spPr bwMode="auto">
              <a:xfrm>
                <a:off x="971550" y="1538288"/>
                <a:ext cx="7935913" cy="40011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2000" dirty="0" smtClean="0">
                    <a:solidFill>
                      <a:schemeClr val="bg1"/>
                    </a:solidFill>
                  </a:rPr>
                  <a:t>Nucleon</a:t>
                </a:r>
                <a:r>
                  <a:rPr lang="de-DE" sz="2000" dirty="0">
                    <a:solidFill>
                      <a:schemeClr val="bg1"/>
                    </a:solidFill>
                  </a:rPr>
                  <a:t> form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factors</a:t>
                </a:r>
                <a:r>
                  <a:rPr lang="de-DE" sz="2000" dirty="0">
                    <a:solidFill>
                      <a:schemeClr val="bg1"/>
                    </a:solidFill>
                  </a:rPr>
                  <a:t> in time-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like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region</a:t>
                </a:r>
                <a:r>
                  <a:rPr lang="de-DE" sz="2000" dirty="0">
                    <a:solidFill>
                      <a:schemeClr val="bg1"/>
                    </a:solidFill>
                  </a:rPr>
                  <a:t> (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from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𝑝</m:t>
                    </m:r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  <a:sym typeface="Wingdings" pitchFamily="2" charset="2"/>
                  </a:rPr>
                  <a:t>)</a:t>
                </a:r>
                <a:endParaRPr lang="de-DE" sz="2000" baseline="30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196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50" y="1538288"/>
                <a:ext cx="7935913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768" t="-6061" b="-27273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7" name="Rechteck 12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454275"/>
            <a:ext cx="4211637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feld 1"/>
          <p:cNvSpPr txBox="1">
            <a:spLocks noChangeArrowheads="1"/>
          </p:cNvSpPr>
          <p:nvPr/>
        </p:nvSpPr>
        <p:spPr bwMode="auto">
          <a:xfrm>
            <a:off x="1042988" y="2001838"/>
            <a:ext cx="770572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/>
              <a:t>Double spin asymmetries (Buttimore, Jenkins, EPJ A 31 (2007):</a:t>
            </a:r>
          </a:p>
          <a:p>
            <a:pPr eaLnBrk="1" hangingPunct="1"/>
            <a:endParaRPr lang="de-DE" sz="1600"/>
          </a:p>
          <a:p>
            <a:pPr eaLnBrk="1" hangingPunct="1"/>
            <a:r>
              <a:rPr lang="de-DE" sz="1800"/>
              <a:t>					- moduli:</a:t>
            </a:r>
          </a:p>
          <a:p>
            <a:pPr eaLnBrk="1" hangingPunct="1"/>
            <a:endParaRPr lang="de-DE" sz="800"/>
          </a:p>
          <a:p>
            <a:pPr eaLnBrk="1" hangingPunct="1"/>
            <a:endParaRPr lang="de-DE" sz="1800"/>
          </a:p>
          <a:p>
            <a:pPr eaLnBrk="1" hangingPunct="1"/>
            <a:endParaRPr lang="de-DE" sz="1800"/>
          </a:p>
          <a:p>
            <a:pPr eaLnBrk="1" hangingPunct="1"/>
            <a:endParaRPr lang="de-DE" sz="1800"/>
          </a:p>
          <a:p>
            <a:pPr eaLnBrk="1" hangingPunct="1"/>
            <a:endParaRPr lang="de-DE" sz="1800"/>
          </a:p>
          <a:p>
            <a:pPr eaLnBrk="1" hangingPunct="1"/>
            <a:endParaRPr lang="de-DE" sz="1800"/>
          </a:p>
          <a:p>
            <a:pPr eaLnBrk="1" hangingPunct="1"/>
            <a:endParaRPr lang="de-DE" sz="1800"/>
          </a:p>
          <a:p>
            <a:pPr eaLnBrk="1" hangingPunct="1"/>
            <a:endParaRPr lang="de-DE" sz="1800"/>
          </a:p>
          <a:p>
            <a:pPr eaLnBrk="1" hangingPunct="1"/>
            <a:endParaRPr lang="de-DE" sz="1800"/>
          </a:p>
          <a:p>
            <a:pPr eaLnBrk="1" hangingPunct="1"/>
            <a:endParaRPr lang="de-DE" sz="1800"/>
          </a:p>
          <a:p>
            <a:pPr eaLnBrk="1" hangingPunct="1"/>
            <a:endParaRPr lang="de-DE" sz="800"/>
          </a:p>
          <a:p>
            <a:pPr eaLnBrk="1" hangingPunct="1"/>
            <a:r>
              <a:rPr lang="de-DE" sz="1800"/>
              <a:t>					- </a:t>
            </a:r>
            <a:r>
              <a:rPr lang="de-DE" sz="1800">
                <a:solidFill>
                  <a:srgbClr val="C00000"/>
                </a:solidFill>
              </a:rPr>
              <a:t>relative phases </a:t>
            </a:r>
            <a:endParaRPr lang="de-DE" sz="1100">
              <a:solidFill>
                <a:srgbClr val="C00000"/>
              </a:solidFill>
            </a:endParaRPr>
          </a:p>
          <a:p>
            <a:pPr eaLnBrk="1" hangingPunct="1"/>
            <a:r>
              <a:rPr lang="de-DE" sz="1800"/>
              <a:t>					of time-like FFs</a:t>
            </a:r>
          </a:p>
        </p:txBody>
      </p:sp>
      <p:sp>
        <p:nvSpPr>
          <p:cNvPr id="8200" name="Rechteck 1"/>
          <p:cNvSpPr>
            <a:spLocks noChangeArrowheads="1"/>
          </p:cNvSpPr>
          <p:nvPr/>
        </p:nvSpPr>
        <p:spPr bwMode="auto">
          <a:xfrm>
            <a:off x="3346450" y="2852738"/>
            <a:ext cx="1009650" cy="292100"/>
          </a:xfrm>
          <a:prstGeom prst="rect">
            <a:avLst/>
          </a:prstGeom>
          <a:solidFill>
            <a:srgbClr val="FF00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8201" name="Rechteck 1"/>
          <p:cNvSpPr>
            <a:spLocks noChangeArrowheads="1"/>
          </p:cNvSpPr>
          <p:nvPr/>
        </p:nvSpPr>
        <p:spPr bwMode="auto">
          <a:xfrm>
            <a:off x="3454400" y="3476625"/>
            <a:ext cx="973138" cy="292100"/>
          </a:xfrm>
          <a:prstGeom prst="rect">
            <a:avLst/>
          </a:prstGeom>
          <a:solidFill>
            <a:srgbClr val="FF00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2887663"/>
            <a:ext cx="2725738" cy="255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436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5373688"/>
            <a:ext cx="4914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4352925"/>
            <a:ext cx="655002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hteck 1"/>
          <p:cNvSpPr>
            <a:spLocks noChangeArrowheads="1"/>
          </p:cNvSpPr>
          <p:nvPr/>
        </p:nvSpPr>
        <p:spPr bwMode="auto">
          <a:xfrm>
            <a:off x="5568950" y="5321300"/>
            <a:ext cx="1801813" cy="292100"/>
          </a:xfrm>
          <a:prstGeom prst="rect">
            <a:avLst/>
          </a:prstGeom>
          <a:solidFill>
            <a:srgbClr val="C000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9221" name="Rechteck 1"/>
          <p:cNvSpPr>
            <a:spLocks noChangeArrowheads="1"/>
          </p:cNvSpPr>
          <p:nvPr/>
        </p:nvSpPr>
        <p:spPr bwMode="auto">
          <a:xfrm>
            <a:off x="2376488" y="5553075"/>
            <a:ext cx="1801812" cy="292100"/>
          </a:xfrm>
          <a:prstGeom prst="rect">
            <a:avLst/>
          </a:prstGeom>
          <a:solidFill>
            <a:srgbClr val="C000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9222" name="Rechteck 1"/>
          <p:cNvSpPr>
            <a:spLocks noChangeArrowheads="1"/>
          </p:cNvSpPr>
          <p:nvPr/>
        </p:nvSpPr>
        <p:spPr bwMode="auto">
          <a:xfrm>
            <a:off x="5257800" y="5856288"/>
            <a:ext cx="2112963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9223" name="Rechteck 12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92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feld 1"/>
          <p:cNvSpPr txBox="1">
            <a:spLocks noChangeArrowheads="1"/>
          </p:cNvSpPr>
          <p:nvPr/>
        </p:nvSpPr>
        <p:spPr bwMode="auto">
          <a:xfrm>
            <a:off x="3679825" y="2109788"/>
            <a:ext cx="175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226" name="Textfeld 1"/>
              <p:cNvSpPr txBox="1">
                <a:spLocks noChangeArrowheads="1"/>
              </p:cNvSpPr>
              <p:nvPr/>
            </p:nvSpPr>
            <p:spPr bwMode="auto">
              <a:xfrm>
                <a:off x="5148263" y="5899150"/>
                <a:ext cx="2374368" cy="338554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de-DE" sz="16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~ </m:t>
                    </m:r>
                    <m:r>
                      <a:rPr lang="de-DE" sz="16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𝟓</m:t>
                    </m:r>
                    <m:r>
                      <a:rPr lang="de-DE" sz="16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de-DE" sz="16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de-DE" sz="16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de-DE" sz="16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𝟏𝟎𝟓</m:t>
                    </m:r>
                    <m:r>
                      <a:rPr lang="de-DE" sz="1600" b="1" i="1" dirty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de-DE" sz="1600" b="1" i="1" dirty="0">
                        <a:solidFill>
                          <a:schemeClr val="bg1"/>
                        </a:solidFill>
                        <a:latin typeface="Cambria Math"/>
                      </a:rPr>
                      <m:t>𝒑</m:t>
                    </m:r>
                    <m:r>
                      <a:rPr lang="de-DE" sz="1600" b="1" i="1" dirty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1600" b="1" dirty="0">
                    <a:solidFill>
                      <a:schemeClr val="bg1"/>
                    </a:solidFill>
                  </a:rPr>
                  <a:t>/ </a:t>
                </a:r>
                <a:r>
                  <a:rPr lang="de-DE" sz="1600" b="1" dirty="0" err="1">
                    <a:solidFill>
                      <a:schemeClr val="bg1"/>
                    </a:solidFill>
                  </a:rPr>
                  <a:t>spill</a:t>
                </a:r>
                <a:r>
                  <a:rPr lang="de-DE" sz="1600" b="1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de-DE" sz="16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𝟐𝟎</m:t>
                    </m:r>
                    <m:r>
                      <a:rPr lang="de-DE" sz="16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1600" b="1" dirty="0" smtClean="0">
                    <a:solidFill>
                      <a:schemeClr val="bg1"/>
                    </a:solidFill>
                  </a:rPr>
                  <a:t>s</a:t>
                </a:r>
                <a:r>
                  <a:rPr lang="de-DE" sz="1600" b="1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9226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263" y="5899150"/>
                <a:ext cx="2374368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5455" r="-257" b="-23636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9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Polarization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  <a:latin typeface="+mj-lt"/>
                <a:cs typeface="Arial" charset="0"/>
              </a:rPr>
              <a:t>Methods</a:t>
            </a:r>
            <a:r>
              <a:rPr lang="de-DE" sz="2600" b="1" dirty="0" smtClean="0">
                <a:solidFill>
                  <a:srgbClr val="C00000"/>
                </a:solidFill>
                <a:latin typeface="+mj-lt"/>
                <a:cs typeface="Arial" charset="0"/>
              </a:rPr>
              <a:t> 0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31470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 smtClean="0">
                <a:latin typeface="Arial" charset="0"/>
                <a:cs typeface="Arial" charset="0"/>
              </a:rPr>
              <a:t>Ideas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to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polarize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antiprotons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10244" name="Textfeld 1"/>
          <p:cNvSpPr txBox="1">
            <a:spLocks noChangeArrowheads="1"/>
          </p:cNvSpPr>
          <p:nvPr/>
        </p:nvSpPr>
        <p:spPr bwMode="auto">
          <a:xfrm>
            <a:off x="971550" y="1538288"/>
            <a:ext cx="7935913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Workshops: „Bodega-Bay“ (1985), „Cockroft“ (2007), „WEH“ (2008) </a:t>
            </a:r>
          </a:p>
        </p:txBody>
      </p:sp>
      <p:sp>
        <p:nvSpPr>
          <p:cNvPr id="10245" name="Rechteck 12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10" name="Picture 15" descr="CI-WS.jpg"/>
          <p:cNvPicPr>
            <a:picLocks noChangeAspect="1"/>
          </p:cNvPicPr>
          <p:nvPr/>
        </p:nvPicPr>
        <p:blipFill rotWithShape="1">
          <a:blip r:embed="rId3"/>
          <a:srcRect l="17859" b="54091"/>
          <a:stretch/>
        </p:blipFill>
        <p:spPr bwMode="auto">
          <a:xfrm>
            <a:off x="3838575" y="1973263"/>
            <a:ext cx="2225675" cy="185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4"/>
          <a:srcRect l="47700" r="1" b="50785"/>
          <a:stretch/>
        </p:blipFill>
        <p:spPr bwMode="auto">
          <a:xfrm>
            <a:off x="1042988" y="1992313"/>
            <a:ext cx="2727325" cy="182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27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2513" y="1992313"/>
            <a:ext cx="2663825" cy="182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9" name="Textfeld 1"/>
          <p:cNvSpPr txBox="1">
            <a:spLocks noChangeArrowheads="1"/>
          </p:cNvSpPr>
          <p:nvPr/>
        </p:nvSpPr>
        <p:spPr bwMode="auto">
          <a:xfrm>
            <a:off x="1042988" y="3929063"/>
            <a:ext cx="7705725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C00000"/>
                </a:solidFill>
              </a:rPr>
              <a:t>Antihyperon decay</a:t>
            </a:r>
          </a:p>
          <a:p>
            <a:pPr eaLnBrk="1" hangingPunct="1"/>
            <a:endParaRPr lang="de-DE" sz="1000">
              <a:solidFill>
                <a:srgbClr val="C00000"/>
              </a:solidFill>
            </a:endParaRPr>
          </a:p>
          <a:p>
            <a:pPr eaLnBrk="1" hangingPunct="1"/>
            <a:r>
              <a:rPr lang="de-DE" sz="1800"/>
              <a:t>Dynamic-Nuclear-Polarization in flight</a:t>
            </a:r>
          </a:p>
          <a:p>
            <a:pPr eaLnBrk="1" hangingPunct="1"/>
            <a:endParaRPr lang="de-DE" sz="1000"/>
          </a:p>
          <a:p>
            <a:pPr eaLnBrk="1" hangingPunct="1"/>
            <a:r>
              <a:rPr lang="de-DE" sz="1800"/>
              <a:t>Spin-splitter (repeated „Stern-Gerlach </a:t>
            </a:r>
          </a:p>
          <a:p>
            <a:pPr eaLnBrk="1" hangingPunct="1"/>
            <a:r>
              <a:rPr lang="de-DE" sz="1800"/>
              <a:t>kicks) </a:t>
            </a:r>
            <a:r>
              <a:rPr lang="de-DE" sz="1800">
                <a:sym typeface="Wingdings" pitchFamily="2" charset="2"/>
              </a:rPr>
              <a:t> spatial separation of spin-states</a:t>
            </a:r>
          </a:p>
          <a:p>
            <a:pPr eaLnBrk="1" hangingPunct="1"/>
            <a:endParaRPr lang="de-DE" sz="1000">
              <a:sym typeface="Wingdings" pitchFamily="2" charset="2"/>
            </a:endParaRPr>
          </a:p>
          <a:p>
            <a:pPr eaLnBrk="1" hangingPunct="1"/>
            <a:r>
              <a:rPr lang="de-DE" sz="1800">
                <a:sym typeface="Wingdings" pitchFamily="2" charset="2"/>
              </a:rPr>
              <a:t>Channeling in (bent) crystals</a:t>
            </a:r>
          </a:p>
          <a:p>
            <a:pPr eaLnBrk="1" hangingPunct="1"/>
            <a:endParaRPr lang="de-DE" sz="1000">
              <a:sym typeface="Wingdings" pitchFamily="2" charset="2"/>
            </a:endParaRPr>
          </a:p>
          <a:p>
            <a:pPr eaLnBrk="1" hangingPunct="1"/>
            <a:r>
              <a:rPr lang="de-DE" sz="1800">
                <a:sym typeface="Wingdings" pitchFamily="2" charset="2"/>
              </a:rPr>
              <a:t>                               (…)</a:t>
            </a:r>
            <a:r>
              <a:rPr lang="de-DE" sz="1800"/>
              <a:t>		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 r="-7357"/>
          <a:stretch>
            <a:fillRect/>
          </a:stretch>
        </p:blipFill>
        <p:spPr bwMode="auto">
          <a:xfrm>
            <a:off x="5627688" y="3843338"/>
            <a:ext cx="3168650" cy="14335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6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2788" y="4508500"/>
            <a:ext cx="1730375" cy="172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4" name="Picture 10" descr="Electron1Magnet"/>
          <p:cNvPicPr>
            <a:picLocks noChangeAspect="1" noChangeArrowheads="1"/>
          </p:cNvPicPr>
          <p:nvPr/>
        </p:nvPicPr>
        <p:blipFill rotWithShape="1">
          <a:blip r:embed="rId8"/>
          <a:srcRect l="-9067" r="1"/>
          <a:stretch/>
        </p:blipFill>
        <p:spPr bwMode="auto">
          <a:xfrm>
            <a:off x="5630863" y="5262563"/>
            <a:ext cx="1414462" cy="974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3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8"/>
          <p:cNvPicPr>
            <a:picLocks noChangeAspect="1" noChangeArrowheads="1"/>
          </p:cNvPicPr>
          <p:nvPr/>
        </p:nvPicPr>
        <p:blipFill rotWithShape="1">
          <a:blip r:embed="rId3"/>
          <a:srcRect l="51982" t="24384" r="1814" b="41735"/>
          <a:stretch/>
        </p:blipFill>
        <p:spPr bwMode="auto">
          <a:xfrm>
            <a:off x="1042988" y="1989138"/>
            <a:ext cx="2651125" cy="114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1989138"/>
            <a:ext cx="5091113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defRPr/>
            </a:pPr>
            <a:r>
              <a:rPr lang="de-DE" sz="2600" b="1" dirty="0">
                <a:solidFill>
                  <a:srgbClr val="005B82"/>
                </a:solidFill>
                <a:latin typeface="Arial" charset="0"/>
                <a:cs typeface="Arial" charset="0"/>
              </a:rPr>
              <a:t>PAX – </a:t>
            </a:r>
            <a:r>
              <a:rPr lang="de-DE" sz="2600" b="1" dirty="0" err="1">
                <a:solidFill>
                  <a:srgbClr val="C00000"/>
                </a:solidFill>
                <a:latin typeface="+mj-lt"/>
                <a:cs typeface="Arial" charset="0"/>
              </a:rPr>
              <a:t>Polarization</a:t>
            </a:r>
            <a:r>
              <a:rPr lang="de-DE" sz="2600" b="1" dirty="0">
                <a:solidFill>
                  <a:srgbClr val="C00000"/>
                </a:solidFill>
                <a:latin typeface="+mj-lt"/>
                <a:cs typeface="Arial" charset="0"/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  <a:latin typeface="+mj-lt"/>
                <a:cs typeface="Arial" charset="0"/>
              </a:rPr>
              <a:t>Methods</a:t>
            </a:r>
            <a:r>
              <a:rPr lang="de-DE" sz="2600" b="1" dirty="0" smtClean="0">
                <a:solidFill>
                  <a:srgbClr val="C00000"/>
                </a:solidFill>
                <a:latin typeface="+mj-lt"/>
                <a:cs typeface="Arial" charset="0"/>
              </a:rPr>
              <a:t> 1</a:t>
            </a:r>
            <a:endParaRPr lang="de-DE" sz="26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827088" y="836613"/>
            <a:ext cx="15440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 smtClean="0">
                <a:latin typeface="Arial" charset="0"/>
                <a:cs typeface="Arial" charset="0"/>
              </a:rPr>
              <a:t>Selective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flip</a:t>
            </a:r>
            <a:r>
              <a:rPr lang="de-DE" dirty="0">
                <a:latin typeface="Arial" charset="0"/>
                <a:cs typeface="Arial" charset="0"/>
              </a:rPr>
              <a:t>:</a:t>
            </a:r>
            <a:endParaRPr lang="de-DE" sz="2800" dirty="0">
              <a:latin typeface="Arial" charset="0"/>
              <a:cs typeface="Arial" charset="0"/>
            </a:endParaRPr>
          </a:p>
        </p:txBody>
      </p:sp>
      <p:sp>
        <p:nvSpPr>
          <p:cNvPr id="11270" name="Rechteck 1"/>
          <p:cNvSpPr>
            <a:spLocks noChangeArrowheads="1"/>
          </p:cNvSpPr>
          <p:nvPr/>
        </p:nvSpPr>
        <p:spPr bwMode="auto">
          <a:xfrm>
            <a:off x="6765925" y="2470150"/>
            <a:ext cx="1319213" cy="811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1271" name="Rechteck 2"/>
          <p:cNvSpPr>
            <a:spLocks noChangeArrowheads="1"/>
          </p:cNvSpPr>
          <p:nvPr/>
        </p:nvSpPr>
        <p:spPr bwMode="auto">
          <a:xfrm>
            <a:off x="6910388" y="1992313"/>
            <a:ext cx="479425" cy="28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1272" name="Textfeld 3"/>
          <p:cNvSpPr txBox="1">
            <a:spLocks noChangeArrowheads="1"/>
          </p:cNvSpPr>
          <p:nvPr/>
        </p:nvSpPr>
        <p:spPr bwMode="auto">
          <a:xfrm>
            <a:off x="5661025" y="2446338"/>
            <a:ext cx="10699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400" b="1">
                <a:solidFill>
                  <a:srgbClr val="FF0000"/>
                </a:solidFill>
              </a:rPr>
              <a:t>Polarized</a:t>
            </a:r>
          </a:p>
          <a:p>
            <a:pPr algn="ctr" eaLnBrk="1" hangingPunct="1"/>
            <a:r>
              <a:rPr lang="de-DE" sz="1400" b="1" i="1">
                <a:solidFill>
                  <a:srgbClr val="FF0000"/>
                </a:solidFill>
              </a:rPr>
              <a:t>Positrons</a:t>
            </a:r>
          </a:p>
        </p:txBody>
      </p:sp>
      <p:sp>
        <p:nvSpPr>
          <p:cNvPr id="11273" name="Rechteck 4"/>
          <p:cNvSpPr>
            <a:spLocks noChangeArrowheads="1"/>
          </p:cNvSpPr>
          <p:nvPr/>
        </p:nvSpPr>
        <p:spPr bwMode="auto">
          <a:xfrm>
            <a:off x="5289550" y="3779838"/>
            <a:ext cx="1766888" cy="525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de-DE" sz="1400" b="1"/>
              <a:t>Circulating </a:t>
            </a:r>
          </a:p>
          <a:p>
            <a:pPr algn="ctr"/>
            <a:r>
              <a:rPr lang="de-DE" sz="1400" b="1" i="1"/>
              <a:t>Antiproton</a:t>
            </a:r>
            <a:r>
              <a:rPr lang="de-DE" sz="1400" b="1"/>
              <a:t> Beam</a:t>
            </a:r>
          </a:p>
        </p:txBody>
      </p:sp>
      <p:sp>
        <p:nvSpPr>
          <p:cNvPr id="11274" name="Textfeld 1"/>
          <p:cNvSpPr txBox="1">
            <a:spLocks noChangeArrowheads="1"/>
          </p:cNvSpPr>
          <p:nvPr/>
        </p:nvSpPr>
        <p:spPr bwMode="auto">
          <a:xfrm>
            <a:off x="6611938" y="2446338"/>
            <a:ext cx="11985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400" b="1">
                <a:solidFill>
                  <a:srgbClr val="0000FF"/>
                </a:solidFill>
              </a:rPr>
              <a:t>Polarization</a:t>
            </a:r>
          </a:p>
          <a:p>
            <a:pPr algn="ctr" eaLnBrk="1" hangingPunct="1"/>
            <a:r>
              <a:rPr lang="de-DE" sz="1400" b="1">
                <a:solidFill>
                  <a:srgbClr val="0000FF"/>
                </a:solidFill>
              </a:rPr>
              <a:t>Analysis</a:t>
            </a:r>
          </a:p>
        </p:txBody>
      </p:sp>
      <p:sp>
        <p:nvSpPr>
          <p:cNvPr id="11275" name="Textfeld 1"/>
          <p:cNvSpPr txBox="1">
            <a:spLocks noChangeArrowheads="1"/>
          </p:cNvSpPr>
          <p:nvPr/>
        </p:nvSpPr>
        <p:spPr bwMode="auto">
          <a:xfrm>
            <a:off x="971550" y="1538288"/>
            <a:ext cx="7921625" cy="40005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bg1"/>
                </a:solidFill>
              </a:rPr>
              <a:t>Reverse (one) substate (more than the other)</a:t>
            </a:r>
          </a:p>
        </p:txBody>
      </p:sp>
      <p:sp>
        <p:nvSpPr>
          <p:cNvPr id="11276" name="Rechteck 2"/>
          <p:cNvSpPr>
            <a:spLocks noChangeArrowheads="1"/>
          </p:cNvSpPr>
          <p:nvPr/>
        </p:nvSpPr>
        <p:spPr bwMode="auto">
          <a:xfrm>
            <a:off x="971550" y="1538288"/>
            <a:ext cx="7921625" cy="4770437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5"/>
          <a:srcRect l="-7619" r="-8955" b="24673"/>
          <a:stretch/>
        </p:blipFill>
        <p:spPr bwMode="auto">
          <a:xfrm>
            <a:off x="1079500" y="4616450"/>
            <a:ext cx="7704138" cy="150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78" name="Textfeld 15"/>
          <p:cNvSpPr txBox="1">
            <a:spLocks noChangeArrowheads="1"/>
          </p:cNvSpPr>
          <p:nvPr/>
        </p:nvSpPr>
        <p:spPr bwMode="auto">
          <a:xfrm>
            <a:off x="1689100" y="5449888"/>
            <a:ext cx="1649413" cy="306387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400" b="1">
                <a:solidFill>
                  <a:schemeClr val="bg1"/>
                </a:solidFill>
              </a:rPr>
              <a:t>Th. Walcher et al.</a:t>
            </a:r>
          </a:p>
        </p:txBody>
      </p:sp>
      <p:sp>
        <p:nvSpPr>
          <p:cNvPr id="11279" name="Textfeld 13"/>
          <p:cNvSpPr txBox="1">
            <a:spLocks noChangeArrowheads="1"/>
          </p:cNvSpPr>
          <p:nvPr/>
        </p:nvSpPr>
        <p:spPr bwMode="auto">
          <a:xfrm>
            <a:off x="1446213" y="3357563"/>
            <a:ext cx="1901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800"/>
              <a:t>Advantage:</a:t>
            </a:r>
          </a:p>
          <a:p>
            <a:pPr algn="ctr" eaLnBrk="1" hangingPunct="1"/>
            <a:r>
              <a:rPr lang="de-DE" sz="1800"/>
              <a:t>No intensity loss</a:t>
            </a:r>
          </a:p>
          <a:p>
            <a:pPr algn="ctr" eaLnBrk="1" hangingPunct="1"/>
            <a:endParaRPr lang="de-DE" sz="1800"/>
          </a:p>
          <a:p>
            <a:pPr algn="ctr" eaLnBrk="1" hangingPunct="1"/>
            <a:r>
              <a:rPr lang="de-DE" sz="1800" u="sng">
                <a:solidFill>
                  <a:schemeClr val="bg1"/>
                </a:solidFill>
              </a:rPr>
              <a:t>But:</a:t>
            </a:r>
            <a:r>
              <a:rPr lang="de-DE" sz="1800">
                <a:solidFill>
                  <a:schemeClr val="bg1"/>
                </a:solidFill>
              </a:rPr>
              <a:t> not feasible!</a:t>
            </a:r>
          </a:p>
        </p:txBody>
      </p:sp>
      <p:cxnSp>
        <p:nvCxnSpPr>
          <p:cNvPr id="11280" name="Gerade Verbindung 18"/>
          <p:cNvCxnSpPr>
            <a:cxnSpLocks noChangeShapeType="1"/>
          </p:cNvCxnSpPr>
          <p:nvPr/>
        </p:nvCxnSpPr>
        <p:spPr bwMode="auto">
          <a:xfrm flipV="1">
            <a:off x="7308850" y="5157788"/>
            <a:ext cx="1223963" cy="792162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1" name="Gerade Verbindung 20"/>
          <p:cNvCxnSpPr>
            <a:cxnSpLocks noChangeShapeType="1"/>
          </p:cNvCxnSpPr>
          <p:nvPr/>
        </p:nvCxnSpPr>
        <p:spPr bwMode="auto">
          <a:xfrm>
            <a:off x="7308850" y="5157788"/>
            <a:ext cx="1223963" cy="792162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82" name="Textfeld 5"/>
              <p:cNvSpPr txBox="1">
                <a:spLocks noChangeArrowheads="1"/>
              </p:cNvSpPr>
              <p:nvPr/>
            </p:nvSpPr>
            <p:spPr bwMode="auto">
              <a:xfrm>
                <a:off x="7235825" y="5375275"/>
                <a:ext cx="1318631" cy="36933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de-DE" sz="18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𝜎</m:t>
                    </m:r>
                    <m:r>
                      <a:rPr lang="de-DE" sz="18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de-DE" sz="18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13</m:t>
                        </m:r>
                      </m:sup>
                    </m:sSup>
                    <m:r>
                      <a:rPr lang="de-DE" sz="1800" b="0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de-DE" sz="1800" dirty="0" smtClean="0">
                    <a:solidFill>
                      <a:schemeClr val="bg1"/>
                    </a:solidFill>
                  </a:rPr>
                  <a:t>b </a:t>
                </a:r>
                <a:r>
                  <a:rPr lang="de-DE" sz="1800" dirty="0">
                    <a:solidFill>
                      <a:schemeClr val="bg1"/>
                    </a:solidFill>
                  </a:rPr>
                  <a:t>!!</a:t>
                </a:r>
              </a:p>
            </p:txBody>
          </p:sp>
        </mc:Choice>
        <mc:Fallback xmlns="">
          <p:sp>
            <p:nvSpPr>
              <p:cNvPr id="11282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5825" y="5375275"/>
                <a:ext cx="1318631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333" r="-3241" b="-2666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Drell-Yan at PAX: Road towards Polarized Antiprotons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73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2559</Words>
  <Application>Microsoft Office PowerPoint</Application>
  <PresentationFormat>Bildschirmpräsentation (4:3)</PresentationFormat>
  <Paragraphs>693</Paragraphs>
  <Slides>51</Slides>
  <Notes>42</Notes>
  <HiddenSlides>10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51</vt:i4>
      </vt:variant>
    </vt:vector>
  </HeadingPairs>
  <TitlesOfParts>
    <vt:vector size="63" baseType="lpstr">
      <vt:lpstr>Arial</vt:lpstr>
      <vt:lpstr>Cambria Math</vt:lpstr>
      <vt:lpstr>Times New Roman</vt:lpstr>
      <vt:lpstr>ＭＳ Ｐゴシック</vt:lpstr>
      <vt:lpstr>MS Mincho</vt:lpstr>
      <vt:lpstr>Arial MT Bd</vt:lpstr>
      <vt:lpstr>Book Antiqua</vt:lpstr>
      <vt:lpstr>Symbol</vt:lpstr>
      <vt:lpstr>Calibri</vt:lpstr>
      <vt:lpstr>Wingdings</vt:lpstr>
      <vt:lpstr>2_Standarddesign</vt:lpstr>
      <vt:lpstr>Benutzerdefiniertes Design</vt:lpstr>
      <vt:lpstr>Polarized Drell-Yan at PAX Road towards Polarized Antiprotons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PAX – at CERN/AD Saga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Polarimeter</vt:lpstr>
      <vt:lpstr>Polarimeter</vt:lpstr>
      <vt:lpstr>Polarimeter</vt:lpstr>
      <vt:lpstr>Polarimeter</vt:lpstr>
      <vt:lpstr>Electronic Readout</vt:lpstr>
      <vt:lpstr>Polarimeter</vt:lpstr>
      <vt:lpstr>Polarimeter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Frank Rathmann</cp:lastModifiedBy>
  <cp:revision>953</cp:revision>
  <cp:lastPrinted>2007-11-29T18:00:19Z</cp:lastPrinted>
  <dcterms:created xsi:type="dcterms:W3CDTF">2006-01-19T12:56:44Z</dcterms:created>
  <dcterms:modified xsi:type="dcterms:W3CDTF">2013-05-22T18:43:18Z</dcterms:modified>
</cp:coreProperties>
</file>