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pict" ContentType="image/pi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90" r:id="rId2"/>
    <p:sldId id="619" r:id="rId3"/>
    <p:sldId id="621" r:id="rId4"/>
    <p:sldId id="623" r:id="rId5"/>
    <p:sldId id="634" r:id="rId6"/>
    <p:sldId id="624" r:id="rId7"/>
    <p:sldId id="622" r:id="rId8"/>
    <p:sldId id="620" r:id="rId9"/>
    <p:sldId id="625" r:id="rId10"/>
    <p:sldId id="635" r:id="rId11"/>
    <p:sldId id="636" r:id="rId12"/>
    <p:sldId id="604" r:id="rId13"/>
    <p:sldId id="605" r:id="rId14"/>
    <p:sldId id="606" r:id="rId15"/>
    <p:sldId id="616" r:id="rId16"/>
    <p:sldId id="615" r:id="rId17"/>
    <p:sldId id="617" r:id="rId18"/>
    <p:sldId id="607" r:id="rId19"/>
    <p:sldId id="618" r:id="rId20"/>
    <p:sldId id="608" r:id="rId21"/>
    <p:sldId id="609" r:id="rId22"/>
    <p:sldId id="612" r:id="rId23"/>
    <p:sldId id="631" r:id="rId24"/>
    <p:sldId id="632" r:id="rId25"/>
    <p:sldId id="642" r:id="rId26"/>
    <p:sldId id="643" r:id="rId27"/>
    <p:sldId id="637" r:id="rId28"/>
    <p:sldId id="639" r:id="rId29"/>
    <p:sldId id="638" r:id="rId30"/>
    <p:sldId id="640" r:id="rId31"/>
    <p:sldId id="641" r:id="rId32"/>
    <p:sldId id="61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0000FF"/>
    <a:srgbClr val="3333CC"/>
    <a:srgbClr val="0099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5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355241D-A002-44A4-8369-5AFC3A73AFBD}" type="datetime1">
              <a:rPr lang="en-US"/>
              <a:pPr>
                <a:defRPr/>
              </a:pPr>
              <a:t>5/20/13</a:t>
            </a:fld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089D89A-4F29-43B5-8C79-FD906D7E2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A72A023D-132D-45CF-B4A5-55CDD8CE1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Yannis Semertzidis, BNL</a:t>
            </a:r>
          </a:p>
        </p:txBody>
      </p:sp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0022D-899A-4B19-858B-1FCEBD862E3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A023D-132D-45CF-B4A5-55CDD8CE17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13B8C-85F6-4A53-B6E9-F5D13C5C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2A8C3-C1E4-417B-826B-EAD6CF8DA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42D4-7AE3-4BE9-8A69-D54D79B74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F19C3-BC40-4552-A88D-A6A9D2E1D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886DD-078B-438F-829D-A4ED61B3A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261C-1808-47EE-A8F3-CE793D2B7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EFFBF-9198-4292-9B13-C3EB83F15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0B6B-B8D5-42FE-A101-83B79FC8D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DBCF-0E81-4416-9FAA-17E4E687E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E174-9C61-4F08-A4B4-50BF459E1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1B8A-62A6-4BA3-A546-6B0B5A23B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8F2E-C3B3-4103-A9EB-D4E98843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031AD-5D2F-4518-B422-BE1C6E4DB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0035-0BC5-4B10-A6FF-48DD20B66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242CD-3730-435D-A590-A89275E97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CBBED85A-EED3-4421-B8B8-F472A6FDC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7.pn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6313" y="1668463"/>
            <a:ext cx="6908800" cy="550862"/>
          </a:xfrm>
        </p:spPr>
        <p:txBody>
          <a:bodyPr/>
          <a:lstStyle/>
          <a:p>
            <a:r>
              <a:rPr lang="en-US" u="sng" smtClean="0">
                <a:solidFill>
                  <a:schemeClr val="accent2"/>
                </a:solidFill>
                <a:ea typeface="ＭＳ Ｐゴシック" pitchFamily="34" charset="-128"/>
              </a:rPr>
              <a:t>Yannis K. Semertzidis, BNL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569874" y="0"/>
            <a:ext cx="457412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000099"/>
                </a:solidFill>
              </a:rPr>
              <a:t>Opportunities with polarized protons at Fermilab</a:t>
            </a:r>
            <a:endParaRPr lang="en-US" sz="1600" dirty="0" smtClean="0">
              <a:solidFill>
                <a:srgbClr val="000099"/>
              </a:solidFill>
            </a:endParaRPr>
          </a:p>
          <a:p>
            <a:pPr algn="r"/>
            <a:r>
              <a:rPr lang="en-US" sz="1600" dirty="0" smtClean="0">
                <a:solidFill>
                  <a:srgbClr val="000099"/>
                </a:solidFill>
              </a:rPr>
              <a:t>FNAL,</a:t>
            </a:r>
            <a:r>
              <a:rPr lang="en-US" sz="1600" dirty="0" smtClean="0">
                <a:solidFill>
                  <a:srgbClr val="000099"/>
                </a:solidFill>
              </a:rPr>
              <a:t> </a:t>
            </a:r>
            <a:r>
              <a:rPr lang="en-US" sz="1600" dirty="0" smtClean="0">
                <a:solidFill>
                  <a:srgbClr val="000099"/>
                </a:solidFill>
              </a:rPr>
              <a:t>22</a:t>
            </a:r>
            <a:r>
              <a:rPr lang="en-US" sz="1600" dirty="0" smtClean="0">
                <a:solidFill>
                  <a:srgbClr val="000099"/>
                </a:solidFill>
              </a:rPr>
              <a:t> May 2013</a:t>
            </a:r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9144000" cy="175285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FF0000"/>
                </a:solidFill>
                <a:ea typeface="ＭＳ Ｐゴシック" pitchFamily="34" charset="-128"/>
              </a:rPr>
              <a:t>Precision tracking based on Runge-Kutta integration; Benchmarking</a:t>
            </a:r>
            <a:r>
              <a:rPr lang="en-US" sz="4000" dirty="0" smtClean="0">
                <a:solidFill>
                  <a:srgbClr val="000099"/>
                </a:solidFill>
                <a:ea typeface="ＭＳ Ｐゴシック" pitchFamily="34" charset="-128"/>
              </a:rPr>
              <a:t/>
            </a:r>
            <a:br>
              <a:rPr lang="en-US" sz="4000" dirty="0" smtClean="0">
                <a:solidFill>
                  <a:srgbClr val="000099"/>
                </a:solidFill>
                <a:ea typeface="ＭＳ Ｐゴシック" pitchFamily="34" charset="-128"/>
              </a:rPr>
            </a:br>
            <a:endParaRPr lang="en-US" sz="3600" dirty="0" smtClean="0">
              <a:solidFill>
                <a:srgbClr val="000099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755" y="2764614"/>
            <a:ext cx="88108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 want to store particles for ~10</a:t>
            </a:r>
            <a:r>
              <a:rPr lang="en-US" sz="3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s.  It takes about 1μs/revolution, so, in principle, we would need to simulate particle spin and beam dynamics for 10</a:t>
            </a:r>
            <a:r>
              <a:rPr lang="en-US" sz="3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revolutions.</a:t>
            </a:r>
          </a:p>
          <a:p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Runge-Kutta integration: precision, slow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(0.5ps time step)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extrapolate…  Need more than 1 method for cross-check.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7307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Uniform B-field, no focusing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13" y="801624"/>
            <a:ext cx="7204194" cy="6056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5554" y="5743884"/>
            <a:ext cx="72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[m]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0285" y="5488503"/>
            <a:ext cx="71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dirty="0" smtClean="0"/>
              <a:t> [m]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6102" y="3800064"/>
            <a:ext cx="71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[m]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9238" y="2936960"/>
            <a:ext cx="218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1mrad vertical pitch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06951" y="1922395"/>
            <a:ext cx="1817731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58061" y="1922395"/>
            <a:ext cx="991352" cy="1417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035857" y="3413707"/>
            <a:ext cx="1118484" cy="23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7307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Uniform B-field, no focusing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6" y="815562"/>
            <a:ext cx="8099438" cy="604243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10800000">
            <a:off x="204114" y="3617532"/>
            <a:ext cx="8768019" cy="46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55642" y="1957348"/>
            <a:ext cx="2853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1mrad vertical pitch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673642" cy="802105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The tools</a:t>
            </a:r>
            <a:endParaRPr lang="en-US" u="sng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95650" y="240632"/>
            <a:ext cx="5848350" cy="2962275"/>
            <a:chOff x="3295650" y="240632"/>
            <a:chExt cx="5848350" cy="29622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95650" y="240632"/>
              <a:ext cx="5848350" cy="296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5334000" y="2606842"/>
              <a:ext cx="3810000" cy="802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344779" y="2791326"/>
              <a:ext cx="1251284" cy="802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965032" y="3689684"/>
            <a:ext cx="4121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Simulate 0.5mrad vertical oscillation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amplitude.  Expected g-2 deviation for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electric focusing: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0.25×(0.5mrad)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=6.25×10</a:t>
            </a:r>
            <a:r>
              <a:rPr lang="en-US" baseline="30000" dirty="0" smtClean="0">
                <a:solidFill>
                  <a:srgbClr val="FF0000"/>
                </a:solidFill>
              </a:rPr>
              <a:t>-8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20127" y="5670884"/>
            <a:ext cx="1090862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38400" y="6360331"/>
            <a:ext cx="99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[s]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114927" y="4716015"/>
            <a:ext cx="2659702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(g-2 phase – ideal)/ideal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91200" y="547837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Good to sub ppb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9243" y="434134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Electric focusing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 descr="muons_e_focus_2_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1241" y="3185745"/>
            <a:ext cx="4572000" cy="3200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6170" y="1474229"/>
            <a:ext cx="177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 B-field,</a:t>
            </a:r>
          </a:p>
          <a:p>
            <a:r>
              <a:rPr lang="en-US" dirty="0" smtClean="0"/>
              <a:t>E-field focusing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41915" cy="978674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Uniform B-field, Electric focusing, </a:t>
            </a:r>
            <a:r>
              <a:rPr lang="en-US" sz="3600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>
                <a:solidFill>
                  <a:srgbClr val="FF0000"/>
                </a:solidFill>
              </a:rPr>
              <a:t>adial </a:t>
            </a:r>
            <a:r>
              <a:rPr lang="en-US" sz="3600" dirty="0" smtClean="0">
                <a:solidFill>
                  <a:srgbClr val="FF0000"/>
                </a:solidFill>
              </a:rPr>
              <a:t>shift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muons_e_focus_2_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1481421"/>
            <a:ext cx="5963321" cy="4174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3009" y="915322"/>
            <a:ext cx="3720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Electric </a:t>
            </a:r>
            <a:r>
              <a:rPr lang="en-US" sz="2400" dirty="0" smtClean="0">
                <a:solidFill>
                  <a:srgbClr val="FF0000"/>
                </a:solidFill>
              </a:rPr>
              <a:t>focusing,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Maxwell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Equations satisfied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(cylindrical coordinates)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with 0.5mrad vert. </a:t>
            </a:r>
            <a:r>
              <a:rPr lang="en-US" sz="2400" dirty="0" err="1" smtClean="0">
                <a:solidFill>
                  <a:srgbClr val="FF0000"/>
                </a:solidFill>
              </a:rPr>
              <a:t>oscill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On Average: ~6μm.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8193" y="4446192"/>
            <a:ext cx="34985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Electric focusing </a:t>
            </a:r>
          </a:p>
          <a:p>
            <a:r>
              <a:rPr lang="en-US" sz="2400" dirty="0" smtClean="0">
                <a:solidFill>
                  <a:srgbClr val="009900"/>
                </a:solidFill>
              </a:rPr>
              <a:t>(</a:t>
            </a:r>
            <a:r>
              <a:rPr lang="en-US" sz="2400" dirty="0" smtClean="0">
                <a:solidFill>
                  <a:srgbClr val="009900"/>
                </a:solidFill>
              </a:rPr>
              <a:t>No Maxwell eq.</a:t>
            </a:r>
            <a:r>
              <a:rPr lang="en-US" sz="2400" dirty="0" smtClean="0">
                <a:solidFill>
                  <a:srgbClr val="009900"/>
                </a:solidFill>
              </a:rPr>
              <a:t>)</a:t>
            </a:r>
            <a:endParaRPr lang="en-US" sz="2400" dirty="0" smtClean="0">
              <a:solidFill>
                <a:srgbClr val="009900"/>
              </a:solidFill>
            </a:endParaRPr>
          </a:p>
          <a:p>
            <a:r>
              <a:rPr lang="en-US" sz="2400" dirty="0" smtClean="0">
                <a:solidFill>
                  <a:srgbClr val="009900"/>
                </a:solidFill>
              </a:rPr>
              <a:t>with 0.5mrad vert. </a:t>
            </a:r>
            <a:r>
              <a:rPr lang="en-US" sz="2400" dirty="0" err="1" smtClean="0">
                <a:solidFill>
                  <a:srgbClr val="009900"/>
                </a:solidFill>
              </a:rPr>
              <a:t>oscill</a:t>
            </a:r>
            <a:r>
              <a:rPr lang="en-US" sz="2400" dirty="0" smtClean="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4339" y="5872044"/>
            <a:ext cx="99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[</a:t>
            </a:r>
            <a:r>
              <a:rPr lang="en-US" dirty="0" err="1" smtClean="0"/>
              <a:t>s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32152"/>
            <a:ext cx="64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dirty="0" smtClean="0"/>
              <a:t> [m]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5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Magnetic focusing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5" y="1142941"/>
            <a:ext cx="8625834" cy="571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90" y="0"/>
            <a:ext cx="8229600" cy="7816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B-field vs. vertical position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32" y="829356"/>
            <a:ext cx="8108868" cy="5793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3009900"/>
            <a:ext cx="25146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9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Radial oscillations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1" y="1456928"/>
            <a:ext cx="7336102" cy="5401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3054350"/>
            <a:ext cx="30226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90" y="0"/>
            <a:ext cx="8229600" cy="7816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B-field vs. vertical position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6" y="896280"/>
            <a:ext cx="7993368" cy="5961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2933700"/>
            <a:ext cx="45974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Pitch effect with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smtClean="0">
                <a:solidFill>
                  <a:srgbClr val="FF0000"/>
                </a:solidFill>
              </a:rPr>
              <a:t>uniform dipole B-field plus </a:t>
            </a:r>
            <a:r>
              <a:rPr lang="en-US" dirty="0" smtClean="0">
                <a:solidFill>
                  <a:srgbClr val="FF0000"/>
                </a:solidFill>
              </a:rPr>
              <a:t>magnetic </a:t>
            </a:r>
            <a:r>
              <a:rPr lang="en-US" dirty="0" smtClean="0">
                <a:solidFill>
                  <a:srgbClr val="FF0000"/>
                </a:solidFill>
              </a:rPr>
              <a:t>focusing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606" y="1595767"/>
            <a:ext cx="35810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0.25</a:t>
            </a:r>
            <a:r>
              <a:rPr lang="en-US" sz="3200" dirty="0" smtClean="0">
                <a:solidFill>
                  <a:srgbClr val="FF0000"/>
                </a:solidFill>
              </a:rPr>
              <a:t>×θ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=6.25</a:t>
            </a:r>
            <a:r>
              <a:rPr lang="en-US" sz="3200" dirty="0" smtClean="0">
                <a:solidFill>
                  <a:srgbClr val="FF0000"/>
                </a:solidFill>
              </a:rPr>
              <a:t>×10</a:t>
            </a:r>
            <a:r>
              <a:rPr lang="en-US" sz="3200" baseline="30000" dirty="0" smtClean="0">
                <a:solidFill>
                  <a:srgbClr val="FF0000"/>
                </a:solidFill>
              </a:rPr>
              <a:t>-8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53" y="3506593"/>
            <a:ext cx="4297655" cy="1096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7807" y="2779023"/>
            <a:ext cx="564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a net effect on g-2 due to the vertical oscillations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70336" y="3473779"/>
            <a:ext cx="4342009" cy="1161545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3183" y="1531056"/>
            <a:ext cx="3618464" cy="7703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79157" y="1542270"/>
            <a:ext cx="438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(for 0.5mrad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conforming with Maxwell’s equations)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1668" y="4790551"/>
            <a:ext cx="6244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(conforming with Maxwell’s equations)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1" y="646849"/>
            <a:ext cx="8386808" cy="6211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074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Net effect due to vertical oscillations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927" y="3202637"/>
            <a:ext cx="4297655" cy="10961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9221" y="3180679"/>
            <a:ext cx="4342009" cy="11615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02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Method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4028"/>
            <a:ext cx="8229600" cy="1323971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0000FF"/>
                </a:solidFill>
              </a:rPr>
              <a:t>   </a:t>
            </a:r>
            <a:r>
              <a:rPr lang="en-US" i="1" dirty="0" err="1" smtClean="0">
                <a:solidFill>
                  <a:srgbClr val="0000FF"/>
                </a:solidFill>
              </a:rPr>
              <a:t>ω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can be obtained by taking the scalar product of </a:t>
            </a:r>
            <a:r>
              <a:rPr lang="en-US" b="1" i="1" dirty="0" err="1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b="1" i="1" dirty="0" err="1" smtClean="0">
                <a:solidFill>
                  <a:srgbClr val="0000FF"/>
                </a:solidFill>
              </a:rPr>
              <a:t>β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b="1" i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086"/>
            <a:ext cx="9144000" cy="43909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Compare estimation with tracking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0" y="1473200"/>
            <a:ext cx="93853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FNAL g-2 options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542" y="1155700"/>
            <a:ext cx="9667774" cy="43480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-195390" y="4450780"/>
            <a:ext cx="9339390" cy="10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45" y="0"/>
            <a:ext cx="8229600" cy="944434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J-PARC case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20" y="1096412"/>
            <a:ext cx="9341242" cy="48598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700457"/>
            <a:ext cx="9144000" cy="5644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92413"/>
            <a:ext cx="6894513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All-Electric ring</a:t>
            </a:r>
            <a:endParaRPr lang="en-US" u="sng" dirty="0" smtClean="0">
              <a:solidFill>
                <a:srgbClr val="FF0000"/>
              </a:solidFill>
            </a:endParaRPr>
          </a:p>
        </p:txBody>
      </p:sp>
      <p:sp>
        <p:nvSpPr>
          <p:cNvPr id="126980" name="Content Placeholder 2"/>
          <p:cNvSpPr>
            <a:spLocks noGrp="1"/>
          </p:cNvSpPr>
          <p:nvPr>
            <p:ph idx="1"/>
          </p:nvPr>
        </p:nvSpPr>
        <p:spPr>
          <a:xfrm>
            <a:off x="0" y="1092200"/>
            <a:ext cx="9144000" cy="19685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99"/>
                </a:solidFill>
              </a:rPr>
              <a:t>   E-field complication:  Kinetic energy changes with radial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position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  <a:sym typeface="Wingdings" charset="2"/>
              </a:rPr>
              <a:t></a:t>
            </a:r>
            <a:r>
              <a:rPr lang="en-US" dirty="0" smtClean="0">
                <a:solidFill>
                  <a:srgbClr val="000099"/>
                </a:solidFill>
              </a:rPr>
              <a:t> additional horizontal focusing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590800" y="3797300"/>
            <a:ext cx="4694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E51B3D"/>
                </a:solidFill>
              </a:rPr>
              <a:t>Velocity </a:t>
            </a:r>
            <a:r>
              <a:rPr lang="en-US" sz="2800" b="1" dirty="0">
                <a:solidFill>
                  <a:srgbClr val="E51B3D"/>
                </a:solidFill>
              </a:rPr>
              <a:t>vs. radial</a:t>
            </a:r>
            <a:r>
              <a:rPr lang="en-US" sz="2800" b="1" dirty="0" smtClean="0">
                <a:solidFill>
                  <a:srgbClr val="E51B3D"/>
                </a:solidFill>
              </a:rPr>
              <a:t> position</a:t>
            </a:r>
            <a:endParaRPr lang="en-US" sz="2800" b="1" dirty="0">
              <a:solidFill>
                <a:srgbClr val="E51B3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8700" y="4762500"/>
            <a:ext cx="2235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Analytical work by S. Mane,</a:t>
            </a:r>
          </a:p>
          <a:p>
            <a:r>
              <a:rPr lang="en-US" dirty="0" smtClean="0"/>
              <a:t>Y. Orlov,</a:t>
            </a:r>
          </a:p>
          <a:p>
            <a:r>
              <a:rPr lang="en-US" dirty="0" smtClean="0"/>
              <a:t>R. Talman,</a:t>
            </a:r>
          </a:p>
          <a:p>
            <a:r>
              <a:rPr lang="en-US" dirty="0" smtClean="0"/>
              <a:t>M. Conte,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3200" y="3771900"/>
            <a:ext cx="3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β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53100" y="6488668"/>
            <a:ext cx="50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m</a:t>
            </a:r>
            <a:r>
              <a:rPr lang="en-US" dirty="0" smtClean="0"/>
              <a:t>]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321039" y="2139871"/>
          <a:ext cx="2365123" cy="1765514"/>
        </p:xfrm>
        <a:graphic>
          <a:graphicData uri="http://schemas.openxmlformats.org/presentationml/2006/ole">
            <p:oleObj spid="_x0000_s54274" name="Equation" r:id="rId5" imgW="901700" imgH="673100" progId="Equation.3">
              <p:embed/>
            </p:oleObj>
          </a:graphicData>
        </a:graphic>
      </p:graphicFrame>
      <p:sp>
        <p:nvSpPr>
          <p:cNvPr id="12" name="Frame 11"/>
          <p:cNvSpPr/>
          <p:nvPr/>
        </p:nvSpPr>
        <p:spPr>
          <a:xfrm>
            <a:off x="5964649" y="2041240"/>
            <a:ext cx="3039023" cy="1871137"/>
          </a:xfrm>
          <a:prstGeom prst="frame">
            <a:avLst>
              <a:gd name="adj1" fmla="val 2946"/>
            </a:avLst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7400" y="1066800"/>
            <a:ext cx="75946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7213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All-Electric ring</a:t>
            </a:r>
            <a:endParaRPr lang="en-US" u="sng" dirty="0" smtClean="0">
              <a:solidFill>
                <a:srgbClr val="FF0000"/>
              </a:solidFill>
            </a:endParaRPr>
          </a:p>
        </p:txBody>
      </p:sp>
      <p:sp>
        <p:nvSpPr>
          <p:cNvPr id="128004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7874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4</a:t>
            </a:r>
            <a:r>
              <a:rPr lang="en-US" baseline="30000" dirty="0" smtClean="0">
                <a:solidFill>
                  <a:srgbClr val="000099"/>
                </a:solidFill>
              </a:rPr>
              <a:t>th</a:t>
            </a:r>
            <a:r>
              <a:rPr lang="en-US" dirty="0" smtClean="0">
                <a:solidFill>
                  <a:srgbClr val="000099"/>
                </a:solidFill>
              </a:rPr>
              <a:t> order R.K. integrator (accurate and slow)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622300" y="5562600"/>
            <a:ext cx="9690100" cy="1409700"/>
          </a:xfrm>
          <a:prstGeom prst="rect">
            <a:avLst/>
          </a:prstGeom>
          <a:gradFill rotWithShape="1">
            <a:gsLst>
              <a:gs pos="0">
                <a:srgbClr val="8BA7FF"/>
              </a:gs>
              <a:gs pos="100000">
                <a:srgbClr val="1C5EE3"/>
              </a:gs>
            </a:gsLst>
            <a:lin ang="5400000"/>
          </a:gradFill>
          <a:ln w="9525">
            <a:solidFill>
              <a:srgbClr val="2E62C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16500" y="4779963"/>
          <a:ext cx="4127500" cy="2076450"/>
        </p:xfrm>
        <a:graphic>
          <a:graphicData uri="http://schemas.openxmlformats.org/drawingml/2006/table">
            <a:tbl>
              <a:tblPr/>
              <a:tblGrid>
                <a:gridCol w="2197100"/>
                <a:gridCol w="193040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E-field radial dep.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Horizontal tune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1/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1.275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Constant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</a:tbl>
          </a:graphicData>
        </a:graphic>
      </p:graphicFrame>
      <p:sp>
        <p:nvSpPr>
          <p:cNvPr id="128023" name="TextBox 5"/>
          <p:cNvSpPr txBox="1">
            <a:spLocks noChangeArrowheads="1"/>
          </p:cNvSpPr>
          <p:nvPr/>
        </p:nvSpPr>
        <p:spPr bwMode="auto">
          <a:xfrm>
            <a:off x="444500" y="5600700"/>
            <a:ext cx="447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Radial motion [m] vs. time [s]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32500" y="4000500"/>
            <a:ext cx="2776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Consistent with analytical</a:t>
            </a:r>
          </a:p>
          <a:p>
            <a:r>
              <a:rPr lang="en-US"/>
              <a:t>estimations:</a:t>
            </a:r>
          </a:p>
        </p:txBody>
      </p:sp>
      <p:sp>
        <p:nvSpPr>
          <p:cNvPr id="128025" name="TextBox 12"/>
          <p:cNvSpPr txBox="1">
            <a:spLocks noChangeArrowheads="1"/>
          </p:cNvSpPr>
          <p:nvPr/>
        </p:nvSpPr>
        <p:spPr bwMode="auto">
          <a:xfrm>
            <a:off x="6134100" y="1600200"/>
            <a:ext cx="24003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Three different E-field </a:t>
            </a:r>
            <a:endParaRPr lang="en-US" dirty="0" smtClean="0"/>
          </a:p>
          <a:p>
            <a:r>
              <a:rPr lang="en-US" dirty="0" smtClean="0"/>
              <a:t>radial dependences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E51B3D"/>
                </a:solidFill>
              </a:rPr>
              <a:t>1/</a:t>
            </a:r>
            <a:r>
              <a:rPr lang="en-US" i="1" dirty="0">
                <a:solidFill>
                  <a:srgbClr val="E51B3D"/>
                </a:solidFill>
              </a:rPr>
              <a:t>R</a:t>
            </a:r>
          </a:p>
          <a:p>
            <a:r>
              <a:rPr lang="en-US" dirty="0">
                <a:solidFill>
                  <a:srgbClr val="009900"/>
                </a:solidFill>
              </a:rPr>
              <a:t>Constant</a:t>
            </a:r>
          </a:p>
          <a:p>
            <a:r>
              <a:rPr lang="en-US" i="1" dirty="0">
                <a:solidFill>
                  <a:srgbClr val="000099"/>
                </a:solidFill>
              </a:rPr>
              <a:t>R</a:t>
            </a:r>
            <a:r>
              <a:rPr lang="en-US" baseline="30000" dirty="0">
                <a:solidFill>
                  <a:srgbClr val="000099"/>
                </a:solidFill>
              </a:rPr>
              <a:t>0.2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Vertical motion in an all-electric ring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318"/>
            <a:ext cx="9143999" cy="5735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303" y="3322685"/>
            <a:ext cx="66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dγ/γ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92368" y="5811171"/>
            <a:ext cx="35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γ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377100" y="2415467"/>
            <a:ext cx="328397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Simulations, θ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=1mrad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Cylindrical E-plates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 vertical focusing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173" y="4009198"/>
            <a:ext cx="2658219" cy="11732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866880"/>
            <a:ext cx="8082897" cy="569266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9795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Vertical motion in an all-electric ring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07221"/>
            <a:ext cx="58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dr/r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642896" y="6237204"/>
            <a:ext cx="354487" cy="37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γ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583325" y="4400006"/>
            <a:ext cx="46657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Simulations, θ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=1mrad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Cylindrical E-plates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 vertical focusing, RF-OFF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 curve moves up with RF-ON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666" y="1495300"/>
            <a:ext cx="2578100" cy="850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9834" y="2404127"/>
            <a:ext cx="324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Prediction with RF-ON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929785" y="3628873"/>
            <a:ext cx="2517530" cy="453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0" y="0"/>
            <a:ext cx="9518650" cy="676936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0" y="328866"/>
            <a:ext cx="8969653" cy="11342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37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RF-Wien filter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92" y="1163052"/>
            <a:ext cx="9161491" cy="546434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1749"/>
            <a:ext cx="9144000" cy="197927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315" y="0"/>
            <a:ext cx="8435474" cy="1323474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Analytical estimation of EDM signal and systematic error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57" y="2039352"/>
            <a:ext cx="5658199" cy="119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2800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Spin </a:t>
            </a:r>
            <a:r>
              <a:rPr lang="en-US" sz="4000" u="sng" dirty="0" smtClean="0">
                <a:solidFill>
                  <a:srgbClr val="FF0000"/>
                </a:solidFill>
              </a:rPr>
              <a:t>Coherence Time: need &gt;10</a:t>
            </a:r>
            <a:r>
              <a:rPr lang="en-US" sz="4000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4000" u="sng" dirty="0" smtClean="0">
                <a:solidFill>
                  <a:srgbClr val="FF0000"/>
                </a:solidFill>
              </a:rPr>
              <a:t> s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0" y="1153006"/>
            <a:ext cx="8724900" cy="282575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Not all particles have same deviation from magic momentum, or same horizontal and vertical divergence (all second order effects)</a:t>
            </a:r>
          </a:p>
          <a:p>
            <a:endParaRPr lang="en-US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They cause a spread in the g-2 frequencies: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40379" y="4146603"/>
          <a:ext cx="4916488" cy="1377950"/>
        </p:xfrm>
        <a:graphic>
          <a:graphicData uri="http://schemas.openxmlformats.org/presentationml/2006/ole">
            <p:oleObj spid="_x0000_s38914" name="Equation" r:id="rId4" imgW="1676160" imgH="46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315" y="0"/>
            <a:ext cx="8435474" cy="1323474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Comparison between analytical estimations and simulation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46" y="1889961"/>
            <a:ext cx="7589989" cy="460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315" y="0"/>
            <a:ext cx="8435474" cy="1323474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Comparison between analytical estimations and simulation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837154"/>
            <a:ext cx="7903411" cy="4973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6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Conclusions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82674"/>
            <a:ext cx="9144000" cy="557532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Runge-Kutta integration: accurate and slow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It passed all the benchmarks it was tested against, often to sub ppb level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It can be used to benchmark the faster programs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All-electric ring seems to indicate adequate SCT for 10</a:t>
            </a:r>
            <a:r>
              <a:rPr lang="en-US" baseline="30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 storage time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Simple all-electric field lattice seems stable and adequate for the needs of the proton EDM exp.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2800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Spin </a:t>
            </a:r>
            <a:r>
              <a:rPr lang="en-US" sz="4000" u="sng" dirty="0" smtClean="0">
                <a:solidFill>
                  <a:srgbClr val="FF0000"/>
                </a:solidFill>
              </a:rPr>
              <a:t>Coherence Time: need &gt;10</a:t>
            </a:r>
            <a:r>
              <a:rPr lang="en-US" sz="4000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4000" u="sng" dirty="0" smtClean="0">
                <a:solidFill>
                  <a:srgbClr val="FF0000"/>
                </a:solidFill>
              </a:rPr>
              <a:t> s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0" y="812800"/>
            <a:ext cx="9144000" cy="933594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For the deuteron ring, estimation by Yuri Orlov:</a:t>
            </a: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57349" name="Content Placeholder 2"/>
          <p:cNvSpPr txBox="1">
            <a:spLocks/>
          </p:cNvSpPr>
          <p:nvPr/>
        </p:nvSpPr>
        <p:spPr bwMode="auto">
          <a:xfrm>
            <a:off x="0" y="5534029"/>
            <a:ext cx="9144000" cy="13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99"/>
                </a:solidFill>
              </a:rPr>
              <a:t>To be canceled by 3-sextupole families…  For deuterons: if we don’t do anything SCT~1s.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8357"/>
            <a:ext cx="8839200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41" y="3841394"/>
            <a:ext cx="8128000" cy="151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042"/>
          </a:xfrm>
        </p:spPr>
        <p:txBody>
          <a:bodyPr/>
          <a:lstStyle/>
          <a:p>
            <a:r>
              <a:rPr lang="en-US" sz="3600" dirty="0" smtClean="0">
                <a:solidFill>
                  <a:srgbClr val="000099"/>
                </a:solidFill>
              </a:rPr>
              <a:t>Benchmarking </a:t>
            </a:r>
            <a:r>
              <a:rPr lang="en-US" sz="3600" dirty="0" smtClean="0">
                <a:solidFill>
                  <a:srgbClr val="000099"/>
                </a:solidFill>
              </a:rPr>
              <a:t>at COSY, Ed Stephenson et </a:t>
            </a:r>
            <a:r>
              <a:rPr lang="en-US" sz="3600" dirty="0" smtClean="0">
                <a:solidFill>
                  <a:srgbClr val="000099"/>
                </a:solidFill>
              </a:rPr>
              <a:t>al. (turning on different sextupole families)</a:t>
            </a:r>
            <a:endParaRPr lang="en-US" sz="3600" u="sng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5638"/>
            <a:ext cx="8074918" cy="5522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2800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SCT measurements at COSY</a:t>
            </a:r>
            <a:endParaRPr lang="en-US" sz="4000" u="sng" dirty="0" smtClean="0">
              <a:solidFill>
                <a:srgbClr val="FF0000"/>
              </a:solidFill>
            </a:endParaRPr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0" y="812800"/>
            <a:ext cx="9144000" cy="933594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For the deuteron ring, estimation by Yuri Orlov:</a:t>
            </a: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57349" name="Content Placeholder 2"/>
          <p:cNvSpPr txBox="1">
            <a:spLocks/>
          </p:cNvSpPr>
          <p:nvPr/>
        </p:nvSpPr>
        <p:spPr bwMode="auto">
          <a:xfrm>
            <a:off x="0" y="4902200"/>
            <a:ext cx="9144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99"/>
                </a:solidFill>
              </a:rPr>
              <a:t>Benchmarking at COSY, Ed Stephenson et al.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17700" y="2071341"/>
          <a:ext cx="4916488" cy="1377950"/>
        </p:xfrm>
        <a:graphic>
          <a:graphicData uri="http://schemas.openxmlformats.org/presentationml/2006/ole">
            <p:oleObj spid="_x0000_s44034" name="Equation" r:id="rId4" imgW="1676160" imgH="46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9144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161616"/>
                </a:solidFill>
              </a:rPr>
              <a:t>Vert. tune </a:t>
            </a:r>
            <a:r>
              <a:rPr lang="en-US" sz="3600" dirty="0" smtClean="0">
                <a:solidFill>
                  <a:srgbClr val="161616"/>
                </a:solidFill>
              </a:rPr>
              <a:t>= .1</a:t>
            </a:r>
            <a:endParaRPr lang="en-US" sz="3600" dirty="0">
              <a:solidFill>
                <a:srgbClr val="16161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571500" y="177800"/>
            <a:ext cx="8572500" cy="10382250"/>
            <a:chOff x="571500" y="698500"/>
            <a:chExt cx="8572500" cy="103822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" y="1238250"/>
              <a:ext cx="8572500" cy="9842500"/>
            </a:xfrm>
            <a:prstGeom prst="rect">
              <a:avLst/>
            </a:prstGeom>
          </p:spPr>
        </p:pic>
        <p:sp>
          <p:nvSpPr>
            <p:cNvPr id="7" name="Donut 6"/>
            <p:cNvSpPr/>
            <p:nvPr/>
          </p:nvSpPr>
          <p:spPr>
            <a:xfrm>
              <a:off x="3048000" y="3302000"/>
              <a:ext cx="1435100" cy="584200"/>
            </a:xfrm>
            <a:prstGeom prst="donut">
              <a:avLst>
                <a:gd name="adj" fmla="val 5268"/>
              </a:avLst>
            </a:prstGeom>
            <a:solidFill>
              <a:srgbClr val="E51B3D"/>
            </a:solidFill>
            <a:ln>
              <a:solidFill>
                <a:srgbClr val="E51B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7340600" y="3302000"/>
              <a:ext cx="1435100" cy="584200"/>
            </a:xfrm>
            <a:prstGeom prst="donut">
              <a:avLst>
                <a:gd name="adj" fmla="val 5268"/>
              </a:avLst>
            </a:prstGeom>
            <a:solidFill>
              <a:srgbClr val="E51B3D"/>
            </a:solidFill>
            <a:ln>
              <a:solidFill>
                <a:srgbClr val="E51B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6057900" y="6667500"/>
              <a:ext cx="1435100" cy="482600"/>
            </a:xfrm>
            <a:prstGeom prst="donut">
              <a:avLst>
                <a:gd name="adj" fmla="val 5268"/>
              </a:avLst>
            </a:prstGeom>
            <a:solidFill>
              <a:srgbClr val="000073"/>
            </a:solidFill>
            <a:ln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7442200" y="6667500"/>
              <a:ext cx="1435100" cy="482600"/>
            </a:xfrm>
            <a:prstGeom prst="donut">
              <a:avLst>
                <a:gd name="adj" fmla="val 5268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98800" y="698500"/>
              <a:ext cx="14674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E51B3D"/>
                  </a:solidFill>
                </a:rPr>
                <a:t>Vertical</a:t>
              </a:r>
            </a:p>
            <a:p>
              <a:r>
                <a:rPr lang="en-US" b="1" dirty="0" smtClean="0">
                  <a:solidFill>
                    <a:srgbClr val="E51B3D"/>
                  </a:solidFill>
                </a:rPr>
                <a:t>oscillations</a:t>
              </a:r>
              <a:endParaRPr lang="en-US" b="1" dirty="0">
                <a:solidFill>
                  <a:srgbClr val="E51B3D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10100" y="749300"/>
              <a:ext cx="14674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Horizontal</a:t>
              </a:r>
            </a:p>
            <a:p>
              <a:r>
                <a:rPr lang="en-US" b="1" dirty="0" smtClean="0">
                  <a:solidFill>
                    <a:srgbClr val="008000"/>
                  </a:solidFill>
                </a:rPr>
                <a:t>oscillations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4584700" y="4749800"/>
              <a:ext cx="1435100" cy="584200"/>
            </a:xfrm>
            <a:prstGeom prst="donut">
              <a:avLst>
                <a:gd name="adj" fmla="val 5268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7416800" y="4775200"/>
              <a:ext cx="1435100" cy="584200"/>
            </a:xfrm>
            <a:prstGeom prst="donut">
              <a:avLst>
                <a:gd name="adj" fmla="val 5268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0300" y="711200"/>
              <a:ext cx="1428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Horizontal</a:t>
              </a:r>
            </a:p>
            <a:p>
              <a:r>
                <a:rPr lang="en-US" b="1" dirty="0" err="1" smtClean="0">
                  <a:solidFill>
                    <a:srgbClr val="0000FF"/>
                  </a:solidFill>
                </a:rPr>
                <a:t>Oscill</a:t>
              </a:r>
              <a:r>
                <a:rPr lang="en-US" b="1" dirty="0" smtClean="0">
                  <a:solidFill>
                    <a:srgbClr val="0000FF"/>
                  </a:solidFill>
                </a:rPr>
                <a:t>. dp/</a:t>
              </a:r>
              <a:r>
                <a:rPr lang="en-US" b="1" dirty="0" err="1" smtClean="0">
                  <a:solidFill>
                    <a:srgbClr val="0000FF"/>
                  </a:solidFill>
                </a:rPr>
                <a:t>p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0"/>
            <a:ext cx="316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Protons in an all-electric ring: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02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Task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9375"/>
            <a:ext cx="9144000" cy="55186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Horizontal spin precession rate estimation to ~ppb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1rad in 10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3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s.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Other methods are much faster; how precise? Benchmark against standard, analytical estimations.</a:t>
            </a:r>
          </a:p>
          <a:p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For muon g-2 experiment, the so-called pitch correction: vertical oscillations, 1mrad 0.5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x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&lt;θ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&gt; = 0.25 ppm</a:t>
            </a: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Benchmarking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9993"/>
            <a:ext cx="9144000" cy="559800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Vertical oscillations in a uniform B-field, no </a:t>
            </a:r>
            <a:r>
              <a:rPr lang="en-US" dirty="0" smtClean="0">
                <a:solidFill>
                  <a:srgbClr val="0000FF"/>
                </a:solidFill>
              </a:rPr>
              <a:t>focusing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Vertical oscillations in a uniform B-field,</a:t>
            </a:r>
            <a:r>
              <a:rPr lang="en-US" dirty="0" smtClean="0">
                <a:solidFill>
                  <a:srgbClr val="0000FF"/>
                </a:solidFill>
              </a:rPr>
              <a:t> electric focusing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Vertical oscillations in a uniform B-</a:t>
            </a:r>
            <a:r>
              <a:rPr lang="en-US" dirty="0" smtClean="0">
                <a:solidFill>
                  <a:srgbClr val="0000FF"/>
                </a:solidFill>
              </a:rPr>
              <a:t>field plus magnetic focusing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Radial oscillation in an all-electric 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Vertical oscillations in an all-electric 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RF 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ien filter in a magnetic ring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15482</TotalTime>
  <Words>868</Words>
  <Application>Microsoft Macintosh PowerPoint</Application>
  <PresentationFormat>On-screen Show (4:3)</PresentationFormat>
  <Paragraphs>145</Paragraphs>
  <Slides>32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Equation</vt:lpstr>
      <vt:lpstr>Microsoft Equation</vt:lpstr>
      <vt:lpstr>Precision tracking based on Runge-Kutta integration; Benchmarking </vt:lpstr>
      <vt:lpstr>Method</vt:lpstr>
      <vt:lpstr>Spin Coherence Time: need &gt;102 s</vt:lpstr>
      <vt:lpstr>Spin Coherence Time: need &gt;102 s</vt:lpstr>
      <vt:lpstr>Benchmarking at COSY, Ed Stephenson et al. (turning on different sextupole families)</vt:lpstr>
      <vt:lpstr>SCT measurements at COSY</vt:lpstr>
      <vt:lpstr>Vert. tune = .1</vt:lpstr>
      <vt:lpstr>Task</vt:lpstr>
      <vt:lpstr>Benchmarking</vt:lpstr>
      <vt:lpstr>Uniform B-field, no focusing</vt:lpstr>
      <vt:lpstr>Uniform B-field, no focusing</vt:lpstr>
      <vt:lpstr>The tools</vt:lpstr>
      <vt:lpstr>Uniform B-field, Electric focusing, Radial shift</vt:lpstr>
      <vt:lpstr>Magnetic focusing</vt:lpstr>
      <vt:lpstr>B-field vs. vertical position</vt:lpstr>
      <vt:lpstr>Radial oscillations</vt:lpstr>
      <vt:lpstr>B-field vs. vertical position</vt:lpstr>
      <vt:lpstr>Pitch effect with a uniform dipole B-field plus magnetic focusing</vt:lpstr>
      <vt:lpstr>Net effect due to vertical oscillations</vt:lpstr>
      <vt:lpstr>Compare estimation with tracking</vt:lpstr>
      <vt:lpstr>FNAL g-2 options</vt:lpstr>
      <vt:lpstr>J-PARC case</vt:lpstr>
      <vt:lpstr>All-Electric ring</vt:lpstr>
      <vt:lpstr>All-Electric ring</vt:lpstr>
      <vt:lpstr>Vertical motion in an all-electric ring</vt:lpstr>
      <vt:lpstr>Vertical motion in an all-electric ring</vt:lpstr>
      <vt:lpstr>Slide 27</vt:lpstr>
      <vt:lpstr>RF-Wien filter</vt:lpstr>
      <vt:lpstr>Analytical estimation of EDM signal and systematic error</vt:lpstr>
      <vt:lpstr>Comparison between analytical estimations and simulation</vt:lpstr>
      <vt:lpstr>Comparison between analytical estimations and simulation</vt:lpstr>
      <vt:lpstr>Conclusions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Review</dc:title>
  <dc:creator>yannis Semertzidis</dc:creator>
  <cp:lastModifiedBy>BNL</cp:lastModifiedBy>
  <cp:revision>685</cp:revision>
  <cp:lastPrinted>2009-01-11T00:02:05Z</cp:lastPrinted>
  <dcterms:created xsi:type="dcterms:W3CDTF">2013-05-20T20:04:20Z</dcterms:created>
  <dcterms:modified xsi:type="dcterms:W3CDTF">2013-05-22T13:50:13Z</dcterms:modified>
</cp:coreProperties>
</file>