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420" r:id="rId2"/>
    <p:sldId id="1514" r:id="rId3"/>
    <p:sldId id="1512" r:id="rId4"/>
    <p:sldId id="1520" r:id="rId5"/>
    <p:sldId id="1536" r:id="rId6"/>
    <p:sldId id="1537" r:id="rId7"/>
    <p:sldId id="1515" r:id="rId8"/>
    <p:sldId id="1449" r:id="rId9"/>
    <p:sldId id="1519" r:id="rId10"/>
    <p:sldId id="1538" r:id="rId11"/>
    <p:sldId id="1410" r:id="rId12"/>
    <p:sldId id="1539" r:id="rId13"/>
    <p:sldId id="1509" r:id="rId14"/>
    <p:sldId id="1541" r:id="rId15"/>
    <p:sldId id="1384" r:id="rId16"/>
    <p:sldId id="1499" r:id="rId17"/>
    <p:sldId id="1510" r:id="rId18"/>
    <p:sldId id="1382" r:id="rId19"/>
    <p:sldId id="1526" r:id="rId20"/>
    <p:sldId id="1527" r:id="rId21"/>
    <p:sldId id="1528" r:id="rId22"/>
    <p:sldId id="1530" r:id="rId23"/>
    <p:sldId id="1529" r:id="rId24"/>
    <p:sldId id="1531" r:id="rId25"/>
    <p:sldId id="1533" r:id="rId26"/>
    <p:sldId id="1388" r:id="rId27"/>
    <p:sldId id="1542" r:id="rId28"/>
    <p:sldId id="1406" r:id="rId29"/>
    <p:sldId id="1540" r:id="rId30"/>
    <p:sldId id="1481" r:id="rId31"/>
    <p:sldId id="1483" r:id="rId32"/>
    <p:sldId id="1525" r:id="rId33"/>
    <p:sldId id="1534" r:id="rId34"/>
    <p:sldId id="1522" r:id="rId35"/>
    <p:sldId id="1476" r:id="rId36"/>
    <p:sldId id="1323" r:id="rId37"/>
    <p:sldId id="1482" r:id="rId3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E51B3D"/>
    <a:srgbClr val="003399"/>
    <a:srgbClr val="009900"/>
    <a:srgbClr val="000099"/>
    <a:srgbClr val="000066"/>
    <a:srgbClr val="FF27D0"/>
    <a:srgbClr val="99187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96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60E8CA2A-5D1E-467C-BFF0-CE05A624EF8F}" type="datetime1">
              <a:rPr lang="en-US"/>
              <a:pPr/>
              <a:t>5/20/13</a:t>
            </a:fld>
            <a:endParaRPr lang="en-US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/>
            </a:lvl1pPr>
          </a:lstStyle>
          <a:p>
            <a:fld id="{504C79AC-5C9B-4FAB-AF99-8767B5DF96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11" tIns="46508" rIns="93011" bIns="4650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53E5861-CD42-4A21-A783-94CDABD3A4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D4A187-5F61-45D0-92EE-2BF678DD013F}" type="slidenum">
              <a:rPr lang="en-US" smtClean="0">
                <a:latin typeface="Arial" pitchFamily="34" charset="0"/>
                <a:ea typeface="ＭＳ Ｐゴシック" pitchFamily="34" charset="-128"/>
              </a:rPr>
              <a:pPr/>
              <a:t>1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D7FE1-4342-E64F-8F3E-B41332683FF5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18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2" tIns="46503" rIns="93002" bIns="46503" anchor="b">
            <a:prstTxWarp prst="textNoShape">
              <a:avLst/>
            </a:prstTxWarp>
          </a:bodyPr>
          <a:lstStyle/>
          <a:p>
            <a:pPr algn="r"/>
            <a:fld id="{F19CCF3F-E2D4-D242-99F6-2588FF6591E0}" type="slidenum">
              <a:rPr lang="en-US" sz="1200"/>
              <a:pPr algn="r"/>
              <a:t>18</a:t>
            </a:fld>
            <a:endParaRPr lang="en-US" sz="1200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02" tIns="46503" rIns="93002" bIns="46503"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653F4-FF2E-4F82-93CF-64388F01B8B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15875-E470-4476-8232-63F038A8A37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6711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4225" indent="-278548" defTabSz="886711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14192" indent="-222838" defTabSz="886711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9868" indent="-222838" defTabSz="886711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05544" indent="-222838" defTabSz="886711" eaLnBrk="0" hangingPunct="0"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51221" indent="-222838" defTabSz="88671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96898" indent="-222838" defTabSz="88671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42574" indent="-222838" defTabSz="88671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88251" indent="-222838" defTabSz="886711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994B26-100B-4CDD-A6B5-A72E93CD6E6A}" type="slidenum">
              <a:rPr lang="de-DE" sz="1100"/>
              <a:pPr eaLnBrk="1" hangingPunct="1"/>
              <a:t>34</a:t>
            </a:fld>
            <a:endParaRPr lang="de-DE" sz="1100" dirty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908"/>
            <a:fld id="{CAE94374-DA4A-4C11-9E66-BCA55280E55A}" type="slidenum">
              <a:rPr lang="en-US"/>
              <a:pPr defTabSz="928908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095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Yannis Semertzidis, BNL.   ICHEP02, 31 July 2002</a:t>
            </a:r>
          </a:p>
        </p:txBody>
      </p:sp>
      <p:sp>
        <p:nvSpPr>
          <p:cNvPr id="1095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A9CC6A-F8A8-7240-B8FE-7CFED237BB7D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 txBox="1">
            <a:spLocks noGrp="1" noChangeArrowheads="1"/>
          </p:cNvSpPr>
          <p:nvPr/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1" tIns="46508" rIns="93011" bIns="46508" anchor="b"/>
          <a:lstStyle/>
          <a:p>
            <a:pPr defTabSz="930275"/>
            <a:r>
              <a:rPr lang="en-US" sz="1200"/>
              <a:t>Yannis Semertzidis, BNL</a:t>
            </a: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11" tIns="46508" rIns="93011" bIns="46508" anchor="b"/>
          <a:lstStyle/>
          <a:p>
            <a:pPr algn="r" defTabSz="930275"/>
            <a:fld id="{D44B2941-C00C-4A2C-82F3-6BD20BE755FD}" type="slidenum">
              <a:rPr lang="en-US" sz="1200"/>
              <a:pPr algn="r" defTabSz="930275"/>
              <a:t>6</a:t>
            </a:fld>
            <a:endParaRPr 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933825" y="8828088"/>
            <a:ext cx="30289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83" tIns="45541" rIns="91083" bIns="45541" anchor="b"/>
          <a:lstStyle/>
          <a:p>
            <a:pPr algn="r" defTabSz="912813" eaLnBrk="0" hangingPunct="0"/>
            <a:fld id="{A062B400-06F1-4269-AB37-919C08861B13}" type="slidenum">
              <a:rPr lang="en-US" sz="1200" b="1">
                <a:solidFill>
                  <a:schemeClr val="accent1"/>
                </a:solidFill>
                <a:latin typeface="Times New Roman" charset="0"/>
              </a:rPr>
              <a:pPr algn="r" defTabSz="912813" eaLnBrk="0" hangingPunct="0"/>
              <a:t>10</a:t>
            </a:fld>
            <a:endParaRPr lang="en-US" sz="1200" b="1">
              <a:solidFill>
                <a:schemeClr val="accent1"/>
              </a:solidFill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668837" cy="3502025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638" y="4413250"/>
            <a:ext cx="5143500" cy="4186238"/>
          </a:xfrm>
          <a:noFill/>
          <a:ln/>
        </p:spPr>
        <p:txBody>
          <a:bodyPr lIns="91083" tIns="45541" rIns="91083" bIns="4554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9540A-44CC-4FC0-BF07-C5E077BA91B1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E6CF7A-6BE3-4559-9622-94105D613E30}" type="slidenum">
              <a:rPr lang="de-DE" smtClean="0">
                <a:solidFill>
                  <a:prstClr val="black"/>
                </a:solidFill>
                <a:cs typeface="Arial" charset="0"/>
              </a:rPr>
              <a:pPr/>
              <a:t>14</a:t>
            </a:fld>
            <a:endParaRPr lang="de-DE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E5861-CD42-4A21-A783-94CDABD3A4D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DE3181-2873-4EFA-9A8D-DE596F110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2CB4E5-99FA-4C65-BEB8-664F220988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8AA48-6534-4B89-8415-EF356A1AF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9EECD-2211-4EB8-ADBC-1EFD41F63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B4A202-54A7-43DA-8AE7-F4590411B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D4048-37E2-4DED-BA77-41D46EF55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095AD-523F-418B-9096-4E4F3DE29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C4672-1B74-4225-BA98-54B53073A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EE6C2-E342-4CF2-8DB7-C722BC1ECC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89D93-D3DB-4731-B324-D0DFEFFFA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DB356-0B88-4BC1-B268-E69530B25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38585E-51C8-47F9-9DCA-A245C2077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DE2EC-2BE7-4186-97AA-15FCD306D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2F888-0773-411E-9034-ED1F55FE7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EE997-9631-4443-81C7-5761CCA4C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A7C47-4568-48B4-91AC-2873BD25F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7CF2E-623E-44BA-9268-DAEC0929C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C858F-C0ED-40ED-A6D4-8E03301A48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0A6451-48C2-4007-9B8F-D8A1B566C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ubtitle 2"/>
          <p:cNvSpPr>
            <a:spLocks noGrp="1"/>
          </p:cNvSpPr>
          <p:nvPr>
            <p:ph type="subTitle" idx="1"/>
          </p:nvPr>
        </p:nvSpPr>
        <p:spPr>
          <a:xfrm>
            <a:off x="-1" y="2705100"/>
            <a:ext cx="9144001" cy="3949700"/>
          </a:xfrm>
        </p:spPr>
        <p:txBody>
          <a:bodyPr/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Goal: 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-29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 and with a lot of work 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-30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 (stochastic cooling,…)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  R&amp;D: 1) SQUID-based BPMs, 2) Polarimeter, 3) Precision tracking/SCT, 4) E-field tests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en-US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  Staging?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&lt;10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-27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cm; &lt;10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-29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cm; &lt;10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-30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  <a:p>
            <a:pPr algn="l">
              <a:lnSpc>
                <a:spcPct val="90000"/>
              </a:lnSpc>
            </a:pPr>
            <a:endParaRPr lang="en-US" dirty="0" smtClean="0">
              <a:solidFill>
                <a:srgbClr val="FF0000"/>
              </a:solidFill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32200" y="0"/>
            <a:ext cx="551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Opportunities with Polarized Protons at Fermilab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Fermilab, May 20, 2013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533" name="Title 1"/>
          <p:cNvSpPr>
            <a:spLocks noGrp="1"/>
          </p:cNvSpPr>
          <p:nvPr>
            <p:ph type="ctrTitle"/>
          </p:nvPr>
        </p:nvSpPr>
        <p:spPr>
          <a:xfrm>
            <a:off x="0" y="558800"/>
            <a:ext cx="9144000" cy="2120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The storage-ring proton EDM experiment </a:t>
            </a:r>
            <a:b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0000FF"/>
                </a:solidFill>
                <a:ea typeface="ＭＳ Ｐゴシック" pitchFamily="34" charset="-128"/>
              </a:rPr>
              <a:t>Yannis Semertzidis, BNL</a:t>
            </a:r>
            <a:endParaRPr lang="en-US" dirty="0" smtClean="0">
              <a:solidFill>
                <a:srgbClr val="0000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0013"/>
            <a:ext cx="9144000" cy="601662"/>
          </a:xfrm>
        </p:spPr>
        <p:txBody>
          <a:bodyPr/>
          <a:lstStyle/>
          <a:p>
            <a:r>
              <a:rPr lang="en-US" u="sng" dirty="0" smtClean="0">
                <a:solidFill>
                  <a:srgbClr val="FF0728"/>
                </a:solidFill>
              </a:rPr>
              <a:t>Beam parameters</a:t>
            </a:r>
          </a:p>
        </p:txBody>
      </p:sp>
      <p:graphicFrame>
        <p:nvGraphicFramePr>
          <p:cNvPr id="293960" name="Group 72"/>
          <p:cNvGraphicFramePr>
            <a:graphicFrameLocks noGrp="1"/>
          </p:cNvGraphicFramePr>
          <p:nvPr>
            <p:ph sz="half" idx="4294967295"/>
          </p:nvPr>
        </p:nvGraphicFramePr>
        <p:xfrm>
          <a:off x="0" y="908050"/>
          <a:ext cx="9144000" cy="3858767"/>
        </p:xfrm>
        <a:graphic>
          <a:graphicData uri="http://schemas.openxmlformats.org/drawingml/2006/table">
            <a:tbl>
              <a:tblPr/>
              <a:tblGrid>
                <a:gridCol w="2336800"/>
                <a:gridCol w="1997075"/>
                <a:gridCol w="2497138"/>
                <a:gridCol w="2312987"/>
              </a:tblGrid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C.R. proton beams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0.7 GeV/c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charset="2"/>
                        </a:rPr>
                        <a:t>8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0% polariz.;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~4×10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protons/store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 base 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Repetition period:   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20 minutes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Beam energy: ~1J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Average beam power: ~1mW</a:t>
                      </a: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Beam emittance: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95%, norm.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Horizontal: 2 mm-mrad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Vertical:         6 mm-mrad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(dp/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p)</a:t>
                      </a:r>
                      <a:r>
                        <a:rPr kumimoji="0" lang="en-US" sz="28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rms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~ 2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  <a:cs typeface="Arial" charset="0"/>
                        </a:rPr>
                        <a:t>×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1" name="Line 47"/>
          <p:cNvSpPr>
            <a:spLocks noChangeShapeType="1"/>
          </p:cNvSpPr>
          <p:nvPr/>
        </p:nvSpPr>
        <p:spPr bwMode="auto">
          <a:xfrm flipV="1">
            <a:off x="4826000" y="1420813"/>
            <a:ext cx="0" cy="3762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22" name="Rectangle 3"/>
          <p:cNvSpPr>
            <a:spLocks noChangeArrowheads="1"/>
          </p:cNvSpPr>
          <p:nvPr/>
        </p:nvSpPr>
        <p:spPr bwMode="auto">
          <a:xfrm>
            <a:off x="0" y="5133974"/>
            <a:ext cx="88582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9"/>
                </a:solidFill>
              </a:rPr>
              <a:t>CW &amp; CCW injections: Average emittance parameters: same to ~10% at injection.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69001"/>
            <a:ext cx="6679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E51B3D"/>
                </a:solidFill>
              </a:rPr>
              <a:t>Beam parameters readily available at BNL.</a:t>
            </a:r>
          </a:p>
          <a:p>
            <a:r>
              <a:rPr lang="en-US" sz="2400" dirty="0" smtClean="0">
                <a:solidFill>
                  <a:srgbClr val="E51B3D"/>
                </a:solidFill>
              </a:rPr>
              <a:t>We need a polarized proton source at Fermilab!</a:t>
            </a:r>
            <a:endParaRPr lang="en-US" sz="2400" dirty="0">
              <a:solidFill>
                <a:srgbClr val="E51B3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56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Total cost: exp + ring + beamline for two different ring locations @ BNL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4300" y="2011363"/>
          <a:ext cx="8851900" cy="1554480"/>
        </p:xfrm>
        <a:graphic>
          <a:graphicData uri="http://schemas.openxmlformats.org/drawingml/2006/table">
            <a:tbl>
              <a:tblPr/>
              <a:tblGrid>
                <a:gridCol w="2212975"/>
                <a:gridCol w="2212975"/>
                <a:gridCol w="2527300"/>
                <a:gridCol w="1898650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Experiment w/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indirects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Conventional plus beamline w/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indirects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ATR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$45.6M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SEB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$25.6M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$14M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14300" y="4249738"/>
          <a:ext cx="8851900" cy="1554480"/>
        </p:xfrm>
        <a:graphic>
          <a:graphicData uri="http://schemas.openxmlformats.org/drawingml/2006/table">
            <a:tbl>
              <a:tblPr/>
              <a:tblGrid>
                <a:gridCol w="2212975"/>
                <a:gridCol w="2212975"/>
                <a:gridCol w="2555875"/>
                <a:gridCol w="1870075"/>
              </a:tblGrid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Experiment w/ 55% 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Conv. &amp; Beamline w/ 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ATR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$29.2M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$68.7M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E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pEDM at SEB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$39.5M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$22.6M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$62.1M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F6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9"/>
          <p:cNvGrpSpPr/>
          <p:nvPr/>
        </p:nvGrpSpPr>
        <p:grpSpPr>
          <a:xfrm>
            <a:off x="2184400" y="4851400"/>
            <a:ext cx="1587500" cy="1807865"/>
            <a:chOff x="2184400" y="4851400"/>
            <a:chExt cx="1587500" cy="1807865"/>
          </a:xfrm>
        </p:grpSpPr>
        <p:sp>
          <p:nvSpPr>
            <p:cNvPr id="6" name="Oval 5"/>
            <p:cNvSpPr/>
            <p:nvPr/>
          </p:nvSpPr>
          <p:spPr>
            <a:xfrm>
              <a:off x="2260600" y="4851400"/>
              <a:ext cx="1511300" cy="1130300"/>
            </a:xfrm>
            <a:prstGeom prst="ellipse">
              <a:avLst/>
            </a:prstGeom>
            <a:noFill/>
            <a:ln w="38100" cap="flat" cmpd="sng" algn="ctr">
              <a:solidFill>
                <a:srgbClr val="FF072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84400" y="6197600"/>
              <a:ext cx="14673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728"/>
                  </a:solidFill>
                </a:rPr>
                <a:t>EDM ring</a:t>
              </a:r>
              <a:endParaRPr lang="en-US" sz="2400" dirty="0">
                <a:solidFill>
                  <a:srgbClr val="FF0728"/>
                </a:solidFill>
              </a:endParaRP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6248400" y="4762500"/>
            <a:ext cx="2485626" cy="1986697"/>
            <a:chOff x="6248400" y="4762500"/>
            <a:chExt cx="2485626" cy="1986697"/>
          </a:xfrm>
        </p:grpSpPr>
        <p:sp>
          <p:nvSpPr>
            <p:cNvPr id="7" name="Oval 6"/>
            <p:cNvSpPr/>
            <p:nvPr/>
          </p:nvSpPr>
          <p:spPr>
            <a:xfrm>
              <a:off x="6959600" y="4762500"/>
              <a:ext cx="1511300" cy="1130300"/>
            </a:xfrm>
            <a:prstGeom prst="ellipse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48400" y="5918200"/>
              <a:ext cx="24856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EDM </a:t>
              </a:r>
              <a:r>
                <a:rPr lang="en-US" sz="2400" dirty="0" err="1" smtClean="0">
                  <a:solidFill>
                    <a:srgbClr val="008000"/>
                  </a:solidFill>
                </a:rPr>
                <a:t>ring+tunnel</a:t>
              </a:r>
              <a:endParaRPr lang="en-US" sz="2400" dirty="0" smtClean="0">
                <a:solidFill>
                  <a:srgbClr val="008000"/>
                </a:solidFill>
              </a:endParaRP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and beam line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dirty="0" smtClean="0"/>
              <a:t>Fermi: need polarized proton source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673692"/>
            <a:ext cx="8712200" cy="6184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International srEDM Network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Common R&amp;D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3300"/>
                </a:solidFill>
              </a:rPr>
              <a:t>srEDM Coll. pEDM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Proposal to DOE NP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EOI to FNAL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SQUID-based BPMs tests at RHIC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Precision simulation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Systematic error studies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E-field tests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3300"/>
                </a:solidFill>
              </a:rPr>
              <a:t>JEDI (COSY/Jülich)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Ring design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EDM at COSY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Polarimeter tests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Spin Coherence Time tests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Precision simulation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Cooling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E-field tests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65100" y="3136900"/>
            <a:ext cx="8750300" cy="3543300"/>
          </a:xfrm>
          <a:prstGeom prst="frame">
            <a:avLst>
              <a:gd name="adj1" fmla="val 2602"/>
            </a:avLst>
          </a:prstGeom>
          <a:solidFill>
            <a:srgbClr val="FF3300"/>
          </a:solidFill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56000" y="5854700"/>
            <a:ext cx="1130300" cy="1588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468004" y="1789379"/>
            <a:ext cx="4104678" cy="3276000"/>
            <a:chOff x="468004" y="1789379"/>
            <a:chExt cx="4104678" cy="3276000"/>
          </a:xfrm>
        </p:grpSpPr>
        <p:pic>
          <p:nvPicPr>
            <p:cNvPr id="1024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004" y="1789379"/>
              <a:ext cx="4027136" cy="327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47" name="Textfeld 7"/>
            <p:cNvSpPr txBox="1">
              <a:spLocks noChangeArrowheads="1"/>
            </p:cNvSpPr>
            <p:nvPr/>
          </p:nvSpPr>
          <p:spPr bwMode="auto">
            <a:xfrm>
              <a:off x="3059832" y="4741403"/>
              <a:ext cx="151285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(</a:t>
              </a:r>
              <a:r>
                <a:rPr lang="de-DE" sz="1400" dirty="0" err="1" smtClean="0">
                  <a:solidFill>
                    <a:srgbClr val="000000"/>
                  </a:solidFill>
                </a:rPr>
                <a:t>from</a:t>
              </a:r>
              <a:r>
                <a:rPr lang="de-DE" sz="1400" dirty="0" smtClean="0">
                  <a:solidFill>
                    <a:srgbClr val="000000"/>
                  </a:solidFill>
                </a:rPr>
                <a:t> </a:t>
              </a:r>
              <a:r>
                <a:rPr lang="de-DE" sz="1400" dirty="0">
                  <a:solidFill>
                    <a:srgbClr val="000000"/>
                  </a:solidFill>
                </a:rPr>
                <a:t>R. </a:t>
              </a:r>
              <a:r>
                <a:rPr lang="de-DE" sz="1400" dirty="0" err="1" smtClean="0">
                  <a:solidFill>
                    <a:srgbClr val="000000"/>
                  </a:solidFill>
                </a:rPr>
                <a:t>Talman</a:t>
              </a:r>
              <a:r>
                <a:rPr lang="de-DE" sz="1400" dirty="0" smtClean="0">
                  <a:solidFill>
                    <a:srgbClr val="000000"/>
                  </a:solidFill>
                </a:rPr>
                <a:t>)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uppieren 3"/>
          <p:cNvGrpSpPr/>
          <p:nvPr/>
        </p:nvGrpSpPr>
        <p:grpSpPr>
          <a:xfrm>
            <a:off x="5436448" y="1736812"/>
            <a:ext cx="3240008" cy="4032448"/>
            <a:chOff x="5436448" y="1736812"/>
            <a:chExt cx="3240008" cy="4032448"/>
          </a:xfrm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127000" dir="3000000" algn="br" rotWithShape="0">
              <a:prstClr val="black">
                <a:alpha val="40000"/>
              </a:prstClr>
            </a:outerShdw>
          </a:effectLst>
        </p:grpSpPr>
        <p:grpSp>
          <p:nvGrpSpPr>
            <p:cNvPr id="4" name="Gruppieren 17"/>
            <p:cNvGrpSpPr/>
            <p:nvPr/>
          </p:nvGrpSpPr>
          <p:grpSpPr>
            <a:xfrm>
              <a:off x="5436448" y="1736812"/>
              <a:ext cx="3168000" cy="4007495"/>
              <a:chOff x="5436448" y="1880828"/>
              <a:chExt cx="3168000" cy="400749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245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36448" y="1880828"/>
                <a:ext cx="3168000" cy="40074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246" name="Rechteck 6"/>
              <p:cNvSpPr>
                <a:spLocks noChangeArrowheads="1"/>
              </p:cNvSpPr>
              <p:nvPr/>
            </p:nvSpPr>
            <p:spPr bwMode="auto">
              <a:xfrm>
                <a:off x="5471207" y="3357268"/>
                <a:ext cx="288925" cy="248400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248" name="Textfeld 8"/>
            <p:cNvSpPr txBox="1">
              <a:spLocks noChangeArrowheads="1"/>
            </p:cNvSpPr>
            <p:nvPr/>
          </p:nvSpPr>
          <p:spPr bwMode="auto">
            <a:xfrm>
              <a:off x="7110258" y="5461483"/>
              <a:ext cx="15661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400" dirty="0" smtClean="0">
                  <a:solidFill>
                    <a:srgbClr val="000000"/>
                  </a:solidFill>
                </a:rPr>
                <a:t>(</a:t>
              </a:r>
              <a:r>
                <a:rPr lang="de-DE" sz="1400" dirty="0" err="1" smtClean="0">
                  <a:solidFill>
                    <a:srgbClr val="000000"/>
                  </a:solidFill>
                </a:rPr>
                <a:t>from</a:t>
              </a:r>
              <a:r>
                <a:rPr lang="de-DE" sz="1400" dirty="0" smtClean="0">
                  <a:solidFill>
                    <a:srgbClr val="000000"/>
                  </a:solidFill>
                </a:rPr>
                <a:t> A</a:t>
              </a:r>
              <a:r>
                <a:rPr lang="de-DE" sz="1400" dirty="0">
                  <a:solidFill>
                    <a:srgbClr val="000000"/>
                  </a:solidFill>
                </a:rPr>
                <a:t>. </a:t>
              </a:r>
              <a:r>
                <a:rPr lang="de-DE" sz="1400" dirty="0" smtClean="0">
                  <a:solidFill>
                    <a:srgbClr val="000000"/>
                  </a:solidFill>
                </a:rPr>
                <a:t>Lehrach)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31540" y="904654"/>
            <a:ext cx="47410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66"/>
                </a:solidFill>
              </a:rPr>
              <a:t>pEDM in all </a:t>
            </a:r>
            <a:r>
              <a:rPr lang="de-DE" sz="2000" dirty="0" err="1" smtClean="0">
                <a:solidFill>
                  <a:srgbClr val="006666"/>
                </a:solidFill>
              </a:rPr>
              <a:t>electric</a:t>
            </a:r>
            <a:r>
              <a:rPr lang="de-DE" sz="2000" dirty="0" smtClean="0">
                <a:solidFill>
                  <a:srgbClr val="006666"/>
                </a:solidFill>
              </a:rPr>
              <a:t> ring at BNL </a:t>
            </a:r>
            <a:r>
              <a:rPr lang="de-DE" sz="2000" dirty="0" err="1" smtClean="0">
                <a:solidFill>
                  <a:srgbClr val="006666"/>
                </a:solidFill>
              </a:rPr>
              <a:t>or</a:t>
            </a:r>
            <a:r>
              <a:rPr lang="de-DE" sz="2000" dirty="0" smtClean="0">
                <a:solidFill>
                  <a:srgbClr val="006666"/>
                </a:solidFill>
              </a:rPr>
              <a:t> FNAL</a:t>
            </a:r>
          </a:p>
          <a:p>
            <a:r>
              <a:rPr lang="de-DE" sz="2000" dirty="0" smtClean="0">
                <a:solidFill>
                  <a:srgbClr val="006666"/>
                </a:solidFill>
              </a:rPr>
              <a:t>Demonstration ring (R&amp;D) at JPARC?</a:t>
            </a:r>
            <a:endParaRPr lang="de-DE" sz="2000" dirty="0">
              <a:solidFill>
                <a:srgbClr val="006666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84068" y="908720"/>
            <a:ext cx="35643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6666"/>
                </a:solidFill>
              </a:rPr>
              <a:t>Jülich, </a:t>
            </a:r>
            <a:r>
              <a:rPr lang="de-DE" sz="2000" dirty="0" err="1" smtClean="0">
                <a:solidFill>
                  <a:srgbClr val="006666"/>
                </a:solidFill>
              </a:rPr>
              <a:t>focus</a:t>
            </a:r>
            <a:r>
              <a:rPr lang="de-DE" sz="2000" dirty="0" smtClean="0">
                <a:solidFill>
                  <a:srgbClr val="006666"/>
                </a:solidFill>
              </a:rPr>
              <a:t> on </a:t>
            </a:r>
            <a:r>
              <a:rPr lang="de-DE" sz="2000" dirty="0" err="1" smtClean="0">
                <a:solidFill>
                  <a:srgbClr val="006666"/>
                </a:solidFill>
              </a:rPr>
              <a:t>deuterons</a:t>
            </a:r>
            <a:r>
              <a:rPr lang="de-DE" sz="2000" dirty="0" smtClean="0">
                <a:solidFill>
                  <a:srgbClr val="006666"/>
                </a:solidFill>
              </a:rPr>
              <a:t>, </a:t>
            </a:r>
            <a:br>
              <a:rPr lang="de-DE" sz="2000" dirty="0" smtClean="0">
                <a:solidFill>
                  <a:srgbClr val="006666"/>
                </a:solidFill>
              </a:rPr>
            </a:br>
            <a:r>
              <a:rPr lang="de-DE" sz="2000" dirty="0" err="1" smtClean="0">
                <a:solidFill>
                  <a:srgbClr val="006666"/>
                </a:solidFill>
              </a:rPr>
              <a:t>or</a:t>
            </a:r>
            <a:r>
              <a:rPr lang="de-DE" sz="2000" dirty="0" smtClean="0">
                <a:solidFill>
                  <a:srgbClr val="006666"/>
                </a:solidFill>
              </a:rPr>
              <a:t> a </a:t>
            </a:r>
            <a:r>
              <a:rPr lang="de-DE" sz="2000" dirty="0" err="1" smtClean="0">
                <a:solidFill>
                  <a:srgbClr val="006666"/>
                </a:solidFill>
              </a:rPr>
              <a:t>combined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machine</a:t>
            </a:r>
            <a:endParaRPr lang="de-DE" sz="2000" dirty="0" smtClean="0">
              <a:solidFill>
                <a:srgbClr val="006666"/>
              </a:solidFill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-1476672" y="4005064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11273" y="5229200"/>
            <a:ext cx="40607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66"/>
                </a:solidFill>
              </a:rPr>
              <a:t>CW </a:t>
            </a:r>
            <a:r>
              <a:rPr lang="de-DE" sz="2000" dirty="0" err="1" smtClean="0">
                <a:solidFill>
                  <a:srgbClr val="006666"/>
                </a:solidFill>
              </a:rPr>
              <a:t>and</a:t>
            </a:r>
            <a:r>
              <a:rPr lang="de-DE" sz="2000" dirty="0" smtClean="0">
                <a:solidFill>
                  <a:srgbClr val="006666"/>
                </a:solidFill>
              </a:rPr>
              <a:t> CCW </a:t>
            </a:r>
            <a:r>
              <a:rPr lang="de-DE" sz="2000" dirty="0" err="1" smtClean="0">
                <a:solidFill>
                  <a:srgbClr val="006666"/>
                </a:solidFill>
              </a:rPr>
              <a:t>propagating</a:t>
            </a:r>
            <a:r>
              <a:rPr lang="de-DE" sz="2000" dirty="0" smtClean="0">
                <a:solidFill>
                  <a:srgbClr val="006666"/>
                </a:solidFill>
              </a:rPr>
              <a:t> </a:t>
            </a:r>
            <a:r>
              <a:rPr lang="de-DE" sz="2000" dirty="0" err="1" smtClean="0">
                <a:solidFill>
                  <a:srgbClr val="006666"/>
                </a:solidFill>
              </a:rPr>
              <a:t>beams</a:t>
            </a:r>
            <a:endParaRPr lang="de-DE" sz="2000" dirty="0">
              <a:solidFill>
                <a:srgbClr val="006666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67544" y="44574"/>
            <a:ext cx="7772400" cy="6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400" dirty="0" smtClean="0">
                <a:solidFill>
                  <a:srgbClr val="006666"/>
                </a:solidFill>
              </a:rPr>
              <a:t>EDMs: </a:t>
            </a:r>
            <a:r>
              <a:rPr lang="de-DE" sz="2400" dirty="0" smtClean="0">
                <a:solidFill>
                  <a:srgbClr val="C00000"/>
                </a:solidFill>
              </a:rPr>
              <a:t>Storage ring </a:t>
            </a:r>
            <a:r>
              <a:rPr lang="de-DE" sz="2400" dirty="0" err="1" smtClean="0">
                <a:solidFill>
                  <a:srgbClr val="C00000"/>
                </a:solidFill>
              </a:rPr>
              <a:t>projects</a:t>
            </a:r>
            <a:endParaRPr lang="en-US" sz="2400" kern="0" dirty="0">
              <a:solidFill>
                <a:srgbClr val="C00000"/>
              </a:solidFill>
            </a:endParaRPr>
          </a:p>
        </p:txBody>
      </p:sp>
      <p:pic>
        <p:nvPicPr>
          <p:cNvPr id="23" name="Picture 3"/>
          <p:cNvPicPr>
            <a:picLocks noChangeAspect="1"/>
          </p:cNvPicPr>
          <p:nvPr/>
        </p:nvPicPr>
        <p:blipFill>
          <a:blip r:embed="rId5"/>
          <a:srcRect l="11396" t="14388" r="5987" b="4613"/>
          <a:stretch>
            <a:fillRect/>
          </a:stretch>
        </p:blipFill>
        <p:spPr>
          <a:xfrm>
            <a:off x="467542" y="1772815"/>
            <a:ext cx="4027378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718632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6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Polarimeter Development </a:t>
            </a:r>
            <a:r>
              <a:rPr lang="en-US" sz="2800" dirty="0" smtClean="0">
                <a:solidFill>
                  <a:srgbClr val="FF0000"/>
                </a:solidFill>
              </a:rPr>
              <a:t>(monitors proton beam polarization direction as a function of time)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0" y="1384300"/>
            <a:ext cx="9144000" cy="5473700"/>
          </a:xfrm>
        </p:spPr>
        <p:txBody>
          <a:bodyPr/>
          <a:lstStyle/>
          <a:p>
            <a:pPr marL="514350" indent="-514350">
              <a:buClr>
                <a:srgbClr val="FF3300"/>
              </a:buClr>
            </a:pPr>
            <a:r>
              <a:rPr lang="en-US" dirty="0" smtClean="0">
                <a:solidFill>
                  <a:srgbClr val="FF0000"/>
                </a:solidFill>
              </a:rPr>
              <a:t>Polarimeter tests with runs at COSY (Jülich/Germany) demonstrated &lt; 1ppm level systematic errors: N. </a:t>
            </a:r>
            <a:r>
              <a:rPr lang="en-US" dirty="0" err="1" smtClean="0">
                <a:solidFill>
                  <a:srgbClr val="FF0000"/>
                </a:solidFill>
              </a:rPr>
              <a:t>Brantjes</a:t>
            </a:r>
            <a:r>
              <a:rPr lang="en-US" dirty="0" smtClean="0">
                <a:solidFill>
                  <a:srgbClr val="FF0000"/>
                </a:solidFill>
              </a:rPr>
              <a:t> et al., NIM A </a:t>
            </a:r>
            <a:r>
              <a:rPr lang="en-US" b="1" dirty="0" smtClean="0">
                <a:solidFill>
                  <a:srgbClr val="FF0000"/>
                </a:solidFill>
              </a:rPr>
              <a:t>664</a:t>
            </a:r>
            <a:r>
              <a:rPr lang="en-US" dirty="0" smtClean="0">
                <a:solidFill>
                  <a:srgbClr val="FF0000"/>
                </a:solidFill>
              </a:rPr>
              <a:t>, 49, (2012)</a:t>
            </a:r>
          </a:p>
          <a:p>
            <a:pPr marL="514350" indent="-514350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14350" indent="-51435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Technologies under investigation: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Micro-Megas/Greece: high rate, pointing capabilities, part of R&amp;D for ATLAS upgrade 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MRPC/Italy: high energy resolution, high rate capability, part of ALICE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801100" cy="697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9900" y="2019300"/>
            <a:ext cx="8229600" cy="4525963"/>
          </a:xfrm>
        </p:spPr>
        <p:txBody>
          <a:bodyPr/>
          <a:lstStyle/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200"/>
            <a:ext cx="8559800" cy="268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3168650"/>
            <a:ext cx="6032500" cy="18930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50" y="5223769"/>
            <a:ext cx="7423150" cy="163423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R&amp;D progress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Text Box 17"/>
          <p:cNvSpPr txBox="1">
            <a:spLocks noChangeArrowheads="1"/>
          </p:cNvSpPr>
          <p:nvPr/>
        </p:nvSpPr>
        <p:spPr bwMode="auto">
          <a:xfrm>
            <a:off x="157163" y="104775"/>
            <a:ext cx="8828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Clock-wise (</a:t>
            </a:r>
            <a:r>
              <a:rPr lang="en-US" sz="2800" dirty="0" smtClean="0">
                <a:solidFill>
                  <a:srgbClr val="0000FF"/>
                </a:solidFill>
              </a:rPr>
              <a:t>CW) &amp; Counter-Clock-wise Storage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7" name="Donut 26"/>
          <p:cNvSpPr/>
          <p:nvPr/>
        </p:nvSpPr>
        <p:spPr>
          <a:xfrm>
            <a:off x="1778000" y="685800"/>
            <a:ext cx="6159500" cy="6007100"/>
          </a:xfrm>
          <a:prstGeom prst="donut">
            <a:avLst>
              <a:gd name="adj" fmla="val 1019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356100" y="914400"/>
            <a:ext cx="825500" cy="5562600"/>
            <a:chOff x="2688" y="768"/>
            <a:chExt cx="336" cy="235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36" y="768"/>
              <a:ext cx="288" cy="96"/>
              <a:chOff x="2736" y="768"/>
              <a:chExt cx="288" cy="96"/>
            </a:xfrm>
          </p:grpSpPr>
          <p:sp>
            <p:nvSpPr>
              <p:cNvPr id="68619" name="Oval 8"/>
              <p:cNvSpPr>
                <a:spLocks noChangeArrowheads="1"/>
              </p:cNvSpPr>
              <p:nvPr/>
            </p:nvSpPr>
            <p:spPr bwMode="auto">
              <a:xfrm>
                <a:off x="2832" y="768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20" name="Line 9"/>
              <p:cNvSpPr>
                <a:spLocks noChangeShapeType="1"/>
              </p:cNvSpPr>
              <p:nvPr/>
            </p:nvSpPr>
            <p:spPr bwMode="auto">
              <a:xfrm rot="5400000" flipV="1">
                <a:off x="2880" y="6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2688" y="3024"/>
              <a:ext cx="288" cy="96"/>
              <a:chOff x="2736" y="768"/>
              <a:chExt cx="288" cy="96"/>
            </a:xfrm>
          </p:grpSpPr>
          <p:sp>
            <p:nvSpPr>
              <p:cNvPr id="68617" name="Oval 11"/>
              <p:cNvSpPr>
                <a:spLocks noChangeArrowheads="1"/>
              </p:cNvSpPr>
              <p:nvPr/>
            </p:nvSpPr>
            <p:spPr bwMode="auto">
              <a:xfrm>
                <a:off x="2832" y="768"/>
                <a:ext cx="96" cy="96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18" name="Line 12"/>
              <p:cNvSpPr>
                <a:spLocks noChangeShapeType="1"/>
              </p:cNvSpPr>
              <p:nvPr/>
            </p:nvSpPr>
            <p:spPr bwMode="auto">
              <a:xfrm rot="5400000" flipV="1">
                <a:off x="2880" y="67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432300" y="914400"/>
            <a:ext cx="800100" cy="5560811"/>
            <a:chOff x="2722" y="768"/>
            <a:chExt cx="302" cy="2352"/>
          </a:xfrm>
          <a:solidFill>
            <a:srgbClr val="FF0000"/>
          </a:solidFill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736" y="768"/>
              <a:ext cx="288" cy="96"/>
              <a:chOff x="2736" y="768"/>
              <a:chExt cx="288" cy="96"/>
            </a:xfrm>
            <a:grpFill/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2832" y="768"/>
                <a:ext cx="96" cy="9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rot="5400000" flipV="1">
                <a:off x="2880" y="672"/>
                <a:ext cx="0" cy="28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34" charset="-128"/>
                  <a:cs typeface="+mn-cs"/>
                </a:endParaRPr>
              </a:p>
            </p:txBody>
          </p:sp>
        </p:grp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2722" y="3024"/>
              <a:ext cx="288" cy="96"/>
              <a:chOff x="2770" y="768"/>
              <a:chExt cx="288" cy="96"/>
            </a:xfrm>
            <a:grpFill/>
          </p:grpSpPr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2832" y="768"/>
                <a:ext cx="96" cy="9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 rot="5400000" flipV="1">
                <a:off x="2914" y="672"/>
                <a:ext cx="0" cy="28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pitchFamily="34" charset="-128"/>
                  <a:cs typeface="+mn-cs"/>
                </a:endParaRPr>
              </a:p>
            </p:txBody>
          </p:sp>
        </p:grpSp>
      </p:grpSp>
      <p:cxnSp>
        <p:nvCxnSpPr>
          <p:cNvPr id="29" name="Straight Arrow Connector 28"/>
          <p:cNvCxnSpPr>
            <a:stCxn id="27" idx="2"/>
          </p:cNvCxnSpPr>
          <p:nvPr/>
        </p:nvCxnSpPr>
        <p:spPr>
          <a:xfrm rot="10800000" flipH="1">
            <a:off x="1778000" y="3683000"/>
            <a:ext cx="558800" cy="6350"/>
          </a:xfrm>
          <a:prstGeom prst="straightConnector1">
            <a:avLst/>
          </a:prstGeom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H="1">
            <a:off x="7366000" y="3835400"/>
            <a:ext cx="558800" cy="6350"/>
          </a:xfrm>
          <a:prstGeom prst="straightConnector1">
            <a:avLst/>
          </a:prstGeom>
          <a:ln w="38100" cap="flat" cmpd="sng" algn="ctr">
            <a:solidFill>
              <a:srgbClr val="FF3300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65400" y="3314700"/>
            <a:ext cx="456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Equivalent to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-bar </a:t>
            </a:r>
            <a:r>
              <a:rPr lang="en-US" sz="2400" dirty="0" err="1" smtClean="0">
                <a:solidFill>
                  <a:srgbClr val="0000FF"/>
                </a:solidFill>
              </a:rPr>
              <a:t>p</a:t>
            </a:r>
            <a:r>
              <a:rPr lang="en-US" sz="2400" dirty="0" smtClean="0">
                <a:solidFill>
                  <a:srgbClr val="0000FF"/>
                </a:solidFill>
              </a:rPr>
              <a:t> colliders in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Magnetic rings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8" name="Group 27"/>
          <p:cNvGrpSpPr/>
          <p:nvPr/>
        </p:nvGrpSpPr>
        <p:grpSpPr>
          <a:xfrm>
            <a:off x="0" y="1524000"/>
            <a:ext cx="9144000" cy="2362200"/>
            <a:chOff x="0" y="2336800"/>
            <a:chExt cx="9144000" cy="2362200"/>
          </a:xfrm>
        </p:grpSpPr>
        <p:sp>
          <p:nvSpPr>
            <p:cNvPr id="26" name="Rectangle 25"/>
            <p:cNvSpPr/>
            <p:nvPr/>
          </p:nvSpPr>
          <p:spPr>
            <a:xfrm>
              <a:off x="0" y="2336800"/>
              <a:ext cx="9144000" cy="2362200"/>
            </a:xfrm>
            <a:prstGeom prst="rect">
              <a:avLst/>
            </a:prstGeom>
            <a:solidFill>
              <a:srgbClr val="00B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5100" y="2349500"/>
              <a:ext cx="88265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Any radial magnetic field sensed by the </a:t>
              </a:r>
            </a:p>
            <a:p>
              <a:r>
                <a:rPr lang="en-US" sz="3600" dirty="0" smtClean="0"/>
                <a:t>stored particles will also cause their</a:t>
              </a:r>
            </a:p>
            <a:p>
              <a:r>
                <a:rPr lang="en-US" sz="3600" dirty="0" smtClean="0"/>
                <a:t>vertical splitting. 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SQUID-Based BPM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9144000" cy="50038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The beam separation depends on the strength of the vertical tune: plan for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0.1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Modulate vertical tune by ~10% at 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Hz</a:t>
            </a:r>
          </a:p>
          <a:p>
            <a:endParaRPr lang="en-US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This creates a </a:t>
            </a:r>
            <a:r>
              <a:rPr lang="en-US" i="1" dirty="0" smtClean="0">
                <a:solidFill>
                  <a:srgbClr val="0000FF"/>
                </a:solidFill>
                <a:sym typeface="Wingdings"/>
              </a:rPr>
              <a:t>radial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B-field at 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3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-10</a:t>
            </a:r>
            <a:r>
              <a:rPr lang="en-US" baseline="30000" dirty="0" smtClean="0">
                <a:solidFill>
                  <a:srgbClr val="0000FF"/>
                </a:solidFill>
                <a:sym typeface="Wingdings"/>
              </a:rPr>
              <a:t>4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 Hz to be picked up by a SQUID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57600" cy="6858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Physics of EDM of fundamental particles.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Proton EDM: &gt;10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 TeV for SUSY-like New Physics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0"/>
            <a:ext cx="5524500" cy="42951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9900" y="4522569"/>
            <a:ext cx="4255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Nima Arkani-Hamed, Intensity </a:t>
            </a:r>
          </a:p>
          <a:p>
            <a:r>
              <a:rPr lang="en-US" sz="2400" dirty="0" smtClean="0"/>
              <a:t>Frontier, Rockville, 2011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724388" y="6273224"/>
            <a:ext cx="6419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TeV for contact interactions NP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Left Arrow 9"/>
          <p:cNvSpPr/>
          <p:nvPr/>
        </p:nvSpPr>
        <p:spPr>
          <a:xfrm rot="5400000">
            <a:off x="1139825" y="1711325"/>
            <a:ext cx="927100" cy="2025650"/>
          </a:xfrm>
          <a:prstGeom prst="curvedLef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2E1F"/>
                </a:solidFill>
                <a:latin typeface="Times New Roman"/>
                <a:cs typeface="Times New Roman"/>
              </a:rPr>
              <a:t>B-field from (same sign) CR beams</a:t>
            </a:r>
            <a:endParaRPr lang="en-US" dirty="0">
              <a:solidFill>
                <a:srgbClr val="FF2E1F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1800" y="1663700"/>
            <a:ext cx="2578100" cy="1536700"/>
          </a:xfrm>
          <a:prstGeom prst="straightConnector1">
            <a:avLst/>
          </a:prstGeom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152400" y="1498600"/>
            <a:ext cx="2552700" cy="1498600"/>
          </a:xfrm>
          <a:prstGeom prst="straightConnector1">
            <a:avLst/>
          </a:prstGeom>
          <a:ln w="571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urved Right Arrow 7"/>
          <p:cNvSpPr/>
          <p:nvPr/>
        </p:nvSpPr>
        <p:spPr>
          <a:xfrm rot="5400000">
            <a:off x="1168400" y="1028700"/>
            <a:ext cx="889000" cy="2032000"/>
          </a:xfrm>
          <a:prstGeom prst="curvedRight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5219700" y="1447800"/>
            <a:ext cx="2590800" cy="1981200"/>
            <a:chOff x="4787900" y="2273300"/>
            <a:chExt cx="2590800" cy="1981200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>
              <a:off x="4800600" y="2273300"/>
              <a:ext cx="2552700" cy="1498600"/>
            </a:xfrm>
            <a:prstGeom prst="straightConnector1">
              <a:avLst/>
            </a:prstGeom>
            <a:ln w="5715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2717800"/>
              <a:ext cx="2578100" cy="1536700"/>
            </a:xfrm>
            <a:prstGeom prst="straightConnector1">
              <a:avLst/>
            </a:prstGeom>
            <a:ln w="5715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4787900" y="3263900"/>
              <a:ext cx="1231900" cy="520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3302000"/>
            <a:ext cx="914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Low </a:t>
            </a:r>
            <a:r>
              <a:rPr lang="en-US" sz="3200" kern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Tc</a:t>
            </a: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SQUID sensitivity is adequate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noProof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Need to demonstrate in an accelerator environment</a:t>
            </a: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MS PGothic" pitchFamily="34" charset="-128"/>
              <a:cs typeface="Times New Roman"/>
            </a:endParaRPr>
          </a:p>
          <a:p>
            <a:pPr marL="514350" lvl="0" indent="-5143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Two years R&amp;D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MS PGothic" pitchFamily="34" charset="-128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800" y="1117600"/>
            <a:ext cx="27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Azimuthal B-field cancels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02300" y="1092200"/>
            <a:ext cx="322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splitting creates a</a:t>
            </a:r>
          </a:p>
          <a:p>
            <a:r>
              <a:rPr lang="en-US" dirty="0" smtClean="0"/>
              <a:t>radial B-field </a:t>
            </a:r>
            <a:r>
              <a:rPr lang="en-US" dirty="0" err="1" smtClean="0"/>
              <a:t>oscill</a:t>
            </a:r>
            <a:r>
              <a:rPr lang="en-US" dirty="0" smtClean="0"/>
              <a:t>. 10</a:t>
            </a:r>
            <a:r>
              <a:rPr lang="en-US" baseline="30000" dirty="0" smtClean="0"/>
              <a:t>3</a:t>
            </a:r>
            <a:r>
              <a:rPr lang="en-US" dirty="0" smtClean="0"/>
              <a:t>-10</a:t>
            </a:r>
            <a:r>
              <a:rPr lang="en-US" baseline="30000" dirty="0" smtClean="0"/>
              <a:t>4</a:t>
            </a:r>
            <a:r>
              <a:rPr lang="en-US" dirty="0" smtClean="0"/>
              <a:t>Hz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Advantages of SQUID magnetometers for (same sign) counter-rotating beams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0" y="1651000"/>
            <a:ext cx="914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Non-destructive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Large dynamic range: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Counter-rotating beams cancel azimuthal B-fields to first order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Only a </a:t>
            </a:r>
            <a:r>
              <a:rPr lang="en-US" sz="3200" i="1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relative </a:t>
            </a: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vertical offset creates a horizontal B-field.  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By modulating the vertical tune we modulate the vertical separation and hence the horizontal B-field as well (10</a:t>
            </a:r>
            <a:r>
              <a:rPr lang="en-US" sz="3200" kern="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</a:t>
            </a: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-10</a:t>
            </a:r>
            <a:r>
              <a:rPr lang="en-US" sz="3200" kern="0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r>
              <a:rPr lang="en-US" sz="3200" kern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867018"/>
            <a:ext cx="7105650" cy="4559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What is critical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11557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3300"/>
                </a:solidFill>
              </a:rPr>
              <a:t>The sense coils pickup the radial B-field at 10</a:t>
            </a:r>
            <a:r>
              <a:rPr lang="en-US" baseline="30000" dirty="0" smtClean="0">
                <a:solidFill>
                  <a:srgbClr val="FF3300"/>
                </a:solidFill>
              </a:rPr>
              <a:t>3</a:t>
            </a:r>
            <a:r>
              <a:rPr lang="en-US" dirty="0" smtClean="0">
                <a:solidFill>
                  <a:srgbClr val="FF3300"/>
                </a:solidFill>
              </a:rPr>
              <a:t>-10</a:t>
            </a:r>
            <a:r>
              <a:rPr lang="en-US" baseline="30000" dirty="0" smtClean="0">
                <a:solidFill>
                  <a:srgbClr val="FF3300"/>
                </a:solidFill>
              </a:rPr>
              <a:t>4</a:t>
            </a:r>
            <a:r>
              <a:rPr lang="en-US" dirty="0" smtClean="0">
                <a:solidFill>
                  <a:srgbClr val="FF3300"/>
                </a:solidFill>
              </a:rPr>
              <a:t> Hz.  Lots of shielding, it may be SC…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  </a:t>
            </a:r>
            <a:r>
              <a:rPr lang="en-US" sz="3200" kern="0" noProof="0" dirty="0" smtClean="0">
                <a:solidFill>
                  <a:srgbClr val="FF0000"/>
                </a:solidFill>
                <a:latin typeface="+mn-lt"/>
                <a:cs typeface="MS PGothic" pitchFamily="34" charset="-128"/>
              </a:rPr>
              <a:t>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MS PGothic" pitchFamily="34" charset="-128"/>
                <a:cs typeface="MS PGothic" pitchFamily="34" charset="-128"/>
              </a:rPr>
              <a:t>esting at RHIC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S PGothic" pitchFamily="34" charset="-128"/>
              <a:cs typeface="MS PGothic" pitchFamily="34" charset="-128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9500" y="3022600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Kawall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1754" y="-508000"/>
            <a:ext cx="9671310" cy="9080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800100" y="1917700"/>
            <a:ext cx="115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Kawall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-863600" y="0"/>
            <a:ext cx="4623594" cy="6566694"/>
            <a:chOff x="-863600" y="0"/>
            <a:chExt cx="4623594" cy="6566694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120650" y="3282950"/>
              <a:ext cx="6565900" cy="1588"/>
            </a:xfrm>
            <a:prstGeom prst="line">
              <a:avLst/>
            </a:prstGeom>
            <a:ln>
              <a:solidFill>
                <a:srgbClr val="FF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476250" y="3282156"/>
              <a:ext cx="6565900" cy="1588"/>
            </a:xfrm>
            <a:prstGeom prst="line">
              <a:avLst/>
            </a:prstGeom>
            <a:ln>
              <a:solidFill>
                <a:srgbClr val="FF3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-863600" y="3708400"/>
              <a:ext cx="18529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3300"/>
                  </a:solidFill>
                </a:rPr>
                <a:t>Modulation</a:t>
              </a:r>
            </a:p>
            <a:p>
              <a:r>
                <a:rPr lang="en-US" dirty="0" smtClean="0">
                  <a:solidFill>
                    <a:srgbClr val="FF3300"/>
                  </a:solidFill>
                </a:rPr>
                <a:t>frequency range</a:t>
              </a:r>
              <a:endParaRPr lang="en-US" dirty="0">
                <a:solidFill>
                  <a:srgbClr val="FF33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44500" y="1892300"/>
              <a:ext cx="3136900" cy="2019300"/>
            </a:xfrm>
            <a:prstGeom prst="straightConnector1">
              <a:avLst/>
            </a:prstGeom>
            <a:ln>
              <a:solidFill>
                <a:srgbClr val="FF33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6150" y="5569060"/>
            <a:ext cx="9645650" cy="691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774"/>
            <a:ext cx="9144000" cy="50594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 smtClean="0"/>
              <a:t>Budget for testing at RHIC, US-Japan by D. Kawall</a:t>
            </a:r>
            <a:endParaRPr lang="en-US" sz="4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46500" y="2324100"/>
            <a:ext cx="3619500" cy="25400"/>
          </a:xfrm>
          <a:prstGeom prst="line">
            <a:avLst/>
          </a:prstGeom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Assuming a post 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Setup at a lab (post doc, Sergio Rescia from </a:t>
            </a:r>
            <a:r>
              <a:rPr lang="en-US" smtClean="0">
                <a:solidFill>
                  <a:srgbClr val="0000FF"/>
                </a:solidFill>
              </a:rPr>
              <a:t>Instrumentation Division)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Reproduce noise level in the lab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Setup at RHIC near an IP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Measure noise level in the tunnel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Setup detector as part of the beam-line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2800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3. Spin Coherence Time: need &gt;10</a:t>
            </a:r>
            <a:r>
              <a:rPr lang="en-US" sz="4000" u="sng" baseline="30000" dirty="0" smtClean="0">
                <a:solidFill>
                  <a:srgbClr val="FF0000"/>
                </a:solidFill>
              </a:rPr>
              <a:t>2</a:t>
            </a:r>
            <a:r>
              <a:rPr lang="en-US" sz="4000" u="sng" dirty="0" smtClean="0">
                <a:solidFill>
                  <a:srgbClr val="FF0000"/>
                </a:solidFill>
              </a:rPr>
              <a:t> 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0" y="812800"/>
            <a:ext cx="8724900" cy="2825750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Not all particles have same deviation from magic momentum, or same horizontal and vertical divergence (all second order effects)</a:t>
            </a:r>
          </a:p>
          <a:p>
            <a:endParaRPr lang="en-US" dirty="0" smtClean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They cause a spread in the g-2 frequencies:</a:t>
            </a:r>
          </a:p>
        </p:txBody>
      </p:sp>
      <p:sp>
        <p:nvSpPr>
          <p:cNvPr id="57349" name="Content Placeholder 2"/>
          <p:cNvSpPr txBox="1">
            <a:spLocks/>
          </p:cNvSpPr>
          <p:nvPr/>
        </p:nvSpPr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99"/>
                </a:solidFill>
              </a:rPr>
              <a:t>Present design parameters allow for 10</a:t>
            </a:r>
            <a:r>
              <a:rPr lang="en-US" sz="3200" baseline="30000" dirty="0" smtClean="0">
                <a:solidFill>
                  <a:srgbClr val="000099"/>
                </a:solidFill>
              </a:rPr>
              <a:t>3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</a:rPr>
              <a:t>s</a:t>
            </a:r>
            <a:r>
              <a:rPr lang="en-US" sz="3200" dirty="0" smtClean="0">
                <a:solidFill>
                  <a:srgbClr val="000099"/>
                </a:solidFill>
              </a:rPr>
              <a:t> store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Cooling/mixing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during storage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could prolong SCT (upgrade option?)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917700" y="3511550"/>
          <a:ext cx="4916488" cy="1377950"/>
        </p:xfrm>
        <a:graphic>
          <a:graphicData uri="http://schemas.openxmlformats.org/presentationml/2006/ole">
            <p:oleObj spid="_x0000_s1252354" name="Equation" r:id="rId4" imgW="16761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914400"/>
          </a:xfrm>
        </p:spPr>
        <p:txBody>
          <a:bodyPr/>
          <a:lstStyle/>
          <a:p>
            <a:r>
              <a:rPr lang="en-US" sz="3600" i="1" dirty="0" smtClean="0">
                <a:solidFill>
                  <a:srgbClr val="161616"/>
                </a:solidFill>
              </a:rPr>
              <a:t>Vert. tune </a:t>
            </a:r>
            <a:r>
              <a:rPr lang="en-US" sz="3600" dirty="0" smtClean="0">
                <a:solidFill>
                  <a:srgbClr val="161616"/>
                </a:solidFill>
              </a:rPr>
              <a:t>= .1</a:t>
            </a:r>
            <a:endParaRPr lang="en-US" sz="3600" dirty="0">
              <a:solidFill>
                <a:srgbClr val="16161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571500" y="177800"/>
            <a:ext cx="8572500" cy="10382250"/>
            <a:chOff x="571500" y="698500"/>
            <a:chExt cx="8572500" cy="103822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" y="1238250"/>
              <a:ext cx="8572500" cy="9842500"/>
            </a:xfrm>
            <a:prstGeom prst="rect">
              <a:avLst/>
            </a:prstGeom>
          </p:spPr>
        </p:pic>
        <p:sp>
          <p:nvSpPr>
            <p:cNvPr id="7" name="Donut 6"/>
            <p:cNvSpPr/>
            <p:nvPr/>
          </p:nvSpPr>
          <p:spPr>
            <a:xfrm>
              <a:off x="3048000" y="33020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E51B3D"/>
            </a:solidFill>
            <a:ln>
              <a:solidFill>
                <a:srgbClr val="E51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7340600" y="33020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E51B3D"/>
            </a:solidFill>
            <a:ln>
              <a:solidFill>
                <a:srgbClr val="E51B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6057900" y="6667500"/>
              <a:ext cx="1435100" cy="482600"/>
            </a:xfrm>
            <a:prstGeom prst="donut">
              <a:avLst>
                <a:gd name="adj" fmla="val 5268"/>
              </a:avLst>
            </a:prstGeom>
            <a:solidFill>
              <a:srgbClr val="000073"/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7442200" y="6667500"/>
              <a:ext cx="1435100" cy="482600"/>
            </a:xfrm>
            <a:prstGeom prst="donut">
              <a:avLst>
                <a:gd name="adj" fmla="val 5268"/>
              </a:avLst>
            </a:prstGeom>
            <a:solidFill>
              <a:schemeClr val="tx2">
                <a:lumMod val="75000"/>
              </a:schemeClr>
            </a:solidFill>
            <a:ln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98800" y="698500"/>
              <a:ext cx="1467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E51B3D"/>
                  </a:solidFill>
                </a:rPr>
                <a:t>Vertical</a:t>
              </a:r>
            </a:p>
            <a:p>
              <a:r>
                <a:rPr lang="en-US" b="1" dirty="0" smtClean="0">
                  <a:solidFill>
                    <a:srgbClr val="E51B3D"/>
                  </a:solidFill>
                </a:rPr>
                <a:t>oscillations</a:t>
              </a:r>
              <a:endParaRPr lang="en-US" b="1" dirty="0">
                <a:solidFill>
                  <a:srgbClr val="E51B3D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10100" y="749300"/>
              <a:ext cx="1467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Horizontal</a:t>
              </a:r>
            </a:p>
            <a:p>
              <a:r>
                <a:rPr lang="en-US" b="1" dirty="0" smtClean="0">
                  <a:solidFill>
                    <a:srgbClr val="008000"/>
                  </a:solidFill>
                </a:rPr>
                <a:t>oscillations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4584700" y="47498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Donut 13"/>
            <p:cNvSpPr/>
            <p:nvPr/>
          </p:nvSpPr>
          <p:spPr>
            <a:xfrm>
              <a:off x="7416800" y="4775200"/>
              <a:ext cx="1435100" cy="584200"/>
            </a:xfrm>
            <a:prstGeom prst="donut">
              <a:avLst>
                <a:gd name="adj" fmla="val 5268"/>
              </a:avLst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0300" y="711200"/>
              <a:ext cx="14287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Horizontal</a:t>
              </a:r>
            </a:p>
            <a:p>
              <a:r>
                <a:rPr lang="en-US" b="1" dirty="0" err="1" smtClean="0">
                  <a:solidFill>
                    <a:srgbClr val="0000FF"/>
                  </a:solidFill>
                </a:rPr>
                <a:t>Oscill</a:t>
              </a:r>
              <a:r>
                <a:rPr lang="en-US" b="1" dirty="0" smtClean="0">
                  <a:solidFill>
                    <a:srgbClr val="0000FF"/>
                  </a:solidFill>
                </a:rPr>
                <a:t>. dp/</a:t>
              </a:r>
              <a:r>
                <a:rPr lang="en-US" b="1" dirty="0" err="1" smtClean="0">
                  <a:solidFill>
                    <a:srgbClr val="0000FF"/>
                  </a:solidFill>
                </a:rPr>
                <a:t>p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5575"/>
          </a:xfrm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</a:rPr>
              <a:t>E-field plate module: Similar to the (26) FNAL Tevatron ES-separators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25688"/>
            <a:ext cx="56276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9325" y="1398588"/>
            <a:ext cx="4384675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100763" y="3973513"/>
            <a:ext cx="1628775" cy="158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82" name="TextBox 7"/>
          <p:cNvSpPr txBox="1">
            <a:spLocks noChangeArrowheads="1"/>
          </p:cNvSpPr>
          <p:nvPr/>
        </p:nvSpPr>
        <p:spPr bwMode="auto">
          <a:xfrm>
            <a:off x="6513513" y="4081463"/>
            <a:ext cx="954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0.4 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0" y="3713163"/>
            <a:ext cx="4813300" cy="2611437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84" name="TextBox 10"/>
          <p:cNvSpPr txBox="1">
            <a:spLocks noChangeArrowheads="1"/>
          </p:cNvSpPr>
          <p:nvPr/>
        </p:nvSpPr>
        <p:spPr bwMode="auto">
          <a:xfrm>
            <a:off x="1444625" y="4819650"/>
            <a:ext cx="696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 m</a:t>
            </a:r>
          </a:p>
        </p:txBody>
      </p:sp>
      <p:sp>
        <p:nvSpPr>
          <p:cNvPr id="11" name="Oval 10"/>
          <p:cNvSpPr/>
          <p:nvPr/>
        </p:nvSpPr>
        <p:spPr>
          <a:xfrm>
            <a:off x="6921500" y="2587624"/>
            <a:ext cx="69850" cy="295275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553994" y="1988345"/>
            <a:ext cx="969965" cy="1206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87" name="TextBox 13"/>
          <p:cNvSpPr txBox="1">
            <a:spLocks noChangeArrowheads="1"/>
          </p:cNvSpPr>
          <p:nvPr/>
        </p:nvSpPr>
        <p:spPr bwMode="auto">
          <a:xfrm>
            <a:off x="6578600" y="1312863"/>
            <a:ext cx="1646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Beam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3B399D-E108-4F80-9CF4-1E349132ED18}" type="slidenum">
              <a:rPr lang="en-US"/>
              <a:pPr/>
              <a:t>29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2588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Large Scale Electrodes, New: pEDM electrodes with HPWR</a:t>
            </a:r>
          </a:p>
        </p:txBody>
      </p:sp>
      <p:graphicFrame>
        <p:nvGraphicFramePr>
          <p:cNvPr id="4215" name="Group 11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87673"/>
        </p:xfrm>
        <a:graphic>
          <a:graphicData uri="http://schemas.openxmlformats.org/drawingml/2006/table">
            <a:tbl>
              <a:tblPr/>
              <a:tblGrid>
                <a:gridCol w="1828800"/>
                <a:gridCol w="2392363"/>
                <a:gridCol w="1874837"/>
                <a:gridCol w="21336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Parameter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Tevatron pbar-p Separators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BNL K-pi Separators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pEDM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Length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2.6m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4.5m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Gap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5cm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3cm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Height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0.4m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0.2m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</a:rPr>
                        <a:t>Max. HV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charset="2"/>
                        </a:rPr>
                        <a:t>180KV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charset="2"/>
                        </a:rPr>
                        <a:t>200KV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MS PGothic" pitchFamily="34" charset="-128"/>
                          <a:sym typeface="Symbol" charset="2"/>
                        </a:rPr>
                        <a:t>150KV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- p. </a:t>
            </a:r>
            <a:fld id="{E47462EC-BBE8-4AAE-B456-6AD4DD234910}" type="slidenum">
              <a:rPr lang="en-US"/>
              <a:pPr/>
              <a:t>3</a:t>
            </a:fld>
            <a:r>
              <a:rPr lang="en-US"/>
              <a:t>/28</a:t>
            </a:r>
          </a:p>
        </p:txBody>
      </p:sp>
      <p:pic>
        <p:nvPicPr>
          <p:cNvPr id="32771" name="Picture 15" descr="ramsey_norman_f1"/>
          <p:cNvPicPr>
            <a:picLocks noChangeAspect="1" noChangeArrowheads="1"/>
          </p:cNvPicPr>
          <p:nvPr/>
        </p:nvPicPr>
        <p:blipFill>
          <a:blip r:embed="rId3"/>
          <a:srcRect l="62698" t="5209" b="9805"/>
          <a:stretch>
            <a:fillRect/>
          </a:stretch>
        </p:blipFill>
        <p:spPr bwMode="auto">
          <a:xfrm>
            <a:off x="6677025" y="2971800"/>
            <a:ext cx="24669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7" descr="purcell_edward_f1"/>
          <p:cNvPicPr>
            <a:picLocks noChangeAspect="1" noChangeArrowheads="1"/>
          </p:cNvPicPr>
          <p:nvPr/>
        </p:nvPicPr>
        <p:blipFill>
          <a:blip r:embed="rId4"/>
          <a:srcRect b="9100"/>
          <a:stretch>
            <a:fillRect/>
          </a:stretch>
        </p:blipFill>
        <p:spPr bwMode="auto">
          <a:xfrm>
            <a:off x="544513" y="3200400"/>
            <a:ext cx="27320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304800" y="4724400"/>
            <a:ext cx="19050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FF33CC"/>
              </a:solidFill>
              <a:latin typeface="Symbol" pitchFamily="18" charset="2"/>
            </a:endParaRPr>
          </a:p>
        </p:txBody>
      </p:sp>
      <p:sp>
        <p:nvSpPr>
          <p:cNvPr id="32774" name="Text Box 19"/>
          <p:cNvSpPr txBox="1">
            <a:spLocks noChangeArrowheads="1"/>
          </p:cNvSpPr>
          <p:nvPr/>
        </p:nvSpPr>
        <p:spPr bwMode="auto">
          <a:xfrm>
            <a:off x="3798888" y="5667375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99"/>
                </a:solidFill>
              </a:rPr>
              <a:t>Phys. Rev. 78 (1950)</a:t>
            </a:r>
          </a:p>
        </p:txBody>
      </p:sp>
      <p:sp>
        <p:nvSpPr>
          <p:cNvPr id="32775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67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Purcell and Ramsey: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“</a:t>
            </a:r>
            <a:r>
              <a:rPr lang="en-US" sz="3200" smtClean="0">
                <a:ea typeface="ＭＳ Ｐゴシック" pitchFamily="34" charset="-128"/>
              </a:rPr>
              <a:t>The question of the possible existence of an electric dipole moment of a nucleus or of an elementary particle…becomes a purely </a:t>
            </a:r>
            <a:r>
              <a:rPr lang="en-US" sz="3200" u="sng" smtClean="0">
                <a:ea typeface="ＭＳ Ｐゴシック" pitchFamily="34" charset="-128"/>
              </a:rPr>
              <a:t>experimental</a:t>
            </a:r>
            <a:r>
              <a:rPr lang="en-US" sz="3200" smtClean="0">
                <a:ea typeface="ＭＳ Ｐゴシック" pitchFamily="34" charset="-128"/>
              </a:rPr>
              <a:t> matter”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Recent development: </a:t>
            </a:r>
            <a:r>
              <a:rPr lang="en-US" u="sng" dirty="0" smtClean="0"/>
              <a:t>Data!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Maximum E-field vs. Plate gap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49"/>
            <a:ext cx="7225873" cy="4730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700" y="2197100"/>
            <a:ext cx="288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PRSTAB 15,083502, 2012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2997200" y="4902200"/>
            <a:ext cx="1752600" cy="2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74650" y="4387850"/>
            <a:ext cx="3136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11700" y="3530600"/>
            <a:ext cx="4432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10 MV/m @ 30 mm, 40 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16 MV/m @ 30 mm, 26 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20 MV/m @ 20 mm, 20 m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30 MV/m @ 10 mm, 14 m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498600"/>
            <a:ext cx="71103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 dark current detected for large grain Nb</a:t>
            </a:r>
            <a:r>
              <a:rPr lang="en-US" sz="2800" dirty="0" smtClean="0">
                <a:solidFill>
                  <a:srgbClr val="FF0000"/>
                </a:solidFill>
              </a:rPr>
              <a:t>! 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need a </a:t>
            </a:r>
            <a:r>
              <a:rPr lang="en-US" sz="2800" smtClean="0">
                <a:solidFill>
                  <a:srgbClr val="FF0000"/>
                </a:solidFill>
              </a:rPr>
              <a:t>post doc!)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041400" y="5473700"/>
            <a:ext cx="4648200" cy="12700"/>
          </a:xfrm>
          <a:prstGeom prst="straightConnector1">
            <a:avLst/>
          </a:prstGeom>
          <a:ln>
            <a:solidFill>
              <a:srgbClr val="E51B3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98900" y="5486400"/>
            <a:ext cx="127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R=40 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39100" y="3022600"/>
            <a:ext cx="443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Staging the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8400"/>
            <a:ext cx="9144000" cy="56896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Proton Intensity &gt;10</a:t>
            </a:r>
            <a:r>
              <a:rPr lang="en-US" baseline="30000" dirty="0" smtClean="0">
                <a:solidFill>
                  <a:srgbClr val="0000FF"/>
                </a:solidFill>
              </a:rPr>
              <a:t>8</a:t>
            </a:r>
            <a:r>
              <a:rPr lang="en-US" dirty="0" smtClean="0">
                <a:solidFill>
                  <a:srgbClr val="0000FF"/>
                </a:solidFill>
              </a:rPr>
              <a:t> / storage; sensitivity: &lt;10</a:t>
            </a:r>
            <a:r>
              <a:rPr lang="en-US" baseline="30000" dirty="0" smtClean="0">
                <a:solidFill>
                  <a:srgbClr val="0000FF"/>
                </a:solidFill>
              </a:rPr>
              <a:t>-27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Proton Intensity 4x10</a:t>
            </a:r>
            <a:r>
              <a:rPr lang="en-US" baseline="30000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</a:rPr>
              <a:t> / storage; sensitivity: 10</a:t>
            </a:r>
            <a:r>
              <a:rPr lang="en-US" baseline="30000" dirty="0" smtClean="0">
                <a:solidFill>
                  <a:srgbClr val="0000FF"/>
                </a:solidFill>
              </a:rPr>
              <a:t>-29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Stochastic cooling: 4x10</a:t>
            </a:r>
            <a:r>
              <a:rPr lang="en-US" baseline="30000" dirty="0" smtClean="0">
                <a:solidFill>
                  <a:srgbClr val="0000FF"/>
                </a:solidFill>
              </a:rPr>
              <a:t>10</a:t>
            </a:r>
            <a:r>
              <a:rPr lang="en-US" dirty="0" smtClean="0">
                <a:solidFill>
                  <a:srgbClr val="0000FF"/>
                </a:solidFill>
              </a:rPr>
              <a:t> / storage; sensitivity: 10</a:t>
            </a:r>
            <a:r>
              <a:rPr lang="en-US" baseline="30000" dirty="0" smtClean="0">
                <a:solidFill>
                  <a:srgbClr val="0000FF"/>
                </a:solidFill>
              </a:rPr>
              <a:t>-30</a:t>
            </a:r>
            <a:r>
              <a:rPr lang="en-US" i="1" dirty="0" smtClean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solidFill>
                  <a:srgbClr val="0000FF"/>
                </a:solidFill>
              </a:rPr>
              <a:t>cm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Proton EDM plan at FNAL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500"/>
            <a:ext cx="9144000" cy="57785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Test the SQUID-based BPMs: 1) lab, 2) RHIC. </a:t>
            </a:r>
            <a:r>
              <a:rPr lang="en-US" dirty="0" smtClean="0">
                <a:solidFill>
                  <a:srgbClr val="0000FF"/>
                </a:solidFill>
              </a:rPr>
              <a:t>It will determine the method sensitivity level.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Confirm the JLab E-field vs. plate gap measurements for our geometry.  </a:t>
            </a:r>
            <a:r>
              <a:rPr lang="en-US" dirty="0" smtClean="0">
                <a:solidFill>
                  <a:srgbClr val="0000FF"/>
                </a:solidFill>
              </a:rPr>
              <a:t>It will define the ring radius and …the cost.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Determine a “stable and practical” electric ring lattice using at least two different methods. </a:t>
            </a:r>
            <a:r>
              <a:rPr lang="en-US" dirty="0" smtClean="0">
                <a:solidFill>
                  <a:srgbClr val="0000FF"/>
                </a:solidFill>
              </a:rPr>
              <a:t>It will determine the ring lattice.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Build and test a polarimeter prototype at COSY.  </a:t>
            </a:r>
            <a:r>
              <a:rPr lang="en-US" dirty="0" smtClean="0">
                <a:solidFill>
                  <a:srgbClr val="0000FF"/>
                </a:solidFill>
              </a:rPr>
              <a:t>It will determine the statistical limits of the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624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628900" y="1270000"/>
            <a:ext cx="3327400" cy="4673600"/>
            <a:chOff x="3352800" y="1257300"/>
            <a:chExt cx="3327400" cy="4673600"/>
          </a:xfrm>
        </p:grpSpPr>
        <p:sp>
          <p:nvSpPr>
            <p:cNvPr id="5" name="Donut 4"/>
            <p:cNvSpPr/>
            <p:nvPr/>
          </p:nvSpPr>
          <p:spPr>
            <a:xfrm>
              <a:off x="4076700" y="1257300"/>
              <a:ext cx="825500" cy="5334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5257800" y="3860800"/>
              <a:ext cx="825500" cy="4191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3352800" y="1612900"/>
              <a:ext cx="825500" cy="5334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Donut 8"/>
            <p:cNvSpPr/>
            <p:nvPr/>
          </p:nvSpPr>
          <p:spPr>
            <a:xfrm>
              <a:off x="4267200" y="3517900"/>
              <a:ext cx="774700" cy="4445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3568700" y="5092700"/>
              <a:ext cx="825500" cy="5334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5854700" y="5397500"/>
              <a:ext cx="825500" cy="533400"/>
            </a:xfrm>
            <a:prstGeom prst="donut">
              <a:avLst>
                <a:gd name="adj" fmla="val 3879"/>
              </a:avLst>
            </a:prstGeom>
            <a:solidFill>
              <a:srgbClr val="FF3300"/>
            </a:solidFill>
            <a:ln>
              <a:solidFill>
                <a:srgbClr val="FF33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270500" y="1028700"/>
            <a:ext cx="4060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3300"/>
                </a:solidFill>
              </a:rPr>
              <a:t>Roni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</a:rPr>
              <a:t>Harnik</a:t>
            </a:r>
            <a:r>
              <a:rPr lang="en-US" sz="3200" dirty="0" smtClean="0">
                <a:solidFill>
                  <a:srgbClr val="FF3300"/>
                </a:solidFill>
              </a:rPr>
              <a:t>,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Intensity Front. Snowmass</a:t>
            </a:r>
          </a:p>
          <a:p>
            <a:r>
              <a:rPr lang="en-US" sz="2400" dirty="0" smtClean="0">
                <a:solidFill>
                  <a:srgbClr val="FF3300"/>
                </a:solidFill>
              </a:rPr>
              <a:t>Argonne, April 25, 2013</a:t>
            </a:r>
            <a:endParaRPr lang="en-US" sz="2400" dirty="0">
              <a:solidFill>
                <a:srgbClr val="FF3300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207000" y="1028700"/>
            <a:ext cx="3937000" cy="1397000"/>
          </a:xfrm>
          <a:prstGeom prst="frame">
            <a:avLst>
              <a:gd name="adj1" fmla="val 3526"/>
            </a:avLst>
          </a:prstGeom>
          <a:solidFill>
            <a:srgbClr val="FF3300"/>
          </a:solidFill>
          <a:ln>
            <a:solidFill>
              <a:srgbClr val="FF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 txBox="1">
            <a:spLocks noChangeArrowheads="1"/>
          </p:cNvSpPr>
          <p:nvPr/>
        </p:nvSpPr>
        <p:spPr bwMode="auto">
          <a:xfrm>
            <a:off x="1258888" y="6092974"/>
            <a:ext cx="7273552" cy="360362"/>
          </a:xfrm>
          <a:prstGeom prst="rect">
            <a:avLst/>
          </a:prstGeom>
          <a:solidFill>
            <a:srgbClr val="C00000">
              <a:alpha val="74901"/>
            </a:srgb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9EE0"/>
              </a:buClr>
            </a:pPr>
            <a:r>
              <a:rPr lang="de-DE" sz="2000" b="1" dirty="0">
                <a:solidFill>
                  <a:schemeClr val="bg1"/>
                </a:solidFill>
              </a:rPr>
              <a:t>G. </a:t>
            </a:r>
            <a:r>
              <a:rPr lang="de-DE" sz="2000" b="1" dirty="0" err="1">
                <a:solidFill>
                  <a:schemeClr val="bg1"/>
                </a:solidFill>
              </a:rPr>
              <a:t>Isidori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dirty="0" err="1">
                <a:solidFill>
                  <a:schemeClr val="bg1"/>
                </a:solidFill>
              </a:rPr>
              <a:t>at</a:t>
            </a:r>
            <a:r>
              <a:rPr lang="de-DE" sz="2000" dirty="0">
                <a:solidFill>
                  <a:schemeClr val="bg1"/>
                </a:solidFill>
              </a:rPr>
              <a:t> ESPP Open Symposium, </a:t>
            </a:r>
            <a:r>
              <a:rPr lang="de-DE" sz="2000" dirty="0" err="1">
                <a:solidFill>
                  <a:schemeClr val="bg1"/>
                </a:solidFill>
              </a:rPr>
              <a:t>Cracow</a:t>
            </a:r>
            <a:r>
              <a:rPr lang="de-DE" sz="2000" dirty="0">
                <a:solidFill>
                  <a:schemeClr val="bg1"/>
                </a:solidFill>
              </a:rPr>
              <a:t> (Sept. 2012)  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4574"/>
            <a:ext cx="7772400" cy="684126"/>
          </a:xfrm>
          <a:noFill/>
        </p:spPr>
        <p:txBody>
          <a:bodyPr/>
          <a:lstStyle/>
          <a:p>
            <a:pPr eaLnBrk="1" hangingPunct="1"/>
            <a:r>
              <a:rPr lang="de-DE" dirty="0" err="1">
                <a:solidFill>
                  <a:srgbClr val="006666"/>
                </a:solidFill>
              </a:rPr>
              <a:t>Physics</a:t>
            </a:r>
            <a:r>
              <a:rPr lang="de-DE" dirty="0">
                <a:solidFill>
                  <a:srgbClr val="006666"/>
                </a:solidFill>
              </a:rPr>
              <a:t>: </a:t>
            </a:r>
            <a:r>
              <a:rPr lang="de-DE" dirty="0">
                <a:solidFill>
                  <a:srgbClr val="C00000"/>
                </a:solidFill>
              </a:rPr>
              <a:t>Potential </a:t>
            </a:r>
            <a:r>
              <a:rPr lang="de-DE" dirty="0" err="1">
                <a:solidFill>
                  <a:srgbClr val="C00000"/>
                </a:solidFill>
              </a:rPr>
              <a:t>of</a:t>
            </a:r>
            <a:r>
              <a:rPr lang="de-DE" dirty="0">
                <a:solidFill>
                  <a:srgbClr val="C00000"/>
                </a:solidFill>
              </a:rPr>
              <a:t> EDMs</a:t>
            </a:r>
            <a:endParaRPr lang="de-DE" dirty="0" smtClean="0">
              <a:solidFill>
                <a:srgbClr val="C0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4592" y="693276"/>
            <a:ext cx="6977808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C8C8-98E1-4AA1-9790-A76A83605039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1799692" y="2816932"/>
            <a:ext cx="5724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1763688" y="3212976"/>
            <a:ext cx="2268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1799692" y="3429000"/>
            <a:ext cx="1008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1763688" y="3897052"/>
            <a:ext cx="205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1763688" y="4113076"/>
            <a:ext cx="2052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1763688" y="4329100"/>
            <a:ext cx="5400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6186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5588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2500"/>
            <a:ext cx="9144000" cy="59055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Proton EDM proposal to NP DOE, Nov 2011:   A revolution in EDM sensitivity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-29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cm 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-30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;</a:t>
            </a:r>
            <a:r>
              <a:rPr lang="en-US" dirty="0" smtClean="0">
                <a:solidFill>
                  <a:srgbClr val="FF0000"/>
                </a:solidFill>
              </a:rPr>
              <a:t> different systematics from </a:t>
            </a:r>
            <a:r>
              <a:rPr lang="en-US" dirty="0" err="1" smtClean="0">
                <a:solidFill>
                  <a:srgbClr val="FF0000"/>
                </a:solidFill>
              </a:rPr>
              <a:t>nEDM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Two major technical reviews at BNL: Dec 2009, March 2011</a:t>
            </a:r>
          </a:p>
          <a:p>
            <a:pPr>
              <a:buFont typeface="Wingdings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Mini, conceptual review, at FNAL by the local accelerator group: March 2012 (“we love it”; “it is time to develop the proposal for FNAL”). </a:t>
            </a:r>
            <a:r>
              <a:rPr lang="en-US" dirty="0" smtClean="0">
                <a:solidFill>
                  <a:srgbClr val="0000FF"/>
                </a:solidFill>
              </a:rPr>
              <a:t>Let’s start! </a:t>
            </a:r>
          </a:p>
          <a:p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7600"/>
          </a:xfrm>
        </p:spPr>
        <p:txBody>
          <a:bodyPr/>
          <a:lstStyle/>
          <a:p>
            <a:r>
              <a:rPr lang="en-US" dirty="0" smtClean="0"/>
              <a:t>Smaller-Ring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53213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Ring circumference: 150 m; </a:t>
            </a:r>
            <a:r>
              <a:rPr lang="en-US" dirty="0" smtClean="0">
                <a:solidFill>
                  <a:srgbClr val="E51B3D"/>
                </a:solidFill>
              </a:rPr>
              <a:t>100 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Bending radius:        ~20 m;   </a:t>
            </a:r>
            <a:r>
              <a:rPr lang="en-US" dirty="0" smtClean="0">
                <a:solidFill>
                  <a:srgbClr val="E51B3D"/>
                </a:solidFill>
              </a:rPr>
              <a:t>14 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Plate distance:            2 cm;   </a:t>
            </a:r>
            <a:r>
              <a:rPr lang="en-US" dirty="0" smtClean="0">
                <a:solidFill>
                  <a:srgbClr val="E51B3D"/>
                </a:solidFill>
              </a:rPr>
              <a:t>1 cm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Radial E-field:       21 MV/m; </a:t>
            </a:r>
            <a:r>
              <a:rPr lang="en-US" dirty="0" smtClean="0">
                <a:solidFill>
                  <a:srgbClr val="E51B3D"/>
                </a:solidFill>
              </a:rPr>
              <a:t>~30 MV/m</a:t>
            </a:r>
          </a:p>
          <a:p>
            <a:endParaRPr lang="en-US" dirty="0" smtClean="0">
              <a:solidFill>
                <a:srgbClr val="E51B3D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EDM limit:           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-28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cm;   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-27</a:t>
            </a:r>
            <a:r>
              <a:rPr lang="en-US" i="1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E51B3D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0100"/>
          </a:xfrm>
        </p:spPr>
        <p:txBody>
          <a:bodyPr/>
          <a:lstStyle/>
          <a:p>
            <a:r>
              <a:rPr lang="en-US" sz="3600" dirty="0" smtClean="0"/>
              <a:t>We have developed the Storage Ring EDM Method </a:t>
            </a:r>
            <a:r>
              <a:rPr lang="en-US" sz="3600" dirty="0" smtClean="0">
                <a:solidFill>
                  <a:srgbClr val="FF0000"/>
                </a:solidFill>
              </a:rPr>
              <a:t>(g-2 technique with Electric fields)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(http://</a:t>
            </a:r>
            <a:r>
              <a:rPr lang="en-US" sz="3600" dirty="0" err="1" smtClean="0"/>
              <a:t>www.bnl.gov/edm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97100"/>
            <a:ext cx="9144000" cy="46609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Muon EDM sensitivity 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-24</a:t>
            </a:r>
            <a:r>
              <a:rPr lang="en-US" i="1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cm</a:t>
            </a:r>
          </a:p>
          <a:p>
            <a:endParaRPr lang="en-US" dirty="0" smtClean="0">
              <a:solidFill>
                <a:srgbClr val="0000FF"/>
              </a:solidFill>
              <a:ea typeface="ＭＳ Ｐゴシック" pitchFamily="34" charset="-128"/>
              <a:sym typeface="Symbol" pitchFamily="18" charset="2"/>
            </a:endParaRPr>
          </a:p>
          <a:p>
            <a:r>
              <a:rPr lang="en-US" dirty="0" smtClean="0">
                <a:solidFill>
                  <a:srgbClr val="E51B3D"/>
                </a:solidFill>
              </a:rPr>
              <a:t>Proton EDM sensitivity 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-29</a:t>
            </a:r>
            <a:r>
              <a:rPr lang="en-US" i="1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E51B3D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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-30</a:t>
            </a:r>
            <a:r>
              <a:rPr lang="en-US" i="1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E51B3D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cm</a:t>
            </a:r>
          </a:p>
          <a:p>
            <a:endParaRPr lang="en-US" dirty="0" smtClean="0">
              <a:solidFill>
                <a:srgbClr val="E51B3D"/>
              </a:solidFill>
              <a:ea typeface="ＭＳ Ｐゴシック" pitchFamily="34" charset="-128"/>
              <a:sym typeface="Symbol" pitchFamily="18" charset="2"/>
            </a:endParaRPr>
          </a:p>
          <a:p>
            <a:r>
              <a:rPr lang="en-US" dirty="0" smtClean="0">
                <a:solidFill>
                  <a:srgbClr val="E51B3D"/>
                </a:solidFill>
              </a:rPr>
              <a:t>Deuteron EDM sensitivity 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10</a:t>
            </a:r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-29</a:t>
            </a:r>
            <a:r>
              <a:rPr lang="en-US" i="1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e</a:t>
            </a:r>
            <a:r>
              <a:rPr lang="en-US" sz="1800" dirty="0" smtClean="0">
                <a:solidFill>
                  <a:srgbClr val="E51B3D"/>
                </a:solidFill>
                <a:latin typeface="Wingdings"/>
                <a:ea typeface="Wingdings"/>
                <a:cs typeface="Wingdings"/>
                <a:sym typeface="Symbol" pitchFamily="18" charset="2"/>
              </a:rPr>
              <a:t>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Symbol" pitchFamily="18" charset="2"/>
              </a:rPr>
              <a:t>cm</a:t>
            </a:r>
            <a:endParaRPr lang="en-US" dirty="0" smtClean="0">
              <a:solidFill>
                <a:srgbClr val="E51B3D"/>
              </a:solidFill>
              <a:ea typeface="ＭＳ Ｐゴシック" pitchFamily="34" charset="-128"/>
              <a:sym typeface="Wingdings"/>
            </a:endParaRPr>
          </a:p>
          <a:p>
            <a:endParaRPr lang="en-US" dirty="0" smtClean="0">
              <a:solidFill>
                <a:srgbClr val="E51B3D"/>
              </a:solidFill>
              <a:ea typeface="ＭＳ Ｐゴシック" pitchFamily="34" charset="-128"/>
              <a:sym typeface="Wingdings"/>
            </a:endParaRPr>
          </a:p>
          <a:p>
            <a:r>
              <a:rPr lang="en-US" baseline="30000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3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He (~neutron equivalent), …</a:t>
            </a:r>
            <a:r>
              <a:rPr lang="en-US" dirty="0" err="1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p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, </a:t>
            </a:r>
            <a:r>
              <a:rPr lang="en-US" dirty="0" err="1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d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, </a:t>
            </a:r>
            <a:r>
              <a:rPr lang="en-US" dirty="0" err="1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n</a:t>
            </a:r>
            <a:r>
              <a:rPr lang="en-US" dirty="0" smtClean="0">
                <a:solidFill>
                  <a:srgbClr val="E51B3D"/>
                </a:solidFill>
                <a:ea typeface="ＭＳ Ｐゴシック" pitchFamily="34" charset="-128"/>
                <a:sym typeface="Wingdings"/>
              </a:rPr>
              <a:t> EDMs are needed to decipher the CP-violation source…</a:t>
            </a:r>
            <a:endParaRPr lang="en-US" baseline="30000" dirty="0" smtClean="0">
              <a:solidFill>
                <a:srgbClr val="E51B3D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Times New Roman" charset="0"/>
              </a:rPr>
              <a:t>Yannis Semertzidis, BNL</a:t>
            </a:r>
          </a:p>
        </p:txBody>
      </p:sp>
      <p:pic>
        <p:nvPicPr>
          <p:cNvPr id="54275" name="Picture 4" descr="Z:\Slides\Ring_98_4.JPG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0"/>
            <a:ext cx="8229600" cy="1447800"/>
          </a:xfrm>
          <a:noFill/>
        </p:spPr>
        <p:txBody>
          <a:bodyPr/>
          <a:lstStyle/>
          <a:p>
            <a:r>
              <a:rPr lang="en-US" sz="4400" b="1" dirty="0" smtClean="0">
                <a:solidFill>
                  <a:srgbClr val="CC3300"/>
                </a:solidFill>
              </a:rPr>
              <a:t>Muon g-2: Precision physics in a Storage Ring</a:t>
            </a:r>
          </a:p>
          <a:p>
            <a:pPr>
              <a:buFontTx/>
              <a:buNone/>
            </a:pPr>
            <a:endParaRPr lang="en-US" sz="4400" b="1" dirty="0">
              <a:solidFill>
                <a:srgbClr val="CC3300"/>
              </a:solidFill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4265613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400" b="1" dirty="0" smtClean="0">
                <a:solidFill>
                  <a:srgbClr val="CC3300"/>
                </a:solidFill>
              </a:rPr>
              <a:t>Statistics limited… to improve sensitivity by a factor of 4 at Fermilab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  <p:bldP spid="37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Footer Placeholder 3"/>
          <p:cNvSpPr txBox="1">
            <a:spLocks noGrp="1"/>
          </p:cNvSpPr>
          <p:nvPr/>
        </p:nvSpPr>
        <p:spPr bwMode="auto">
          <a:xfrm>
            <a:off x="3135313" y="652145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Yannis Semertzidis, BNL</a:t>
            </a: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6891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The proton EDM uses an </a:t>
            </a:r>
            <a:r>
              <a:rPr lang="en-US" sz="3200" dirty="0" smtClean="0">
                <a:solidFill>
                  <a:srgbClr val="0000FF"/>
                </a:solidFill>
              </a:rPr>
              <a:t>ALL-ELECTRIC </a:t>
            </a:r>
            <a:r>
              <a:rPr lang="en-US" sz="3200" dirty="0" smtClean="0">
                <a:solidFill>
                  <a:schemeClr val="accent2"/>
                </a:solidFill>
              </a:rPr>
              <a:t>ring: spin is aligned with the momentum vector</a:t>
            </a:r>
            <a:endParaRPr lang="en-US" sz="3200" dirty="0" smtClean="0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 flipV="1">
            <a:off x="1085850" y="1790700"/>
            <a:ext cx="345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Oval 5"/>
          <p:cNvSpPr>
            <a:spLocks noChangeArrowheads="1"/>
          </p:cNvSpPr>
          <p:nvPr/>
        </p:nvSpPr>
        <p:spPr bwMode="auto">
          <a:xfrm>
            <a:off x="2133600" y="1804988"/>
            <a:ext cx="4876800" cy="46799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4" name="Line 6"/>
          <p:cNvSpPr>
            <a:spLocks noChangeShapeType="1"/>
          </p:cNvSpPr>
          <p:nvPr/>
        </p:nvSpPr>
        <p:spPr bwMode="auto">
          <a:xfrm>
            <a:off x="4368800" y="1804988"/>
            <a:ext cx="914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7"/>
          <p:cNvSpPr>
            <a:spLocks noChangeShapeType="1"/>
          </p:cNvSpPr>
          <p:nvPr/>
        </p:nvSpPr>
        <p:spPr bwMode="auto">
          <a:xfrm rot="-2320868">
            <a:off x="2730500" y="2209800"/>
            <a:ext cx="914400" cy="31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8"/>
          <p:cNvSpPr>
            <a:spLocks noChangeShapeType="1"/>
          </p:cNvSpPr>
          <p:nvPr/>
        </p:nvSpPr>
        <p:spPr bwMode="auto">
          <a:xfrm rot="3187806">
            <a:off x="6172994" y="2832894"/>
            <a:ext cx="860425" cy="1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9"/>
          <p:cNvSpPr>
            <a:spLocks noChangeShapeType="1"/>
          </p:cNvSpPr>
          <p:nvPr/>
        </p:nvSpPr>
        <p:spPr bwMode="auto">
          <a:xfrm flipH="1" flipV="1">
            <a:off x="2247900" y="5113338"/>
            <a:ext cx="508000" cy="620712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0"/>
          <p:cNvSpPr>
            <a:spLocks noChangeShapeType="1"/>
          </p:cNvSpPr>
          <p:nvPr/>
        </p:nvSpPr>
        <p:spPr bwMode="auto">
          <a:xfrm rot="21391762" flipH="1">
            <a:off x="5765800" y="5781675"/>
            <a:ext cx="584200" cy="50165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1"/>
          <p:cNvSpPr>
            <a:spLocks noChangeShapeType="1"/>
          </p:cNvSpPr>
          <p:nvPr/>
        </p:nvSpPr>
        <p:spPr bwMode="auto">
          <a:xfrm rot="5383711">
            <a:off x="6605588" y="4505325"/>
            <a:ext cx="858838" cy="15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2"/>
          <p:cNvSpPr>
            <a:spLocks noChangeShapeType="1"/>
          </p:cNvSpPr>
          <p:nvPr/>
        </p:nvSpPr>
        <p:spPr bwMode="auto">
          <a:xfrm rot="-5447534">
            <a:off x="1704975" y="3857625"/>
            <a:ext cx="858838" cy="158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3"/>
          <p:cNvSpPr>
            <a:spLocks noChangeShapeType="1"/>
          </p:cNvSpPr>
          <p:nvPr/>
        </p:nvSpPr>
        <p:spPr bwMode="auto">
          <a:xfrm rot="10672734">
            <a:off x="3860800" y="6484938"/>
            <a:ext cx="914400" cy="31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4"/>
          <p:cNvSpPr>
            <a:spLocks noChangeShapeType="1"/>
          </p:cNvSpPr>
          <p:nvPr/>
        </p:nvSpPr>
        <p:spPr bwMode="auto">
          <a:xfrm>
            <a:off x="4381500" y="1793875"/>
            <a:ext cx="660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Line 15"/>
          <p:cNvSpPr>
            <a:spLocks noChangeShapeType="1"/>
          </p:cNvSpPr>
          <p:nvPr/>
        </p:nvSpPr>
        <p:spPr bwMode="auto">
          <a:xfrm flipV="1">
            <a:off x="2882900" y="2078038"/>
            <a:ext cx="469900" cy="3714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Line 16"/>
          <p:cNvSpPr>
            <a:spLocks noChangeShapeType="1"/>
          </p:cNvSpPr>
          <p:nvPr/>
        </p:nvSpPr>
        <p:spPr bwMode="auto">
          <a:xfrm rot="18148271" flipH="1">
            <a:off x="1897063" y="3817938"/>
            <a:ext cx="473075" cy="28892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 rot="9561479" flipV="1">
            <a:off x="5843588" y="5870575"/>
            <a:ext cx="523875" cy="203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18"/>
          <p:cNvSpPr>
            <a:spLocks noChangeShapeType="1"/>
          </p:cNvSpPr>
          <p:nvPr/>
        </p:nvSpPr>
        <p:spPr bwMode="auto">
          <a:xfrm rot="6443357" flipH="1">
            <a:off x="6746876" y="4327525"/>
            <a:ext cx="569912" cy="19208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Line 19"/>
          <p:cNvSpPr>
            <a:spLocks noChangeShapeType="1"/>
          </p:cNvSpPr>
          <p:nvPr/>
        </p:nvSpPr>
        <p:spPr bwMode="auto">
          <a:xfrm rot="3816004" flipH="1">
            <a:off x="6223000" y="2654301"/>
            <a:ext cx="606425" cy="1206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Line 20"/>
          <p:cNvSpPr>
            <a:spLocks noChangeShapeType="1"/>
          </p:cNvSpPr>
          <p:nvPr/>
        </p:nvSpPr>
        <p:spPr bwMode="auto">
          <a:xfrm rot="15918648" flipH="1">
            <a:off x="2332831" y="5342732"/>
            <a:ext cx="433387" cy="27305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1"/>
          <p:cNvSpPr>
            <a:spLocks noChangeShapeType="1"/>
          </p:cNvSpPr>
          <p:nvPr/>
        </p:nvSpPr>
        <p:spPr bwMode="auto">
          <a:xfrm rot="12226580" flipV="1">
            <a:off x="4152900" y="6357938"/>
            <a:ext cx="541338" cy="244475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40163" y="3429000"/>
          <a:ext cx="1465262" cy="754063"/>
        </p:xfrm>
        <a:graphic>
          <a:graphicData uri="http://schemas.openxmlformats.org/presentationml/2006/ole">
            <p:oleObj spid="_x0000_s1278978" name="Equation" r:id="rId4" imgW="444240" imgH="228600" progId="Equation.3">
              <p:embed/>
            </p:oleObj>
          </a:graphicData>
        </a:graphic>
      </p:graphicFrame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5263" y="1954213"/>
            <a:ext cx="2487612" cy="1371600"/>
            <a:chOff x="4044" y="1022"/>
            <a:chExt cx="1567" cy="864"/>
          </a:xfrm>
        </p:grpSpPr>
        <p:sp>
          <p:nvSpPr>
            <p:cNvPr id="34850" name="Line 24"/>
            <p:cNvSpPr>
              <a:spLocks noChangeShapeType="1"/>
            </p:cNvSpPr>
            <p:nvPr/>
          </p:nvSpPr>
          <p:spPr bwMode="auto">
            <a:xfrm>
              <a:off x="4044" y="1272"/>
              <a:ext cx="432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1" name="Line 25"/>
            <p:cNvSpPr>
              <a:spLocks noChangeShapeType="1"/>
            </p:cNvSpPr>
            <p:nvPr/>
          </p:nvSpPr>
          <p:spPr bwMode="auto">
            <a:xfrm>
              <a:off x="4062" y="1734"/>
              <a:ext cx="3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2" name="Text Box 26"/>
            <p:cNvSpPr txBox="1">
              <a:spLocks noChangeArrowheads="1"/>
            </p:cNvSpPr>
            <p:nvPr/>
          </p:nvSpPr>
          <p:spPr bwMode="auto">
            <a:xfrm>
              <a:off x="4526" y="1022"/>
              <a:ext cx="107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Momentum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vector</a:t>
              </a:r>
            </a:p>
          </p:txBody>
        </p:sp>
        <p:sp>
          <p:nvSpPr>
            <p:cNvPr id="34853" name="Text Box 27"/>
            <p:cNvSpPr txBox="1">
              <a:spLocks noChangeArrowheads="1"/>
            </p:cNvSpPr>
            <p:nvPr/>
          </p:nvSpPr>
          <p:spPr bwMode="auto">
            <a:xfrm>
              <a:off x="4562" y="1598"/>
              <a:ext cx="10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</a:rPr>
                <a:t>Spin vector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220913" y="1870075"/>
            <a:ext cx="4722812" cy="4548188"/>
            <a:chOff x="2221591" y="1869535"/>
            <a:chExt cx="4722366" cy="4548478"/>
          </a:xfrm>
        </p:grpSpPr>
        <p:sp>
          <p:nvSpPr>
            <p:cNvPr id="34842" name="Line 25"/>
            <p:cNvSpPr>
              <a:spLocks noChangeShapeType="1"/>
            </p:cNvSpPr>
            <p:nvPr/>
          </p:nvSpPr>
          <p:spPr bwMode="auto">
            <a:xfrm>
              <a:off x="2221591" y="4224768"/>
              <a:ext cx="546439" cy="88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3" name="Line 25"/>
            <p:cNvSpPr>
              <a:spLocks noChangeShapeType="1"/>
            </p:cNvSpPr>
            <p:nvPr/>
          </p:nvSpPr>
          <p:spPr bwMode="auto">
            <a:xfrm flipH="1">
              <a:off x="6350188" y="4246902"/>
              <a:ext cx="593769" cy="84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4" name="Line 25"/>
            <p:cNvSpPr>
              <a:spLocks noChangeShapeType="1"/>
            </p:cNvSpPr>
            <p:nvPr/>
          </p:nvSpPr>
          <p:spPr bwMode="auto">
            <a:xfrm>
              <a:off x="4664401" y="1869535"/>
              <a:ext cx="3259" cy="5078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5" name="Line 25"/>
            <p:cNvSpPr>
              <a:spLocks noChangeShapeType="1"/>
            </p:cNvSpPr>
            <p:nvPr/>
          </p:nvSpPr>
          <p:spPr bwMode="auto">
            <a:xfrm flipH="1" flipV="1">
              <a:off x="4602530" y="5894568"/>
              <a:ext cx="7597" cy="5234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46" name="TextBox 32"/>
            <p:cNvSpPr txBox="1">
              <a:spLocks noChangeArrowheads="1"/>
            </p:cNvSpPr>
            <p:nvPr/>
          </p:nvSpPr>
          <p:spPr bwMode="auto">
            <a:xfrm>
              <a:off x="4732790" y="2073412"/>
              <a:ext cx="3386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</a:t>
              </a:r>
            </a:p>
          </p:txBody>
        </p:sp>
        <p:sp>
          <p:nvSpPr>
            <p:cNvPr id="34847" name="TextBox 33"/>
            <p:cNvSpPr txBox="1">
              <a:spLocks noChangeArrowheads="1"/>
            </p:cNvSpPr>
            <p:nvPr/>
          </p:nvSpPr>
          <p:spPr bwMode="auto">
            <a:xfrm>
              <a:off x="2442810" y="4255802"/>
              <a:ext cx="3386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</a:t>
              </a:r>
            </a:p>
          </p:txBody>
        </p:sp>
        <p:sp>
          <p:nvSpPr>
            <p:cNvPr id="34848" name="TextBox 34"/>
            <p:cNvSpPr txBox="1">
              <a:spLocks noChangeArrowheads="1"/>
            </p:cNvSpPr>
            <p:nvPr/>
          </p:nvSpPr>
          <p:spPr bwMode="auto">
            <a:xfrm>
              <a:off x="6394468" y="4234512"/>
              <a:ext cx="3386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</a:t>
              </a:r>
            </a:p>
          </p:txBody>
        </p:sp>
        <p:sp>
          <p:nvSpPr>
            <p:cNvPr id="34849" name="TextBox 35"/>
            <p:cNvSpPr txBox="1">
              <a:spLocks noChangeArrowheads="1"/>
            </p:cNvSpPr>
            <p:nvPr/>
          </p:nvSpPr>
          <p:spPr bwMode="auto">
            <a:xfrm>
              <a:off x="4668948" y="5852413"/>
              <a:ext cx="3386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E</a:t>
              </a:r>
            </a:p>
          </p:txBody>
        </p:sp>
      </p:grp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3724274" y="4447028"/>
          <a:ext cx="1943101" cy="1097491"/>
        </p:xfrm>
        <a:graphic>
          <a:graphicData uri="http://schemas.openxmlformats.org/presentationml/2006/ole">
            <p:oleObj spid="_x0000_s1278979" name="Equation" r:id="rId5" imgW="698400" imgH="393480" progId="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048375" y="15621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 the magic momentum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6475" y="3057525"/>
            <a:ext cx="2878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spin and momentum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vectors precess at same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rate in an E-field. Similar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muon g-2 method.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826250" y="1990725"/>
          <a:ext cx="1289050" cy="1037528"/>
        </p:xfrm>
        <a:graphic>
          <a:graphicData uri="http://schemas.openxmlformats.org/presentationml/2006/ole">
            <p:oleObj spid="_x0000_s1278980" name="Equation" r:id="rId6" imgW="520560" imgH="419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9144000" cy="5283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Neutrons in a box have an advantage: no electric force, small volumes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Protons in a storage ring (“g-2” with E-fields):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Primary source, revolution in statistics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Position displacement sensitive to background magnetic fields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Geometrical phase: EDM-like signal depends on azimuthal location; position displacement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0"/>
            <a:ext cx="778668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3100"/>
          </a:xfrm>
        </p:spPr>
        <p:txBody>
          <a:bodyPr/>
          <a:lstStyle/>
          <a:p>
            <a:r>
              <a:rPr lang="en-US" sz="2800" dirty="0" smtClean="0"/>
              <a:t>The proton EDM proposal to DOE NP: November 2011</a:t>
            </a: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0" y="6027738"/>
            <a:ext cx="49191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51B3D"/>
                </a:solidFill>
              </a:rPr>
              <a:t>Weak </a:t>
            </a:r>
            <a:r>
              <a:rPr lang="en-US" sz="2400" dirty="0" smtClean="0">
                <a:solidFill>
                  <a:srgbClr val="E51B3D"/>
                </a:solidFill>
              </a:rPr>
              <a:t>vertical focusing </a:t>
            </a:r>
            <a:r>
              <a:rPr lang="en-US" sz="2400" dirty="0">
                <a:solidFill>
                  <a:srgbClr val="E51B3D"/>
                </a:solidFill>
              </a:rPr>
              <a:t>to optimize </a:t>
            </a:r>
          </a:p>
          <a:p>
            <a:r>
              <a:rPr lang="en-US" sz="2400" dirty="0">
                <a:solidFill>
                  <a:srgbClr val="E51B3D"/>
                </a:solidFill>
              </a:rPr>
              <a:t>SCT and </a:t>
            </a:r>
            <a:r>
              <a:rPr lang="en-US" sz="2400" dirty="0" smtClean="0">
                <a:solidFill>
                  <a:srgbClr val="E51B3D"/>
                </a:solidFill>
              </a:rPr>
              <a:t>BPM operation</a:t>
            </a:r>
            <a:endParaRPr lang="en-US" sz="2400" dirty="0">
              <a:solidFill>
                <a:srgbClr val="E51B3D"/>
              </a:solidFill>
            </a:endParaRPr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6692900" y="6299200"/>
            <a:ext cx="173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B: quadrupoles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>
            <a:off x="6210300" y="5842000"/>
            <a:ext cx="533400" cy="520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343650" y="5035550"/>
            <a:ext cx="1828800" cy="673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" name="Donut 8"/>
          <p:cNvSpPr/>
          <p:nvPr/>
        </p:nvSpPr>
        <p:spPr>
          <a:xfrm>
            <a:off x="5219700" y="1625600"/>
            <a:ext cx="800100" cy="482600"/>
          </a:xfrm>
          <a:prstGeom prst="donut">
            <a:avLst>
              <a:gd name="adj" fmla="val 10714"/>
            </a:avLst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155700"/>
            <a:ext cx="2027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Lattice: R. Talman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r>
              <a:rPr lang="en-US" u="sng" dirty="0" smtClean="0">
                <a:solidFill>
                  <a:srgbClr val="0000FF"/>
                </a:solidFill>
              </a:rPr>
              <a:t>Experiment Parameters (proposal)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100"/>
            <a:ext cx="9144000" cy="59309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Proton magic momentum: 0.7 GeV/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         (233 MeV kinetic)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 = 10.5 MV/</a:t>
            </a:r>
            <a:r>
              <a:rPr lang="en-US" dirty="0" err="1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 for 3 cm plate separation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 = 40 m; plus straight sections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Weak vertical focusing: vertical tune 0.2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0.1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Stored particles: ~10</a:t>
            </a:r>
            <a:r>
              <a:rPr lang="en-US" baseline="30000" dirty="0" smtClean="0">
                <a:solidFill>
                  <a:srgbClr val="FF0000"/>
                </a:solidFill>
              </a:rPr>
              <a:t>10</a:t>
            </a:r>
            <a:r>
              <a:rPr lang="en-US" dirty="0" smtClean="0">
                <a:solidFill>
                  <a:srgbClr val="FF0000"/>
                </a:solidFill>
              </a:rPr>
              <a:t> per 10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s, 10</a:t>
            </a:r>
            <a:r>
              <a:rPr lang="en-US" baseline="30000" dirty="0" smtClean="0">
                <a:solidFill>
                  <a:srgbClr val="FF0000"/>
                </a:solidFill>
              </a:rPr>
              <a:t>4</a:t>
            </a:r>
            <a:r>
              <a:rPr lang="en-US" dirty="0" smtClean="0">
                <a:solidFill>
                  <a:srgbClr val="FF0000"/>
                </a:solidFill>
              </a:rPr>
              <a:t> injections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98538</TotalTime>
  <Words>1784</Words>
  <Application>Microsoft Macintosh PowerPoint</Application>
  <PresentationFormat>On-screen Show (4:3)</PresentationFormat>
  <Paragraphs>295</Paragraphs>
  <Slides>37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The storage-ring proton EDM experiment  Yannis Semertzidis, BNL</vt:lpstr>
      <vt:lpstr>Physics of EDM of fundamental particles.   Proton EDM: &gt;103 TeV for SUSY-like New Physics</vt:lpstr>
      <vt:lpstr>Purcell and Ramsey: “The question of the possible existence of an electric dipole moment of a nucleus or of an elementary particle…becomes a purely experimental matter”</vt:lpstr>
      <vt:lpstr>We have developed the Storage Ring EDM Method (g-2 technique with Electric fields) (http://www.bnl.gov/edm)</vt:lpstr>
      <vt:lpstr>Slide 5</vt:lpstr>
      <vt:lpstr>The proton EDM uses an ALL-ELECTRIC ring: spin is aligned with the momentum vector</vt:lpstr>
      <vt:lpstr>Comparing Methods</vt:lpstr>
      <vt:lpstr>The proton EDM proposal to DOE NP: November 2011</vt:lpstr>
      <vt:lpstr>Experiment Parameters (proposal)</vt:lpstr>
      <vt:lpstr>Beam parameters</vt:lpstr>
      <vt:lpstr>Total cost: exp + ring + beamline for two different ring locations @ BNL</vt:lpstr>
      <vt:lpstr>Fermi: need polarized proton source</vt:lpstr>
      <vt:lpstr>International srEDM Network Common R&amp;D</vt:lpstr>
      <vt:lpstr>Slide 14</vt:lpstr>
      <vt:lpstr>Polarimeter Development (monitors proton beam polarization direction as a function of time)</vt:lpstr>
      <vt:lpstr>Slide 16</vt:lpstr>
      <vt:lpstr>R&amp;D progress</vt:lpstr>
      <vt:lpstr>Slide 18</vt:lpstr>
      <vt:lpstr>1. SQUID-Based BPM</vt:lpstr>
      <vt:lpstr>B-field from (same sign) CR beams</vt:lpstr>
      <vt:lpstr>Advantages of SQUID magnetometers for (same sign) counter-rotating beams</vt:lpstr>
      <vt:lpstr>What is critical</vt:lpstr>
      <vt:lpstr>Slide 23</vt:lpstr>
      <vt:lpstr>Budget for testing at RHIC, US-Japan by D. Kawall</vt:lpstr>
      <vt:lpstr>Assuming a post doc</vt:lpstr>
      <vt:lpstr>3. Spin Coherence Time: need &gt;102 s</vt:lpstr>
      <vt:lpstr>Vert. tune = .1</vt:lpstr>
      <vt:lpstr>E-field plate module: Similar to the (26) FNAL Tevatron ES-separators</vt:lpstr>
      <vt:lpstr>Large Scale Electrodes, New: pEDM electrodes with HPWR</vt:lpstr>
      <vt:lpstr>Recent development: Data! Maximum E-field vs. Plate gap</vt:lpstr>
      <vt:lpstr>Staging the experiment</vt:lpstr>
      <vt:lpstr>Proton EDM plan at FNAL</vt:lpstr>
      <vt:lpstr>Slide 33</vt:lpstr>
      <vt:lpstr>Physics: Potential of EDMs</vt:lpstr>
      <vt:lpstr>Summary</vt:lpstr>
      <vt:lpstr>Extra slides</vt:lpstr>
      <vt:lpstr>Smaller-Ring Parameters</vt:lpstr>
    </vt:vector>
  </TitlesOfParts>
  <Manager/>
  <Company>BNL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EDM Review</dc:title>
  <dc:subject/>
  <dc:creator>Yannis Semertzidis</dc:creator>
  <cp:keywords/>
  <dc:description/>
  <cp:lastModifiedBy>BNL</cp:lastModifiedBy>
  <cp:revision>2234</cp:revision>
  <cp:lastPrinted>2011-03-28T18:27:59Z</cp:lastPrinted>
  <dcterms:created xsi:type="dcterms:W3CDTF">2013-05-20T13:41:42Z</dcterms:created>
  <dcterms:modified xsi:type="dcterms:W3CDTF">2013-05-20T13:42:25Z</dcterms:modified>
  <cp:category/>
</cp:coreProperties>
</file>