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51" r:id="rId1"/>
    <p:sldMasterId id="2147483677" r:id="rId2"/>
  </p:sldMasterIdLst>
  <p:notesMasterIdLst>
    <p:notesMasterId r:id="rId83"/>
  </p:notesMasterIdLst>
  <p:handoutMasterIdLst>
    <p:handoutMasterId r:id="rId84"/>
  </p:handoutMasterIdLst>
  <p:sldIdLst>
    <p:sldId id="261" r:id="rId3"/>
    <p:sldId id="601" r:id="rId4"/>
    <p:sldId id="664" r:id="rId5"/>
    <p:sldId id="665" r:id="rId6"/>
    <p:sldId id="666" r:id="rId7"/>
    <p:sldId id="667" r:id="rId8"/>
    <p:sldId id="670" r:id="rId9"/>
    <p:sldId id="672" r:id="rId10"/>
    <p:sldId id="461" r:id="rId11"/>
    <p:sldId id="711" r:id="rId12"/>
    <p:sldId id="712" r:id="rId13"/>
    <p:sldId id="678" r:id="rId14"/>
    <p:sldId id="612" r:id="rId15"/>
    <p:sldId id="607" r:id="rId16"/>
    <p:sldId id="609" r:id="rId17"/>
    <p:sldId id="610" r:id="rId18"/>
    <p:sldId id="608" r:id="rId19"/>
    <p:sldId id="651" r:id="rId20"/>
    <p:sldId id="617" r:id="rId21"/>
    <p:sldId id="681" r:id="rId22"/>
    <p:sldId id="691" r:id="rId23"/>
    <p:sldId id="683" r:id="rId24"/>
    <p:sldId id="684" r:id="rId25"/>
    <p:sldId id="687" r:id="rId26"/>
    <p:sldId id="701" r:id="rId27"/>
    <p:sldId id="620" r:id="rId28"/>
    <p:sldId id="621" r:id="rId29"/>
    <p:sldId id="622" r:id="rId30"/>
    <p:sldId id="618" r:id="rId31"/>
    <p:sldId id="623" r:id="rId32"/>
    <p:sldId id="679" r:id="rId33"/>
    <p:sldId id="688" r:id="rId34"/>
    <p:sldId id="689" r:id="rId35"/>
    <p:sldId id="686" r:id="rId36"/>
    <p:sldId id="628" r:id="rId37"/>
    <p:sldId id="630" r:id="rId38"/>
    <p:sldId id="631" r:id="rId39"/>
    <p:sldId id="713" r:id="rId40"/>
    <p:sldId id="682" r:id="rId41"/>
    <p:sldId id="690" r:id="rId42"/>
    <p:sldId id="692" r:id="rId43"/>
    <p:sldId id="693" r:id="rId44"/>
    <p:sldId id="694" r:id="rId45"/>
    <p:sldId id="697" r:id="rId46"/>
    <p:sldId id="702" r:id="rId47"/>
    <p:sldId id="698" r:id="rId48"/>
    <p:sldId id="699" r:id="rId49"/>
    <p:sldId id="695" r:id="rId50"/>
    <p:sldId id="696" r:id="rId51"/>
    <p:sldId id="700" r:id="rId52"/>
    <p:sldId id="641" r:id="rId53"/>
    <p:sldId id="644" r:id="rId54"/>
    <p:sldId id="580" r:id="rId55"/>
    <p:sldId id="652" r:id="rId56"/>
    <p:sldId id="709" r:id="rId57"/>
    <p:sldId id="710" r:id="rId58"/>
    <p:sldId id="705" r:id="rId59"/>
    <p:sldId id="706" r:id="rId60"/>
    <p:sldId id="708" r:id="rId61"/>
    <p:sldId id="703" r:id="rId62"/>
    <p:sldId id="642" r:id="rId63"/>
    <p:sldId id="662" r:id="rId64"/>
    <p:sldId id="669" r:id="rId65"/>
    <p:sldId id="629" r:id="rId66"/>
    <p:sldId id="632" r:id="rId67"/>
    <p:sldId id="606" r:id="rId68"/>
    <p:sldId id="542" r:id="rId69"/>
    <p:sldId id="653" r:id="rId70"/>
    <p:sldId id="654" r:id="rId71"/>
    <p:sldId id="655" r:id="rId72"/>
    <p:sldId id="633" r:id="rId73"/>
    <p:sldId id="634" r:id="rId74"/>
    <p:sldId id="635" r:id="rId75"/>
    <p:sldId id="636" r:id="rId76"/>
    <p:sldId id="637" r:id="rId77"/>
    <p:sldId id="638" r:id="rId78"/>
    <p:sldId id="656" r:id="rId79"/>
    <p:sldId id="657" r:id="rId80"/>
    <p:sldId id="658" r:id="rId81"/>
    <p:sldId id="659" r:id="rId82"/>
  </p:sldIdLst>
  <p:sldSz cx="9144000" cy="6858000" type="screen4x3"/>
  <p:notesSz cx="7099300" cy="10234613"/>
  <p:embeddedFontLst>
    <p:embeddedFont>
      <p:font typeface="Cambria" pitchFamily="18" charset="0"/>
      <p:regular r:id="rId85"/>
      <p:bold r:id="rId86"/>
      <p:italic r:id="rId87"/>
      <p:boldItalic r:id="rId88"/>
    </p:embeddedFont>
    <p:embeddedFont>
      <p:font typeface="Calibri" pitchFamily="34" charset="0"/>
      <p:regular r:id="rId89"/>
      <p:bold r:id="rId90"/>
      <p:italic r:id="rId91"/>
      <p:boldItalic r:id="rId92"/>
    </p:embeddedFont>
    <p:embeddedFont>
      <p:font typeface="Comic Sans MS" pitchFamily="66" charset="0"/>
      <p:regular r:id="rId93"/>
      <p:bold r:id="rId94"/>
    </p:embeddedFont>
    <p:embeddedFont>
      <p:font typeface="Cambria Math" pitchFamily="18" charset="0"/>
      <p:regular r:id="rId95"/>
    </p:embeddedFont>
    <p:embeddedFont>
      <p:font typeface="ＭＳ Ｐゴシック" pitchFamily="34" charset="-128"/>
      <p:regular r:id="rId9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FF3300"/>
    <a:srgbClr val="FF6600"/>
    <a:srgbClr val="FF9900"/>
    <a:srgbClr val="0099FF"/>
    <a:srgbClr val="0066FF"/>
    <a:srgbClr val="FFFFCC"/>
    <a:srgbClr val="DAFEF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89626" autoAdjust="0"/>
  </p:normalViewPr>
  <p:slideViewPr>
    <p:cSldViewPr showGuides="1">
      <p:cViewPr varScale="1">
        <p:scale>
          <a:sx n="70" d="100"/>
          <a:sy n="70" d="100"/>
        </p:scale>
        <p:origin x="-1142" y="-86"/>
      </p:cViewPr>
      <p:guideLst>
        <p:guide orient="horz" pos="1911"/>
        <p:guide orient="horz" pos="1389"/>
        <p:guide orient="horz" pos="144"/>
        <p:guide orient="horz" pos="4065"/>
        <p:guide orient="horz" pos="2954"/>
        <p:guide pos="5759"/>
        <p:guide pos="476"/>
        <p:guide pos="4694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253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97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BED8670D-4810-481F-9A9B-9F79CCD1FB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454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441027FB-934D-4029-823B-A11BE2F7AF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8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F1A8-6E53-49DF-97B8-1E5162EBE4E0}" type="slidenum">
              <a:rPr lang="de-DE"/>
              <a:pPr/>
              <a:t>1</a:t>
            </a:fld>
            <a:endParaRPr 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6CF7A-6BE3-4559-9622-94105D613E30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15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DB4F9AE-4AAF-4534-B822-542A49D17A0A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4F6641CE-385B-44C1-86D6-9DB57C43FA32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598EAC-3960-4F03-A88A-DB5EE7D98D3B}" type="slidenum">
              <a:rPr lang="de-DE" sz="1200"/>
              <a:pPr eaLnBrk="1" hangingPunct="1"/>
              <a:t>20</a:t>
            </a:fld>
            <a:endParaRPr lang="de-DE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21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021608" y="9721900"/>
            <a:ext cx="3076031" cy="5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7523"/>
            <a:fld id="{C67B981E-3A44-47EC-A8D7-37DA4DA5FFBE}" type="slidenum">
              <a:rPr lang="de-DE" sz="1200">
                <a:solidFill>
                  <a:prstClr val="black"/>
                </a:solidFill>
              </a:rPr>
              <a:pPr algn="r" defTabSz="937523"/>
              <a:t>29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32576-C03D-4188-A2AB-2F9BE5300793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30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33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40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2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47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50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55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FB1CA8-F574-4B20-9343-4CC36E72985E}" type="slidenum">
              <a:rPr lang="de-DE" sz="1200"/>
              <a:pPr eaLnBrk="1" hangingPunct="1"/>
              <a:t>56</a:t>
            </a:fld>
            <a:endParaRPr lang="de-DE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38B955-203B-4332-BC54-2E2B2C6E3FC8}" type="slidenum">
              <a:rPr lang="de-DE" sz="1200"/>
              <a:pPr eaLnBrk="1" hangingPunct="1"/>
              <a:t>57</a:t>
            </a:fld>
            <a:endParaRPr lang="de-DE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994B26-100B-4CDD-A6B5-A72E93CD6E6A}" type="slidenum">
              <a:rPr lang="de-DE" sz="1200"/>
              <a:pPr eaLnBrk="1" hangingPunct="1"/>
              <a:t>58</a:t>
            </a:fld>
            <a:endParaRPr lang="de-DE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3361FE09-E6C0-441F-B27B-C5F88E6D236E}" type="slidenum">
              <a:rPr lang="de-DE" sz="1200">
                <a:solidFill>
                  <a:prstClr val="black"/>
                </a:solidFill>
              </a:rPr>
              <a:pPr algn="r" defTabSz="938213"/>
              <a:t>59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6C85AB6B-27B8-4E8A-810F-2108ACCDE755}" type="slidenum">
              <a:rPr lang="de-DE" sz="1200">
                <a:solidFill>
                  <a:prstClr val="black"/>
                </a:solidFill>
              </a:rPr>
              <a:pPr algn="r" defTabSz="938213"/>
              <a:t>59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6B91572-6D49-48FD-9006-30314B3B3C1D}" type="slidenum">
              <a:rPr lang="de-DE" sz="1200"/>
              <a:pPr eaLnBrk="1" hangingPunct="1"/>
              <a:t>60</a:t>
            </a:fld>
            <a:endParaRPr lang="de-DE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CD69C-A708-486F-81F4-C745FE554F8A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61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4DB83-4065-4AC4-AD89-4C8178AE69F0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62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89F8C1-1F0D-4B9A-B6FD-EE4DAAFD523A}" type="slidenum">
              <a:rPr lang="de-DE" sz="1200"/>
              <a:pPr eaLnBrk="1" hangingPunct="1"/>
              <a:t>6</a:t>
            </a:fld>
            <a:endParaRPr lang="de-DE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7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B7D4DD5-E902-45F6-A003-E706205F8CE5}" type="slidenum">
              <a:rPr lang="de-DE" sz="1200"/>
              <a:pPr eaLnBrk="1" hangingPunct="1"/>
              <a:t>8</a:t>
            </a:fld>
            <a:endParaRPr lang="de-DE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E9A1BBD5-C2A9-4D15-B53F-0772EE623505}" type="slidenum">
              <a:rPr lang="de-DE" sz="1200"/>
              <a:pPr algn="r" defTabSz="938213"/>
              <a:t>9</a:t>
            </a:fld>
            <a:endParaRPr lang="de-DE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CB53ADC2-7512-4CBD-817A-3A71BBD549C0}" type="slidenum">
              <a:rPr lang="de-DE" sz="1200"/>
              <a:pPr algn="r" defTabSz="938213"/>
              <a:t>9</a:t>
            </a:fld>
            <a:endParaRPr lang="de-DE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94163BD-6E25-4E5C-A728-D3ABC618040E}" type="slidenum">
              <a:rPr lang="de-DE" sz="1200"/>
              <a:pPr eaLnBrk="1" hangingPunct="1"/>
              <a:t>11</a:t>
            </a:fld>
            <a:endParaRPr lang="de-DE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12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89025" y="941387"/>
            <a:ext cx="2478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13" y="254000"/>
            <a:ext cx="2320925" cy="814388"/>
          </a:xfrm>
          <a:prstGeom prst="rect">
            <a:avLst/>
          </a:prstGeom>
          <a:noFill/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3413" y="2498725"/>
            <a:ext cx="7173912" cy="1101725"/>
          </a:xfrm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3873500"/>
            <a:ext cx="5908675" cy="838200"/>
          </a:xfrm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43098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55889" y="6356350"/>
            <a:ext cx="4783203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8915" y="6356350"/>
            <a:ext cx="500228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0274" y="6356350"/>
            <a:ext cx="876312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5168" y="6356350"/>
            <a:ext cx="4673664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99056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652628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448251"/>
            <a:ext cx="782178" cy="365125"/>
          </a:xfrm>
          <a:prstGeom prst="rect">
            <a:avLst/>
          </a:prstGeom>
        </p:spPr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50111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854186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97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35735"/>
            <a:ext cx="7772400" cy="46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0258" y="114784"/>
            <a:ext cx="1447800" cy="469900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  <p:sldLayoutId id="2147483675" r:id="rId13"/>
    <p:sldLayoutId id="2147483676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wmf"/><Relationship Id="rId12" Type="http://schemas.openxmlformats.org/officeDocument/2006/relationships/image" Target="../media/image22.w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11" Type="http://schemas.openxmlformats.org/officeDocument/2006/relationships/image" Target="../media/image401.png"/><Relationship Id="rId5" Type="http://schemas.openxmlformats.org/officeDocument/2006/relationships/image" Target="../media/image392.png"/><Relationship Id="rId10" Type="http://schemas.openxmlformats.org/officeDocument/2006/relationships/image" Target="../media/image26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oleObject" Target="file:///C:\Users\Frank%20Rathmann\Documents\EDM\Polarimetry\General%20EDM%20stuff_26.10.2010.xmcd\Selection%203%201395%20409%201669" TargetMode="External"/><Relationship Id="rId7" Type="http://schemas.openxmlformats.org/officeDocument/2006/relationships/image" Target="../media/image3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5" Type="http://schemas.openxmlformats.org/officeDocument/2006/relationships/oleObject" Target="file:///C:\Users\Frank%20Rathmann\Documents\EDM\Polarimetry\General%20EDM%20stuff_26.10.2010.xmcd\Selection%203%201395%20409%201669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39.wmf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50.wmf"/><Relationship Id="rId9" Type="http://schemas.openxmlformats.org/officeDocument/2006/relationships/image" Target="../media/image55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53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2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7" Type="http://schemas.openxmlformats.org/officeDocument/2006/relationships/image" Target="../media/image10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8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tstar.eu/" TargetMode="External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7" Type="http://schemas.openxmlformats.org/officeDocument/2006/relationships/image" Target="../media/image113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1.png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60.png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0.png"/><Relationship Id="rId18" Type="http://schemas.openxmlformats.org/officeDocument/2006/relationships/image" Target="../media/image124.png"/><Relationship Id="rId3" Type="http://schemas.openxmlformats.org/officeDocument/2006/relationships/image" Target="../media/image1190.png"/><Relationship Id="rId12" Type="http://schemas.openxmlformats.org/officeDocument/2006/relationships/image" Target="../media/image990.png"/><Relationship Id="rId17" Type="http://schemas.openxmlformats.org/officeDocument/2006/relationships/image" Target="../media/image123.png"/><Relationship Id="rId2" Type="http://schemas.openxmlformats.org/officeDocument/2006/relationships/image" Target="../media/image1180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21.png"/><Relationship Id="rId19" Type="http://schemas.openxmlformats.org/officeDocument/2006/relationships/image" Target="../media/image125.png"/><Relationship Id="rId14" Type="http://schemas.openxmlformats.org/officeDocument/2006/relationships/image" Target="../media/image101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107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0.bin"/><Relationship Id="rId3" Type="http://schemas.openxmlformats.org/officeDocument/2006/relationships/image" Target="../media/image132.png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70.png"/><Relationship Id="rId10" Type="http://schemas.openxmlformats.org/officeDocument/2006/relationships/image" Target="../media/image140.png"/><Relationship Id="rId4" Type="http://schemas.openxmlformats.org/officeDocument/2006/relationships/image" Target="../media/image800.png"/><Relationship Id="rId9" Type="http://schemas.openxmlformats.org/officeDocument/2006/relationships/image" Target="../media/image120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1.png"/><Relationship Id="rId4" Type="http://schemas.openxmlformats.org/officeDocument/2006/relationships/image" Target="../media/image14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3" Type="http://schemas.openxmlformats.org/officeDocument/2006/relationships/image" Target="../media/image830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0.png"/><Relationship Id="rId5" Type="http://schemas.openxmlformats.org/officeDocument/2006/relationships/image" Target="../media/image151.png"/><Relationship Id="rId4" Type="http://schemas.openxmlformats.org/officeDocument/2006/relationships/image" Target="../media/image8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79" y="2540000"/>
            <a:ext cx="8690094" cy="2313007"/>
          </a:xfrm>
          <a:noFill/>
          <a:ln w="22225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000" dirty="0"/>
              <a:t>EDM searches at </a:t>
            </a:r>
            <a:r>
              <a:rPr lang="en-US" sz="4000" dirty="0" smtClean="0"/>
              <a:t>COSY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Overview of COSY plans and activities</a:t>
            </a:r>
            <a:endParaRPr lang="de-DE" sz="3200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54812" y="5562450"/>
            <a:ext cx="8229656" cy="11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</a:rPr>
              <a:t>May 20, 2013                                                                              Frank Rathmann</a:t>
            </a:r>
          </a:p>
          <a:p>
            <a:pPr algn="r">
              <a:spcBef>
                <a:spcPts val="0"/>
              </a:spcBef>
            </a:pPr>
            <a:r>
              <a:rPr lang="de-DE" dirty="0">
                <a:solidFill>
                  <a:schemeClr val="bg1"/>
                </a:solidFill>
              </a:rPr>
              <a:t>(on behalf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BNL-EDM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JEDI collaborations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algn="r">
              <a:spcBef>
                <a:spcPct val="50000"/>
              </a:spcBef>
            </a:pPr>
            <a:endParaRPr lang="de-DE" sz="105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FNAL, Batavia,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What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caused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the</a:t>
            </a:r>
            <a:r>
              <a:rPr lang="de-DE" dirty="0" smtClean="0">
                <a:solidFill>
                  <a:srgbClr val="C00000"/>
                </a:solidFill>
              </a:rPr>
              <a:t> Baryon </a:t>
            </a:r>
            <a:r>
              <a:rPr lang="de-DE" dirty="0" err="1" smtClean="0">
                <a:solidFill>
                  <a:srgbClr val="C00000"/>
                </a:solidFill>
              </a:rPr>
              <a:t>asymmetry</a:t>
            </a:r>
            <a:r>
              <a:rPr lang="de-DE" dirty="0" smtClean="0">
                <a:solidFill>
                  <a:srgbClr val="C00000"/>
                </a:solidFill>
              </a:rPr>
              <a:t>?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2813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763688" y="1035339"/>
            <a:ext cx="5796000" cy="53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871700" y="1088780"/>
            <a:ext cx="5580000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1600" dirty="0" smtClean="0"/>
              <a:t>Carina Nebula: Largest-seen star-birth regions in the galaxy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523528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3440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                                      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198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6.11±0.19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600" b="0" i="1" dirty="0" smtClean="0">
                                        <a:latin typeface="Cambria Math"/>
                                        <a:sym typeface="Symbol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aseline="30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dirty="0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800" b="0" i="1" dirty="0" smtClean="0">
                                        <a:latin typeface="Cambria Math"/>
                                        <a:sym typeface="Symbol"/>
                                      </a:rPr>
                                      <m:t>−18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10275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486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r="-1019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06667" r="-10194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714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89024" r="-101944" b="-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feld 2"/>
          <p:cNvSpPr txBox="1"/>
          <p:nvPr/>
        </p:nvSpPr>
        <p:spPr>
          <a:xfrm>
            <a:off x="2375756" y="1635187"/>
            <a:ext cx="48397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happened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antimatter?</a:t>
            </a:r>
            <a:endParaRPr lang="de-DE" sz="24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908324" y="4329100"/>
            <a:ext cx="5580000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  <a:ea typeface="Calibri" pitchFamily="34" charset="0"/>
              </a:rPr>
              <a:t>Sakharov (1967): Three conditions for baryogenesis</a:t>
            </a:r>
          </a:p>
          <a:p>
            <a:pPr algn="just"/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B number conservation violated sufficiently strongly</a:t>
            </a:r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C and CP violated, B and anti-Bs with different rates</a:t>
            </a:r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Evolution of universe outside thermal equilibrium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647564" y="5841268"/>
            <a:ext cx="808928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The </a:t>
            </a:r>
            <a:r>
              <a:rPr lang="de-DE" sz="2000" dirty="0" err="1">
                <a:solidFill>
                  <a:schemeClr val="bg1"/>
                </a:solidFill>
              </a:rPr>
              <a:t>mystery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missing</a:t>
            </a:r>
            <a:r>
              <a:rPr lang="de-DE" sz="2000" b="1" dirty="0">
                <a:solidFill>
                  <a:schemeClr val="bg1"/>
                </a:solidFill>
              </a:rPr>
              <a:t> antimatter </a:t>
            </a:r>
            <a:r>
              <a:rPr lang="de-DE" sz="2000" dirty="0">
                <a:solidFill>
                  <a:schemeClr val="bg1"/>
                </a:solidFill>
              </a:rPr>
              <a:t>(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puzzle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our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existence</a:t>
            </a:r>
            <a:r>
              <a:rPr lang="de-DE" sz="2000" dirty="0">
                <a:solidFill>
                  <a:schemeClr val="bg1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1267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 txBox="1">
            <a:spLocks noChangeArrowheads="1"/>
          </p:cNvSpPr>
          <p:nvPr/>
        </p:nvSpPr>
        <p:spPr bwMode="auto">
          <a:xfrm>
            <a:off x="1176015" y="6057292"/>
            <a:ext cx="7176405" cy="360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600" dirty="0" smtClean="0">
                <a:solidFill>
                  <a:schemeClr val="bg1"/>
                </a:solidFill>
              </a:rPr>
              <a:t>J.M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err="1">
                <a:solidFill>
                  <a:schemeClr val="bg1"/>
                </a:solidFill>
              </a:rPr>
              <a:t>Pendlebury</a:t>
            </a:r>
            <a:r>
              <a:rPr lang="de-DE" sz="1600" dirty="0">
                <a:solidFill>
                  <a:schemeClr val="bg1"/>
                </a:solidFill>
              </a:rPr>
              <a:t>: „</a:t>
            </a:r>
            <a:r>
              <a:rPr lang="de-DE" sz="1600" dirty="0" err="1">
                <a:solidFill>
                  <a:schemeClr val="bg1"/>
                </a:solidFill>
              </a:rPr>
              <a:t>nEDM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has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killed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more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theories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than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any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other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single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expt</a:t>
            </a:r>
            <a:r>
              <a:rPr lang="de-DE" sz="1600" dirty="0">
                <a:solidFill>
                  <a:schemeClr val="bg1"/>
                </a:solidFill>
              </a:rPr>
              <a:t>.“</a:t>
            </a:r>
            <a:r>
              <a:rPr lang="de-DE" sz="16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0320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6" name="AutoShape 4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355600" y="-904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7" name="AutoShape 8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508000" y="6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139"/>
          <a:stretch>
            <a:fillRect/>
          </a:stretch>
        </p:blipFill>
        <p:spPr bwMode="auto">
          <a:xfrm>
            <a:off x="817563" y="866551"/>
            <a:ext cx="7510462" cy="493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20680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 </a:t>
            </a:r>
            <a:r>
              <a:rPr lang="de-DE" dirty="0" smtClean="0">
                <a:solidFill>
                  <a:srgbClr val="C00000"/>
                </a:solidFill>
              </a:rPr>
              <a:t>Potential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EDMs</a:t>
            </a:r>
          </a:p>
        </p:txBody>
      </p:sp>
    </p:spTree>
    <p:extLst>
      <p:ext uri="{BB962C8B-B14F-4D97-AF65-F5344CB8AC3E}">
        <p14:creationId xmlns:p14="http://schemas.microsoft.com/office/powerpoint/2010/main" val="2359390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Charged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particle</a:t>
            </a:r>
            <a:r>
              <a:rPr lang="de-DE" b="1" dirty="0" smtClean="0">
                <a:solidFill>
                  <a:srgbClr val="006666"/>
                </a:solidFill>
              </a:rPr>
              <a:t> EDM </a:t>
            </a:r>
            <a:r>
              <a:rPr lang="de-DE" b="1" dirty="0" err="1" smtClean="0">
                <a:solidFill>
                  <a:srgbClr val="006666"/>
                </a:solidFill>
              </a:rPr>
              <a:t>searches</a:t>
            </a:r>
            <a:endParaRPr lang="de-DE" b="1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/>
                </a:solidFill>
              </a:rPr>
              <a:t>Concepts </a:t>
            </a:r>
            <a:r>
              <a:rPr lang="de-DE" b="1" i="0" dirty="0" err="1">
                <a:solidFill>
                  <a:srgbClr val="006666"/>
                </a:solidFill>
              </a:rPr>
              <a:t>for</a:t>
            </a:r>
            <a:r>
              <a:rPr lang="de-DE" b="1" i="0" dirty="0">
                <a:solidFill>
                  <a:srgbClr val="006666"/>
                </a:solidFill>
              </a:rPr>
              <a:t> </a:t>
            </a:r>
            <a:r>
              <a:rPr lang="de-DE" b="1" i="0" dirty="0" err="1" smtClean="0">
                <a:solidFill>
                  <a:srgbClr val="006666"/>
                </a:solidFill>
              </a:rPr>
              <a:t>dedicated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>
                <a:solidFill>
                  <a:srgbClr val="006666"/>
                </a:solidFill>
              </a:rPr>
              <a:t>Storage </a:t>
            </a:r>
            <a:r>
              <a:rPr lang="de-DE" b="1" i="0" dirty="0" smtClean="0">
                <a:solidFill>
                  <a:srgbClr val="006666"/>
                </a:solidFill>
              </a:rPr>
              <a:t>Ring </a:t>
            </a:r>
            <a:r>
              <a:rPr lang="de-DE" b="1" i="0" dirty="0" err="1" smtClean="0">
                <a:solidFill>
                  <a:srgbClr val="006666"/>
                </a:solidFill>
              </a:rPr>
              <a:t>searches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persons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gen 23"/>
          <p:cNvSpPr/>
          <p:nvPr/>
        </p:nvSpPr>
        <p:spPr bwMode="auto">
          <a:xfrm>
            <a:off x="5292725" y="3609665"/>
            <a:ext cx="431800" cy="2159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6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2769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5576" y="730441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transverse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electric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fields</a:t>
            </a:r>
            <a:r>
              <a:rPr lang="de-DE" dirty="0" smtClean="0">
                <a:solidFill>
                  <a:srgbClr val="000000"/>
                </a:solidFill>
              </a:rPr>
              <a:t> in a ring (                          ),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anomalous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precession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described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Thomas-BMT </a:t>
            </a:r>
            <a:r>
              <a:rPr lang="de-DE" dirty="0" err="1" smtClean="0">
                <a:solidFill>
                  <a:srgbClr val="C00000"/>
                </a:solidFill>
              </a:rPr>
              <a:t>equation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31" name="Obj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865750"/>
              </p:ext>
            </p:extLst>
          </p:nvPr>
        </p:nvGraphicFramePr>
        <p:xfrm>
          <a:off x="6120172" y="717763"/>
          <a:ext cx="1692188" cy="406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06" name="Formel" r:id="rId4" imgW="1002960" imgH="241200" progId="Equation.3">
                  <p:embed/>
                </p:oleObj>
              </mc:Choice>
              <mc:Fallback>
                <p:oleObj name="Formel" r:id="rId4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2" y="717763"/>
                        <a:ext cx="1692188" cy="4069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078968"/>
              </p:ext>
            </p:extLst>
          </p:nvPr>
        </p:nvGraphicFramePr>
        <p:xfrm>
          <a:off x="2087724" y="1520788"/>
          <a:ext cx="4153766" cy="104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07" name="Formel" r:id="rId6" imgW="2323800" imgH="583920" progId="Equation.3">
                  <p:embed/>
                </p:oleObj>
              </mc:Choice>
              <mc:Fallback>
                <p:oleObj name="Formel" r:id="rId6" imgW="232380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724" y="1520788"/>
                        <a:ext cx="4153766" cy="1044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863588" y="2636912"/>
                <a:ext cx="7045518" cy="22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b="1" dirty="0" smtClean="0">
                    <a:solidFill>
                      <a:srgbClr val="C00000"/>
                    </a:solidFill>
                  </a:rPr>
                  <a:t>Magic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condition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: Spin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along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momentum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vector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de-DE" sz="1100" b="1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sign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, in a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combined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machine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2.   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&gt;0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protons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 in an all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ring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636912"/>
                <a:ext cx="7045518" cy="2200602"/>
              </a:xfrm>
              <a:prstGeom prst="rect">
                <a:avLst/>
              </a:prstGeom>
              <a:blipFill rotWithShape="1">
                <a:blip r:embed="rId8"/>
                <a:stretch>
                  <a:fillRect l="-779" t="-1385" b="-36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810973"/>
              </p:ext>
            </p:extLst>
          </p:nvPr>
        </p:nvGraphicFramePr>
        <p:xfrm>
          <a:off x="6937375" y="1667136"/>
          <a:ext cx="13557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08" name="Formel" r:id="rId9" imgW="787320" imgH="431640" progId="Equation.3">
                  <p:embed/>
                </p:oleObj>
              </mc:Choice>
              <mc:Fallback>
                <p:oleObj name="Formel" r:id="rId9" imgW="787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75" y="1667136"/>
                        <a:ext cx="1355725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112440"/>
              </p:ext>
            </p:extLst>
          </p:nvPr>
        </p:nvGraphicFramePr>
        <p:xfrm>
          <a:off x="2112963" y="3536640"/>
          <a:ext cx="2976562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09" name="Formel" r:id="rId11" imgW="1587240" imgH="444240" progId="Equation.3">
                  <p:embed/>
                </p:oleObj>
              </mc:Choice>
              <mc:Fallback>
                <p:oleObj name="Formel" r:id="rId11" imgW="1587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963" y="3536640"/>
                        <a:ext cx="2976562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feld 38"/>
          <p:cNvSpPr txBox="1"/>
          <p:nvPr/>
        </p:nvSpPr>
        <p:spPr>
          <a:xfrm>
            <a:off x="3347864" y="155388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0000"/>
                </a:solidFill>
              </a:rPr>
              <a:t>x</a:t>
            </a:r>
            <a:endParaRPr lang="de-DE" sz="1200" dirty="0">
              <a:solidFill>
                <a:srgbClr val="FF0000"/>
              </a:solidFill>
            </a:endParaRPr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060094"/>
              </p:ext>
            </p:extLst>
          </p:nvPr>
        </p:nvGraphicFramePr>
        <p:xfrm>
          <a:off x="2198507" y="4977172"/>
          <a:ext cx="276953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10" name="Formel" r:id="rId13" imgW="1587240" imgH="495000" progId="Equation.3">
                  <p:embed/>
                </p:oleObj>
              </mc:Choice>
              <mc:Fallback>
                <p:oleObj name="Formel" r:id="rId13" imgW="15872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507" y="4977172"/>
                        <a:ext cx="2769537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56715"/>
              </p:ext>
            </p:extLst>
          </p:nvPr>
        </p:nvGraphicFramePr>
        <p:xfrm>
          <a:off x="5092180" y="5121188"/>
          <a:ext cx="1655022" cy="68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11" name="Formel" r:id="rId15" imgW="952200" imgH="393480" progId="Equation.3">
                  <p:embed/>
                </p:oleObj>
              </mc:Choice>
              <mc:Fallback>
                <p:oleObj name="Formel" r:id="rId15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180" y="5121188"/>
                        <a:ext cx="1655022" cy="684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feld 42"/>
          <p:cNvSpPr txBox="1"/>
          <p:nvPr/>
        </p:nvSpPr>
        <p:spPr>
          <a:xfrm>
            <a:off x="7056276" y="526520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(</a:t>
            </a:r>
            <a:r>
              <a:rPr lang="de-DE" dirty="0" err="1" smtClean="0">
                <a:solidFill>
                  <a:srgbClr val="000000"/>
                </a:solidFill>
              </a:rPr>
              <a:t>magic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699499" y="3587167"/>
                <a:ext cx="1716817" cy="813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de-DE" sz="2400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radial</m:t>
                      </m:r>
                    </m:oMath>
                  </m:oMathPara>
                </a14:m>
                <a:endParaRPr lang="de-DE" sz="2400" baseline="-25000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𝐵</m:t>
                      </m:r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𝐵</m:t>
                      </m:r>
                      <m:r>
                        <m:rPr>
                          <m:sty m:val="p"/>
                        </m:rPr>
                        <a:rPr lang="de-DE" sz="2400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vertical</m:t>
                      </m:r>
                    </m:oMath>
                  </m:oMathPara>
                </a14:m>
                <a:endParaRPr lang="de-DE" sz="2400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499" y="3587167"/>
                <a:ext cx="1716817" cy="813941"/>
              </a:xfrm>
              <a:prstGeom prst="rect">
                <a:avLst/>
              </a:prstGeom>
              <a:blipFill rotWithShape="1">
                <a:blip r:embed="rId17"/>
                <a:stretch>
                  <a:fillRect b="-22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67544" y="11658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 smtClean="0">
                <a:solidFill>
                  <a:srgbClr val="C00000"/>
                </a:solidFill>
              </a:rPr>
              <a:t>rozen </a:t>
            </a:r>
            <a:r>
              <a:rPr lang="en-US" sz="2400" dirty="0">
                <a:solidFill>
                  <a:srgbClr val="C00000"/>
                </a:solidFill>
              </a:rPr>
              <a:t>spin Method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611560" y="5985284"/>
            <a:ext cx="806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2000" dirty="0" smtClean="0">
                <a:solidFill>
                  <a:schemeClr val="bg1"/>
                </a:solidFill>
              </a:rPr>
              <a:t>Magic </a:t>
            </a:r>
            <a:r>
              <a:rPr lang="de-DE" sz="2000" dirty="0">
                <a:solidFill>
                  <a:schemeClr val="bg1"/>
                </a:solidFill>
              </a:rPr>
              <a:t>rings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measure</a:t>
            </a:r>
            <a:r>
              <a:rPr lang="de-DE" sz="2000" dirty="0">
                <a:solidFill>
                  <a:schemeClr val="bg1"/>
                </a:solidFill>
              </a:rPr>
              <a:t> EDMs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free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charge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feld 5"/>
          <p:cNvSpPr txBox="1">
            <a:spLocks noChangeArrowheads="1"/>
          </p:cNvSpPr>
          <p:nvPr/>
        </p:nvSpPr>
        <p:spPr bwMode="auto">
          <a:xfrm>
            <a:off x="539552" y="937173"/>
            <a:ext cx="83334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06666"/>
                </a:solidFill>
              </a:rPr>
              <a:t>Place </a:t>
            </a:r>
            <a:r>
              <a:rPr lang="de-DE" sz="2000" b="1" dirty="0" err="1" smtClean="0">
                <a:solidFill>
                  <a:srgbClr val="006666"/>
                </a:solidFill>
              </a:rPr>
              <a:t>particles</a:t>
            </a:r>
            <a:r>
              <a:rPr lang="de-DE" sz="2000" b="1" dirty="0" smtClean="0">
                <a:solidFill>
                  <a:srgbClr val="006666"/>
                </a:solidFill>
              </a:rPr>
              <a:t> in a </a:t>
            </a:r>
            <a:r>
              <a:rPr lang="de-DE" sz="2000" b="1" dirty="0" err="1" smtClean="0">
                <a:solidFill>
                  <a:srgbClr val="006666"/>
                </a:solidFill>
              </a:rPr>
              <a:t>storage</a:t>
            </a:r>
            <a:r>
              <a:rPr lang="de-DE" sz="2000" b="1" dirty="0" smtClean="0">
                <a:solidFill>
                  <a:srgbClr val="006666"/>
                </a:solidFill>
              </a:rPr>
              <a:t> 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006666"/>
                </a:solidFill>
              </a:rPr>
              <a:t>Align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spin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along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momentum</a:t>
            </a:r>
            <a:r>
              <a:rPr lang="de-DE" sz="2000" dirty="0" smtClean="0">
                <a:solidFill>
                  <a:srgbClr val="006666"/>
                </a:solidFill>
              </a:rPr>
              <a:t> („</a:t>
            </a:r>
            <a:r>
              <a:rPr lang="de-DE" sz="2000" dirty="0" err="1" smtClean="0">
                <a:solidFill>
                  <a:srgbClr val="3A6F8A"/>
                </a:solidFill>
              </a:rPr>
              <a:t>Freeze</a:t>
            </a:r>
            <a:r>
              <a:rPr lang="de-DE" sz="2000" dirty="0" smtClean="0">
                <a:solidFill>
                  <a:srgbClr val="3A6F8A"/>
                </a:solidFill>
              </a:rPr>
              <a:t>“ </a:t>
            </a:r>
            <a:r>
              <a:rPr lang="de-DE" sz="2000" dirty="0">
                <a:solidFill>
                  <a:srgbClr val="3A6F8A"/>
                </a:solidFill>
              </a:rPr>
              <a:t>horizontal </a:t>
            </a:r>
            <a:r>
              <a:rPr lang="de-DE" sz="2000" dirty="0" err="1">
                <a:solidFill>
                  <a:srgbClr val="3A6F8A"/>
                </a:solidFill>
              </a:rPr>
              <a:t>spin</a:t>
            </a:r>
            <a:r>
              <a:rPr lang="de-DE" sz="2000" dirty="0">
                <a:solidFill>
                  <a:srgbClr val="3A6F8A"/>
                </a:solidFill>
              </a:rPr>
              <a:t> </a:t>
            </a:r>
            <a:r>
              <a:rPr lang="de-DE" sz="2000" dirty="0" err="1">
                <a:solidFill>
                  <a:srgbClr val="3A6F8A"/>
                </a:solidFill>
              </a:rPr>
              <a:t>precession</a:t>
            </a:r>
            <a:r>
              <a:rPr lang="de-DE" sz="2000" dirty="0" smtClean="0">
                <a:solidFill>
                  <a:srgbClr val="006666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>
                <a:solidFill>
                  <a:srgbClr val="006666"/>
                </a:solidFill>
              </a:rPr>
              <a:t>S</a:t>
            </a:r>
            <a:r>
              <a:rPr lang="de-DE" sz="2000" b="1" dirty="0" smtClean="0">
                <a:solidFill>
                  <a:srgbClr val="006666"/>
                </a:solidFill>
              </a:rPr>
              <a:t>earch </a:t>
            </a:r>
            <a:r>
              <a:rPr lang="de-DE" sz="2000" b="1" dirty="0" err="1" smtClean="0">
                <a:solidFill>
                  <a:srgbClr val="006666"/>
                </a:solidFill>
              </a:rPr>
              <a:t>for</a:t>
            </a:r>
            <a:r>
              <a:rPr lang="de-DE" sz="2000" b="1" dirty="0" smtClean="0">
                <a:solidFill>
                  <a:srgbClr val="006666"/>
                </a:solidFill>
              </a:rPr>
              <a:t> time </a:t>
            </a:r>
            <a:r>
              <a:rPr lang="de-DE" sz="2000" b="1" dirty="0" err="1">
                <a:solidFill>
                  <a:srgbClr val="006666"/>
                </a:solidFill>
              </a:rPr>
              <a:t>development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of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vertical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endParaRPr lang="de-DE" sz="2000" b="1" dirty="0">
              <a:solidFill>
                <a:srgbClr val="006666"/>
              </a:solidFill>
            </a:endParaRP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084623"/>
            <a:ext cx="2928937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817148"/>
            <a:ext cx="523715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49965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193391" y="2648878"/>
            <a:ext cx="1728192" cy="15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1689"/>
              </p:ext>
            </p:extLst>
          </p:nvPr>
        </p:nvGraphicFramePr>
        <p:xfrm>
          <a:off x="1445419" y="2636130"/>
          <a:ext cx="1249288" cy="62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100" name="Formel" r:id="rId6" imgW="457200" imgH="228600" progId="Equation.3">
                  <p:embed/>
                </p:oleObj>
              </mc:Choice>
              <mc:Fallback>
                <p:oleObj name="Formel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5419" y="2636130"/>
                        <a:ext cx="1249288" cy="6246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67534"/>
              </p:ext>
            </p:extLst>
          </p:nvPr>
        </p:nvGraphicFramePr>
        <p:xfrm>
          <a:off x="1409415" y="3297433"/>
          <a:ext cx="1404156" cy="79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101" name="Formel" r:id="rId8" imgW="698400" imgH="393480" progId="Equation.3">
                  <p:embed/>
                </p:oleObj>
              </mc:Choice>
              <mc:Fallback>
                <p:oleObj name="Formel" r:id="rId8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15" y="3297433"/>
                        <a:ext cx="1404156" cy="7914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>
                <a:solidFill>
                  <a:srgbClr val="C00000"/>
                </a:solidFill>
              </a:rPr>
              <a:t>R</a:t>
            </a:r>
            <a:r>
              <a:rPr lang="de-DE" sz="2400" dirty="0" smtClean="0">
                <a:solidFill>
                  <a:srgbClr val="C00000"/>
                </a:solidFill>
              </a:rPr>
              <a:t>ings </a:t>
            </a:r>
            <a:r>
              <a:rPr lang="de-DE" sz="2400" dirty="0" err="1" smtClean="0">
                <a:solidFill>
                  <a:srgbClr val="C00000"/>
                </a:solidFill>
              </a:rPr>
              <a:t>for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srEDM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searches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611560" y="5337212"/>
            <a:ext cx="8064000" cy="79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</a:rPr>
              <a:t>New </a:t>
            </a:r>
            <a:r>
              <a:rPr lang="de-DE" sz="2000" dirty="0" err="1" smtClean="0">
                <a:solidFill>
                  <a:schemeClr val="bg1"/>
                </a:solidFill>
              </a:rPr>
              <a:t>Method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</a:t>
            </a:r>
            <a:r>
              <a:rPr lang="de-DE" sz="2000" dirty="0" smtClean="0">
                <a:solidFill>
                  <a:schemeClr val="bg1"/>
                </a:solidFill>
              </a:rPr>
              <a:t> EDMs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free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charge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particles</a:t>
            </a:r>
            <a:r>
              <a:rPr lang="de-DE" sz="2000" dirty="0" smtClean="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Magic rings </a:t>
            </a:r>
            <a:r>
              <a:rPr lang="de-DE" sz="2000" b="1" dirty="0" err="1" smtClean="0">
                <a:solidFill>
                  <a:schemeClr val="bg1"/>
                </a:solidFill>
              </a:rPr>
              <a:t>with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spin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frozen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along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momentum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68004" y="1789379"/>
            <a:ext cx="4104678" cy="3276000"/>
            <a:chOff x="468004" y="1789379"/>
            <a:chExt cx="4104678" cy="3276000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004" y="1789379"/>
              <a:ext cx="4027136" cy="32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7" name="Textfeld 7"/>
            <p:cNvSpPr txBox="1">
              <a:spLocks noChangeArrowheads="1"/>
            </p:cNvSpPr>
            <p:nvPr/>
          </p:nvSpPr>
          <p:spPr bwMode="auto">
            <a:xfrm>
              <a:off x="3059832" y="4741403"/>
              <a:ext cx="15128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00"/>
                  </a:solidFill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from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>
                  <a:solidFill>
                    <a:srgbClr val="000000"/>
                  </a:solidFill>
                </a:rPr>
                <a:t>R.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Talman</a:t>
              </a:r>
              <a:r>
                <a:rPr lang="de-DE" sz="1400" dirty="0" smtClean="0">
                  <a:solidFill>
                    <a:srgbClr val="000000"/>
                  </a:solidFill>
                </a:rPr>
                <a:t>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436448" y="1736812"/>
            <a:ext cx="3240008" cy="4032448"/>
            <a:chOff x="5436448" y="1736812"/>
            <a:chExt cx="3240008" cy="4032448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127000" dir="30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8" name="Gruppieren 17"/>
            <p:cNvGrpSpPr/>
            <p:nvPr/>
          </p:nvGrpSpPr>
          <p:grpSpPr>
            <a:xfrm>
              <a:off x="5436448" y="1736812"/>
              <a:ext cx="3168000" cy="4007495"/>
              <a:chOff x="5436448" y="1880828"/>
              <a:chExt cx="3168000" cy="40074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4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36448" y="1880828"/>
                <a:ext cx="3168000" cy="40074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246" name="Rechteck 6"/>
              <p:cNvSpPr>
                <a:spLocks noChangeArrowheads="1"/>
              </p:cNvSpPr>
              <p:nvPr/>
            </p:nvSpPr>
            <p:spPr bwMode="auto">
              <a:xfrm>
                <a:off x="5471207" y="3357268"/>
                <a:ext cx="288925" cy="2484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48" name="Textfeld 8"/>
            <p:cNvSpPr txBox="1">
              <a:spLocks noChangeArrowheads="1"/>
            </p:cNvSpPr>
            <p:nvPr/>
          </p:nvSpPr>
          <p:spPr bwMode="auto">
            <a:xfrm>
              <a:off x="7110258" y="5461483"/>
              <a:ext cx="1566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00"/>
                  </a:solidFill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from</a:t>
              </a:r>
              <a:r>
                <a:rPr lang="de-DE" sz="1400" dirty="0" smtClean="0">
                  <a:solidFill>
                    <a:srgbClr val="000000"/>
                  </a:solidFill>
                </a:rPr>
                <a:t> A</a:t>
              </a:r>
              <a:r>
                <a:rPr lang="de-DE" sz="1400" dirty="0">
                  <a:solidFill>
                    <a:srgbClr val="000000"/>
                  </a:solidFill>
                </a:rPr>
                <a:t>. </a:t>
              </a:r>
              <a:r>
                <a:rPr lang="de-DE" sz="1400" dirty="0" smtClean="0">
                  <a:solidFill>
                    <a:srgbClr val="000000"/>
                  </a:solidFill>
                </a:rPr>
                <a:t>Lehrach)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201606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1540" y="904654"/>
            <a:ext cx="37337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6666"/>
                </a:solidFill>
              </a:rPr>
              <a:t>pEDM</a:t>
            </a:r>
            <a:r>
              <a:rPr lang="de-DE" sz="2000" dirty="0" smtClean="0">
                <a:solidFill>
                  <a:srgbClr val="006666"/>
                </a:solidFill>
              </a:rPr>
              <a:t> in all </a:t>
            </a:r>
            <a:r>
              <a:rPr lang="de-DE" sz="2000" dirty="0" err="1" smtClean="0">
                <a:solidFill>
                  <a:srgbClr val="006666"/>
                </a:solidFill>
              </a:rPr>
              <a:t>electric</a:t>
            </a:r>
            <a:r>
              <a:rPr lang="de-DE" sz="2000" dirty="0" smtClean="0">
                <a:solidFill>
                  <a:srgbClr val="006666"/>
                </a:solidFill>
              </a:rPr>
              <a:t> ring </a:t>
            </a:r>
            <a:r>
              <a:rPr lang="de-DE" sz="2000" dirty="0" err="1" smtClean="0">
                <a:solidFill>
                  <a:srgbClr val="006666"/>
                </a:solidFill>
              </a:rPr>
              <a:t>at</a:t>
            </a:r>
            <a:r>
              <a:rPr lang="de-DE" sz="2000" dirty="0" smtClean="0">
                <a:solidFill>
                  <a:srgbClr val="006666"/>
                </a:solidFill>
              </a:rPr>
              <a:t> BNL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84068" y="908720"/>
            <a:ext cx="35643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6666"/>
                </a:solidFill>
              </a:rPr>
              <a:t>Jülich, </a:t>
            </a:r>
            <a:r>
              <a:rPr lang="de-DE" sz="2000" dirty="0" err="1" smtClean="0">
                <a:solidFill>
                  <a:srgbClr val="006666"/>
                </a:solidFill>
              </a:rPr>
              <a:t>focus</a:t>
            </a:r>
            <a:r>
              <a:rPr lang="de-DE" sz="2000" dirty="0" smtClean="0">
                <a:solidFill>
                  <a:srgbClr val="006666"/>
                </a:solidFill>
              </a:rPr>
              <a:t> on </a:t>
            </a:r>
            <a:r>
              <a:rPr lang="de-DE" sz="2000" dirty="0" err="1" smtClean="0">
                <a:solidFill>
                  <a:srgbClr val="006666"/>
                </a:solidFill>
              </a:rPr>
              <a:t>deuterons</a:t>
            </a:r>
            <a:r>
              <a:rPr lang="de-DE" sz="2000" dirty="0" smtClean="0">
                <a:solidFill>
                  <a:srgbClr val="006666"/>
                </a:solidFill>
              </a:rPr>
              <a:t>,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or</a:t>
            </a:r>
            <a:r>
              <a:rPr lang="de-DE" sz="2000" dirty="0" smtClean="0">
                <a:solidFill>
                  <a:srgbClr val="006666"/>
                </a:solidFill>
              </a:rPr>
              <a:t> a </a:t>
            </a:r>
            <a:r>
              <a:rPr lang="de-DE" sz="2000" dirty="0" err="1" smtClean="0">
                <a:solidFill>
                  <a:srgbClr val="006666"/>
                </a:solidFill>
              </a:rPr>
              <a:t>combined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machine</a:t>
            </a:r>
            <a:endParaRPr lang="de-DE" sz="2000" dirty="0" smtClean="0">
              <a:solidFill>
                <a:srgbClr val="006666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-1476672" y="4005064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1273" y="5229200"/>
            <a:ext cx="40607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6666"/>
                </a:solidFill>
              </a:rPr>
              <a:t>CW </a:t>
            </a:r>
            <a:r>
              <a:rPr lang="de-DE" sz="2000" dirty="0" err="1" smtClean="0">
                <a:solidFill>
                  <a:srgbClr val="006666"/>
                </a:solidFill>
              </a:rPr>
              <a:t>and</a:t>
            </a:r>
            <a:r>
              <a:rPr lang="de-DE" sz="2000" dirty="0" smtClean="0">
                <a:solidFill>
                  <a:srgbClr val="006666"/>
                </a:solidFill>
              </a:rPr>
              <a:t> CCW </a:t>
            </a:r>
            <a:r>
              <a:rPr lang="de-DE" sz="2000" dirty="0" err="1" smtClean="0">
                <a:solidFill>
                  <a:srgbClr val="006666"/>
                </a:solidFill>
              </a:rPr>
              <a:t>propagating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beams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EDMs: </a:t>
            </a:r>
            <a:r>
              <a:rPr lang="de-DE" sz="2400" dirty="0" smtClean="0">
                <a:solidFill>
                  <a:srgbClr val="C00000"/>
                </a:solidFill>
              </a:rPr>
              <a:t>Storage ring </a:t>
            </a:r>
            <a:r>
              <a:rPr lang="de-DE" sz="2400" dirty="0" err="1" smtClean="0">
                <a:solidFill>
                  <a:srgbClr val="C00000"/>
                </a:solidFill>
              </a:rPr>
              <a:t>projects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1583668" y="5962960"/>
            <a:ext cx="6336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Two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projects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: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US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(BNL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FNAL)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Europe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(FZJ) 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rcRect l="11396" t="14388" r="5987" b="4613"/>
          <a:stretch>
            <a:fillRect/>
          </a:stretch>
        </p:blipFill>
        <p:spPr>
          <a:xfrm>
            <a:off x="467542" y="1772815"/>
            <a:ext cx="4027378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431540" y="126876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6666"/>
                </a:solidFill>
              </a:rPr>
              <a:t>or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>
                <a:solidFill>
                  <a:srgbClr val="006666"/>
                </a:solidFill>
              </a:rPr>
              <a:t>at</a:t>
            </a:r>
            <a:r>
              <a:rPr lang="de-DE" dirty="0">
                <a:solidFill>
                  <a:srgbClr val="006666"/>
                </a:solidFill>
              </a:rPr>
              <a:t> FNAL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186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3923928" y="1380214"/>
            <a:ext cx="4572000" cy="313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8133" name="Textfeld 5"/>
          <p:cNvSpPr txBox="1">
            <a:spLocks noChangeArrowheads="1"/>
          </p:cNvSpPr>
          <p:nvPr/>
        </p:nvSpPr>
        <p:spPr bwMode="auto">
          <a:xfrm>
            <a:off x="503548" y="791416"/>
            <a:ext cx="7912872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666"/>
                </a:solidFill>
              </a:rPr>
              <a:t>2 </a:t>
            </a:r>
            <a:r>
              <a:rPr lang="de-DE" sz="2000" b="1" dirty="0" err="1">
                <a:solidFill>
                  <a:srgbClr val="006666"/>
                </a:solidFill>
              </a:rPr>
              <a:t>beams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simultaneously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rotating</a:t>
            </a:r>
            <a:r>
              <a:rPr lang="de-DE" sz="2000" b="1" dirty="0">
                <a:solidFill>
                  <a:srgbClr val="006666"/>
                </a:solidFill>
              </a:rPr>
              <a:t> in </a:t>
            </a:r>
            <a:r>
              <a:rPr lang="de-DE" sz="2000" b="1" dirty="0" smtClean="0">
                <a:solidFill>
                  <a:srgbClr val="006666"/>
                </a:solidFill>
              </a:rPr>
              <a:t>an all </a:t>
            </a:r>
            <a:r>
              <a:rPr lang="de-DE" sz="2000" b="1" dirty="0" err="1" smtClean="0">
                <a:solidFill>
                  <a:srgbClr val="006666"/>
                </a:solidFill>
              </a:rPr>
              <a:t>electric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>
                <a:solidFill>
                  <a:srgbClr val="006666"/>
                </a:solidFill>
              </a:rPr>
              <a:t>ring </a:t>
            </a:r>
            <a:r>
              <a:rPr lang="de-DE" sz="2000" b="1" dirty="0" smtClean="0">
                <a:solidFill>
                  <a:srgbClr val="006666"/>
                </a:solidFill>
              </a:rPr>
              <a:t>(</a:t>
            </a:r>
            <a:r>
              <a:rPr lang="de-DE" sz="2000" b="1" dirty="0" err="1" smtClean="0">
                <a:solidFill>
                  <a:srgbClr val="006666"/>
                </a:solidFill>
              </a:rPr>
              <a:t>cw</a:t>
            </a:r>
            <a:r>
              <a:rPr lang="de-DE" sz="2000" b="1" dirty="0" smtClean="0">
                <a:solidFill>
                  <a:srgbClr val="006666"/>
                </a:solidFill>
              </a:rPr>
              <a:t>, </a:t>
            </a:r>
            <a:r>
              <a:rPr lang="de-DE" sz="2000" b="1" dirty="0" err="1" smtClean="0">
                <a:solidFill>
                  <a:srgbClr val="006666"/>
                </a:solidFill>
              </a:rPr>
              <a:t>ccw</a:t>
            </a:r>
            <a:r>
              <a:rPr lang="de-DE" sz="2000" b="1" dirty="0" smtClean="0">
                <a:solidFill>
                  <a:srgbClr val="006666"/>
                </a:solidFill>
              </a:rPr>
              <a:t>)</a:t>
            </a:r>
            <a:endParaRPr lang="de-DE" sz="2000" b="1" dirty="0">
              <a:solidFill>
                <a:srgbClr val="006666"/>
              </a:solidFill>
            </a:endParaRPr>
          </a:p>
        </p:txBody>
      </p:sp>
      <p:sp>
        <p:nvSpPr>
          <p:cNvPr id="48135" name="Textfeld 12"/>
          <p:cNvSpPr txBox="1">
            <a:spLocks noChangeArrowheads="1"/>
          </p:cNvSpPr>
          <p:nvPr/>
        </p:nvSpPr>
        <p:spPr bwMode="auto">
          <a:xfrm>
            <a:off x="539940" y="4388911"/>
            <a:ext cx="4032060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6666"/>
                </a:solidFill>
              </a:rPr>
              <a:t>Status: </a:t>
            </a:r>
            <a:r>
              <a:rPr lang="de-DE" b="1" dirty="0" err="1" smtClean="0">
                <a:solidFill>
                  <a:srgbClr val="006666"/>
                </a:solidFill>
              </a:rPr>
              <a:t>Approved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dirty="0" smtClean="0">
                <a:solidFill>
                  <a:srgbClr val="006666"/>
                </a:solidFill>
              </a:rPr>
              <a:t>BNL-</a:t>
            </a:r>
            <a:r>
              <a:rPr lang="de-DE" dirty="0" err="1" smtClean="0">
                <a:solidFill>
                  <a:srgbClr val="006666"/>
                </a:solidFill>
              </a:rPr>
              <a:t>Proposal</a:t>
            </a:r>
            <a:endParaRPr lang="de-DE" dirty="0">
              <a:solidFill>
                <a:srgbClr val="006666"/>
              </a:solidFill>
            </a:endParaRPr>
          </a:p>
          <a:p>
            <a:r>
              <a:rPr lang="de-DE" b="1" dirty="0" err="1" smtClean="0">
                <a:solidFill>
                  <a:srgbClr val="006666"/>
                </a:solidFill>
              </a:rPr>
              <a:t>Submitted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to</a:t>
            </a:r>
            <a:r>
              <a:rPr lang="de-DE" b="1" dirty="0" smtClean="0">
                <a:solidFill>
                  <a:srgbClr val="006666"/>
                </a:solidFill>
              </a:rPr>
              <a:t> DOE</a:t>
            </a:r>
          </a:p>
          <a:p>
            <a:r>
              <a:rPr lang="de-DE" b="1" dirty="0" smtClean="0">
                <a:solidFill>
                  <a:srgbClr val="006666"/>
                </a:solidFill>
              </a:rPr>
              <a:t>Interest FNAL</a:t>
            </a:r>
            <a:r>
              <a:rPr lang="de-DE" b="1" dirty="0">
                <a:solidFill>
                  <a:srgbClr val="006666"/>
                </a:solidFill>
              </a:rPr>
              <a:t>!</a:t>
            </a:r>
            <a:r>
              <a:rPr lang="de-DE" b="1" dirty="0" smtClean="0">
                <a:solidFill>
                  <a:srgbClr val="006666"/>
                </a:solidFill>
              </a:rPr>
              <a:t/>
            </a:r>
            <a:br>
              <a:rPr lang="de-DE" b="1" dirty="0" smtClean="0">
                <a:solidFill>
                  <a:srgbClr val="006666"/>
                </a:solidFill>
              </a:rPr>
            </a:br>
            <a:endParaRPr lang="de-DE" sz="1200" b="1" dirty="0" smtClean="0">
              <a:solidFill>
                <a:srgbClr val="006666"/>
              </a:solidFill>
            </a:endParaRPr>
          </a:p>
          <a:p>
            <a:r>
              <a:rPr lang="de-DE" b="1" dirty="0" smtClean="0">
                <a:solidFill>
                  <a:srgbClr val="006666"/>
                </a:solidFill>
              </a:rPr>
              <a:t>                Goal </a:t>
            </a:r>
            <a:r>
              <a:rPr lang="de-DE" b="1" dirty="0" err="1">
                <a:solidFill>
                  <a:srgbClr val="006666"/>
                </a:solidFill>
              </a:rPr>
              <a:t>for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protons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6666"/>
                </a:solidFill>
                <a:latin typeface="Arial"/>
              </a:rPr>
              <a:t>Beat systematics: </a:t>
            </a:r>
            <a:r>
              <a:rPr lang="en-US" sz="2400" b="1" kern="0" dirty="0" smtClean="0">
                <a:solidFill>
                  <a:srgbClr val="C00000"/>
                </a:solidFill>
                <a:latin typeface="Arial"/>
              </a:rPr>
              <a:t>BNL Proposal</a:t>
            </a: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964163"/>
              </p:ext>
            </p:extLst>
          </p:nvPr>
        </p:nvGraphicFramePr>
        <p:xfrm>
          <a:off x="3779912" y="5294739"/>
          <a:ext cx="439261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35" name="Formel" r:id="rId4" imgW="2019240" imgH="266400" progId="Equation.3">
                  <p:embed/>
                </p:oleObj>
              </mc:Choice>
              <mc:Fallback>
                <p:oleObj name="Formel" r:id="rId4" imgW="20192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294739"/>
                        <a:ext cx="4392612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66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564342"/>
                  </p:ext>
                </p:extLst>
              </p:nvPr>
            </p:nvGraphicFramePr>
            <p:xfrm>
              <a:off x="611560" y="2276872"/>
              <a:ext cx="4788532" cy="1712722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1872208"/>
                    <a:gridCol w="612068"/>
                    <a:gridCol w="720080"/>
                    <a:gridCol w="756084"/>
                    <a:gridCol w="828092"/>
                  </a:tblGrid>
                  <a:tr h="0">
                    <a:tc>
                      <a:txBody>
                        <a:bodyPr/>
                        <a:lstStyle/>
                        <a:p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7248">
                    <a:tc>
                      <a:txBody>
                        <a:bodyPr/>
                        <a:lstStyle/>
                        <a:p>
                          <a:r>
                            <a:rPr lang="pt-BR" sz="1600" b="1" dirty="0" smtClean="0">
                              <a:solidFill>
                                <a:schemeClr val="tx1"/>
                              </a:solidFill>
                            </a:rPr>
                            <a:t>Polarization </a:t>
                          </a:r>
                          <a14:m>
                            <m:oMath xmlns:m="http://schemas.openxmlformats.org/officeDocument/2006/math">
                              <m:r>
                                <a:rPr lang="pt-BR" sz="1600" b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pt-BR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𝑷</m:t>
                              </m:r>
                              <m:r>
                                <a:rPr lang="pt-BR" sz="1600" b="1" i="1" baseline="-25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𝒛</m:t>
                              </m:r>
                              <m:r>
                                <a:rPr lang="pt-BR" sz="1600" b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pt-BR" sz="1600" b="1" dirty="0" smtClean="0">
                              <a:solidFill>
                                <a:schemeClr val="tx1"/>
                              </a:solidFill>
                            </a:rPr>
                            <a:t>EDM</a:t>
                          </a:r>
                          <a:r>
                            <a:rPr lang="pt-BR" sz="1600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1" i="0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𝒅</m:t>
                                  </m:r>
                                </m:e>
                              </m:acc>
                              <m:r>
                                <a:rPr lang="pt-BR" sz="1600" b="1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e>
                              </m:acc>
                              <m:r>
                                <a:rPr lang="de-DE" sz="1600" b="1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32827">
                    <a:tc>
                      <a:txBody>
                        <a:bodyPr/>
                        <a:lstStyle/>
                        <a:p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Sokolov-Ternov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Gravitation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564342"/>
                  </p:ext>
                </p:extLst>
              </p:nvPr>
            </p:nvGraphicFramePr>
            <p:xfrm>
              <a:off x="611560" y="2276872"/>
              <a:ext cx="4788532" cy="1712722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1872208"/>
                    <a:gridCol w="612068"/>
                    <a:gridCol w="720080"/>
                    <a:gridCol w="756084"/>
                    <a:gridCol w="828092"/>
                  </a:tblGrid>
                  <a:tr h="335280">
                    <a:tc>
                      <a:txBody>
                        <a:bodyPr/>
                        <a:lstStyle/>
                        <a:p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105455" r="-156026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105455" r="-374257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105455" r="-220339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105455" r="-109677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105455" b="-332727"/>
                          </a:stretch>
                        </a:blipFill>
                      </a:tcPr>
                    </a:tc>
                  </a:tr>
                  <a:tr h="37160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188333" r="-156026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188333" r="-374257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188333" r="-220339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188333" r="-109677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188333" b="-205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Sokolov-Ternov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314545" r="-37425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314545" r="-22033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314545" r="-10967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314545" b="-12363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Gravitation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414545" r="-374257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414545" r="-220339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414545" r="-109677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414545" b="-236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3484" y="1341068"/>
            <a:ext cx="322698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539552" y="14487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CW &amp; CCW </a:t>
            </a:r>
            <a:r>
              <a:rPr lang="de-DE" b="1" dirty="0" err="1" smtClean="0">
                <a:solidFill>
                  <a:srgbClr val="C00000"/>
                </a:solidFill>
              </a:rPr>
              <a:t>beams</a:t>
            </a:r>
            <a:r>
              <a:rPr lang="en-US" b="1" kern="0" dirty="0" smtClean="0">
                <a:solidFill>
                  <a:srgbClr val="C00000"/>
                </a:solidFill>
              </a:rPr>
              <a:t> cancels systematic effects</a:t>
            </a:r>
            <a:endParaRPr lang="en-US" b="1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620352" y="5948958"/>
            <a:ext cx="6120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err="1" smtClean="0">
                <a:solidFill>
                  <a:schemeClr val="bg1"/>
                </a:solidFill>
              </a:rPr>
              <a:t>Many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technological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challenges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need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to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be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met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Textfeld 5"/>
          <p:cNvSpPr txBox="1">
            <a:spLocks noChangeArrowheads="1"/>
          </p:cNvSpPr>
          <p:nvPr/>
        </p:nvSpPr>
        <p:spPr bwMode="auto">
          <a:xfrm>
            <a:off x="806382" y="908720"/>
            <a:ext cx="76900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666"/>
                </a:solidFill>
              </a:rPr>
              <a:t>A </a:t>
            </a:r>
            <a:r>
              <a:rPr lang="de-DE" sz="2000" b="1" i="1" dirty="0" err="1">
                <a:solidFill>
                  <a:srgbClr val="006666"/>
                </a:solidFill>
              </a:rPr>
              <a:t>magic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storage</a:t>
            </a:r>
            <a:r>
              <a:rPr lang="de-DE" sz="2000" b="1" dirty="0">
                <a:solidFill>
                  <a:srgbClr val="006666"/>
                </a:solidFill>
              </a:rPr>
              <a:t> ring </a:t>
            </a:r>
            <a:r>
              <a:rPr lang="de-DE" sz="2000" b="1" dirty="0" err="1">
                <a:solidFill>
                  <a:srgbClr val="006666"/>
                </a:solidFill>
              </a:rPr>
              <a:t>for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protons</a:t>
            </a:r>
            <a:r>
              <a:rPr lang="de-DE" sz="2000" b="1" dirty="0">
                <a:solidFill>
                  <a:srgbClr val="006666"/>
                </a:solidFill>
              </a:rPr>
              <a:t> (</a:t>
            </a:r>
            <a:r>
              <a:rPr lang="de-DE" sz="2000" b="1" dirty="0" err="1">
                <a:solidFill>
                  <a:srgbClr val="006666"/>
                </a:solidFill>
              </a:rPr>
              <a:t>electrostatic</a:t>
            </a:r>
            <a:r>
              <a:rPr lang="de-DE" sz="2000" b="1" dirty="0">
                <a:solidFill>
                  <a:srgbClr val="006666"/>
                </a:solidFill>
              </a:rPr>
              <a:t>), </a:t>
            </a:r>
            <a:r>
              <a:rPr lang="de-DE" sz="2000" b="1" dirty="0" err="1">
                <a:solidFill>
                  <a:srgbClr val="006666"/>
                </a:solidFill>
              </a:rPr>
              <a:t>deuterons</a:t>
            </a:r>
            <a:r>
              <a:rPr lang="de-DE" sz="2000" b="1" dirty="0">
                <a:solidFill>
                  <a:srgbClr val="006666"/>
                </a:solidFill>
              </a:rPr>
              <a:t>, …</a:t>
            </a: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908" y="1562544"/>
            <a:ext cx="4788000" cy="177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73790" cy="365125"/>
          </a:xfrm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5863700"/>
                  </p:ext>
                </p:extLst>
              </p:nvPr>
            </p:nvGraphicFramePr>
            <p:xfrm>
              <a:off x="719572" y="3789040"/>
              <a:ext cx="7776864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𝐆𝐞𝐕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𝐓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𝟕𝟎𝟏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𝟏𝟔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𝟕𝟖𝟗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5863700"/>
                  </p:ext>
                </p:extLst>
              </p:nvPr>
            </p:nvGraphicFramePr>
            <p:xfrm>
              <a:off x="719572" y="3789040"/>
              <a:ext cx="7776864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57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0667" r="-200000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0667" r="-100000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0000" t="-10667" b="-110667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23881" r="-200000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23881" r="-100000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0000" t="-123881" b="-2388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863824" y="1435014"/>
            <a:ext cx="2124000" cy="1957982"/>
            <a:chOff x="785813" y="1712789"/>
            <a:chExt cx="2928937" cy="2676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11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813" y="1712789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 bwMode="auto">
            <a:xfrm>
              <a:off x="1439652" y="2277044"/>
              <a:ext cx="1728192" cy="154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2851487"/>
                </p:ext>
              </p:extLst>
            </p:nvPr>
          </p:nvGraphicFramePr>
          <p:xfrm>
            <a:off x="1691680" y="2264296"/>
            <a:ext cx="1249288" cy="624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128" name="Formel" r:id="rId7" imgW="457200" imgH="228600" progId="Equation.3">
                    <p:embed/>
                  </p:oleObj>
                </mc:Choice>
                <mc:Fallback>
                  <p:oleObj name="Formel" r:id="rId7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1680" y="2264296"/>
                          <a:ext cx="1249288" cy="62464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0932841"/>
                </p:ext>
              </p:extLst>
            </p:nvPr>
          </p:nvGraphicFramePr>
          <p:xfrm>
            <a:off x="1655676" y="2925599"/>
            <a:ext cx="1404156" cy="791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129" name="Formel" r:id="rId9" imgW="698400" imgH="393480" progId="Equation.3">
                    <p:embed/>
                  </p:oleObj>
                </mc:Choice>
                <mc:Fallback>
                  <p:oleObj name="Formel" r:id="rId9" imgW="698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676" y="2925599"/>
                          <a:ext cx="1404156" cy="7914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i="1" dirty="0" smtClean="0">
                <a:solidFill>
                  <a:srgbClr val="C00000"/>
                </a:solidFill>
              </a:rPr>
              <a:t>Magic</a:t>
            </a:r>
            <a:r>
              <a:rPr lang="de-DE" sz="2400" dirty="0" smtClean="0">
                <a:solidFill>
                  <a:srgbClr val="C00000"/>
                </a:solidFill>
              </a:rPr>
              <a:t> Storage ring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Possible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to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measure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𝒑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𝒅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baseline="3000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𝟑</m:t>
                    </m:r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𝐇𝐞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using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ONE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machine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𝑟</m:t>
                    </m:r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 ~ 30 </m:t>
                    </m:r>
                  </m:oMath>
                </a14:m>
                <a:r>
                  <a:rPr lang="de-DE" sz="20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blipFill rotWithShape="1">
                <a:blip r:embed="rId11"/>
                <a:stretch>
                  <a:fillRect t="-11864" b="-3728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4860032" y="1484784"/>
            <a:ext cx="360040" cy="1044116"/>
            <a:chOff x="4860032" y="1484784"/>
            <a:chExt cx="360040" cy="1044116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V="1">
              <a:off x="4860032" y="1736900"/>
              <a:ext cx="0" cy="79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4868694" y="148478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33CC"/>
                  </a:solidFill>
                </a:rPr>
                <a:t>B</a:t>
              </a:r>
              <a:endParaRPr lang="de-DE" b="1" dirty="0">
                <a:solidFill>
                  <a:srgbClr val="0033CC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4119541"/>
                  </p:ext>
                </p:extLst>
              </p:nvPr>
            </p:nvGraphicFramePr>
            <p:xfrm>
              <a:off x="719572" y="4653136"/>
              <a:ext cx="7776864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𝟗𝟖𝟑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𝟏𝟔𝟎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0" baseline="3000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𝐇𝐞</m:t>
                                </m:r>
                              </m:oMath>
                            </m:oMathPara>
                          </a14:m>
                          <a:endParaRPr lang="de-DE" sz="2000" b="1" i="0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𝟐𝟖𝟓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𝟏𝟕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𝟏𝟓𝟖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𝟎𝟓𝟏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4119541"/>
                  </p:ext>
                </p:extLst>
              </p:nvPr>
            </p:nvGraphicFramePr>
            <p:xfrm>
              <a:off x="719572" y="4653136"/>
              <a:ext cx="7776864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100000" t="-7353" r="-200000" b="-1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200000" t="-7353" r="-100000" b="-1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300000" t="-7353" b="-101471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t="-107353" r="-3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100000" t="-107353" r="-2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200000" t="-107353" r="-1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300000" t="-107353" b="-147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611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325070"/>
            <a:ext cx="7772400" cy="691662"/>
          </a:xfrm>
        </p:spPr>
        <p:txBody>
          <a:bodyPr/>
          <a:lstStyle/>
          <a:p>
            <a:r>
              <a:rPr lang="de-DE" sz="2000" dirty="0" smtClean="0">
                <a:solidFill>
                  <a:srgbClr val="006666"/>
                </a:solidFill>
              </a:rPr>
              <a:t>CCW &amp; CCW </a:t>
            </a:r>
            <a:r>
              <a:rPr lang="de-DE" sz="2000" dirty="0" err="1" smtClean="0">
                <a:solidFill>
                  <a:srgbClr val="006666"/>
                </a:solidFill>
              </a:rPr>
              <a:t>with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magnetic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field</a:t>
            </a:r>
            <a:r>
              <a:rPr lang="de-DE" sz="2000" dirty="0" smtClean="0">
                <a:solidFill>
                  <a:srgbClr val="006666"/>
                </a:solidFill>
              </a:rPr>
              <a:t>: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smtClean="0">
                <a:solidFill>
                  <a:srgbClr val="C00000"/>
                </a:solidFill>
              </a:rPr>
              <a:t>Richard </a:t>
            </a:r>
            <a:r>
              <a:rPr lang="de-DE" sz="2000" dirty="0" err="1" smtClean="0">
                <a:solidFill>
                  <a:srgbClr val="C00000"/>
                </a:solidFill>
              </a:rPr>
              <a:t>Talmans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concept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for</a:t>
            </a:r>
            <a:r>
              <a:rPr lang="de-DE" sz="2000" dirty="0" smtClean="0">
                <a:solidFill>
                  <a:srgbClr val="C00000"/>
                </a:solidFill>
              </a:rPr>
              <a:t> a Jülich all-in-</a:t>
            </a:r>
            <a:r>
              <a:rPr lang="de-DE" sz="2000" dirty="0" err="1" smtClean="0">
                <a:solidFill>
                  <a:srgbClr val="C00000"/>
                </a:solidFill>
              </a:rPr>
              <a:t>one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machine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0879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5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520788"/>
            <a:ext cx="7452828" cy="486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683568" y="105273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Iron-free, current-only, magnetic bending, </a:t>
            </a:r>
            <a:r>
              <a:rPr lang="en-US" dirty="0" smtClean="0">
                <a:solidFill>
                  <a:srgbClr val="000000"/>
                </a:solidFill>
              </a:rPr>
              <a:t>eliminates hysteresis</a:t>
            </a:r>
          </a:p>
        </p:txBody>
      </p:sp>
      <p:pic>
        <p:nvPicPr>
          <p:cNvPr id="13527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9264"/>
            <a:ext cx="8108141" cy="43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2015716" y="1660158"/>
            <a:ext cx="612068" cy="1389840"/>
            <a:chOff x="6552220" y="2000309"/>
            <a:chExt cx="612068" cy="1389840"/>
          </a:xfrm>
        </p:grpSpPr>
        <p:cxnSp>
          <p:nvCxnSpPr>
            <p:cNvPr id="7" name="Gerade Verbindung 6"/>
            <p:cNvCxnSpPr/>
            <p:nvPr/>
          </p:nvCxnSpPr>
          <p:spPr bwMode="auto">
            <a:xfrm>
              <a:off x="6552220" y="2184975"/>
              <a:ext cx="612068" cy="1020508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11" name="Textfeld 10"/>
            <p:cNvSpPr txBox="1"/>
            <p:nvPr/>
          </p:nvSpPr>
          <p:spPr>
            <a:xfrm>
              <a:off x="6825734" y="302081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A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52220" y="200030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B</a:t>
              </a: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95309" y="6087239"/>
            <a:ext cx="8271807" cy="370742"/>
            <a:chOff x="5324309" y="6130720"/>
            <a:chExt cx="8271807" cy="370742"/>
          </a:xfrm>
        </p:grpSpPr>
        <p:cxnSp>
          <p:nvCxnSpPr>
            <p:cNvPr id="20" name="Gerade Verbindung 19"/>
            <p:cNvCxnSpPr>
              <a:stCxn id="22" idx="1"/>
              <a:endCxn id="21" idx="3"/>
            </p:cNvCxnSpPr>
            <p:nvPr/>
          </p:nvCxnSpPr>
          <p:spPr bwMode="auto">
            <a:xfrm flipH="1">
              <a:off x="5662863" y="6315386"/>
              <a:ext cx="7594699" cy="1410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21" name="Textfeld 20"/>
            <p:cNvSpPr txBox="1"/>
            <p:nvPr/>
          </p:nvSpPr>
          <p:spPr>
            <a:xfrm>
              <a:off x="5324309" y="613213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A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3257562" y="613072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B</a:t>
              </a:r>
              <a:endParaRPr lang="de-DE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3131840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1583668" y="5962960"/>
            <a:ext cx="662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Configuration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generates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close-to</a:t>
            </a:r>
            <a:r>
              <a:rPr lang="de-DE" sz="2000" dirty="0" err="1">
                <a:solidFill>
                  <a:schemeClr val="bg1"/>
                </a:solidFill>
                <a:latin typeface="+mn-lt"/>
                <a:sym typeface="Wingdings" pitchFamily="2" charset="2"/>
              </a:rPr>
              <a:t>-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perfect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vertical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field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2514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8584861"/>
                  </p:ext>
                </p:extLst>
              </p:nvPr>
            </p:nvGraphicFramePr>
            <p:xfrm>
              <a:off x="2256420" y="4437112"/>
              <a:ext cx="6096000" cy="1341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particle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𝐆𝐞𝐕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err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𝐆𝐞𝐕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𝐌𝐕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𝐓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6666"/>
                              </a:solidFill>
                            </a:rPr>
                            <a:t>proton</a:t>
                          </a:r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𝟖𝟓𝟓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𝟑𝟑𝟏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𝟔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𝟎𝟎𝟓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33CC"/>
                              </a:solidFill>
                            </a:rPr>
                            <a:t>deuteron</a:t>
                          </a:r>
                          <a:endParaRPr lang="de-DE" sz="1600" b="1" dirty="0" smtClean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𝟑𝟖𝟏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𝟑𝟖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𝟎𝟏𝟓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80079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0" baseline="3000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1600" b="1" i="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𝐇𝐞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𝟕𝟑𝟗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𝟗𝟓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𝟏𝟑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𝟐𝟒𝟎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𝟎𝟓𝟎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8584861"/>
                  </p:ext>
                </p:extLst>
              </p:nvPr>
            </p:nvGraphicFramePr>
            <p:xfrm>
              <a:off x="2256420" y="4437112"/>
              <a:ext cx="6096000" cy="1341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particle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55" r="-3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5455" r="-2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5455" r="-1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5455" r="-500" b="-3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6666"/>
                              </a:solidFill>
                            </a:rPr>
                            <a:t>proton</a:t>
                          </a:r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105455" r="-3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105455" r="-2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105455" r="-1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105455" r="-500" b="-2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33CC"/>
                              </a:solidFill>
                            </a:rPr>
                            <a:t>deuteron</a:t>
                          </a:r>
                          <a:endParaRPr lang="de-DE" sz="1600" b="1" dirty="0" smtClean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205455" r="-3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205455" r="-2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205455" r="-1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205455" r="-500" b="-1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455" r="-4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305455" r="-3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305455" r="-2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305455" r="-1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305455" r="-5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1124744"/>
            <a:ext cx="441156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08012" y="260648"/>
            <a:ext cx="7772400" cy="691662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000" dirty="0" smtClean="0"/>
              <a:t>Magic ring: </a:t>
            </a:r>
            <a:r>
              <a:rPr lang="de-DE" sz="2000" dirty="0" smtClean="0">
                <a:solidFill>
                  <a:srgbClr val="C00000"/>
                </a:solidFill>
              </a:rPr>
              <a:t>Jülich all-in-</a:t>
            </a:r>
            <a:r>
              <a:rPr lang="de-DE" sz="2000" dirty="0" err="1" smtClean="0">
                <a:solidFill>
                  <a:srgbClr val="C00000"/>
                </a:solidFill>
              </a:rPr>
              <a:t>one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machine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(R. </a:t>
            </a:r>
            <a:r>
              <a:rPr lang="de-DE" sz="2000" dirty="0" err="1" smtClean="0">
                <a:solidFill>
                  <a:srgbClr val="C00000"/>
                </a:solidFill>
              </a:rPr>
              <a:t>Talmans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concept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>
                <a:solidFill>
                  <a:srgbClr val="C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809776" y="4427820"/>
                <a:ext cx="120898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𝒓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𝟏𝟎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𝐦</m:t>
                      </m:r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76" y="4427820"/>
                <a:ext cx="120898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292468" y="3358733"/>
                <a:ext cx="34920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rgbClr val="000000"/>
                    </a:solidFill>
                  </a:rPr>
                  <a:t>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aximum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achievable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copper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magnets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~0.15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T.</a:t>
                </a: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468" y="3358733"/>
                <a:ext cx="34920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3704" b="-1296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5242057" y="1053112"/>
            <a:ext cx="3587146" cy="1403594"/>
            <a:chOff x="5292452" y="1686783"/>
            <a:chExt cx="3348000" cy="1310169"/>
          </a:xfrm>
        </p:grpSpPr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452" y="1754196"/>
              <a:ext cx="3348000" cy="1242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Gruppieren 15"/>
            <p:cNvGrpSpPr/>
            <p:nvPr/>
          </p:nvGrpSpPr>
          <p:grpSpPr>
            <a:xfrm>
              <a:off x="6084168" y="1686783"/>
              <a:ext cx="371460" cy="842117"/>
              <a:chOff x="6084168" y="1686783"/>
              <a:chExt cx="371460" cy="842117"/>
            </a:xfrm>
          </p:grpSpPr>
          <p:cxnSp>
            <p:nvCxnSpPr>
              <p:cNvPr id="17" name="Gerade Verbindung mit Pfeil 16"/>
              <p:cNvCxnSpPr/>
              <p:nvPr/>
            </p:nvCxnSpPr>
            <p:spPr bwMode="auto">
              <a:xfrm flipV="1">
                <a:off x="6084168" y="1736900"/>
                <a:ext cx="0" cy="7920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8" name="Textfeld 17"/>
              <p:cNvSpPr txBox="1"/>
              <p:nvPr/>
            </p:nvSpPr>
            <p:spPr>
              <a:xfrm>
                <a:off x="6145629" y="1686783"/>
                <a:ext cx="309999" cy="316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0033CC"/>
                    </a:solidFill>
                  </a:rPr>
                  <a:t>B</a:t>
                </a:r>
                <a:endParaRPr lang="de-DE" b="1" dirty="0">
                  <a:solidFill>
                    <a:srgbClr val="0033CC"/>
                  </a:solidFill>
                </a:endParaRPr>
              </a:p>
            </p:txBody>
          </p:sp>
        </p:grpSp>
      </p:grp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791580" y="5962960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Very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compact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machines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possible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srEDM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searches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Introduction</a:t>
            </a:r>
            <a:endParaRPr lang="de-DE" b="1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Electric</a:t>
            </a:r>
            <a:r>
              <a:rPr lang="de-DE" b="1" dirty="0" smtClean="0">
                <a:solidFill>
                  <a:srgbClr val="006666"/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Charged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particle</a:t>
            </a:r>
            <a:r>
              <a:rPr lang="de-DE" b="1" dirty="0" smtClean="0">
                <a:solidFill>
                  <a:srgbClr val="006666"/>
                </a:solidFill>
              </a:rPr>
              <a:t> EDM </a:t>
            </a:r>
            <a:r>
              <a:rPr lang="de-DE" b="1" dirty="0" err="1" smtClean="0">
                <a:solidFill>
                  <a:srgbClr val="006666"/>
                </a:solidFill>
              </a:rPr>
              <a:t>searches</a:t>
            </a:r>
            <a:endParaRPr lang="de-DE" b="1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Concepts </a:t>
            </a:r>
            <a:r>
              <a:rPr lang="de-DE" b="1" i="0" dirty="0" err="1" smtClean="0">
                <a:solidFill>
                  <a:srgbClr val="006666"/>
                </a:solidFill>
              </a:rPr>
              <a:t>for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 err="1">
                <a:solidFill>
                  <a:srgbClr val="006666"/>
                </a:solidFill>
              </a:rPr>
              <a:t>d</a:t>
            </a:r>
            <a:r>
              <a:rPr lang="de-DE" b="1" i="0" dirty="0" err="1" smtClean="0">
                <a:solidFill>
                  <a:srgbClr val="006666"/>
                </a:solidFill>
              </a:rPr>
              <a:t>edicated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>
                <a:solidFill>
                  <a:srgbClr val="006666"/>
                </a:solidFill>
              </a:rPr>
              <a:t>Storage </a:t>
            </a:r>
            <a:r>
              <a:rPr lang="de-DE" b="1" i="0" dirty="0" smtClean="0">
                <a:solidFill>
                  <a:srgbClr val="006666"/>
                </a:solidFill>
              </a:rPr>
              <a:t>Ring </a:t>
            </a:r>
            <a:r>
              <a:rPr lang="de-DE" b="1" i="0" dirty="0" err="1" smtClean="0">
                <a:solidFill>
                  <a:srgbClr val="006666"/>
                </a:solidFill>
              </a:rPr>
              <a:t>searches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/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/>
                </a:solidFill>
              </a:rPr>
              <a:t>challenges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/>
                </a:solidFill>
              </a:rPr>
              <a:t>Precursor</a:t>
            </a:r>
            <a:r>
              <a:rPr lang="de-DE" b="1" i="0" dirty="0" smtClean="0">
                <a:solidFill>
                  <a:srgbClr val="006666"/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/>
                </a:solidFill>
              </a:rPr>
              <a:t>News </a:t>
            </a:r>
            <a:r>
              <a:rPr lang="de-DE" b="1" dirty="0" err="1">
                <a:solidFill>
                  <a:srgbClr val="006666"/>
                </a:solidFill>
              </a:rPr>
              <a:t>and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new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ideas</a:t>
            </a:r>
            <a:endParaRPr lang="de-DE" b="1" dirty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/>
                </a:solidFill>
              </a:rPr>
              <a:t>Projects </a:t>
            </a:r>
            <a:r>
              <a:rPr lang="de-DE" b="1" dirty="0" err="1">
                <a:solidFill>
                  <a:srgbClr val="006666"/>
                </a:solidFill>
              </a:rPr>
              <a:t>and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persons</a:t>
            </a:r>
            <a:endParaRPr lang="de-DE" b="1" dirty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/>
                </a:solidFill>
              </a:rPr>
              <a:t>Timeline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Conclusion</a:t>
            </a:r>
            <a:endParaRPr lang="de-DE" b="1" dirty="0" smtClean="0">
              <a:solidFill>
                <a:srgbClr val="006666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72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72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21731" r="29541"/>
          <a:stretch>
            <a:fillRect/>
          </a:stretch>
        </p:blipFill>
        <p:spPr bwMode="auto">
          <a:xfrm>
            <a:off x="1649413" y="1341438"/>
            <a:ext cx="5838825" cy="442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8" t="47318" r="36014" b="44414"/>
          <a:stretch>
            <a:fillRect/>
          </a:stretch>
        </p:blipFill>
        <p:spPr bwMode="auto">
          <a:xfrm>
            <a:off x="4371975" y="3684588"/>
            <a:ext cx="14017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hteck 6"/>
          <p:cNvSpPr>
            <a:spLocks noChangeArrowheads="1"/>
          </p:cNvSpPr>
          <p:nvPr/>
        </p:nvSpPr>
        <p:spPr bwMode="auto">
          <a:xfrm>
            <a:off x="5445125" y="2671763"/>
            <a:ext cx="15843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53253" name="Rechteck 8"/>
          <p:cNvSpPr>
            <a:spLocks noChangeArrowheads="1"/>
          </p:cNvSpPr>
          <p:nvPr/>
        </p:nvSpPr>
        <p:spPr bwMode="auto">
          <a:xfrm>
            <a:off x="6610139" y="3175000"/>
            <a:ext cx="142875" cy="407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53254" name="Rectangle 5"/>
          <p:cNvSpPr txBox="1">
            <a:spLocks noChangeArrowheads="1"/>
          </p:cNvSpPr>
          <p:nvPr/>
        </p:nvSpPr>
        <p:spPr bwMode="auto">
          <a:xfrm>
            <a:off x="1044420" y="6057292"/>
            <a:ext cx="730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err="1" smtClean="0">
                <a:solidFill>
                  <a:schemeClr val="bg1"/>
                </a:solidFill>
              </a:rPr>
              <a:t>No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direct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measurements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i="1" dirty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proton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deuteron</a:t>
            </a:r>
            <a:r>
              <a:rPr lang="de-DE" sz="2000" i="1" dirty="0">
                <a:solidFill>
                  <a:schemeClr val="bg1"/>
                </a:solidFill>
              </a:rPr>
              <a:t> </a:t>
            </a:r>
            <a:r>
              <a:rPr lang="de-DE" sz="2000" dirty="0" smtClean="0">
                <a:solidFill>
                  <a:schemeClr val="bg1"/>
                </a:solidFill>
              </a:rPr>
              <a:t>EDM </a:t>
            </a:r>
            <a:r>
              <a:rPr lang="de-DE" sz="2000" dirty="0" err="1">
                <a:solidFill>
                  <a:schemeClr val="bg1"/>
                </a:solidFill>
              </a:rPr>
              <a:t>yet</a:t>
            </a:r>
            <a:r>
              <a:rPr lang="de-DE" sz="2000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532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de-DE" smtClean="0"/>
              <a:t>EDMs – </a:t>
            </a:r>
            <a:r>
              <a:rPr lang="de-DE" smtClean="0">
                <a:solidFill>
                  <a:srgbClr val="C00000"/>
                </a:solidFill>
                <a:sym typeface="Wingdings" pitchFamily="2" charset="2"/>
              </a:rPr>
              <a:t>Sensitivity Reach</a:t>
            </a:r>
            <a:endParaRPr lang="de-DE" smtClean="0">
              <a:solidFill>
                <a:srgbClr val="C00000"/>
              </a:solidFill>
            </a:endParaRPr>
          </a:p>
        </p:txBody>
      </p:sp>
      <p:cxnSp>
        <p:nvCxnSpPr>
          <p:cNvPr id="53256" name="Gerade Verbindung mit Pfeil 2"/>
          <p:cNvCxnSpPr>
            <a:cxnSpLocks noChangeShapeType="1"/>
          </p:cNvCxnSpPr>
          <p:nvPr/>
        </p:nvCxnSpPr>
        <p:spPr bwMode="auto">
          <a:xfrm>
            <a:off x="3024188" y="2349500"/>
            <a:ext cx="3600450" cy="1655763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7" name="Textfeld 1"/>
          <p:cNvSpPr txBox="1">
            <a:spLocks noChangeArrowheads="1"/>
          </p:cNvSpPr>
          <p:nvPr/>
        </p:nvSpPr>
        <p:spPr bwMode="auto">
          <a:xfrm>
            <a:off x="7656513" y="5087144"/>
            <a:ext cx="123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200" b="1" dirty="0" err="1"/>
              <a:t>Adapted</a:t>
            </a:r>
            <a:r>
              <a:rPr lang="de-DE" sz="1200" b="1" dirty="0"/>
              <a:t> </a:t>
            </a:r>
            <a:r>
              <a:rPr lang="de-DE" sz="1200" b="1" dirty="0" err="1"/>
              <a:t>from</a:t>
            </a:r>
            <a:r>
              <a:rPr lang="de-DE" sz="1200" b="1" dirty="0"/>
              <a:t>:</a:t>
            </a:r>
          </a:p>
          <a:p>
            <a:pPr algn="ctr" eaLnBrk="1" hangingPunct="1"/>
            <a:r>
              <a:rPr lang="de-DE" sz="1200" b="1" dirty="0"/>
              <a:t>Nature, </a:t>
            </a:r>
          </a:p>
          <a:p>
            <a:pPr algn="ctr" eaLnBrk="1" hangingPunct="1"/>
            <a:r>
              <a:rPr lang="de-DE" sz="1200" b="1" dirty="0" err="1"/>
              <a:t>Vol</a:t>
            </a:r>
            <a:r>
              <a:rPr lang="de-DE" sz="1200" b="1" dirty="0"/>
              <a:t> 482 (2012)</a:t>
            </a:r>
          </a:p>
        </p:txBody>
      </p:sp>
      <p:sp>
        <p:nvSpPr>
          <p:cNvPr id="53258" name="Rechteck 8"/>
          <p:cNvSpPr>
            <a:spLocks noChangeArrowheads="1"/>
          </p:cNvSpPr>
          <p:nvPr/>
        </p:nvSpPr>
        <p:spPr bwMode="auto">
          <a:xfrm>
            <a:off x="6718089" y="3176588"/>
            <a:ext cx="142875" cy="407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cxnSp>
        <p:nvCxnSpPr>
          <p:cNvPr id="53259" name="Gerade Verbindung mit Pfeil 2"/>
          <p:cNvCxnSpPr>
            <a:cxnSpLocks noChangeShapeType="1"/>
            <a:stCxn id="15" idx="3"/>
            <a:endCxn id="14" idx="0"/>
          </p:cNvCxnSpPr>
          <p:nvPr/>
        </p:nvCxnSpPr>
        <p:spPr bwMode="auto">
          <a:xfrm>
            <a:off x="6827279" y="3390900"/>
            <a:ext cx="428179" cy="985838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0" name="Textfeld 3"/>
          <p:cNvSpPr txBox="1">
            <a:spLocks noChangeArrowheads="1"/>
          </p:cNvSpPr>
          <p:nvPr/>
        </p:nvSpPr>
        <p:spPr bwMode="auto">
          <a:xfrm>
            <a:off x="6264064" y="2635250"/>
            <a:ext cx="754062" cy="584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bg1"/>
                </a:solidFill>
              </a:rPr>
              <a:t>pEDM</a:t>
            </a:r>
          </a:p>
          <a:p>
            <a:pPr eaLnBrk="1" hangingPunct="1"/>
            <a:r>
              <a:rPr lang="de-DE" sz="1600">
                <a:solidFill>
                  <a:schemeClr val="bg1"/>
                </a:solidFill>
              </a:rPr>
              <a:t>dEDM</a:t>
            </a:r>
          </a:p>
        </p:txBody>
      </p:sp>
      <p:sp>
        <p:nvSpPr>
          <p:cNvPr id="53261" name="Rechteck 1"/>
          <p:cNvSpPr>
            <a:spLocks noChangeArrowheads="1"/>
          </p:cNvSpPr>
          <p:nvPr/>
        </p:nvSpPr>
        <p:spPr bwMode="auto">
          <a:xfrm>
            <a:off x="5956882" y="2698473"/>
            <a:ext cx="1368425" cy="2124075"/>
          </a:xfrm>
          <a:prstGeom prst="rect">
            <a:avLst/>
          </a:prstGeom>
          <a:solidFill>
            <a:srgbClr val="FFFF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4" name="Stern mit 5 Zacken 13"/>
          <p:cNvSpPr/>
          <p:nvPr/>
        </p:nvSpPr>
        <p:spPr bwMode="auto">
          <a:xfrm>
            <a:off x="7197514" y="4376738"/>
            <a:ext cx="115887" cy="144462"/>
          </a:xfrm>
          <a:prstGeom prst="star5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cs typeface="Arial" pitchFamily="34" charset="0"/>
            </a:endParaRPr>
          </a:p>
        </p:txBody>
      </p:sp>
      <p:sp>
        <p:nvSpPr>
          <p:cNvPr id="15" name="Stern mit 5 Zacken 14"/>
          <p:cNvSpPr/>
          <p:nvPr/>
        </p:nvSpPr>
        <p:spPr bwMode="auto">
          <a:xfrm>
            <a:off x="6732240" y="3246438"/>
            <a:ext cx="117475" cy="144462"/>
          </a:xfrm>
          <a:prstGeom prst="star5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cs typeface="Arial" pitchFamily="34" charset="0"/>
            </a:endParaRPr>
          </a:p>
        </p:txBody>
      </p:sp>
      <p:sp>
        <p:nvSpPr>
          <p:cNvPr id="53264" name="Textfeld 4"/>
          <p:cNvSpPr txBox="1">
            <a:spLocks noChangeArrowheads="1"/>
          </p:cNvSpPr>
          <p:nvPr/>
        </p:nvSpPr>
        <p:spPr bwMode="auto">
          <a:xfrm>
            <a:off x="684213" y="855663"/>
            <a:ext cx="4897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3A6F8A"/>
                </a:solidFill>
              </a:rPr>
              <a:t>EDM search in </a:t>
            </a:r>
            <a:r>
              <a:rPr lang="de-DE" sz="2000">
                <a:solidFill>
                  <a:srgbClr val="C00000"/>
                </a:solidFill>
              </a:rPr>
              <a:t>charged baryon </a:t>
            </a:r>
            <a:r>
              <a:rPr lang="de-DE" sz="2000">
                <a:solidFill>
                  <a:srgbClr val="3A6F8A"/>
                </a:solidFill>
              </a:rPr>
              <a:t>(systems)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97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/>
                </a:solidFill>
              </a:rPr>
              <a:t>challenges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persons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113179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7544" y="22459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srEDM</a:t>
            </a:r>
            <a:r>
              <a:rPr lang="de-DE" sz="2400" dirty="0" smtClean="0">
                <a:solidFill>
                  <a:srgbClr val="006666"/>
                </a:solidFill>
              </a:rPr>
              <a:t> </a:t>
            </a:r>
            <a:r>
              <a:rPr lang="de-DE" sz="2400" dirty="0" err="1" smtClean="0">
                <a:solidFill>
                  <a:srgbClr val="006666"/>
                </a:solidFill>
              </a:rPr>
              <a:t>searches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err="1" smtClean="0">
                <a:solidFill>
                  <a:srgbClr val="C00000"/>
                </a:solidFill>
              </a:rPr>
              <a:t>Technogical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challenges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8" y="1592796"/>
                <a:ext cx="7758008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err="1" smtClean="0">
                    <a:solidFill>
                      <a:srgbClr val="006666"/>
                    </a:solidFill>
                  </a:rPr>
                  <a:t>Charged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particle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EDM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searches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require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development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a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new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class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high-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precision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machines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with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mainly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fields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bending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focussing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de-DE" sz="2000" dirty="0">
                  <a:solidFill>
                    <a:srgbClr val="006666"/>
                  </a:solidFill>
                </a:endParaRPr>
              </a:p>
              <a:p>
                <a:r>
                  <a:rPr lang="de-DE" sz="2000" dirty="0" smtClean="0">
                    <a:solidFill>
                      <a:srgbClr val="006666"/>
                    </a:solidFill>
                  </a:rPr>
                  <a:t>Other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topics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Electric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field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gradients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(~ 17 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MV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m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1" dirty="0" err="1">
                        <a:solidFill>
                          <a:srgbClr val="006666"/>
                        </a:solidFill>
                        <a:latin typeface="Cambria Math"/>
                      </a:rPr>
                      <m:t>at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2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cm</m:t>
                    </m:r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000" dirty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Spin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coherence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time </a:t>
                </a:r>
                <a14:m>
                  <m:oMath xmlns:m="http://schemas.openxmlformats.org/officeDocument/2006/math">
                    <m:r>
                      <a:rPr lang="de-DE" sz="2000" b="0" i="0" dirty="0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dirty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de-DE" sz="2000" b="0" i="1" dirty="0" smtClean="0">
                        <a:solidFill>
                          <a:srgbClr val="006666"/>
                        </a:solidFill>
                        <a:latin typeface="Cambria Math"/>
                      </a:rPr>
                      <m:t>1000 </m:t>
                    </m:r>
                    <m:r>
                      <m:rPr>
                        <m:sty m:val="p"/>
                      </m:rPr>
                      <a:rPr lang="de-DE" sz="2000" b="0" i="1" dirty="0">
                        <a:solidFill>
                          <a:srgbClr val="006666"/>
                        </a:solidFill>
                        <a:latin typeface="Cambria Math"/>
                      </a:rPr>
                      <m:t>s</m:t>
                    </m:r>
                    <m:r>
                      <a:rPr lang="de-DE" sz="2000" b="0" i="0" dirty="0" smtClean="0">
                        <a:solidFill>
                          <a:srgbClr val="006666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Continuous polarimetry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&lt;1 </m:t>
                        </m:r>
                        <m:r>
                          <m:rPr>
                            <m:sty m:val="p"/>
                          </m:r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ppm</m:t>
                        </m:r>
                      </m:e>
                    </m:d>
                  </m:oMath>
                </a14:m>
                <a:endParaRPr lang="de-DE" sz="2000" dirty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dirty="0">
                    <a:solidFill>
                      <a:srgbClr val="006666"/>
                    </a:solidFill>
                  </a:rPr>
                  <a:t>Beam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positioning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b="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10 </m:t>
                        </m:r>
                        <m:r>
                          <a:rPr lang="de-DE" sz="2000" b="0" i="1" dirty="0" err="1">
                            <a:solidFill>
                              <a:srgbClr val="006666"/>
                            </a:solidFill>
                            <a:latin typeface="Cambria Math"/>
                          </a:rPr>
                          <m:t>𝑛𝑚</m:t>
                        </m:r>
                      </m:e>
                    </m:d>
                  </m:oMath>
                </a14:m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Spin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tracking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92796"/>
                <a:ext cx="7758008" cy="3939540"/>
              </a:xfrm>
              <a:prstGeom prst="rect">
                <a:avLst/>
              </a:prstGeom>
              <a:blipFill rotWithShape="1">
                <a:blip r:embed="rId2"/>
                <a:stretch>
                  <a:fillRect l="-786" t="-618" b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96488" y="5625244"/>
            <a:ext cx="856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These </a:t>
            </a:r>
            <a:r>
              <a:rPr lang="de-DE" sz="2000" b="1" dirty="0" err="1" smtClean="0">
                <a:solidFill>
                  <a:schemeClr val="bg1"/>
                </a:solidFill>
              </a:rPr>
              <a:t>issues</a:t>
            </a:r>
            <a:r>
              <a:rPr lang="de-DE" sz="2000" b="1" dirty="0" smtClean="0">
                <a:solidFill>
                  <a:schemeClr val="bg1"/>
                </a:solidFill>
              </a:rPr>
              <a:t> must </a:t>
            </a:r>
            <a:r>
              <a:rPr lang="de-DE" sz="2000" b="1" dirty="0" err="1" smtClean="0">
                <a:solidFill>
                  <a:schemeClr val="bg1"/>
                </a:solidFill>
              </a:rPr>
              <a:t>be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addressed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experimentally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at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existing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facilities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259632" y="1664804"/>
            <a:ext cx="6294789" cy="4248208"/>
            <a:chOff x="1367643" y="1700808"/>
            <a:chExt cx="6294789" cy="424820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231876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96073176"/>
                    </p:ext>
                  </p:extLst>
                </p:nvPr>
              </p:nvGraphicFramePr>
              <p:xfrm>
                <a:off x="1367643" y="1700808"/>
                <a:ext cx="6294789" cy="42482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372251" name="Mathcad" r:id="rId3" imgW="3867150" imgH="2609850" progId="Mathcad">
                        <p:link updateAutomatic="1"/>
                      </p:oleObj>
                    </mc:Choice>
                    <mc:Fallback>
                      <p:oleObj name="Mathcad" r:id="rId3" imgW="3867150" imgH="2609850" progId="Mathcad">
                        <p:link updateAutomatic="1"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67643" y="1700808"/>
                              <a:ext cx="6294789" cy="4248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231876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96073176"/>
                    </p:ext>
                  </p:extLst>
                </p:nvPr>
              </p:nvGraphicFramePr>
              <p:xfrm>
                <a:off x="1367643" y="1700808"/>
                <a:ext cx="6294789" cy="42482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372168" name="Mathcad" r:id="rId5" imgW="3867150" imgH="2609850" progId="Mathcad">
                        <p:link updateAutomatic="1"/>
                      </p:oleObj>
                    </mc:Choice>
                    <mc:Fallback>
                      <p:oleObj name="Mathcad" r:id="rId5" imgW="3867150" imgH="2609850" progId="Mathcad">
                        <p:link updateAutomatic="1"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67643" y="1700808"/>
                              <a:ext cx="6294789" cy="4248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8" name="Ellipse 7"/>
            <p:cNvSpPr>
              <a:spLocks noChangeAspect="1"/>
            </p:cNvSpPr>
            <p:nvPr/>
          </p:nvSpPr>
          <p:spPr bwMode="auto">
            <a:xfrm>
              <a:off x="4464004" y="4113076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 bwMode="auto">
            <a:xfrm>
              <a:off x="2699792" y="4185084"/>
              <a:ext cx="2808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 bwMode="auto">
            <a:xfrm rot="5400000">
              <a:off x="3887996" y="4149008"/>
              <a:ext cx="1296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feld 1"/>
                <p:cNvSpPr txBox="1"/>
                <p:nvPr/>
              </p:nvSpPr>
              <p:spPr>
                <a:xfrm>
                  <a:off x="3719663" y="3131676"/>
                  <a:ext cx="16444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=17 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MV</m:t>
                        </m:r>
                        <m: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feld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663" y="3131676"/>
                  <a:ext cx="1644425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5544108" y="3969060"/>
                  <a:ext cx="15971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24.665 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4108" y="3969060"/>
                  <a:ext cx="1597169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field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383868" y="1844824"/>
            <a:ext cx="2700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7" y="800758"/>
            <a:ext cx="3394455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791580" y="5962960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hallenge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produce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large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electric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field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gradients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422531" y="786190"/>
                <a:ext cx="19415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006666"/>
                    </a:solidFill>
                    <a:latin typeface="+mn-lt"/>
                  </a:rPr>
                  <a:t>R</a:t>
                </a:r>
                <a14:m>
                  <m:oMath xmlns:m="http://schemas.openxmlformats.org/officeDocument/2006/math">
                    <m:r>
                      <a:rPr lang="de-DE" sz="1600" b="1" dirty="0" smtClean="0">
                        <a:solidFill>
                          <a:srgbClr val="006666"/>
                        </a:solidFill>
                        <a:latin typeface="Cambria Math"/>
                      </a:rPr>
                      <m:t>𝐚𝐝𝐢𝐚𝐥</m:t>
                    </m:r>
                    <m:r>
                      <a:rPr lang="de-DE" sz="1600" b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a:rPr lang="de-DE" sz="16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𝑬</m:t>
                    </m:r>
                    <m:r>
                      <a:rPr lang="de-DE" sz="16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1600" b="1" dirty="0" err="1" smtClean="0">
                    <a:solidFill>
                      <a:srgbClr val="006666"/>
                    </a:solidFill>
                    <a:latin typeface="+mn-lt"/>
                  </a:rPr>
                  <a:t>field</a:t>
                </a:r>
                <a:r>
                  <a:rPr lang="de-DE" sz="1600" b="1" dirty="0" smtClean="0">
                    <a:solidFill>
                      <a:srgbClr val="006666"/>
                    </a:solidFill>
                    <a:latin typeface="+mn-lt"/>
                  </a:rPr>
                  <a:t> </a:t>
                </a:r>
                <a:r>
                  <a:rPr lang="de-DE" sz="1600" b="1" dirty="0" err="1" smtClean="0">
                    <a:solidFill>
                      <a:srgbClr val="006666"/>
                    </a:solidFill>
                    <a:latin typeface="+mn-lt"/>
                  </a:rPr>
                  <a:t>only</a:t>
                </a:r>
                <a:endParaRPr lang="de-DE" sz="1600" b="1" dirty="0">
                  <a:solidFill>
                    <a:srgbClr val="00666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31" y="786190"/>
                <a:ext cx="1941557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1567" t="-5357" r="-62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0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2" y="692696"/>
            <a:ext cx="7704000" cy="250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Niobium electrodes 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348184" y="875258"/>
            <a:ext cx="6680200" cy="4425950"/>
            <a:chOff x="1348184" y="1343310"/>
            <a:chExt cx="6680200" cy="4425950"/>
          </a:xfrm>
        </p:grpSpPr>
        <p:sp>
          <p:nvSpPr>
            <p:cNvPr id="5" name="Textfeld 4"/>
            <p:cNvSpPr txBox="1"/>
            <p:nvPr/>
          </p:nvSpPr>
          <p:spPr>
            <a:xfrm>
              <a:off x="2303748" y="1844824"/>
              <a:ext cx="4429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Show </a:t>
              </a:r>
              <a:r>
                <a:rPr lang="de-DE" dirty="0" err="1" smtClean="0"/>
                <a:t>one</a:t>
              </a:r>
              <a:r>
                <a:rPr lang="de-DE" dirty="0" smtClean="0"/>
                <a:t> </a:t>
              </a:r>
              <a:r>
                <a:rPr lang="de-DE" dirty="0" err="1" smtClean="0"/>
                <a:t>slide</a:t>
              </a:r>
              <a:r>
                <a:rPr lang="de-DE" dirty="0" smtClean="0"/>
                <a:t> on JLAB </a:t>
              </a:r>
              <a:r>
                <a:rPr lang="de-DE" dirty="0" err="1" smtClean="0"/>
                <a:t>data</a:t>
              </a:r>
              <a:r>
                <a:rPr lang="de-DE" dirty="0" smtClean="0"/>
                <a:t> HV </a:t>
              </a:r>
              <a:r>
                <a:rPr lang="de-DE" dirty="0" err="1" smtClean="0"/>
                <a:t>devices</a:t>
              </a:r>
              <a:endParaRPr lang="de-DE" dirty="0"/>
            </a:p>
          </p:txBody>
        </p:sp>
        <p:pic>
          <p:nvPicPr>
            <p:cNvPr id="1373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84" y="1343310"/>
              <a:ext cx="6680200" cy="442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2087724" y="1592796"/>
              <a:ext cx="20162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DPP </a:t>
              </a:r>
              <a:r>
                <a:rPr lang="de-DE" sz="1400" b="1" dirty="0" err="1">
                  <a:solidFill>
                    <a:srgbClr val="C00000"/>
                  </a:solidFill>
                </a:rPr>
                <a:t>stainless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steel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364088" y="1609055"/>
              <a:ext cx="13681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solidFill>
                    <a:srgbClr val="C00000"/>
                  </a:solidFill>
                </a:rPr>
                <a:t>fine-grain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087724" y="3789040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large-</a:t>
              </a:r>
              <a:r>
                <a:rPr lang="de-DE" sz="1400" b="1" dirty="0" err="1">
                  <a:solidFill>
                    <a:srgbClr val="C00000"/>
                  </a:solidFill>
                </a:rPr>
                <a:t>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123728" y="3805299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large-</a:t>
              </a:r>
              <a:r>
                <a:rPr lang="de-DE" sz="1400" b="1" dirty="0" err="1">
                  <a:solidFill>
                    <a:srgbClr val="C00000"/>
                  </a:solidFill>
                </a:rPr>
                <a:t>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292080" y="3789040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single-</a:t>
              </a:r>
              <a:r>
                <a:rPr lang="de-DE" sz="1400" b="1" dirty="0" err="1">
                  <a:solidFill>
                    <a:srgbClr val="C00000"/>
                  </a:solidFill>
                </a:rPr>
                <a:t>crystal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395536" y="5732934"/>
            <a:ext cx="860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Large-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grain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Nb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plate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n-lt"/>
                <a:sym typeface="Wingdings" pitchFamily="2" charset="2"/>
              </a:rPr>
              <a:t>s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eparation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of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a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cm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yields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~20 MV/m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18" name="Ellipse 9"/>
          <p:cNvSpPr>
            <a:spLocks noChangeAspect="1" noChangeArrowheads="1"/>
          </p:cNvSpPr>
          <p:nvPr/>
        </p:nvSpPr>
        <p:spPr bwMode="auto">
          <a:xfrm>
            <a:off x="3073091" y="3284984"/>
            <a:ext cx="1570917" cy="1440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606943"/>
            <a:ext cx="3427730" cy="252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449096"/>
            <a:ext cx="4201734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field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47564" y="728700"/>
                <a:ext cx="79319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Electrostatic </a:t>
                </a:r>
                <a:r>
                  <a:rPr lang="de-DE" dirty="0" err="1" smtClean="0"/>
                  <a:t>separators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Tevatron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avoid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unwanted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de-DE" dirty="0" smtClean="0"/>
                  <a:t> interactions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- </a:t>
                </a:r>
                <a:r>
                  <a:rPr lang="de-DE" dirty="0" err="1" smtClean="0"/>
                  <a:t>electrodes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made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from</a:t>
                </a:r>
                <a:r>
                  <a:rPr lang="de-DE" dirty="0" smtClean="0"/>
                  <a:t> </a:t>
                </a:r>
                <a:r>
                  <a:rPr lang="de-DE" dirty="0" err="1"/>
                  <a:t>s</a:t>
                </a:r>
                <a:r>
                  <a:rPr lang="de-DE" dirty="0" err="1" smtClean="0"/>
                  <a:t>tainless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steel</a:t>
                </a:r>
                <a:endParaRPr lang="de-DE" dirty="0" smtClean="0"/>
              </a:p>
              <a:p>
                <a:r>
                  <a:rPr lang="de-DE" dirty="0"/>
                  <a:t>	</a:t>
                </a:r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728700"/>
                <a:ext cx="7931915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615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448" y="4473116"/>
                <a:ext cx="4703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Routine </a:t>
                </a:r>
                <a:r>
                  <a:rPr lang="de-DE" dirty="0" err="1" smtClean="0"/>
                  <a:t>operation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1 </m:t>
                    </m:r>
                  </m:oMath>
                </a14:m>
                <a:r>
                  <a:rPr lang="de-DE" dirty="0" err="1" smtClean="0"/>
                  <a:t>spark</a:t>
                </a:r>
                <a:r>
                  <a:rPr lang="de-DE" dirty="0" smtClean="0"/>
                  <a:t>/Year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6 </m:t>
                    </m:r>
                  </m:oMath>
                </a14:m>
                <a:r>
                  <a:rPr lang="de-DE" dirty="0" smtClean="0"/>
                  <a:t>MV/m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48" y="4473116"/>
                <a:ext cx="4703211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036" t="-8333" r="-38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8"/>
          <p:cNvCxnSpPr/>
          <p:nvPr/>
        </p:nvCxnSpPr>
        <p:spPr bwMode="auto">
          <a:xfrm flipV="1">
            <a:off x="5436096" y="1962128"/>
            <a:ext cx="2497589" cy="1404156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2" name="Textfeld 11"/>
          <p:cNvSpPr txBox="1"/>
          <p:nvPr/>
        </p:nvSpPr>
        <p:spPr>
          <a:xfrm rot="19835306">
            <a:off x="5783135" y="294288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L~2.5 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792456" y="5732934"/>
            <a:ext cx="7884000" cy="54038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Need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develop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electrode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materials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surfaces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treatment</a:t>
            </a:r>
            <a:endParaRPr lang="de-DE" sz="2000" dirty="0" smtClean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572" y="4869160"/>
            <a:ext cx="78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June </a:t>
            </a:r>
            <a:r>
              <a:rPr lang="de-DE" dirty="0" smtClean="0"/>
              <a:t>2013: Transfer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separator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additional </a:t>
            </a:r>
            <a:r>
              <a:rPr lang="de-DE" dirty="0" err="1" smtClean="0"/>
              <a:t>equipment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FNAL </a:t>
            </a:r>
            <a:r>
              <a:rPr lang="de-DE" dirty="0" err="1" smtClean="0"/>
              <a:t>to</a:t>
            </a:r>
            <a:r>
              <a:rPr lang="de-DE" dirty="0" smtClean="0"/>
              <a:t> Jülich (</a:t>
            </a:r>
            <a:r>
              <a:rPr lang="de-DE" dirty="0" err="1"/>
              <a:t>m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b="1" dirty="0"/>
              <a:t>R</a:t>
            </a:r>
            <a:r>
              <a:rPr lang="de-DE" b="1" dirty="0" smtClean="0"/>
              <a:t>oger Dixon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smtClean="0"/>
              <a:t>Bruce Hanna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35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74" name="Rectangle 26"/>
          <p:cNvSpPr>
            <a:spLocks noChangeArrowheads="1"/>
          </p:cNvSpPr>
          <p:nvPr/>
        </p:nvSpPr>
        <p:spPr bwMode="auto">
          <a:xfrm>
            <a:off x="216532" y="461976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45132" y="3910744"/>
            <a:ext cx="3906838" cy="1714500"/>
            <a:chOff x="144" y="1971"/>
            <a:chExt cx="2461" cy="1080"/>
          </a:xfrm>
        </p:grpSpPr>
        <p:sp>
          <p:nvSpPr>
            <p:cNvPr id="155654" name="Oval 6"/>
            <p:cNvSpPr>
              <a:spLocks noChangeArrowheads="1"/>
            </p:cNvSpPr>
            <p:nvPr/>
          </p:nvSpPr>
          <p:spPr bwMode="auto">
            <a:xfrm>
              <a:off x="144" y="2202"/>
              <a:ext cx="2461" cy="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56" name="Oval 8"/>
            <p:cNvSpPr>
              <a:spLocks noChangeArrowheads="1"/>
            </p:cNvSpPr>
            <p:nvPr/>
          </p:nvSpPr>
          <p:spPr bwMode="auto">
            <a:xfrm>
              <a:off x="1824" y="2196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58" name="Text Box 10"/>
            <p:cNvSpPr txBox="1">
              <a:spLocks noChangeArrowheads="1"/>
            </p:cNvSpPr>
            <p:nvPr/>
          </p:nvSpPr>
          <p:spPr bwMode="auto">
            <a:xfrm>
              <a:off x="1722" y="2298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</a:t>
              </a:r>
            </a:p>
          </p:txBody>
        </p:sp>
        <p:graphicFrame>
          <p:nvGraphicFramePr>
            <p:cNvPr id="155661" name="Object 13"/>
            <p:cNvGraphicFramePr>
              <a:graphicFrameLocks noChangeAspect="1"/>
            </p:cNvGraphicFramePr>
            <p:nvPr/>
          </p:nvGraphicFramePr>
          <p:xfrm>
            <a:off x="2310" y="1971"/>
            <a:ext cx="222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648" name="Equation" r:id="rId3" imgW="190417" imgH="241195" progId="Equation.3">
                    <p:embed/>
                  </p:oleObj>
                </mc:Choice>
                <mc:Fallback>
                  <p:oleObj name="Equation" r:id="rId3" imgW="19041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0" y="1971"/>
                          <a:ext cx="222" cy="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64" name="AutoShape 16"/>
            <p:cNvSpPr>
              <a:spLocks noChangeArrowheads="1"/>
            </p:cNvSpPr>
            <p:nvPr/>
          </p:nvSpPr>
          <p:spPr bwMode="auto">
            <a:xfrm rot="-2497799">
              <a:off x="1819" y="2006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5707" name="Text Box 59"/>
          <p:cNvSpPr txBox="1">
            <a:spLocks noChangeArrowheads="1"/>
          </p:cNvSpPr>
          <p:nvPr/>
        </p:nvSpPr>
        <p:spPr bwMode="auto">
          <a:xfrm>
            <a:off x="616582" y="2127981"/>
            <a:ext cx="206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particle with </a:t>
            </a:r>
          </a:p>
          <a:p>
            <a:r>
              <a:rPr lang="en-US" dirty="0">
                <a:solidFill>
                  <a:srgbClr val="000000"/>
                </a:solidFill>
              </a:rPr>
              <a:t>magnetic moment </a:t>
            </a: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35932" y="2477231"/>
            <a:ext cx="3238500" cy="1304925"/>
            <a:chOff x="1782" y="1080"/>
            <a:chExt cx="2040" cy="822"/>
          </a:xfrm>
        </p:grpSpPr>
        <p:sp>
          <p:nvSpPr>
            <p:cNvPr id="155697" name="Text Box 49"/>
            <p:cNvSpPr txBox="1">
              <a:spLocks noChangeArrowheads="1"/>
            </p:cNvSpPr>
            <p:nvPr/>
          </p:nvSpPr>
          <p:spPr bwMode="auto">
            <a:xfrm>
              <a:off x="2324" y="1497"/>
              <a:ext cx="7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“spin tune”</a:t>
              </a:r>
            </a:p>
          </p:txBody>
        </p:sp>
        <p:sp>
          <p:nvSpPr>
            <p:cNvPr id="155702" name="Text Box 54"/>
            <p:cNvSpPr txBox="1">
              <a:spLocks noChangeArrowheads="1"/>
            </p:cNvSpPr>
            <p:nvPr/>
          </p:nvSpPr>
          <p:spPr bwMode="auto">
            <a:xfrm>
              <a:off x="2138" y="1167"/>
              <a:ext cx="1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CC33"/>
                  </a:solidFill>
                </a:rPr>
                <a:t>“spin closed orbit vector”</a:t>
              </a:r>
            </a:p>
          </p:txBody>
        </p:sp>
        <p:graphicFrame>
          <p:nvGraphicFramePr>
            <p:cNvPr id="155703" name="Object 55"/>
            <p:cNvGraphicFramePr>
              <a:graphicFrameLocks noChangeAspect="1"/>
            </p:cNvGraphicFramePr>
            <p:nvPr/>
          </p:nvGraphicFramePr>
          <p:xfrm>
            <a:off x="1782" y="1080"/>
            <a:ext cx="290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649" name="Equation" r:id="rId5" imgW="253890" imgH="228501" progId="Equation.3">
                    <p:embed/>
                  </p:oleObj>
                </mc:Choice>
                <mc:Fallback>
                  <p:oleObj name="Equation" r:id="rId5" imgW="253890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2" y="1080"/>
                          <a:ext cx="290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04" name="Object 56"/>
            <p:cNvGraphicFramePr>
              <a:graphicFrameLocks noChangeAspect="1"/>
            </p:cNvGraphicFramePr>
            <p:nvPr/>
          </p:nvGraphicFramePr>
          <p:xfrm>
            <a:off x="2686" y="1644"/>
            <a:ext cx="387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650" name="Equation" r:id="rId7" imgW="342751" imgH="228501" progId="Equation.3">
                    <p:embed/>
                  </p:oleObj>
                </mc:Choice>
                <mc:Fallback>
                  <p:oleObj name="Equation" r:id="rId7" imgW="342751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6" y="1644"/>
                          <a:ext cx="387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5" name="Line 57"/>
            <p:cNvSpPr>
              <a:spLocks noChangeShapeType="1"/>
            </p:cNvSpPr>
            <p:nvPr/>
          </p:nvSpPr>
          <p:spPr bwMode="auto">
            <a:xfrm flipH="1">
              <a:off x="2172" y="1632"/>
              <a:ext cx="204" cy="7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589538" y="2656622"/>
            <a:ext cx="3619500" cy="2921003"/>
            <a:chOff x="243" y="1193"/>
            <a:chExt cx="2280" cy="1840"/>
          </a:xfrm>
        </p:grpSpPr>
        <p:sp>
          <p:nvSpPr>
            <p:cNvPr id="155677" name="Oval 29"/>
            <p:cNvSpPr>
              <a:spLocks noChangeArrowheads="1"/>
            </p:cNvSpPr>
            <p:nvPr/>
          </p:nvSpPr>
          <p:spPr bwMode="auto">
            <a:xfrm rot="16944252">
              <a:off x="1849" y="1406"/>
              <a:ext cx="220" cy="711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78" name="Rectangle 30"/>
            <p:cNvSpPr>
              <a:spLocks noChangeArrowheads="1"/>
            </p:cNvSpPr>
            <p:nvPr/>
          </p:nvSpPr>
          <p:spPr bwMode="auto">
            <a:xfrm rot="477069">
              <a:off x="1548" y="1772"/>
              <a:ext cx="744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0" name="Oval 32"/>
            <p:cNvSpPr>
              <a:spLocks noChangeArrowheads="1"/>
            </p:cNvSpPr>
            <p:nvPr/>
          </p:nvSpPr>
          <p:spPr bwMode="auto">
            <a:xfrm>
              <a:off x="1818" y="2214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82" name="AutoShape 34"/>
            <p:cNvSpPr>
              <a:spLocks noChangeArrowheads="1"/>
            </p:cNvSpPr>
            <p:nvPr/>
          </p:nvSpPr>
          <p:spPr bwMode="auto">
            <a:xfrm rot="14794755">
              <a:off x="1468" y="1946"/>
              <a:ext cx="524" cy="5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4" name="AutoShape 36"/>
            <p:cNvSpPr>
              <a:spLocks noChangeArrowheads="1"/>
            </p:cNvSpPr>
            <p:nvPr/>
          </p:nvSpPr>
          <p:spPr bwMode="auto">
            <a:xfrm rot="16400728">
              <a:off x="1466" y="2207"/>
              <a:ext cx="94" cy="79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5" name="AutoShape 37"/>
            <p:cNvSpPr>
              <a:spLocks noChangeArrowheads="1"/>
            </p:cNvSpPr>
            <p:nvPr/>
          </p:nvSpPr>
          <p:spPr bwMode="auto">
            <a:xfrm rot="19102201">
              <a:off x="1813" y="2024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6" name="AutoShape 38"/>
            <p:cNvSpPr>
              <a:spLocks noChangeArrowheads="1"/>
            </p:cNvSpPr>
            <p:nvPr/>
          </p:nvSpPr>
          <p:spPr bwMode="auto">
            <a:xfrm rot="15316227">
              <a:off x="1650" y="1606"/>
              <a:ext cx="72" cy="8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8" name="Oval 40"/>
            <p:cNvSpPr>
              <a:spLocks noChangeArrowheads="1"/>
            </p:cNvSpPr>
            <p:nvPr/>
          </p:nvSpPr>
          <p:spPr bwMode="auto">
            <a:xfrm>
              <a:off x="243" y="2247"/>
              <a:ext cx="2280" cy="786"/>
            </a:xfrm>
            <a:prstGeom prst="ellips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graphicFrame>
          <p:nvGraphicFramePr>
            <p:cNvPr id="155689" name="Object 41"/>
            <p:cNvGraphicFramePr>
              <a:graphicFrameLocks noChangeAspect="1"/>
            </p:cNvGraphicFramePr>
            <p:nvPr/>
          </p:nvGraphicFramePr>
          <p:xfrm>
            <a:off x="1326" y="1719"/>
            <a:ext cx="251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651" name="Equation" r:id="rId9" imgW="203112" imgH="241195" progId="Equation.3">
                    <p:embed/>
                  </p:oleObj>
                </mc:Choice>
                <mc:Fallback>
                  <p:oleObj name="Equation" r:id="rId9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19"/>
                          <a:ext cx="251" cy="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87" name="Line 39"/>
            <p:cNvSpPr>
              <a:spLocks noChangeShapeType="1"/>
            </p:cNvSpPr>
            <p:nvPr/>
          </p:nvSpPr>
          <p:spPr bwMode="auto">
            <a:xfrm flipV="1">
              <a:off x="1852" y="1275"/>
              <a:ext cx="217" cy="979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6" name="Text Box 48"/>
            <p:cNvSpPr txBox="1">
              <a:spLocks noChangeArrowheads="1"/>
            </p:cNvSpPr>
            <p:nvPr/>
          </p:nvSpPr>
          <p:spPr bwMode="auto">
            <a:xfrm>
              <a:off x="428" y="2038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ring</a:t>
              </a:r>
            </a:p>
          </p:txBody>
        </p:sp>
        <p:sp>
          <p:nvSpPr>
            <p:cNvPr id="155698" name="Line 50"/>
            <p:cNvSpPr>
              <a:spLocks noChangeShapeType="1"/>
            </p:cNvSpPr>
            <p:nvPr/>
          </p:nvSpPr>
          <p:spPr bwMode="auto">
            <a:xfrm flipH="1">
              <a:off x="1636" y="1724"/>
              <a:ext cx="328" cy="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9" name="Line 51"/>
            <p:cNvSpPr>
              <a:spLocks noChangeShapeType="1"/>
            </p:cNvSpPr>
            <p:nvPr/>
          </p:nvSpPr>
          <p:spPr bwMode="auto">
            <a:xfrm>
              <a:off x="1966" y="1722"/>
              <a:ext cx="322" cy="14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708" name="Text Box 60"/>
            <p:cNvSpPr txBox="1">
              <a:spLocks noChangeArrowheads="1"/>
            </p:cNvSpPr>
            <p:nvPr/>
          </p:nvSpPr>
          <p:spPr bwMode="auto">
            <a:xfrm>
              <a:off x="254" y="1193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makes </a:t>
              </a:r>
              <a:r>
                <a:rPr lang="en-US" dirty="0">
                  <a:solidFill>
                    <a:srgbClr val="0066FF"/>
                  </a:solidFill>
                </a:rPr>
                <a:t>one </a:t>
              </a:r>
              <a:r>
                <a:rPr lang="en-US" dirty="0">
                  <a:solidFill>
                    <a:srgbClr val="000000"/>
                  </a:solidFill>
                </a:rPr>
                <a:t>turn</a:t>
              </a:r>
            </a:p>
          </p:txBody>
        </p:sp>
      </p:grpSp>
      <p:sp>
        <p:nvSpPr>
          <p:cNvPr id="155713" name="Rectangle 65"/>
          <p:cNvSpPr>
            <a:spLocks noChangeArrowheads="1"/>
          </p:cNvSpPr>
          <p:nvPr/>
        </p:nvSpPr>
        <p:spPr bwMode="auto">
          <a:xfrm>
            <a:off x="216532" y="462452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6012160" y="3825044"/>
            <a:ext cx="2644775" cy="779462"/>
            <a:chOff x="3392" y="2065"/>
            <a:chExt cx="1666" cy="491"/>
          </a:xfrm>
        </p:grpSpPr>
        <p:sp>
          <p:nvSpPr>
            <p:cNvPr id="155717" name="Text Box 69"/>
            <p:cNvSpPr txBox="1">
              <a:spLocks noChangeArrowheads="1"/>
            </p:cNvSpPr>
            <p:nvPr/>
          </p:nvSpPr>
          <p:spPr bwMode="auto">
            <a:xfrm>
              <a:off x="3392" y="2065"/>
              <a:ext cx="16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stable polarization</a:t>
              </a:r>
            </a:p>
          </p:txBody>
        </p: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3412" y="2298"/>
              <a:ext cx="690" cy="258"/>
              <a:chOff x="3514" y="1830"/>
              <a:chExt cx="690" cy="258"/>
            </a:xfrm>
          </p:grpSpPr>
          <p:graphicFrame>
            <p:nvGraphicFramePr>
              <p:cNvPr id="155719" name="Object 71"/>
              <p:cNvGraphicFramePr>
                <a:graphicFrameLocks noChangeAspect="1"/>
              </p:cNvGraphicFramePr>
              <p:nvPr/>
            </p:nvGraphicFramePr>
            <p:xfrm>
              <a:off x="3670" y="1830"/>
              <a:ext cx="151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5652" name="Equation" r:id="rId11" imgW="139579" imgH="215713" progId="Equation.3">
                      <p:embed/>
                    </p:oleObj>
                  </mc:Choice>
                  <mc:Fallback>
                    <p:oleObj name="Equation" r:id="rId11" imgW="139579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70" y="1830"/>
                            <a:ext cx="151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5720" name="Text Box 72"/>
              <p:cNvSpPr txBox="1">
                <a:spLocks noChangeArrowheads="1"/>
              </p:cNvSpPr>
              <p:nvPr/>
            </p:nvSpPr>
            <p:spPr bwMode="auto">
              <a:xfrm>
                <a:off x="3514" y="1836"/>
                <a:ext cx="6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if    ║      </a:t>
                </a:r>
              </a:p>
            </p:txBody>
          </p:sp>
          <p:graphicFrame>
            <p:nvGraphicFramePr>
              <p:cNvPr id="155721" name="Object 73"/>
              <p:cNvGraphicFramePr>
                <a:graphicFrameLocks noChangeAspect="1"/>
              </p:cNvGraphicFramePr>
              <p:nvPr/>
            </p:nvGraphicFramePr>
            <p:xfrm>
              <a:off x="3904" y="1872"/>
              <a:ext cx="240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5653" name="Equation" r:id="rId13" imgW="253890" imgH="228501" progId="Equation.3">
                      <p:embed/>
                    </p:oleObj>
                  </mc:Choice>
                  <mc:Fallback>
                    <p:oleObj name="Equation" r:id="rId13" imgW="253890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4" y="1872"/>
                            <a:ext cx="240" cy="2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4" name="Datumsplatzhalt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Fußzeilenplatzhalter 4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Titel 1"/>
          <p:cNvSpPr txBox="1">
            <a:spLocks/>
          </p:cNvSpPr>
          <p:nvPr/>
        </p:nvSpPr>
        <p:spPr bwMode="auto">
          <a:xfrm>
            <a:off x="467544" y="29665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b="1" kern="0" dirty="0" smtClean="0">
                <a:solidFill>
                  <a:srgbClr val="006666"/>
                </a:solidFill>
                <a:latin typeface="Arial"/>
                <a:ea typeface="+mj-ea"/>
              </a:rPr>
              <a:t>Challenge: </a:t>
            </a:r>
            <a:r>
              <a:rPr lang="de-DE" sz="2600" b="1" kern="0" dirty="0">
                <a:solidFill>
                  <a:srgbClr val="C00000"/>
                </a:solidFill>
                <a:latin typeface="Arial"/>
                <a:ea typeface="+mj-ea"/>
              </a:rPr>
              <a:t>Spin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coherence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time</a:t>
            </a:r>
            <a:endParaRPr lang="de-DE" sz="26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70811" y="1160748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Spin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closed</a:t>
            </a:r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orbit</a:t>
            </a:r>
            <a:endParaRPr lang="de-DE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5050"/>
            <a:ext cx="7772400" cy="583650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Spin </a:t>
            </a:r>
            <a:r>
              <a:rPr lang="de-DE" dirty="0" err="1" smtClean="0">
                <a:solidFill>
                  <a:srgbClr val="C00000"/>
                </a:solidFill>
              </a:rPr>
              <a:t>coherence</a:t>
            </a:r>
            <a:r>
              <a:rPr lang="de-DE" dirty="0" smtClean="0">
                <a:solidFill>
                  <a:srgbClr val="C00000"/>
                </a:solidFill>
              </a:rPr>
              <a:t> time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411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We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usually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don‘t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worry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about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coherence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spins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along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81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uppieren 88"/>
          <p:cNvGrpSpPr/>
          <p:nvPr/>
        </p:nvGrpSpPr>
        <p:grpSpPr>
          <a:xfrm>
            <a:off x="4370366" y="1052736"/>
            <a:ext cx="1201142" cy="1628184"/>
            <a:chOff x="4370366" y="1180123"/>
            <a:chExt cx="1201142" cy="1628184"/>
          </a:xfrm>
        </p:grpSpPr>
        <p:sp>
          <p:nvSpPr>
            <p:cNvPr id="8" name="Oval 29"/>
            <p:cNvSpPr>
              <a:spLocks noChangeArrowheads="1"/>
            </p:cNvSpPr>
            <p:nvPr/>
          </p:nvSpPr>
          <p:spPr bwMode="auto">
            <a:xfrm rot="16944252">
              <a:off x="4760098" y="1388086"/>
              <a:ext cx="349250" cy="1128713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0" name="Oval 32"/>
            <p:cNvSpPr>
              <a:spLocks noChangeArrowheads="1"/>
            </p:cNvSpPr>
            <p:nvPr/>
          </p:nvSpPr>
          <p:spPr bwMode="auto">
            <a:xfrm>
              <a:off x="4710885" y="2670787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 rot="14794755">
              <a:off x="4155260" y="2245337"/>
              <a:ext cx="83185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" name="AutoShape 38"/>
            <p:cNvSpPr>
              <a:spLocks noChangeArrowheads="1"/>
            </p:cNvSpPr>
            <p:nvPr/>
          </p:nvSpPr>
          <p:spPr bwMode="auto">
            <a:xfrm rot="15316227">
              <a:off x="4444185" y="1705586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 flipV="1">
              <a:off x="4764860" y="1180123"/>
              <a:ext cx="344488" cy="155416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 flipH="1">
              <a:off x="4421960" y="1892911"/>
              <a:ext cx="520700" cy="63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>
              <a:off x="4945835" y="1889736"/>
              <a:ext cx="511175" cy="2317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 rot="15550680">
              <a:off x="4393557" y="2320170"/>
              <a:ext cx="628162" cy="8279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 rot="16200000">
              <a:off x="4331344" y="2187563"/>
              <a:ext cx="900100" cy="72008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 rot="16903561">
              <a:off x="4561669" y="2358626"/>
              <a:ext cx="554092" cy="75620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" name="AutoShape 34"/>
            <p:cNvSpPr>
              <a:spLocks noChangeArrowheads="1"/>
            </p:cNvSpPr>
            <p:nvPr/>
          </p:nvSpPr>
          <p:spPr bwMode="auto">
            <a:xfrm rot="17560680">
              <a:off x="4509451" y="2219014"/>
              <a:ext cx="913848" cy="9714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5" name="AutoShape 34"/>
            <p:cNvSpPr>
              <a:spLocks noChangeArrowheads="1"/>
            </p:cNvSpPr>
            <p:nvPr/>
          </p:nvSpPr>
          <p:spPr bwMode="auto">
            <a:xfrm rot="18202771">
              <a:off x="4647795" y="2386097"/>
              <a:ext cx="653294" cy="7163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auto">
            <a:xfrm rot="18600042">
              <a:off x="4633057" y="2290704"/>
              <a:ext cx="94948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7" name="AutoShape 34"/>
            <p:cNvSpPr>
              <a:spLocks noChangeArrowheads="1"/>
            </p:cNvSpPr>
            <p:nvPr/>
          </p:nvSpPr>
          <p:spPr bwMode="auto">
            <a:xfrm rot="19076792">
              <a:off x="4697597" y="2364053"/>
              <a:ext cx="87391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1" name="Oval 29"/>
          <p:cNvSpPr>
            <a:spLocks noChangeArrowheads="1"/>
          </p:cNvSpPr>
          <p:nvPr/>
        </p:nvSpPr>
        <p:spPr bwMode="auto">
          <a:xfrm rot="16944252">
            <a:off x="1684445" y="1292600"/>
            <a:ext cx="349250" cy="112871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635233" y="2575301"/>
            <a:ext cx="109538" cy="1254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0066FF"/>
              </a:solidFill>
            </a:endParaRP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 rot="14794755">
            <a:off x="1079607" y="2149851"/>
            <a:ext cx="831851" cy="85725"/>
          </a:xfrm>
          <a:prstGeom prst="rightArrow">
            <a:avLst>
              <a:gd name="adj1" fmla="val 50000"/>
              <a:gd name="adj2" fmla="val 24259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AutoShape 37"/>
          <p:cNvSpPr>
            <a:spLocks noChangeArrowheads="1"/>
          </p:cNvSpPr>
          <p:nvPr/>
        </p:nvSpPr>
        <p:spPr bwMode="auto">
          <a:xfrm rot="19102201">
            <a:off x="1627295" y="2273676"/>
            <a:ext cx="850900" cy="87313"/>
          </a:xfrm>
          <a:prstGeom prst="rightArrow">
            <a:avLst>
              <a:gd name="adj1" fmla="val 50000"/>
              <a:gd name="adj2" fmla="val 24363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AutoShape 38"/>
          <p:cNvSpPr>
            <a:spLocks noChangeArrowheads="1"/>
          </p:cNvSpPr>
          <p:nvPr/>
        </p:nvSpPr>
        <p:spPr bwMode="auto">
          <a:xfrm rot="15316227">
            <a:off x="1368532" y="1610100"/>
            <a:ext cx="114300" cy="127000"/>
          </a:xfrm>
          <a:prstGeom prst="triangle">
            <a:avLst>
              <a:gd name="adj" fmla="val 55394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1689208" y="1084637"/>
            <a:ext cx="344488" cy="1554164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 flipH="1">
            <a:off x="1346308" y="1797425"/>
            <a:ext cx="520700" cy="635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3" name="Line 51"/>
          <p:cNvSpPr>
            <a:spLocks noChangeShapeType="1"/>
          </p:cNvSpPr>
          <p:nvPr/>
        </p:nvSpPr>
        <p:spPr bwMode="auto">
          <a:xfrm>
            <a:off x="1870183" y="1794250"/>
            <a:ext cx="511175" cy="231775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59532" y="2797557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</a:p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r>
              <a:rPr lang="de-DE" sz="1400" dirty="0" smtClean="0">
                <a:solidFill>
                  <a:srgbClr val="000000"/>
                </a:solidFill>
              </a:rPr>
              <a:t> (</a:t>
            </a:r>
            <a:r>
              <a:rPr lang="de-DE" sz="1400" dirty="0" err="1" smtClean="0">
                <a:solidFill>
                  <a:srgbClr val="000000"/>
                </a:solidFill>
              </a:rPr>
              <a:t>coherent</a:t>
            </a:r>
            <a:r>
              <a:rPr lang="de-DE" sz="1400" dirty="0" smtClean="0">
                <a:solidFill>
                  <a:srgbClr val="000000"/>
                </a:solidFill>
              </a:rPr>
              <a:t>) 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059832" y="279755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After </a:t>
            </a:r>
            <a:r>
              <a:rPr lang="de-DE" sz="1400" dirty="0" err="1" smtClean="0">
                <a:solidFill>
                  <a:srgbClr val="000000"/>
                </a:solidFill>
              </a:rPr>
              <a:t>some</a:t>
            </a:r>
            <a:r>
              <a:rPr lang="de-DE" sz="1400" dirty="0" smtClean="0">
                <a:solidFill>
                  <a:srgbClr val="000000"/>
                </a:solidFill>
              </a:rPr>
              <a:t> time,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get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fully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populate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cone</a:t>
            </a:r>
            <a:r>
              <a:rPr lang="de-DE" sz="1400" dirty="0" smtClean="0">
                <a:solidFill>
                  <a:srgbClr val="000000"/>
                </a:solidFill>
              </a:rPr>
              <a:t>  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336196" y="1888165"/>
            <a:ext cx="27357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not </a:t>
            </a:r>
            <a:r>
              <a:rPr lang="de-DE" dirty="0" err="1" smtClean="0">
                <a:solidFill>
                  <a:srgbClr val="000000"/>
                </a:solidFill>
              </a:rPr>
              <a:t>affected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Situation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different,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when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you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deal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machines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frozen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spin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.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blipFill rotWithShape="1">
                <a:blip r:embed="rId4"/>
                <a:stretch>
                  <a:fillRect l="-589" t="-21212" b="-242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uppieren 90"/>
          <p:cNvGrpSpPr/>
          <p:nvPr/>
        </p:nvGrpSpPr>
        <p:grpSpPr>
          <a:xfrm>
            <a:off x="606633" y="3897051"/>
            <a:ext cx="2170095" cy="1143810"/>
            <a:chOff x="606633" y="4185083"/>
            <a:chExt cx="2170095" cy="1143810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1625286" y="5031779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60" name="AutoShape 34"/>
            <p:cNvSpPr>
              <a:spLocks noChangeArrowheads="1"/>
            </p:cNvSpPr>
            <p:nvPr/>
          </p:nvSpPr>
          <p:spPr bwMode="auto">
            <a:xfrm rot="12207796">
              <a:off x="822352" y="4860682"/>
              <a:ext cx="849463" cy="9533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1" name="AutoShape 37"/>
            <p:cNvSpPr>
              <a:spLocks noChangeArrowheads="1"/>
            </p:cNvSpPr>
            <p:nvPr/>
          </p:nvSpPr>
          <p:spPr bwMode="auto">
            <a:xfrm rot="21447576">
              <a:off x="1730032" y="5031422"/>
              <a:ext cx="754585" cy="90450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 flipV="1">
              <a:off x="1679261" y="4185083"/>
              <a:ext cx="192440" cy="910195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 rot="11535359">
              <a:off x="606633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7" name="AutoShape 38"/>
            <p:cNvSpPr>
              <a:spLocks noChangeArrowheads="1"/>
            </p:cNvSpPr>
            <p:nvPr/>
          </p:nvSpPr>
          <p:spPr bwMode="auto">
            <a:xfrm rot="16691506">
              <a:off x="1203495" y="4668037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287524" y="5102024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3237760" y="5102024"/>
            <a:ext cx="281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Later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are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in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horizontal plane</a:t>
            </a:r>
            <a:endParaRPr lang="de-DE" sz="1400" dirty="0">
              <a:solidFill>
                <a:srgbClr val="000000"/>
              </a:solidFill>
            </a:endParaRPr>
          </a:p>
        </p:txBody>
      </p:sp>
      <p:grpSp>
        <p:nvGrpSpPr>
          <p:cNvPr id="93" name="Gruppieren 92"/>
          <p:cNvGrpSpPr/>
          <p:nvPr/>
        </p:nvGrpSpPr>
        <p:grpSpPr>
          <a:xfrm>
            <a:off x="3666972" y="3897051"/>
            <a:ext cx="2170095" cy="1150434"/>
            <a:chOff x="3666972" y="4185083"/>
            <a:chExt cx="2170095" cy="1150434"/>
          </a:xfrm>
        </p:grpSpPr>
        <p:sp>
          <p:nvSpPr>
            <p:cNvPr id="76" name="Ellipse 75"/>
            <p:cNvSpPr/>
            <p:nvPr/>
          </p:nvSpPr>
          <p:spPr bwMode="auto">
            <a:xfrm rot="11535359">
              <a:off x="3666972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3744669" y="4185083"/>
              <a:ext cx="1938206" cy="1150434"/>
              <a:chOff x="3744669" y="4185083"/>
              <a:chExt cx="1938206" cy="1150434"/>
            </a:xfrm>
          </p:grpSpPr>
          <p:sp>
            <p:nvSpPr>
              <p:cNvPr id="72" name="Oval 32"/>
              <p:cNvSpPr>
                <a:spLocks noChangeArrowheads="1"/>
              </p:cNvSpPr>
              <p:nvPr/>
            </p:nvSpPr>
            <p:spPr bwMode="auto">
              <a:xfrm>
                <a:off x="4685625" y="5031779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>
                  <a:solidFill>
                    <a:srgbClr val="0066FF"/>
                  </a:solidFill>
                </a:endParaRPr>
              </a:p>
            </p:txBody>
          </p:sp>
          <p:sp>
            <p:nvSpPr>
              <p:cNvPr id="73" name="AutoShape 34"/>
              <p:cNvSpPr>
                <a:spLocks noChangeArrowheads="1"/>
              </p:cNvSpPr>
              <p:nvPr/>
            </p:nvSpPr>
            <p:spPr bwMode="auto">
              <a:xfrm rot="12207796">
                <a:off x="3882691" y="4860682"/>
                <a:ext cx="849463" cy="9533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AutoShape 37"/>
              <p:cNvSpPr>
                <a:spLocks noChangeArrowheads="1"/>
              </p:cNvSpPr>
              <p:nvPr/>
            </p:nvSpPr>
            <p:spPr bwMode="auto">
              <a:xfrm rot="21447576">
                <a:off x="4790371" y="5031422"/>
                <a:ext cx="754585" cy="90450"/>
              </a:xfrm>
              <a:prstGeom prst="rightArrow">
                <a:avLst>
                  <a:gd name="adj1" fmla="val 50000"/>
                  <a:gd name="adj2" fmla="val 2436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39"/>
              <p:cNvSpPr>
                <a:spLocks noChangeShapeType="1"/>
              </p:cNvSpPr>
              <p:nvPr/>
            </p:nvSpPr>
            <p:spPr bwMode="auto">
              <a:xfrm flipV="1">
                <a:off x="4739600" y="4185083"/>
                <a:ext cx="192440" cy="91019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AutoShape 38"/>
              <p:cNvSpPr>
                <a:spLocks noChangeArrowheads="1"/>
              </p:cNvSpPr>
              <p:nvPr/>
            </p:nvSpPr>
            <p:spPr bwMode="auto">
              <a:xfrm rot="16691506">
                <a:off x="4263834" y="4668037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AutoShape 34"/>
              <p:cNvSpPr>
                <a:spLocks noChangeArrowheads="1"/>
              </p:cNvSpPr>
              <p:nvPr/>
            </p:nvSpPr>
            <p:spPr bwMode="auto">
              <a:xfrm rot="11397897">
                <a:off x="3744669" y="4968432"/>
                <a:ext cx="959633" cy="92467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AutoShape 34"/>
              <p:cNvSpPr>
                <a:spLocks noChangeArrowheads="1"/>
              </p:cNvSpPr>
              <p:nvPr/>
            </p:nvSpPr>
            <p:spPr bwMode="auto">
              <a:xfrm rot="10198250">
                <a:off x="4237652" y="5111694"/>
                <a:ext cx="462413" cy="7783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AutoShape 34"/>
              <p:cNvSpPr>
                <a:spLocks noChangeArrowheads="1"/>
              </p:cNvSpPr>
              <p:nvPr/>
            </p:nvSpPr>
            <p:spPr bwMode="auto">
              <a:xfrm rot="7220678">
                <a:off x="4561316" y="5192987"/>
                <a:ext cx="218973" cy="6608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AutoShape 34"/>
              <p:cNvSpPr>
                <a:spLocks noChangeArrowheads="1"/>
              </p:cNvSpPr>
              <p:nvPr/>
            </p:nvSpPr>
            <p:spPr bwMode="auto">
              <a:xfrm rot="14019281">
                <a:off x="4424313" y="4851593"/>
                <a:ext cx="354935" cy="8098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AutoShape 34"/>
              <p:cNvSpPr>
                <a:spLocks noChangeArrowheads="1"/>
              </p:cNvSpPr>
              <p:nvPr/>
            </p:nvSpPr>
            <p:spPr bwMode="auto">
              <a:xfrm rot="18804656">
                <a:off x="4731671" y="4916422"/>
                <a:ext cx="256723" cy="5450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AutoShape 34"/>
              <p:cNvSpPr>
                <a:spLocks noChangeArrowheads="1"/>
              </p:cNvSpPr>
              <p:nvPr/>
            </p:nvSpPr>
            <p:spPr bwMode="auto">
              <a:xfrm rot="21229921">
                <a:off x="4790799" y="4997669"/>
                <a:ext cx="642522" cy="8627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AutoShape 34"/>
              <p:cNvSpPr>
                <a:spLocks noChangeArrowheads="1"/>
              </p:cNvSpPr>
              <p:nvPr/>
            </p:nvSpPr>
            <p:spPr bwMode="auto">
              <a:xfrm rot="1849498">
                <a:off x="4738236" y="5218017"/>
                <a:ext cx="544473" cy="9437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AutoShape 34"/>
              <p:cNvSpPr>
                <a:spLocks noChangeArrowheads="1"/>
              </p:cNvSpPr>
              <p:nvPr/>
            </p:nvSpPr>
            <p:spPr bwMode="auto">
              <a:xfrm rot="985592">
                <a:off x="4764993" y="5196143"/>
                <a:ext cx="917882" cy="8502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8" name="Textfeld 87"/>
          <p:cNvSpPr txBox="1"/>
          <p:nvPr/>
        </p:nvSpPr>
        <p:spPr>
          <a:xfrm>
            <a:off x="6336196" y="4293096"/>
            <a:ext cx="27723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Longitudinal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vanishes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345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460845"/>
              </p:ext>
            </p:extLst>
          </p:nvPr>
        </p:nvGraphicFramePr>
        <p:xfrm>
          <a:off x="1979712" y="3825044"/>
          <a:ext cx="4603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75" name="Equation" r:id="rId5" imgW="253890" imgH="228501" progId="Equation.3">
                  <p:embed/>
                </p:oleObj>
              </mc:Choice>
              <mc:Fallback>
                <p:oleObj name="Equation" r:id="rId5" imgW="25389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825044"/>
                        <a:ext cx="46037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5"/>
          <p:cNvSpPr txBox="1">
            <a:spLocks noChangeArrowheads="1"/>
          </p:cNvSpPr>
          <p:nvPr/>
        </p:nvSpPr>
        <p:spPr bwMode="auto">
          <a:xfrm>
            <a:off x="395536" y="5912954"/>
            <a:ext cx="860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In an EDM machine with frozen spin, observation time is limited.</a:t>
            </a:r>
          </a:p>
        </p:txBody>
      </p:sp>
    </p:spTree>
    <p:extLst>
      <p:ext uri="{BB962C8B-B14F-4D97-AF65-F5344CB8AC3E}">
        <p14:creationId xmlns:p14="http://schemas.microsoft.com/office/powerpoint/2010/main" val="1150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4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50" grpId="0"/>
      <p:bldP spid="78" grpId="0"/>
      <p:bldP spid="88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97078"/>
            <a:ext cx="8424936" cy="691662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Challenge: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SCT </a:t>
            </a:r>
            <a:r>
              <a:rPr lang="de-DE" dirty="0" err="1" smtClean="0">
                <a:solidFill>
                  <a:srgbClr val="C00000"/>
                </a:solidFill>
              </a:rPr>
              <a:t>stimates</a:t>
            </a:r>
            <a:r>
              <a:rPr lang="de-DE" dirty="0" smtClean="0">
                <a:solidFill>
                  <a:srgbClr val="C00000"/>
                </a:solidFill>
              </a:rPr>
              <a:t> (N.N. </a:t>
            </a:r>
            <a:r>
              <a:rPr lang="de-DE" dirty="0" err="1" smtClean="0">
                <a:solidFill>
                  <a:srgbClr val="C00000"/>
                </a:solidFill>
              </a:rPr>
              <a:t>Nikolaev</a:t>
            </a:r>
            <a:r>
              <a:rPr lang="de-DE" dirty="0" smtClean="0">
                <a:solidFill>
                  <a:srgbClr val="C00000"/>
                </a:solidFill>
              </a:rPr>
              <a:t>)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1580" y="1160748"/>
            <a:ext cx="72635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One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source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coherence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are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random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variations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tune 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due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momentum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spread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beam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47764" y="192698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70739" y="1926982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randomized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e.g., </a:t>
            </a:r>
            <a:r>
              <a:rPr lang="de-DE" dirty="0" err="1" smtClean="0">
                <a:solidFill>
                  <a:srgbClr val="000000"/>
                </a:solidFill>
              </a:rPr>
              <a:t>electron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cooling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9" name="Formel" r:id="rId3" imgW="914400" imgH="215640" progId="Equation.3">
                  <p:embed/>
                </p:oleObj>
              </mc:Choice>
              <mc:Fallback>
                <p:oleObj name="Formel" r:id="rId3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234529" y="434620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</a:rPr>
              <a:t>Estimate</a:t>
            </a:r>
            <a:r>
              <a:rPr lang="de-DE" b="1" dirty="0" smtClean="0">
                <a:solidFill>
                  <a:srgbClr val="000000"/>
                </a:solidFill>
              </a:rPr>
              <a:t>: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647564" y="4185084"/>
            <a:ext cx="7884876" cy="21242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3034729" y="4855804"/>
            <a:ext cx="2448272" cy="11161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07604" y="1926982"/>
                <a:ext cx="1207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𝛿𝜃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𝛿𝛾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1926982"/>
                <a:ext cx="120751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239852" y="1916832"/>
                <a:ext cx="500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𝛿𝛾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852" y="1916832"/>
                <a:ext cx="500265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07604" y="2375592"/>
                <a:ext cx="2508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func>
                            <m:func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𝛿𝜃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2375592"/>
                <a:ext cx="2508635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064213" y="2852936"/>
                <a:ext cx="5921301" cy="1121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/>
                                  <a:ea typeface="Cambria Math"/>
                                </a:rPr>
                                <m:t>rev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𝛿𝛾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/>
                                  <a:ea typeface="Cambria Math"/>
                                </a:rPr>
                                <m:t>rev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40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𝛿</m:t>
                                          </m:r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213" y="2852936"/>
                <a:ext cx="5921301" cy="112197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746697" y="4288450"/>
                <a:ext cx="1845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kin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=100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4288450"/>
                <a:ext cx="184512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843455" y="4288450"/>
                <a:ext cx="1749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rev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=0.5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MHz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4288450"/>
                <a:ext cx="174971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746697" y="5291916"/>
                <a:ext cx="1960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(</m:t>
                      </m:r>
                      <m:r>
                        <a:rPr lang="de-DE" b="0" i="1" smtClean="0"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</a:rPr>
                        <m:t>)≈3∙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5291916"/>
                <a:ext cx="1960793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4843455" y="5291916"/>
                <a:ext cx="1960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(</m:t>
                      </m:r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r>
                        <a:rPr lang="de-DE" b="0" i="1" smtClean="0">
                          <a:latin typeface="Cambria Math"/>
                        </a:rPr>
                        <m:t>)≈5∙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5291916"/>
                <a:ext cx="1960793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746697" y="4783122"/>
                <a:ext cx="123271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=1.79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4783122"/>
                <a:ext cx="1232710" cy="390748"/>
              </a:xfrm>
              <a:prstGeom prst="rect">
                <a:avLst/>
              </a:prstGeom>
              <a:blipFill rotWithShape="1">
                <a:blip r:embed="rId1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4843455" y="4793830"/>
                <a:ext cx="1417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=−0.14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4793830"/>
                <a:ext cx="141750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287524" y="5962960"/>
            <a:ext cx="874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Spin coherence time for deuterons may be 𝟏𝟎𝟎× larger than for protons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2627784" y="4185084"/>
            <a:ext cx="4356484" cy="1584176"/>
          </a:xfrm>
          <a:prstGeom prst="rect">
            <a:avLst/>
          </a:prstGeom>
          <a:noFill/>
          <a:ln w="9525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540" y="44624"/>
            <a:ext cx="7772400" cy="782910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EDM </a:t>
            </a:r>
            <a:r>
              <a:rPr lang="de-DE" dirty="0" err="1" smtClean="0"/>
              <a:t>at</a:t>
            </a:r>
            <a:r>
              <a:rPr lang="de-DE" dirty="0" smtClean="0"/>
              <a:t> COSY: </a:t>
            </a:r>
            <a:r>
              <a:rPr lang="de-DE" dirty="0" err="1" smtClean="0">
                <a:solidFill>
                  <a:srgbClr val="C00000"/>
                </a:solidFill>
              </a:rPr>
              <a:t>COoler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SYnchrotron</a:t>
            </a:r>
            <a:r>
              <a:rPr lang="de-DE" dirty="0" smtClean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4099" name="Ellipse 6"/>
          <p:cNvSpPr>
            <a:spLocks noChangeArrowheads="1"/>
          </p:cNvSpPr>
          <p:nvPr/>
        </p:nvSpPr>
        <p:spPr bwMode="auto">
          <a:xfrm>
            <a:off x="2000250" y="192881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/>
          <a:srcRect l="-9026" r="1128"/>
          <a:stretch>
            <a:fillRect/>
          </a:stretch>
        </p:blipFill>
        <p:spPr bwMode="auto">
          <a:xfrm>
            <a:off x="395288" y="952500"/>
            <a:ext cx="8407400" cy="5140325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</p:pic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1331913" y="4292600"/>
            <a:ext cx="9366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908175" y="5589588"/>
            <a:ext cx="136842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3924300" y="3500438"/>
            <a:ext cx="7921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4643438" y="3787775"/>
            <a:ext cx="433387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4572000" y="35004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3492500" y="3644900"/>
            <a:ext cx="29511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7" name="Rectangle 9"/>
          <p:cNvSpPr>
            <a:spLocks noChangeArrowheads="1"/>
          </p:cNvSpPr>
          <p:nvPr/>
        </p:nvSpPr>
        <p:spPr bwMode="auto">
          <a:xfrm>
            <a:off x="6443663" y="3716338"/>
            <a:ext cx="11525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8" name="Rectangle 10"/>
          <p:cNvSpPr>
            <a:spLocks noChangeArrowheads="1"/>
          </p:cNvSpPr>
          <p:nvPr/>
        </p:nvSpPr>
        <p:spPr bwMode="auto">
          <a:xfrm>
            <a:off x="3708400" y="2565400"/>
            <a:ext cx="3095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5651500" y="2781300"/>
            <a:ext cx="1873250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0" name="Rectangle 12"/>
          <p:cNvSpPr>
            <a:spLocks noChangeArrowheads="1"/>
          </p:cNvSpPr>
          <p:nvPr/>
        </p:nvSpPr>
        <p:spPr bwMode="auto">
          <a:xfrm>
            <a:off x="5940425" y="3573463"/>
            <a:ext cx="2873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1" name="Rectangle 13"/>
          <p:cNvSpPr>
            <a:spLocks noChangeArrowheads="1"/>
          </p:cNvSpPr>
          <p:nvPr/>
        </p:nvSpPr>
        <p:spPr bwMode="auto">
          <a:xfrm>
            <a:off x="5364163" y="1773238"/>
            <a:ext cx="144462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2" name="Rectangle 14"/>
          <p:cNvSpPr>
            <a:spLocks noChangeArrowheads="1"/>
          </p:cNvSpPr>
          <p:nvPr/>
        </p:nvSpPr>
        <p:spPr bwMode="auto">
          <a:xfrm>
            <a:off x="5435600" y="2060575"/>
            <a:ext cx="3603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3" name="Rectangle 15"/>
          <p:cNvSpPr>
            <a:spLocks noChangeArrowheads="1"/>
          </p:cNvSpPr>
          <p:nvPr/>
        </p:nvSpPr>
        <p:spPr bwMode="auto">
          <a:xfrm>
            <a:off x="2700338" y="3429000"/>
            <a:ext cx="4318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4" name="Rectangle 16"/>
          <p:cNvSpPr>
            <a:spLocks noChangeArrowheads="1"/>
          </p:cNvSpPr>
          <p:nvPr/>
        </p:nvSpPr>
        <p:spPr bwMode="auto">
          <a:xfrm>
            <a:off x="1331913" y="1341438"/>
            <a:ext cx="1655762" cy="935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5" name="Rectangle 17"/>
          <p:cNvSpPr>
            <a:spLocks noChangeArrowheads="1"/>
          </p:cNvSpPr>
          <p:nvPr/>
        </p:nvSpPr>
        <p:spPr bwMode="auto">
          <a:xfrm>
            <a:off x="2843213" y="1628775"/>
            <a:ext cx="3603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6" name="Rectangle 18"/>
          <p:cNvSpPr>
            <a:spLocks noChangeArrowheads="1"/>
          </p:cNvSpPr>
          <p:nvPr/>
        </p:nvSpPr>
        <p:spPr bwMode="auto">
          <a:xfrm>
            <a:off x="971550" y="4076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7" name="Rectangle 19"/>
          <p:cNvSpPr>
            <a:spLocks noChangeArrowheads="1"/>
          </p:cNvSpPr>
          <p:nvPr/>
        </p:nvSpPr>
        <p:spPr bwMode="auto">
          <a:xfrm>
            <a:off x="1908175" y="32845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8" name="Rectangle 20"/>
          <p:cNvSpPr>
            <a:spLocks noChangeArrowheads="1"/>
          </p:cNvSpPr>
          <p:nvPr/>
        </p:nvSpPr>
        <p:spPr bwMode="auto">
          <a:xfrm>
            <a:off x="3419475" y="1049338"/>
            <a:ext cx="720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9" name="Rectangle 21"/>
          <p:cNvSpPr>
            <a:spLocks noChangeArrowheads="1"/>
          </p:cNvSpPr>
          <p:nvPr/>
        </p:nvSpPr>
        <p:spPr bwMode="auto">
          <a:xfrm>
            <a:off x="6227763" y="1052513"/>
            <a:ext cx="1800225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0" name="Rectangle 22"/>
          <p:cNvSpPr>
            <a:spLocks noChangeArrowheads="1"/>
          </p:cNvSpPr>
          <p:nvPr/>
        </p:nvSpPr>
        <p:spPr bwMode="auto">
          <a:xfrm>
            <a:off x="7308850" y="2276475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6659563" y="1916113"/>
            <a:ext cx="73025" cy="21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2" name="Rectangle 24"/>
          <p:cNvSpPr>
            <a:spLocks noChangeArrowheads="1"/>
          </p:cNvSpPr>
          <p:nvPr/>
        </p:nvSpPr>
        <p:spPr bwMode="auto">
          <a:xfrm>
            <a:off x="5724525" y="1628775"/>
            <a:ext cx="5032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3" name="Rectangle 25"/>
          <p:cNvSpPr>
            <a:spLocks noChangeArrowheads="1"/>
          </p:cNvSpPr>
          <p:nvPr/>
        </p:nvSpPr>
        <p:spPr bwMode="auto">
          <a:xfrm>
            <a:off x="78851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4" name="Rectangle 26"/>
          <p:cNvSpPr>
            <a:spLocks noChangeArrowheads="1"/>
          </p:cNvSpPr>
          <p:nvPr/>
        </p:nvSpPr>
        <p:spPr bwMode="auto">
          <a:xfrm>
            <a:off x="7956550" y="4292600"/>
            <a:ext cx="215900" cy="73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5" name="Rectangle 27"/>
          <p:cNvSpPr>
            <a:spLocks noChangeArrowheads="1"/>
          </p:cNvSpPr>
          <p:nvPr/>
        </p:nvSpPr>
        <p:spPr bwMode="auto">
          <a:xfrm>
            <a:off x="7812088" y="4437063"/>
            <a:ext cx="1444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5724525" y="5084763"/>
            <a:ext cx="7921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7" name="Rectangle 29"/>
          <p:cNvSpPr>
            <a:spLocks noChangeArrowheads="1"/>
          </p:cNvSpPr>
          <p:nvPr/>
        </p:nvSpPr>
        <p:spPr bwMode="auto">
          <a:xfrm>
            <a:off x="6443663" y="5106988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8" name="Rectangle 30"/>
          <p:cNvSpPr>
            <a:spLocks noChangeArrowheads="1"/>
          </p:cNvSpPr>
          <p:nvPr/>
        </p:nvSpPr>
        <p:spPr bwMode="auto">
          <a:xfrm>
            <a:off x="7524750" y="2924175"/>
            <a:ext cx="2873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9" name="Rectangle 31"/>
          <p:cNvSpPr>
            <a:spLocks noChangeArrowheads="1"/>
          </p:cNvSpPr>
          <p:nvPr/>
        </p:nvSpPr>
        <p:spPr bwMode="auto">
          <a:xfrm>
            <a:off x="3492500" y="3213100"/>
            <a:ext cx="64770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0" name="Rectangle 32"/>
          <p:cNvSpPr>
            <a:spLocks noChangeArrowheads="1"/>
          </p:cNvSpPr>
          <p:nvPr/>
        </p:nvSpPr>
        <p:spPr bwMode="auto">
          <a:xfrm>
            <a:off x="6300788" y="191611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1" name="Rectangle 33"/>
          <p:cNvSpPr>
            <a:spLocks noChangeArrowheads="1"/>
          </p:cNvSpPr>
          <p:nvPr/>
        </p:nvSpPr>
        <p:spPr bwMode="auto">
          <a:xfrm>
            <a:off x="5003800" y="4076700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2" name="Rectangle 34"/>
          <p:cNvSpPr>
            <a:spLocks noChangeArrowheads="1"/>
          </p:cNvSpPr>
          <p:nvPr/>
        </p:nvSpPr>
        <p:spPr bwMode="auto">
          <a:xfrm>
            <a:off x="1763713" y="4581525"/>
            <a:ext cx="18716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3" name="Rectangle 35"/>
          <p:cNvSpPr>
            <a:spLocks noChangeArrowheads="1"/>
          </p:cNvSpPr>
          <p:nvPr/>
        </p:nvSpPr>
        <p:spPr bwMode="auto">
          <a:xfrm>
            <a:off x="2051050" y="5229225"/>
            <a:ext cx="5048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4" name="Rectangle 36"/>
          <p:cNvSpPr>
            <a:spLocks noChangeArrowheads="1"/>
          </p:cNvSpPr>
          <p:nvPr/>
        </p:nvSpPr>
        <p:spPr bwMode="auto">
          <a:xfrm>
            <a:off x="3492500" y="4797425"/>
            <a:ext cx="574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5" name="Rectangle 37"/>
          <p:cNvSpPr>
            <a:spLocks noChangeArrowheads="1"/>
          </p:cNvSpPr>
          <p:nvPr/>
        </p:nvSpPr>
        <p:spPr bwMode="auto">
          <a:xfrm>
            <a:off x="5867400" y="1773238"/>
            <a:ext cx="2889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6" name="Line 38"/>
          <p:cNvSpPr>
            <a:spLocks noChangeShapeType="1"/>
          </p:cNvSpPr>
          <p:nvPr/>
        </p:nvSpPr>
        <p:spPr bwMode="auto">
          <a:xfrm>
            <a:off x="5867400" y="1916113"/>
            <a:ext cx="288925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7" name="Rectangle 39"/>
          <p:cNvSpPr>
            <a:spLocks noChangeArrowheads="1"/>
          </p:cNvSpPr>
          <p:nvPr/>
        </p:nvSpPr>
        <p:spPr bwMode="auto">
          <a:xfrm>
            <a:off x="6804025" y="26368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8" name="Rectangle 40"/>
          <p:cNvSpPr>
            <a:spLocks noChangeArrowheads="1"/>
          </p:cNvSpPr>
          <p:nvPr/>
        </p:nvSpPr>
        <p:spPr bwMode="auto">
          <a:xfrm>
            <a:off x="7740650" y="2997200"/>
            <a:ext cx="1444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9" name="Rectangle 41"/>
          <p:cNvSpPr>
            <a:spLocks noChangeArrowheads="1"/>
          </p:cNvSpPr>
          <p:nvPr/>
        </p:nvSpPr>
        <p:spPr bwMode="auto">
          <a:xfrm>
            <a:off x="6659563" y="1916113"/>
            <a:ext cx="217487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0" name="Rectangle 60"/>
          <p:cNvSpPr>
            <a:spLocks noChangeArrowheads="1"/>
          </p:cNvSpPr>
          <p:nvPr/>
        </p:nvSpPr>
        <p:spPr bwMode="auto">
          <a:xfrm>
            <a:off x="3995738" y="4749800"/>
            <a:ext cx="1512887" cy="144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1" name="Rectangle 70"/>
          <p:cNvSpPr>
            <a:spLocks noChangeArrowheads="1"/>
          </p:cNvSpPr>
          <p:nvPr/>
        </p:nvSpPr>
        <p:spPr bwMode="auto">
          <a:xfrm>
            <a:off x="3779838" y="128746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2" name="Rectangle 71"/>
          <p:cNvSpPr>
            <a:spLocks noChangeArrowheads="1"/>
          </p:cNvSpPr>
          <p:nvPr/>
        </p:nvSpPr>
        <p:spPr bwMode="auto">
          <a:xfrm>
            <a:off x="3132138" y="1628775"/>
            <a:ext cx="144462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3" name="Rectangle 72"/>
          <p:cNvSpPr>
            <a:spLocks noChangeArrowheads="1"/>
          </p:cNvSpPr>
          <p:nvPr/>
        </p:nvSpPr>
        <p:spPr bwMode="auto">
          <a:xfrm>
            <a:off x="5364163" y="4221163"/>
            <a:ext cx="4318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4" name="Rectangle 61"/>
          <p:cNvSpPr>
            <a:spLocks noChangeArrowheads="1"/>
          </p:cNvSpPr>
          <p:nvPr/>
        </p:nvSpPr>
        <p:spPr bwMode="auto">
          <a:xfrm>
            <a:off x="2987675" y="3860800"/>
            <a:ext cx="2160588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86074" name="Picture 24" descr="Cosy"/>
          <p:cNvPicPr>
            <a:picLocks noChangeAspect="1" noChangeArrowheads="1"/>
          </p:cNvPicPr>
          <p:nvPr/>
        </p:nvPicPr>
        <p:blipFill>
          <a:blip r:embed="rId4" cstate="print"/>
          <a:srcRect t="11456" b="11456"/>
          <a:stretch>
            <a:fillRect/>
          </a:stretch>
        </p:blipFill>
        <p:spPr bwMode="auto">
          <a:xfrm>
            <a:off x="971550" y="3141663"/>
            <a:ext cx="2763838" cy="18542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46" name="Textfeld 59"/>
              <p:cNvSpPr txBox="1">
                <a:spLocks noChangeArrowheads="1"/>
              </p:cNvSpPr>
              <p:nvPr/>
            </p:nvSpPr>
            <p:spPr bwMode="auto">
              <a:xfrm>
                <a:off x="771859" y="976313"/>
                <a:ext cx="7148513" cy="2092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</a:rPr>
                  <a:t>Cooler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storage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ring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for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>
                    <a:solidFill>
                      <a:srgbClr val="C00000"/>
                    </a:solidFill>
                  </a:rPr>
                  <a:t>(</a:t>
                </a:r>
                <a:r>
                  <a:rPr lang="de-DE" sz="2000" dirty="0" err="1">
                    <a:solidFill>
                      <a:srgbClr val="C00000"/>
                    </a:solidFill>
                  </a:rPr>
                  <a:t>polarized</a:t>
                </a:r>
                <a:r>
                  <a:rPr lang="de-DE" sz="2000" dirty="0">
                    <a:solidFill>
                      <a:srgbClr val="C00000"/>
                    </a:solidFill>
                  </a:rPr>
                  <a:t>)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protons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deuterons</a:t>
                </a:r>
                <a:endParaRPr lang="de-DE" sz="2000" dirty="0">
                  <a:solidFill>
                    <a:srgbClr val="000000"/>
                  </a:solidFill>
                </a:endParaRPr>
              </a:p>
              <a:p>
                <a:endParaRPr lang="de-DE" sz="200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𝑝</m:t>
                      </m:r>
                      <m:r>
                        <a:rPr lang="de-DE" sz="20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=0.3 –3.7 </m:t>
                      </m:r>
                      <m:r>
                        <m:rPr>
                          <m:sty m:val="p"/>
                        </m:rPr>
                        <a:rPr lang="de-DE" sz="2000" dirty="0" err="1">
                          <a:solidFill>
                            <a:srgbClr val="000000"/>
                          </a:solidFill>
                          <a:latin typeface="Cambria Math"/>
                        </a:rPr>
                        <m:t>GeV</m:t>
                      </m:r>
                      <m:r>
                        <a:rPr lang="de-DE" sz="2000" dirty="0">
                          <a:solidFill>
                            <a:srgbClr val="000000"/>
                          </a:solidFill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de-DE" sz="2000" dirty="0">
                          <a:solidFill>
                            <a:srgbClr val="000000"/>
                          </a:solidFill>
                          <a:latin typeface="Cambria Math"/>
                        </a:rPr>
                        <m:t>c</m:t>
                      </m:r>
                    </m:oMath>
                  </m:oMathPara>
                </a14:m>
                <a:endParaRPr lang="de-DE" sz="2000" dirty="0">
                  <a:solidFill>
                    <a:srgbClr val="000000"/>
                  </a:solidFill>
                </a:endParaRPr>
              </a:p>
              <a:p>
                <a:endParaRPr lang="de-DE" sz="1000" dirty="0">
                  <a:solidFill>
                    <a:srgbClr val="000000"/>
                  </a:solidFill>
                </a:endParaRPr>
              </a:p>
              <a:p>
                <a:r>
                  <a:rPr lang="de-DE" sz="2000" dirty="0">
                    <a:solidFill>
                      <a:srgbClr val="000000"/>
                    </a:solidFill>
                  </a:rPr>
                  <a:t>Phase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space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cooled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internal</a:t>
                </a:r>
                <a:r>
                  <a:rPr lang="de-DE" sz="2000" dirty="0">
                    <a:solidFill>
                      <a:srgbClr val="000000"/>
                    </a:solidFill>
                  </a:rPr>
                  <a:t> &amp;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extracted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beams</a:t>
                </a: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146" name="Textfeld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59" y="976313"/>
                <a:ext cx="7148513" cy="2092325"/>
              </a:xfrm>
              <a:prstGeom prst="rect">
                <a:avLst/>
              </a:prstGeom>
              <a:blipFill rotWithShape="1">
                <a:blip r:embed="rId6"/>
                <a:stretch>
                  <a:fillRect l="-939" t="-1166" b="-46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47" name="Text Box 45"/>
          <p:cNvSpPr txBox="1">
            <a:spLocks noChangeArrowheads="1"/>
          </p:cNvSpPr>
          <p:nvPr/>
        </p:nvSpPr>
        <p:spPr bwMode="auto">
          <a:xfrm>
            <a:off x="2124075" y="5619750"/>
            <a:ext cx="2117725" cy="401638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Injector cyclotron</a:t>
            </a:r>
          </a:p>
        </p:txBody>
      </p:sp>
      <p:sp>
        <p:nvSpPr>
          <p:cNvPr id="4148" name="Text Box 45"/>
          <p:cNvSpPr txBox="1">
            <a:spLocks noChangeArrowheads="1"/>
          </p:cNvSpPr>
          <p:nvPr/>
        </p:nvSpPr>
        <p:spPr bwMode="auto">
          <a:xfrm>
            <a:off x="5175250" y="2593975"/>
            <a:ext cx="909638" cy="403225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COSY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395288" y="908050"/>
            <a:ext cx="8497887" cy="540067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50" name="Textfeld 54"/>
          <p:cNvSpPr txBox="1">
            <a:spLocks noChangeArrowheads="1"/>
          </p:cNvSpPr>
          <p:nvPr/>
        </p:nvSpPr>
        <p:spPr bwMode="auto">
          <a:xfrm>
            <a:off x="4803775" y="5300663"/>
            <a:ext cx="403542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i="1">
                <a:solidFill>
                  <a:srgbClr val="000000"/>
                </a:solidFill>
              </a:rPr>
              <a:t>… the</a:t>
            </a:r>
            <a:r>
              <a:rPr lang="de-DE" sz="2400">
                <a:solidFill>
                  <a:srgbClr val="000000"/>
                </a:solidFill>
              </a:rPr>
              <a:t> spin-physics machine</a:t>
            </a:r>
          </a:p>
          <a:p>
            <a:pPr algn="ctr"/>
            <a:r>
              <a:rPr lang="de-DE" sz="2400">
                <a:solidFill>
                  <a:srgbClr val="000000"/>
                </a:solidFill>
              </a:rPr>
              <a:t>for hadron physics</a:t>
            </a:r>
          </a:p>
        </p:txBody>
      </p:sp>
      <p:sp>
        <p:nvSpPr>
          <p:cNvPr id="55" name="Datumsplatzhalter 5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Foliennummernplatzhalt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Fußzeilenplatzhalter 56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618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Textfeld 54"/>
          <p:cNvSpPr txBox="1">
            <a:spLocks noChangeArrowheads="1"/>
          </p:cNvSpPr>
          <p:nvPr/>
        </p:nvSpPr>
        <p:spPr bwMode="auto">
          <a:xfrm>
            <a:off x="4930775" y="5300663"/>
            <a:ext cx="3771900" cy="83026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rgbClr val="FFFFFF"/>
                </a:solidFill>
              </a:rPr>
              <a:t>… an ideal </a:t>
            </a:r>
            <a:r>
              <a:rPr lang="de-DE" sz="2400" b="1" dirty="0" err="1">
                <a:solidFill>
                  <a:srgbClr val="FFFFFF"/>
                </a:solidFill>
              </a:rPr>
              <a:t>starting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point</a:t>
            </a:r>
            <a:endParaRPr lang="de-DE" sz="2400" b="1" dirty="0">
              <a:solidFill>
                <a:srgbClr val="FFFFFF"/>
              </a:solidFill>
            </a:endParaRPr>
          </a:p>
          <a:p>
            <a:pPr algn="ctr"/>
            <a:r>
              <a:rPr lang="de-DE" sz="2400" b="1" dirty="0" err="1">
                <a:solidFill>
                  <a:srgbClr val="FFFFFF"/>
                </a:solidFill>
              </a:rPr>
              <a:t>for</a:t>
            </a:r>
            <a:r>
              <a:rPr lang="de-DE" sz="2400" b="1" dirty="0">
                <a:solidFill>
                  <a:srgbClr val="FFFFFF"/>
                </a:solidFill>
              </a:rPr>
              <a:t> a </a:t>
            </a:r>
            <a:r>
              <a:rPr lang="de-DE" sz="2400" b="1" dirty="0" err="1">
                <a:solidFill>
                  <a:srgbClr val="FFFFFF"/>
                </a:solidFill>
              </a:rPr>
              <a:t>srEDM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search</a:t>
            </a:r>
            <a:endParaRPr lang="de-DE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44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548" y="188640"/>
            <a:ext cx="7772400" cy="691662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The </a:t>
            </a:r>
            <a:r>
              <a:rPr lang="de-DE" dirty="0" err="1" smtClean="0">
                <a:solidFill>
                  <a:srgbClr val="C00000"/>
                </a:solidFill>
              </a:rPr>
              <a:t>big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challenges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20680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5" descr="http://www.quantumdiaries.org/wp-content/uploads/2012/05/inters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392" y="980729"/>
            <a:ext cx="6372000" cy="478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72008" y="5841268"/>
            <a:ext cx="8528484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de-DE" sz="2000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19572" y="6020966"/>
            <a:ext cx="7956884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Conventional HEP wisdom, but there is </a:t>
            </a:r>
            <a:r>
              <a:rPr lang="en-US" sz="2000" dirty="0" smtClean="0">
                <a:solidFill>
                  <a:schemeClr val="bg1"/>
                </a:solidFill>
              </a:rPr>
              <a:t>more </a:t>
            </a:r>
            <a:r>
              <a:rPr lang="en-US" sz="2000" dirty="0">
                <a:solidFill>
                  <a:schemeClr val="bg1"/>
                </a:solidFill>
              </a:rPr>
              <a:t>than that …</a:t>
            </a:r>
          </a:p>
        </p:txBody>
      </p:sp>
    </p:spTree>
    <p:extLst>
      <p:ext uri="{BB962C8B-B14F-4D97-AF65-F5344CB8AC3E}">
        <p14:creationId xmlns:p14="http://schemas.microsoft.com/office/powerpoint/2010/main" val="8769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67544" y="152636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Challenge: </a:t>
            </a:r>
            <a:r>
              <a:rPr lang="de-DE" sz="2600" b="1" dirty="0" smtClean="0">
                <a:solidFill>
                  <a:srgbClr val="C00000"/>
                </a:solidFill>
              </a:rPr>
              <a:t>First </a:t>
            </a:r>
            <a:r>
              <a:rPr lang="de-DE" sz="2600" b="1" dirty="0" err="1" smtClean="0">
                <a:solidFill>
                  <a:srgbClr val="C00000"/>
                </a:solidFill>
              </a:rPr>
              <a:t>measurement</a:t>
            </a:r>
            <a:r>
              <a:rPr lang="de-DE" sz="2600" b="1" dirty="0" smtClean="0">
                <a:solidFill>
                  <a:srgbClr val="C00000"/>
                </a:solidFill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14632" t="37340" r="12105" b="20372"/>
          <a:stretch>
            <a:fillRect/>
          </a:stretch>
        </p:blipFill>
        <p:spPr bwMode="auto">
          <a:xfrm>
            <a:off x="5605202" y="2852936"/>
            <a:ext cx="33035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4" cstate="print"/>
          <a:srcRect l="6416" t="21613" r="13075" b="21271"/>
          <a:stretch>
            <a:fillRect/>
          </a:stretch>
        </p:blipFill>
        <p:spPr bwMode="auto">
          <a:xfrm>
            <a:off x="431540" y="2924373"/>
            <a:ext cx="518953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/>
          <a:srcRect l="48581" t="11290" r="8423" b="71657"/>
          <a:stretch>
            <a:fillRect/>
          </a:stretch>
        </p:blipFill>
        <p:spPr bwMode="auto">
          <a:xfrm>
            <a:off x="5076056" y="1016732"/>
            <a:ext cx="3372619" cy="173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feld 6"/>
          <p:cNvSpPr txBox="1">
            <a:spLocks noChangeArrowheads="1"/>
          </p:cNvSpPr>
          <p:nvPr/>
        </p:nvSpPr>
        <p:spPr bwMode="auto">
          <a:xfrm>
            <a:off x="575556" y="1448780"/>
            <a:ext cx="35637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800" dirty="0">
                <a:solidFill>
                  <a:srgbClr val="000000"/>
                </a:solidFill>
              </a:rPr>
              <a:t>Polarimetry: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r>
              <a:rPr lang="de-DE" sz="2800" dirty="0">
                <a:solidFill>
                  <a:srgbClr val="000000"/>
                </a:solidFill>
              </a:rPr>
              <a:t>Spin </a:t>
            </a:r>
            <a:r>
              <a:rPr lang="de-DE" sz="2800" dirty="0" err="1">
                <a:solidFill>
                  <a:srgbClr val="000000"/>
                </a:solidFill>
              </a:rPr>
              <a:t>coherence</a:t>
            </a:r>
            <a:r>
              <a:rPr lang="de-DE" sz="2800" dirty="0">
                <a:solidFill>
                  <a:srgbClr val="000000"/>
                </a:solidFill>
              </a:rPr>
              <a:t> time: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52873" y="5697252"/>
            <a:ext cx="186621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00"/>
                </a:solidFill>
              </a:rPr>
              <a:t>from</a:t>
            </a:r>
            <a:r>
              <a:rPr lang="de-DE" sz="1400" dirty="0" smtClean="0">
                <a:solidFill>
                  <a:srgbClr val="000000"/>
                </a:solidFill>
              </a:rPr>
              <a:t> Ed Stephenson</a:t>
            </a:r>
          </a:p>
          <a:p>
            <a:r>
              <a:rPr lang="de-DE" sz="1400" dirty="0" err="1">
                <a:solidFill>
                  <a:srgbClr val="000000"/>
                </a:solidFill>
              </a:rPr>
              <a:t>a</a:t>
            </a:r>
            <a:r>
              <a:rPr lang="de-DE" sz="1400" dirty="0" err="1" smtClean="0">
                <a:solidFill>
                  <a:srgbClr val="000000"/>
                </a:solidFill>
              </a:rPr>
              <a:t>nd</a:t>
            </a:r>
            <a:r>
              <a:rPr lang="de-DE" sz="1400" dirty="0" smtClean="0">
                <a:solidFill>
                  <a:srgbClr val="000000"/>
                </a:solidFill>
              </a:rPr>
              <a:t> Greta </a:t>
            </a:r>
            <a:r>
              <a:rPr lang="de-DE" sz="1400" dirty="0" err="1" smtClean="0">
                <a:solidFill>
                  <a:srgbClr val="000000"/>
                </a:solidFill>
              </a:rPr>
              <a:t>Guidoboni</a:t>
            </a:r>
            <a:endParaRPr lang="de-DE" sz="14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8"/>
          <p:cNvCxnSpPr/>
          <p:nvPr/>
        </p:nvCxnSpPr>
        <p:spPr>
          <a:xfrm>
            <a:off x="1726915" y="5246901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9"/>
          <p:cNvCxnSpPr/>
          <p:nvPr/>
        </p:nvCxnSpPr>
        <p:spPr>
          <a:xfrm>
            <a:off x="2565115" y="5251223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0"/>
          <p:cNvCxnSpPr/>
          <p:nvPr/>
        </p:nvCxnSpPr>
        <p:spPr>
          <a:xfrm>
            <a:off x="4012915" y="5246900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/>
          <p:cNvCxnSpPr/>
          <p:nvPr/>
        </p:nvCxnSpPr>
        <p:spPr>
          <a:xfrm>
            <a:off x="4851115" y="5251223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2"/>
          <p:cNvCxnSpPr/>
          <p:nvPr/>
        </p:nvCxnSpPr>
        <p:spPr>
          <a:xfrm>
            <a:off x="1726915" y="5335506"/>
            <a:ext cx="838200" cy="0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3"/>
          <p:cNvCxnSpPr/>
          <p:nvPr/>
        </p:nvCxnSpPr>
        <p:spPr>
          <a:xfrm>
            <a:off x="2543742" y="5337342"/>
            <a:ext cx="1447800" cy="8691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4"/>
          <p:cNvCxnSpPr/>
          <p:nvPr/>
        </p:nvCxnSpPr>
        <p:spPr>
          <a:xfrm>
            <a:off x="4012915" y="5346033"/>
            <a:ext cx="838200" cy="0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6"/>
          <p:cNvSpPr txBox="1"/>
          <p:nvPr/>
        </p:nvSpPr>
        <p:spPr>
          <a:xfrm>
            <a:off x="2590646" y="5724545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33CC"/>
                </a:solidFill>
              </a:rPr>
              <a:t>decoherence</a:t>
            </a:r>
            <a:endParaRPr lang="en-US" sz="1600" dirty="0" smtClean="0">
              <a:solidFill>
                <a:srgbClr val="0033CC"/>
              </a:solidFill>
            </a:endParaRPr>
          </a:p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time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3921700" y="5724545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oscillation</a:t>
            </a:r>
          </a:p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capture</a:t>
            </a:r>
            <a:endParaRPr lang="en-US" sz="1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8"/>
              <p:cNvSpPr txBox="1"/>
              <p:nvPr/>
            </p:nvSpPr>
            <p:spPr>
              <a:xfrm>
                <a:off x="1905232" y="5359366"/>
                <a:ext cx="499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2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232" y="5359366"/>
                <a:ext cx="499880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9"/>
              <p:cNvSpPr txBox="1"/>
              <p:nvPr/>
            </p:nvSpPr>
            <p:spPr>
              <a:xfrm>
                <a:off x="3002718" y="5372376"/>
                <a:ext cx="613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25 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3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718" y="5372376"/>
                <a:ext cx="613693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0"/>
              <p:cNvSpPr txBox="1"/>
              <p:nvPr/>
            </p:nvSpPr>
            <p:spPr>
              <a:xfrm>
                <a:off x="4186389" y="5387850"/>
                <a:ext cx="499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389" y="5387850"/>
                <a:ext cx="499880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extfeld 2"/>
          <p:cNvSpPr txBox="1">
            <a:spLocks noChangeArrowheads="1"/>
          </p:cNvSpPr>
          <p:nvPr/>
        </p:nvSpPr>
        <p:spPr bwMode="auto">
          <a:xfrm>
            <a:off x="431540" y="843099"/>
            <a:ext cx="5125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6666"/>
                </a:solidFill>
              </a:rPr>
              <a:t>2011 Test </a:t>
            </a:r>
            <a:r>
              <a:rPr lang="de-DE" sz="2400" b="1" dirty="0" err="1">
                <a:solidFill>
                  <a:srgbClr val="006666"/>
                </a:solidFill>
              </a:rPr>
              <a:t>measurements</a:t>
            </a:r>
            <a:r>
              <a:rPr lang="de-DE" sz="2400" b="1" dirty="0">
                <a:solidFill>
                  <a:srgbClr val="006666"/>
                </a:solidFill>
              </a:rPr>
              <a:t> </a:t>
            </a:r>
            <a:r>
              <a:rPr lang="de-DE" sz="2400" b="1" dirty="0" err="1">
                <a:solidFill>
                  <a:srgbClr val="006666"/>
                </a:solidFill>
              </a:rPr>
              <a:t>at</a:t>
            </a:r>
            <a:r>
              <a:rPr lang="de-DE" sz="2400" b="1" dirty="0">
                <a:solidFill>
                  <a:srgbClr val="006666"/>
                </a:solidFill>
              </a:rPr>
              <a:t> COSY</a:t>
            </a:r>
          </a:p>
        </p:txBody>
      </p:sp>
    </p:spTree>
    <p:extLst>
      <p:ext uri="{BB962C8B-B14F-4D97-AF65-F5344CB8AC3E}">
        <p14:creationId xmlns:p14="http://schemas.microsoft.com/office/powerpoint/2010/main" val="2149486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17058"/>
            <a:ext cx="7772400" cy="691662"/>
          </a:xfrm>
        </p:spPr>
        <p:txBody>
          <a:bodyPr/>
          <a:lstStyle/>
          <a:p>
            <a:r>
              <a:rPr lang="de-DE" dirty="0" smtClean="0"/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SCT </a:t>
            </a:r>
            <a:r>
              <a:rPr lang="de-DE" dirty="0" err="1" smtClean="0">
                <a:solidFill>
                  <a:srgbClr val="C00000"/>
                </a:solidFill>
              </a:rPr>
              <a:t>recent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achievements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76664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689196"/>
            <a:ext cx="8028384" cy="368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791580" y="1079448"/>
            <a:ext cx="273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006666"/>
                </a:solidFill>
              </a:rPr>
              <a:t>Result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from</a:t>
            </a:r>
            <a:r>
              <a:rPr lang="de-DE" sz="2000" b="1" dirty="0" smtClean="0">
                <a:solidFill>
                  <a:srgbClr val="006666"/>
                </a:solidFill>
              </a:rPr>
              <a:t> 2012 </a:t>
            </a:r>
            <a:r>
              <a:rPr lang="de-DE" sz="2000" b="1" dirty="0" err="1" smtClean="0">
                <a:solidFill>
                  <a:srgbClr val="006666"/>
                </a:solidFill>
              </a:rPr>
              <a:t>run</a:t>
            </a:r>
            <a:endParaRPr lang="de-DE" sz="2000" b="1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"/>
              <p:cNvSpPr txBox="1">
                <a:spLocks noChangeArrowheads="1"/>
              </p:cNvSpPr>
              <p:nvPr/>
            </p:nvSpPr>
            <p:spPr bwMode="auto">
              <a:xfrm>
                <a:off x="287524" y="5877272"/>
                <a:ext cx="8748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Excellent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progress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towards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the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SCT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goal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for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pEDM</a:t>
                </a:r>
                <a:r>
                  <a:rPr lang="de-DE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: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𝐒𝐂𝐓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~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𝟏𝟎𝟎𝟎</m:t>
                    </m:r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s   </a:t>
                </a:r>
                <a:endParaRPr lang="de-DE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4" y="5877272"/>
                <a:ext cx="8748000" cy="360362"/>
              </a:xfrm>
              <a:prstGeom prst="rect">
                <a:avLst/>
              </a:prstGeom>
              <a:blipFill rotWithShape="1">
                <a:blip r:embed="rId3"/>
                <a:stretch>
                  <a:fillRect t="-11864" b="-3728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134275" y="5174032"/>
            <a:ext cx="186621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00"/>
                </a:solidFill>
              </a:rPr>
              <a:t>from</a:t>
            </a:r>
            <a:r>
              <a:rPr lang="de-DE" sz="1400" dirty="0" smtClean="0">
                <a:solidFill>
                  <a:srgbClr val="000000"/>
                </a:solidFill>
              </a:rPr>
              <a:t> Ed Stephenson</a:t>
            </a:r>
          </a:p>
          <a:p>
            <a:r>
              <a:rPr lang="de-DE" sz="1400" dirty="0" err="1">
                <a:solidFill>
                  <a:srgbClr val="000000"/>
                </a:solidFill>
              </a:rPr>
              <a:t>a</a:t>
            </a:r>
            <a:r>
              <a:rPr lang="de-DE" sz="1400" dirty="0" err="1" smtClean="0">
                <a:solidFill>
                  <a:srgbClr val="000000"/>
                </a:solidFill>
              </a:rPr>
              <a:t>nd</a:t>
            </a:r>
            <a:r>
              <a:rPr lang="de-DE" sz="1400" dirty="0" smtClean="0">
                <a:solidFill>
                  <a:srgbClr val="000000"/>
                </a:solidFill>
              </a:rPr>
              <a:t> Greta </a:t>
            </a:r>
            <a:r>
              <a:rPr lang="de-DE" sz="1400" dirty="0" err="1" smtClean="0">
                <a:solidFill>
                  <a:srgbClr val="000000"/>
                </a:solidFill>
              </a:rPr>
              <a:t>Guidoboni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8" y="764704"/>
            <a:ext cx="73025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935596" y="2492896"/>
            <a:ext cx="7419975" cy="2800350"/>
            <a:chOff x="1508509" y="3184934"/>
            <a:chExt cx="7419975" cy="2800350"/>
          </a:xfrm>
        </p:grpSpPr>
        <p:pic>
          <p:nvPicPr>
            <p:cNvPr id="1373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509" y="3184934"/>
              <a:ext cx="7419975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Gerade Verbindung 9"/>
            <p:cNvCxnSpPr/>
            <p:nvPr/>
          </p:nvCxnSpPr>
          <p:spPr bwMode="auto">
            <a:xfrm>
              <a:off x="1763688" y="5193196"/>
              <a:ext cx="5508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itel 1"/>
          <p:cNvSpPr txBox="1">
            <a:spLocks/>
          </p:cNvSpPr>
          <p:nvPr/>
        </p:nvSpPr>
        <p:spPr>
          <a:xfrm>
            <a:off x="685800" y="217058"/>
            <a:ext cx="7772400" cy="69166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Polarimetry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756452" y="5697252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Beam polarimetry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the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ppm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level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achieved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deuteron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beams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/>
                </a:solidFill>
              </a:rPr>
              <a:t>Precursor</a:t>
            </a:r>
            <a:r>
              <a:rPr lang="de-DE" b="1" i="0" dirty="0" smtClean="0">
                <a:solidFill>
                  <a:srgbClr val="006666"/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persons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3876" y="260648"/>
            <a:ext cx="83520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Precursor</a:t>
            </a:r>
            <a:r>
              <a:rPr lang="de-DE" sz="2400" dirty="0" smtClean="0">
                <a:solidFill>
                  <a:srgbClr val="006666"/>
                </a:solidFill>
              </a:rPr>
              <a:t> </a:t>
            </a:r>
            <a:r>
              <a:rPr lang="de-DE" sz="2400" dirty="0" err="1" smtClean="0">
                <a:solidFill>
                  <a:srgbClr val="006666"/>
                </a:solidFill>
              </a:rPr>
              <a:t>experiments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smtClean="0">
                <a:solidFill>
                  <a:srgbClr val="C00000"/>
                </a:solidFill>
              </a:rPr>
              <a:t>RF </a:t>
            </a:r>
            <a:r>
              <a:rPr lang="de-DE" sz="2400" dirty="0" err="1" smtClean="0">
                <a:solidFill>
                  <a:srgbClr val="C00000"/>
                </a:solidFill>
              </a:rPr>
              <a:t>methods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60500" y="5589284"/>
            <a:ext cx="8712000" cy="396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Use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existing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magnetic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machines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first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direct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EDM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measurements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47564" y="1588147"/>
            <a:ext cx="82263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006666"/>
                </a:solidFill>
              </a:rPr>
              <a:t>Method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based</a:t>
            </a:r>
            <a:r>
              <a:rPr lang="de-DE" sz="2000" b="1" dirty="0" smtClean="0">
                <a:solidFill>
                  <a:srgbClr val="006666"/>
                </a:solidFill>
              </a:rPr>
              <a:t> on </a:t>
            </a:r>
            <a:r>
              <a:rPr lang="de-DE" sz="2000" b="1" dirty="0" err="1" smtClean="0">
                <a:solidFill>
                  <a:srgbClr val="006666"/>
                </a:solidFill>
              </a:rPr>
              <a:t>making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the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spin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precession</a:t>
            </a:r>
            <a:r>
              <a:rPr lang="de-DE" sz="2000" b="1" dirty="0" smtClean="0">
                <a:solidFill>
                  <a:srgbClr val="006666"/>
                </a:solidFill>
              </a:rPr>
              <a:t> in </a:t>
            </a:r>
            <a:r>
              <a:rPr lang="de-DE" sz="2000" b="1" dirty="0" err="1" smtClean="0">
                <a:solidFill>
                  <a:srgbClr val="006666"/>
                </a:solidFill>
              </a:rPr>
              <a:t>the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machine</a:t>
            </a:r>
            <a:r>
              <a:rPr lang="de-DE" sz="2000" b="1" dirty="0" smtClean="0">
                <a:solidFill>
                  <a:srgbClr val="006666"/>
                </a:solidFill>
              </a:rPr>
              <a:t> resonant </a:t>
            </a:r>
            <a:r>
              <a:rPr lang="de-DE" sz="2000" b="1" dirty="0" err="1" smtClean="0">
                <a:solidFill>
                  <a:srgbClr val="006666"/>
                </a:solidFill>
              </a:rPr>
              <a:t>with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the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orbit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motion</a:t>
            </a:r>
            <a:endParaRPr lang="de-DE" sz="2000" b="1" dirty="0" smtClean="0">
              <a:solidFill>
                <a:srgbClr val="006666"/>
              </a:solidFill>
            </a:endParaRPr>
          </a:p>
          <a:p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 smtClean="0"/>
              <a:t>Use</a:t>
            </a:r>
            <a:r>
              <a:rPr lang="de-DE" dirty="0" smtClean="0"/>
              <a:t> an RF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operates</a:t>
            </a:r>
            <a:r>
              <a:rPr lang="de-DE" dirty="0" smtClean="0"/>
              <a:t> on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harmonics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spin</a:t>
            </a:r>
            <a:r>
              <a:rPr lang="de-DE" dirty="0" smtClean="0"/>
              <a:t> </a:t>
            </a:r>
            <a:r>
              <a:rPr lang="de-DE" dirty="0" err="1" smtClean="0"/>
              <a:t>precession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endParaRPr lang="de-DE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 err="1" smtClean="0"/>
              <a:t>Operate</a:t>
            </a:r>
            <a:r>
              <a:rPr lang="de-DE" dirty="0" smtClean="0"/>
              <a:t> ring on an </a:t>
            </a:r>
            <a:r>
              <a:rPr lang="de-DE" dirty="0" err="1" smtClean="0"/>
              <a:t>imperfection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52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6064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dirty="0" err="1">
                <a:solidFill>
                  <a:srgbClr val="006666"/>
                </a:solidFill>
              </a:rPr>
              <a:t>Precursor</a:t>
            </a:r>
            <a:r>
              <a:rPr lang="de-DE" sz="2400" b="1" dirty="0">
                <a:solidFill>
                  <a:srgbClr val="006666"/>
                </a:solidFill>
              </a:rPr>
              <a:t> </a:t>
            </a:r>
            <a:r>
              <a:rPr lang="de-DE" sz="2400" b="1" dirty="0" err="1">
                <a:solidFill>
                  <a:srgbClr val="006666"/>
                </a:solidFill>
              </a:rPr>
              <a:t>experiments</a:t>
            </a:r>
            <a:r>
              <a:rPr lang="de-DE" sz="2400" b="1" dirty="0">
                <a:solidFill>
                  <a:srgbClr val="006666"/>
                </a:solidFill>
              </a:rPr>
              <a:t>: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Method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with</a:t>
            </a:r>
            <a:r>
              <a:rPr lang="de-DE" sz="2400" b="1" kern="0" dirty="0" smtClean="0">
                <a:solidFill>
                  <a:srgbClr val="C00000"/>
                </a:solidFill>
              </a:rPr>
              <a:t> „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magic</a:t>
            </a:r>
            <a:r>
              <a:rPr lang="de-DE" sz="2400" b="1" kern="0" dirty="0" smtClean="0">
                <a:solidFill>
                  <a:srgbClr val="C00000"/>
                </a:solidFill>
              </a:rPr>
              <a:t>“ RF Wien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filter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11560" y="1256563"/>
            <a:ext cx="7635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6666"/>
                </a:solidFill>
              </a:rPr>
              <a:t>Avoids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>
                <a:solidFill>
                  <a:srgbClr val="006666"/>
                </a:solidFill>
              </a:rPr>
              <a:t>coherent</a:t>
            </a:r>
            <a:r>
              <a:rPr lang="de-DE" dirty="0">
                <a:solidFill>
                  <a:srgbClr val="006666"/>
                </a:solidFill>
              </a:rPr>
              <a:t> betatron </a:t>
            </a:r>
            <a:r>
              <a:rPr lang="de-DE" dirty="0" err="1">
                <a:solidFill>
                  <a:srgbClr val="006666"/>
                </a:solidFill>
              </a:rPr>
              <a:t>oscillations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>
                <a:solidFill>
                  <a:srgbClr val="006666"/>
                </a:solidFill>
              </a:rPr>
              <a:t>of</a:t>
            </a:r>
            <a:r>
              <a:rPr lang="de-DE" dirty="0">
                <a:solidFill>
                  <a:srgbClr val="006666"/>
                </a:solidFill>
              </a:rPr>
              <a:t> beam. </a:t>
            </a:r>
          </a:p>
          <a:p>
            <a:r>
              <a:rPr lang="de-DE" dirty="0" smtClean="0">
                <a:solidFill>
                  <a:srgbClr val="C00000"/>
                </a:solidFill>
              </a:rPr>
              <a:t>Radial RF-E </a:t>
            </a:r>
            <a:r>
              <a:rPr lang="de-DE" dirty="0" err="1" smtClean="0">
                <a:solidFill>
                  <a:srgbClr val="C00000"/>
                </a:solidFill>
              </a:rPr>
              <a:t>and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vertical</a:t>
            </a:r>
            <a:r>
              <a:rPr lang="de-DE" dirty="0" smtClean="0">
                <a:solidFill>
                  <a:srgbClr val="C00000"/>
                </a:solidFill>
              </a:rPr>
              <a:t> RF-B </a:t>
            </a:r>
            <a:r>
              <a:rPr lang="de-DE" dirty="0" err="1" smtClean="0">
                <a:solidFill>
                  <a:srgbClr val="C00000"/>
                </a:solidFill>
              </a:rPr>
              <a:t>fields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to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observe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spin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rotation</a:t>
            </a:r>
            <a:r>
              <a:rPr lang="de-DE" dirty="0" smtClean="0">
                <a:solidFill>
                  <a:srgbClr val="C00000"/>
                </a:solidFill>
              </a:rPr>
              <a:t> due </a:t>
            </a:r>
            <a:r>
              <a:rPr lang="de-DE" dirty="0" err="1" smtClean="0">
                <a:solidFill>
                  <a:srgbClr val="C00000"/>
                </a:solidFill>
              </a:rPr>
              <a:t>to</a:t>
            </a:r>
            <a:r>
              <a:rPr lang="de-DE" dirty="0" smtClean="0">
                <a:solidFill>
                  <a:srgbClr val="C00000"/>
                </a:solidFill>
              </a:rPr>
              <a:t> EDM</a:t>
            </a:r>
          </a:p>
          <a:p>
            <a:r>
              <a:rPr lang="de-DE" b="1" dirty="0" smtClean="0">
                <a:solidFill>
                  <a:srgbClr val="006666"/>
                </a:solidFill>
              </a:rPr>
              <a:t>Approach </a:t>
            </a:r>
            <a:r>
              <a:rPr lang="de-DE" b="1" dirty="0" err="1">
                <a:solidFill>
                  <a:srgbClr val="006666"/>
                </a:solidFill>
              </a:rPr>
              <a:t>pursued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for</a:t>
            </a:r>
            <a:r>
              <a:rPr lang="de-DE" b="1" dirty="0">
                <a:solidFill>
                  <a:srgbClr val="006666"/>
                </a:solidFill>
              </a:rPr>
              <a:t> a </a:t>
            </a:r>
            <a:r>
              <a:rPr lang="de-DE" b="1" dirty="0" err="1">
                <a:solidFill>
                  <a:srgbClr val="006666"/>
                </a:solidFill>
              </a:rPr>
              <a:t>first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direct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measurement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at</a:t>
            </a:r>
            <a:r>
              <a:rPr lang="de-DE" b="1" dirty="0">
                <a:solidFill>
                  <a:srgbClr val="006666"/>
                </a:solidFill>
              </a:rPr>
              <a:t> COSY</a:t>
            </a:r>
            <a:r>
              <a:rPr lang="de-DE" b="1" dirty="0" smtClean="0">
                <a:solidFill>
                  <a:srgbClr val="006666"/>
                </a:solidFill>
              </a:rPr>
              <a:t>.</a:t>
            </a:r>
            <a:endParaRPr lang="de-DE" b="1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683568" y="2399399"/>
                <a:ext cx="7390165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</m:e>
                      <m:sup>
                        <m:r>
                          <a:rPr lang="de-DE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𝟎</m:t>
                    </m:r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de-DE" b="1" dirty="0" smtClean="0">
                    <a:solidFill>
                      <a:srgbClr val="000000"/>
                    </a:solidFill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𝑬</m:t>
                    </m:r>
                    <m:r>
                      <a:rPr lang="de-DE" b="1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𝑹</m:t>
                    </m:r>
                    <m:r>
                      <a:rPr lang="de-DE" b="1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=−</m:t>
                    </m:r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b="1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𝑩</m:t>
                    </m:r>
                    <m:r>
                      <a:rPr lang="de-DE" b="1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𝒚</m:t>
                    </m:r>
                    <m:r>
                      <a:rPr lang="de-DE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</m:oMath>
                </a14:m>
                <a:r>
                  <a:rPr lang="de-DE" dirty="0" smtClean="0">
                    <a:solidFill>
                      <a:srgbClr val="006666"/>
                    </a:solidFill>
                  </a:rPr>
                  <a:t>„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Magic RF Wien Filter“</a:t>
                </a:r>
                <a:r>
                  <a:rPr lang="de-DE" b="1" dirty="0" smtClean="0">
                    <a:solidFill>
                      <a:srgbClr val="0000FF"/>
                    </a:solidFill>
                  </a:rPr>
                  <a:t>    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no</a:t>
                </a:r>
                <a:r>
                  <a:rPr lang="de-DE" dirty="0" smtClean="0">
                    <a:solidFill>
                      <a:srgbClr val="C00000"/>
                    </a:solidFill>
                    <a:sym typeface="Symbol"/>
                  </a:rPr>
                  <a:t> Lorentz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force</a:t>
                </a:r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399399"/>
                <a:ext cx="7390165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452" b="-2580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/>
          <p:cNvSpPr/>
          <p:nvPr/>
        </p:nvSpPr>
        <p:spPr>
          <a:xfrm>
            <a:off x="6156176" y="2663624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rgbClr val="C00000"/>
                </a:solidFill>
                <a:sym typeface="Symbol"/>
              </a:rPr>
              <a:t>Indirect</a:t>
            </a:r>
            <a:r>
              <a:rPr lang="de-DE" dirty="0" smtClean="0">
                <a:solidFill>
                  <a:srgbClr val="C00000"/>
                </a:solidFill>
                <a:sym typeface="Symbol"/>
              </a:rPr>
              <a:t> </a:t>
            </a:r>
            <a:r>
              <a:rPr lang="de-DE" dirty="0">
                <a:solidFill>
                  <a:srgbClr val="C00000"/>
                </a:solidFill>
                <a:sym typeface="Symbol"/>
              </a:rPr>
              <a:t>EDM </a:t>
            </a:r>
            <a:r>
              <a:rPr lang="de-DE" dirty="0" err="1">
                <a:solidFill>
                  <a:srgbClr val="C00000"/>
                </a:solidFill>
                <a:sym typeface="Symbol"/>
              </a:rPr>
              <a:t>effect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063113" y="3560819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Observable:</a:t>
            </a:r>
          </a:p>
          <a:p>
            <a:r>
              <a:rPr lang="de-DE" dirty="0" err="1">
                <a:solidFill>
                  <a:srgbClr val="006666"/>
                </a:solidFill>
              </a:rPr>
              <a:t>A</a:t>
            </a:r>
            <a:r>
              <a:rPr lang="de-DE" dirty="0" err="1" smtClean="0">
                <a:solidFill>
                  <a:srgbClr val="006666"/>
                </a:solidFill>
              </a:rPr>
              <a:t>ccumulation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of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vertical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br>
              <a:rPr lang="de-DE" dirty="0" smtClean="0">
                <a:solidFill>
                  <a:srgbClr val="006666"/>
                </a:solidFill>
              </a:rPr>
            </a:br>
            <a:r>
              <a:rPr lang="de-DE" dirty="0" err="1" smtClean="0">
                <a:solidFill>
                  <a:srgbClr val="006666"/>
                </a:solidFill>
              </a:rPr>
              <a:t>polarization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during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spin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br>
              <a:rPr lang="de-DE" dirty="0" smtClean="0">
                <a:solidFill>
                  <a:srgbClr val="006666"/>
                </a:solidFill>
              </a:rPr>
            </a:br>
            <a:r>
              <a:rPr lang="de-DE" dirty="0" err="1" smtClean="0">
                <a:solidFill>
                  <a:srgbClr val="006666"/>
                </a:solidFill>
              </a:rPr>
              <a:t>coherence</a:t>
            </a:r>
            <a:r>
              <a:rPr lang="de-DE" dirty="0" smtClean="0">
                <a:solidFill>
                  <a:srgbClr val="006666"/>
                </a:solidFill>
              </a:rPr>
              <a:t> time</a:t>
            </a:r>
            <a:endParaRPr lang="de-DE" dirty="0">
              <a:solidFill>
                <a:srgbClr val="006666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683568" y="3289748"/>
            <a:ext cx="3399459" cy="133228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10" name="Flussdiagramm: Verbindungsstelle 9"/>
          <p:cNvSpPr/>
          <p:nvPr/>
        </p:nvSpPr>
        <p:spPr bwMode="auto">
          <a:xfrm>
            <a:off x="2298311" y="4533356"/>
            <a:ext cx="169973" cy="177639"/>
          </a:xfrm>
          <a:prstGeom prst="flowChartConnector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6995" y="4744681"/>
            <a:ext cx="2132606" cy="328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Polarimeter </a:t>
            </a:r>
            <a:r>
              <a:rPr lang="de-DE" sz="1400" dirty="0" smtClean="0">
                <a:solidFill>
                  <a:srgbClr val="000000"/>
                </a:solidFill>
              </a:rPr>
              <a:t>(</a:t>
            </a:r>
            <a:r>
              <a:rPr lang="de-DE" sz="1400" dirty="0" err="1" smtClean="0">
                <a:solidFill>
                  <a:srgbClr val="000000"/>
                </a:solidFill>
              </a:rPr>
              <a:t>dp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elastic</a:t>
            </a:r>
            <a:r>
              <a:rPr lang="de-DE" sz="1400" dirty="0" smtClean="0">
                <a:solidFill>
                  <a:srgbClr val="000000"/>
                </a:solidFill>
              </a:rPr>
              <a:t>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04893" y="4080329"/>
            <a:ext cx="2356810" cy="32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rgbClr val="0000FF"/>
                </a:solidFill>
              </a:rPr>
              <a:t>stored</a:t>
            </a:r>
            <a:r>
              <a:rPr lang="de-DE" dirty="0" smtClean="0">
                <a:solidFill>
                  <a:srgbClr val="0000FF"/>
                </a:solidFill>
              </a:rPr>
              <a:t> d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>
            <a:off x="2093344" y="3289013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945867" y="3568255"/>
            <a:ext cx="1078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0000"/>
                </a:solidFill>
              </a:rPr>
              <a:t>RF E(B)-</a:t>
            </a:r>
            <a:r>
              <a:rPr lang="de-DE" sz="1200" dirty="0" err="1" smtClean="0">
                <a:solidFill>
                  <a:srgbClr val="000000"/>
                </a:solidFill>
              </a:rPr>
              <a:t>field</a:t>
            </a:r>
            <a:endParaRPr lang="de-DE" sz="1200" dirty="0">
              <a:solidFill>
                <a:srgbClr val="0000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16200000" flipV="1">
            <a:off x="2258514" y="3279479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4191038" y="3632245"/>
            <a:ext cx="151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In-plane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 rot="16200000" flipV="1">
            <a:off x="3376881" y="4595611"/>
            <a:ext cx="448064" cy="1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"/>
              <p:cNvSpPr txBox="1">
                <a:spLocks noChangeArrowheads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eaLnBrk="1" hangingPunct="1"/>
                <a:r>
                  <a:rPr lang="de-DE" sz="1800" b="1" dirty="0" smtClean="0">
                    <a:solidFill>
                      <a:schemeClr val="bg1"/>
                    </a:solidFill>
                    <a:cs typeface="Arial"/>
                  </a:rPr>
                  <a:t>Statistical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sensitivity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for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  <m:r>
                      <a:rPr lang="de-DE" sz="1800" b="1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in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the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𝟐𝟒</m:t>
                        </m:r>
                      </m:sup>
                    </m:sSup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𝐞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𝐜𝐦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possible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.</a:t>
                </a: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Alignment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and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field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stability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ring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magnets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Imperfection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RF-E(B)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flipper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blipFill rotWithShape="1">
                <a:blip r:embed="rId3"/>
                <a:stretch>
                  <a:fillRect l="-560" b="-6875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2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2130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2464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kern="0" dirty="0" err="1" smtClean="0">
                <a:solidFill>
                  <a:srgbClr val="006699"/>
                </a:solidFill>
              </a:rPr>
              <a:t>Precursor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experiments</a:t>
            </a:r>
            <a:r>
              <a:rPr lang="de-DE" sz="2000" b="1" kern="0" dirty="0" smtClean="0">
                <a:solidFill>
                  <a:srgbClr val="006699"/>
                </a:solidFill>
              </a:rPr>
              <a:t>:  </a:t>
            </a:r>
          </a:p>
          <a:p>
            <a:pPr>
              <a:defRPr/>
            </a:pPr>
            <a:r>
              <a:rPr lang="de-DE" sz="20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000" b="1" kern="0" dirty="0" smtClean="0">
                <a:solidFill>
                  <a:srgbClr val="C00000"/>
                </a:solidFill>
              </a:rPr>
              <a:t> </a:t>
            </a:r>
            <a:r>
              <a:rPr lang="de-DE" sz="2000" b="1" kern="0" dirty="0" err="1" smtClean="0">
                <a:solidFill>
                  <a:srgbClr val="C00000"/>
                </a:solidFill>
              </a:rPr>
              <a:t>Method</a:t>
            </a:r>
            <a:r>
              <a:rPr lang="de-DE" sz="2000" b="1" kern="0" dirty="0" smtClean="0">
                <a:solidFill>
                  <a:srgbClr val="C00000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000" b="1" kern="0" dirty="0" smtClean="0">
                <a:solidFill>
                  <a:srgbClr val="006699"/>
                </a:solidFill>
              </a:rPr>
              <a:t> COSY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4" t="-2548" b="-636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133276"/>
            <a:ext cx="8375987" cy="37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𝑟𝑒𝑣</m:t>
                          </m:r>
                        </m:sub>
                      </m:sSub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de-DE" sz="120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1200" dirty="0" smtClean="0">
                    <a:solidFill>
                      <a:srgbClr val="000000"/>
                    </a:solidFill>
                    <a:ea typeface="Cambria Math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=−3.402×</m:t>
                    </m:r>
                    <m:sSup>
                      <m:sSupPr>
                        <m:ctrlP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20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</m:oMath>
                </a14:m>
                <a:endParaRPr lang="de-D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547664" y="5589240"/>
                <a:ext cx="6957404" cy="39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turn</m:t>
                      </m:r>
                      <m:r>
                        <a:rPr lang="de-DE" sz="14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4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number</m:t>
                      </m:r>
                    </m:oMath>
                  </m:oMathPara>
                </a14:m>
                <a:endParaRPr lang="de-DE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589240"/>
                <a:ext cx="6957404" cy="396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9552" y="3642080"/>
                <a:ext cx="459357" cy="3629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de-DE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642080"/>
                <a:ext cx="459357" cy="3629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131840" y="3609020"/>
                <a:ext cx="459357" cy="3629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de-DE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609020"/>
                <a:ext cx="459357" cy="3629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5760132" y="3681028"/>
                <a:ext cx="461152" cy="3629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de-DE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132" y="3681028"/>
                <a:ext cx="461152" cy="362984"/>
              </a:xfrm>
              <a:prstGeom prst="rect">
                <a:avLst/>
              </a:prstGeom>
              <a:blipFill rotWithShape="1">
                <a:blip r:embed="rId8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1764388" y="5985332"/>
                <a:ext cx="6300000" cy="43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algn="ctr" eaLnBrk="1" hangingPunct="1"/>
                <a:r>
                  <a:rPr lang="en-US" sz="1800" dirty="0" smtClean="0">
                    <a:solidFill>
                      <a:schemeClr val="bg1"/>
                    </a:solidFill>
                    <a:cs typeface="Arial"/>
                  </a:rPr>
                  <a:t>EDM effect accumulates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𝑦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388" y="5985332"/>
                <a:ext cx="6300000" cy="432000"/>
              </a:xfrm>
              <a:prstGeom prst="rect">
                <a:avLst/>
              </a:prstGeom>
              <a:blipFill rotWithShape="1">
                <a:blip r:embed="rId9"/>
                <a:stretch>
                  <a:fillRect t="-2817" b="-1126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3" t="-2548" b="-636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/>
          <p:cNvGrpSpPr/>
          <p:nvPr/>
        </p:nvGrpSpPr>
        <p:grpSpPr>
          <a:xfrm>
            <a:off x="1511660" y="1988840"/>
            <a:ext cx="6444716" cy="3851980"/>
            <a:chOff x="1583668" y="2600908"/>
            <a:chExt cx="6444716" cy="3851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accumulates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endParaRPr lang="de-DE" baseline="-250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5065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670" y="2600908"/>
              <a:ext cx="5943860" cy="37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1584384" y="6114334"/>
                  <a:ext cx="64440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turn</m:t>
                        </m:r>
                        <m: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number</m:t>
                        </m:r>
                      </m:oMath>
                    </m:oMathPara>
                  </a14:m>
                  <a:endParaRPr lang="de-DE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384" y="6114334"/>
                  <a:ext cx="6444000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1583668" y="4041068"/>
                  <a:ext cx="612068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3668" y="4041068"/>
                  <a:ext cx="612068" cy="3629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847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itel 1"/>
          <p:cNvSpPr txBox="1">
            <a:spLocks/>
          </p:cNvSpPr>
          <p:nvPr/>
        </p:nvSpPr>
        <p:spPr bwMode="auto">
          <a:xfrm>
            <a:off x="575556" y="14505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rgbClr val="006666"/>
                </a:solidFill>
              </a:rPr>
              <a:t>Precursor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experiments</a:t>
            </a:r>
            <a:r>
              <a:rPr lang="de-DE" sz="2000" b="1" dirty="0" smtClean="0">
                <a:solidFill>
                  <a:srgbClr val="006666"/>
                </a:solidFill>
              </a:rPr>
              <a:t>:</a:t>
            </a:r>
            <a:endParaRPr lang="de-DE" sz="2000" b="1" kern="0" dirty="0" smtClean="0">
              <a:solidFill>
                <a:srgbClr val="006699"/>
              </a:solidFill>
            </a:endParaRPr>
          </a:p>
          <a:p>
            <a:pPr>
              <a:defRPr/>
            </a:pPr>
            <a:r>
              <a:rPr lang="de-DE" sz="20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000" b="1" kern="0" dirty="0" smtClean="0">
                <a:solidFill>
                  <a:srgbClr val="C00000"/>
                </a:solidFill>
              </a:rPr>
              <a:t> </a:t>
            </a:r>
            <a:r>
              <a:rPr lang="de-DE" sz="2000" b="1" kern="0" dirty="0" err="1">
                <a:solidFill>
                  <a:srgbClr val="C00000"/>
                </a:solidFill>
              </a:rPr>
              <a:t>Method</a:t>
            </a:r>
            <a:r>
              <a:rPr lang="de-DE" sz="2000" b="1" kern="0" dirty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for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deuterons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at</a:t>
            </a:r>
            <a:r>
              <a:rPr lang="de-DE" sz="2000" b="1" dirty="0" smtClean="0">
                <a:solidFill>
                  <a:srgbClr val="006666"/>
                </a:solidFill>
              </a:rPr>
              <a:t> COSY</a:t>
            </a:r>
            <a:endParaRPr lang="de-DE" sz="2000" b="1" kern="0" dirty="0" smtClean="0">
              <a:solidFill>
                <a:srgbClr val="0066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/>
                <a:r>
                  <a:rPr lang="de-DE" sz="1800" dirty="0" smtClean="0">
                    <a:solidFill>
                      <a:schemeClr val="bg1"/>
                    </a:solidFill>
                  </a:rPr>
                  <a:t>Linear 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extrapolation</a:t>
                </a:r>
                <a:r>
                  <a:rPr lang="de-DE" sz="1800" dirty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</a:rPr>
                      <m:t>𝑃</m:t>
                    </m:r>
                    <m:r>
                      <a:rPr lang="de-DE" sz="1800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  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for</a:t>
                </a:r>
                <a:r>
                  <a:rPr lang="de-DE" sz="1800" dirty="0">
                    <a:solidFill>
                      <a:schemeClr val="bg1"/>
                    </a:solidFill>
                  </a:rPr>
                  <a:t> a time 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period</a:t>
                </a:r>
                <a:r>
                  <a:rPr lang="de-DE" sz="1800" dirty="0">
                    <a:solidFill>
                      <a:schemeClr val="bg1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1800" i="1" baseline="-250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=1000 </m:t>
                    </m:r>
                    <m:r>
                      <m:rPr>
                        <m:sty m:val="p"/>
                      </m:rPr>
                      <a:rPr lang="de-DE" sz="18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1800" i="1" baseline="300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8</m:t>
                    </m:r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18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sz="18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1800" dirty="0" err="1" smtClean="0">
                    <a:solidFill>
                      <a:schemeClr val="bg1"/>
                    </a:solidFill>
                    <a:sym typeface="Symbol"/>
                  </a:rPr>
                  <a:t>yields</a:t>
                </a:r>
                <a:r>
                  <a:rPr lang="de-DE" sz="1800" dirty="0" smtClean="0">
                    <a:solidFill>
                      <a:schemeClr val="bg1"/>
                    </a:solidFill>
                    <a:sym typeface="Symbol"/>
                  </a:rPr>
                  <a:t> a </a:t>
                </a:r>
                <a:r>
                  <a:rPr lang="de-DE" sz="1800" dirty="0" err="1" smtClean="0">
                    <a:solidFill>
                      <a:schemeClr val="bg1"/>
                    </a:solidFill>
                    <a:sym typeface="Symbol"/>
                  </a:rPr>
                  <a:t>sizeable</a:t>
                </a:r>
                <a:r>
                  <a:rPr lang="de-DE" sz="18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𝑦</m:t>
                        </m:r>
                      </m:sub>
                    </m:sSub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de-DE" sz="1800" dirty="0" smtClean="0">
                    <a:solidFill>
                      <a:schemeClr val="bg1"/>
                    </a:solidFill>
                  </a:rPr>
                  <a:t>.</a:t>
                </a:r>
                <a:endParaRPr lang="de-DE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blipFill rotWithShape="1">
                <a:blip r:embed="rId9"/>
                <a:stretch>
                  <a:fillRect t="-5660" r="-225" b="-1415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1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2028" y="260648"/>
            <a:ext cx="7772400" cy="691662"/>
          </a:xfrm>
        </p:spPr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RF </a:t>
            </a:r>
            <a:r>
              <a:rPr lang="de-DE" dirty="0" smtClean="0"/>
              <a:t>E/B-Flipper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7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53616" r="2225" b="2628"/>
          <a:stretch/>
        </p:blipFill>
        <p:spPr bwMode="auto">
          <a:xfrm>
            <a:off x="4891715" y="2528900"/>
            <a:ext cx="38354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1560" y="1068693"/>
            <a:ext cx="7992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Upgrade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flipper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electrostatic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plates</a:t>
            </a:r>
            <a:r>
              <a:rPr lang="de-DE" sz="2000" dirty="0" smtClean="0"/>
              <a:t> </a:t>
            </a:r>
            <a:r>
              <a:rPr lang="de-DE" sz="2000" dirty="0" err="1" smtClean="0"/>
              <a:t>ready</a:t>
            </a:r>
            <a:r>
              <a:rPr lang="de-DE" sz="2000" dirty="0" smtClean="0"/>
              <a:t> end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year</a:t>
            </a:r>
            <a:r>
              <a:rPr lang="de-DE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Build</a:t>
            </a:r>
            <a:r>
              <a:rPr lang="de-DE" sz="2000" dirty="0" smtClean="0"/>
              <a:t> </a:t>
            </a:r>
            <a:r>
              <a:rPr lang="de-DE" sz="2000" dirty="0" err="1" smtClean="0"/>
              <a:t>lower</a:t>
            </a:r>
            <a:r>
              <a:rPr lang="de-DE" sz="2000" dirty="0" smtClean="0"/>
              <a:t> power </a:t>
            </a:r>
            <a:r>
              <a:rPr lang="de-DE" sz="2000" dirty="0" err="1" smtClean="0"/>
              <a:t>version</a:t>
            </a:r>
            <a:r>
              <a:rPr lang="de-DE" sz="2000" dirty="0" smtClean="0"/>
              <a:t> </a:t>
            </a:r>
            <a:r>
              <a:rPr lang="de-DE" sz="2000" dirty="0" err="1" smtClean="0"/>
              <a:t>using</a:t>
            </a:r>
            <a:r>
              <a:rPr lang="de-DE" sz="2000" dirty="0" smtClean="0"/>
              <a:t> a </a:t>
            </a:r>
            <a:r>
              <a:rPr lang="de-DE" sz="2000" dirty="0" err="1" smtClean="0"/>
              <a:t>stripline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Build</a:t>
            </a:r>
            <a:r>
              <a:rPr lang="de-DE" sz="2000" dirty="0" smtClean="0"/>
              <a:t> high-power </a:t>
            </a:r>
            <a:r>
              <a:rPr lang="de-DE" sz="2000" dirty="0" err="1" smtClean="0"/>
              <a:t>version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stripline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(E&gt;100 kV7m)</a:t>
            </a:r>
            <a:endParaRPr lang="de-DE" sz="20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9860" r="2225" b="46384"/>
          <a:stretch/>
        </p:blipFill>
        <p:spPr bwMode="auto">
          <a:xfrm>
            <a:off x="827584" y="2528900"/>
            <a:ext cx="38354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812840" y="5698993"/>
            <a:ext cx="789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/>
              <a:t>Work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S. Mey </a:t>
            </a:r>
            <a:r>
              <a:rPr lang="de-DE" dirty="0" err="1"/>
              <a:t>and</a:t>
            </a:r>
            <a:r>
              <a:rPr lang="de-DE" dirty="0"/>
              <a:t> R. </a:t>
            </a:r>
            <a:r>
              <a:rPr lang="de-DE" dirty="0" smtClean="0"/>
              <a:t>Gebel (Jülich)</a:t>
            </a:r>
          </a:p>
          <a:p>
            <a:pPr algn="r"/>
            <a:r>
              <a:rPr lang="en-US" dirty="0" smtClean="0"/>
              <a:t>J. Slim and D. </a:t>
            </a:r>
            <a:r>
              <a:rPr lang="en-US" dirty="0" err="1" smtClean="0"/>
              <a:t>Hölscher</a:t>
            </a:r>
            <a:r>
              <a:rPr lang="en-US" dirty="0"/>
              <a:t> </a:t>
            </a:r>
            <a:r>
              <a:rPr lang="en-US" dirty="0"/>
              <a:t>(</a:t>
            </a:r>
            <a:r>
              <a:rPr lang="en-US" dirty="0" smtClean="0"/>
              <a:t>IHF RWTH Aachen)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0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67544" y="26064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rgbClr val="006666"/>
                </a:solidFill>
              </a:rPr>
              <a:t>Precursor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experiments</a:t>
            </a:r>
            <a:r>
              <a:rPr lang="de-DE" sz="2000" b="1" dirty="0" smtClean="0">
                <a:solidFill>
                  <a:srgbClr val="006666"/>
                </a:solidFill>
              </a:rPr>
              <a:t>:</a:t>
            </a:r>
            <a:endParaRPr lang="de-DE" sz="2000" b="1" kern="0" dirty="0" smtClean="0">
              <a:solidFill>
                <a:srgbClr val="006699"/>
              </a:solidFill>
            </a:endParaRPr>
          </a:p>
          <a:p>
            <a:pPr>
              <a:defRPr/>
            </a:pPr>
            <a:r>
              <a:rPr lang="de-DE" sz="2000" b="1" dirty="0" err="1">
                <a:solidFill>
                  <a:srgbClr val="C00000"/>
                </a:solidFill>
              </a:rPr>
              <a:t>Resonance</a:t>
            </a:r>
            <a:r>
              <a:rPr lang="de-DE" sz="2000" b="1" dirty="0">
                <a:solidFill>
                  <a:srgbClr val="C00000"/>
                </a:solidFill>
              </a:rPr>
              <a:t> EDM </a:t>
            </a:r>
            <a:r>
              <a:rPr lang="de-DE" sz="2000" b="1" dirty="0" err="1">
                <a:solidFill>
                  <a:srgbClr val="C00000"/>
                </a:solidFill>
              </a:rPr>
              <a:t>measurement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r>
              <a:rPr lang="de-DE" sz="2000" b="1" dirty="0" err="1">
                <a:solidFill>
                  <a:srgbClr val="C00000"/>
                </a:solidFill>
              </a:rPr>
              <a:t>with</a:t>
            </a:r>
            <a:r>
              <a:rPr lang="de-DE" sz="2000" b="1" dirty="0">
                <a:solidFill>
                  <a:srgbClr val="C00000"/>
                </a:solidFill>
              </a:rPr>
              <a:t> a </a:t>
            </a:r>
            <a:r>
              <a:rPr lang="de-DE" sz="2000" b="1" dirty="0" err="1">
                <a:solidFill>
                  <a:srgbClr val="C00000"/>
                </a:solidFill>
              </a:rPr>
              <a:t>static</a:t>
            </a:r>
            <a:r>
              <a:rPr lang="de-DE" sz="2000" b="1" dirty="0">
                <a:solidFill>
                  <a:srgbClr val="C00000"/>
                </a:solidFill>
              </a:rPr>
              <a:t> Wien </a:t>
            </a:r>
            <a:r>
              <a:rPr lang="de-DE" sz="2000" b="1" dirty="0" err="1">
                <a:solidFill>
                  <a:srgbClr val="C00000"/>
                </a:solidFill>
              </a:rPr>
              <a:t>filter</a:t>
            </a:r>
            <a:endParaRPr lang="de-DE" sz="2000" b="1" kern="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39552" y="1151456"/>
                <a:ext cx="7420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6666"/>
                    </a:solidFill>
                  </a:rPr>
                  <a:t>M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achine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is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operated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on an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imperfection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spin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resonance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𝜸</m:t>
                    </m:r>
                    <m:r>
                      <a:rPr lang="de-DE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𝑮</m:t>
                    </m:r>
                    <m:r>
                      <a:rPr lang="de-DE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endParaRPr lang="de-DE" b="1" dirty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51456"/>
                <a:ext cx="742062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740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457382" y="1664804"/>
            <a:ext cx="8399094" cy="4113748"/>
            <a:chOff x="457382" y="1808820"/>
            <a:chExt cx="8399094" cy="4113748"/>
          </a:xfrm>
        </p:grpSpPr>
        <p:pic>
          <p:nvPicPr>
            <p:cNvPr id="137318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4" t="6413" r="7333" b="9638"/>
            <a:stretch/>
          </p:blipFill>
          <p:spPr bwMode="auto">
            <a:xfrm>
              <a:off x="613295" y="1808820"/>
              <a:ext cx="8243181" cy="39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 rot="16200000">
                  <a:off x="183141" y="2915772"/>
                  <a:ext cx="10101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r>
                              <a:rPr lang="de-DE" sz="2400" b="1" i="1"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  <m:r>
                          <a:rPr lang="de-DE" sz="2400" b="1" i="1">
                            <a:latin typeface="Cambria Math"/>
                          </a:rPr>
                          <m:t>(</m:t>
                        </m:r>
                        <m:r>
                          <a:rPr lang="de-DE" sz="2400" b="1" i="1">
                            <a:latin typeface="Cambria Math"/>
                          </a:rPr>
                          <m:t>𝒕</m:t>
                        </m:r>
                        <m:r>
                          <a:rPr lang="de-DE" sz="2400" b="1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2400" b="1" dirty="0"/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3141" y="2915772"/>
                  <a:ext cx="1010148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06" r="-1973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4552037" y="5553236"/>
                  <a:ext cx="7040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latin typeface="Cambria Math"/>
                          </a:rPr>
                          <m:t>𝒕</m:t>
                        </m:r>
                        <m:r>
                          <a:rPr lang="de-DE" b="1" i="1" smtClean="0">
                            <a:latin typeface="Cambria Math"/>
                          </a:rPr>
                          <m:t> </m:t>
                        </m:r>
                        <m:r>
                          <a:rPr lang="de-DE" b="1" i="0" smtClean="0">
                            <a:latin typeface="Cambria Math"/>
                          </a:rPr>
                          <m:t>(</m:t>
                        </m:r>
                        <m:r>
                          <a:rPr lang="de-DE" b="1" i="0" smtClean="0">
                            <a:latin typeface="Cambria Math"/>
                          </a:rPr>
                          <m:t>𝐬</m:t>
                        </m:r>
                        <m:r>
                          <a:rPr lang="de-DE" b="1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b="1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037" y="5553236"/>
                  <a:ext cx="70403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Gerade Verbindung mit Pfeil 12"/>
          <p:cNvCxnSpPr/>
          <p:nvPr/>
        </p:nvCxnSpPr>
        <p:spPr bwMode="auto">
          <a:xfrm>
            <a:off x="1979712" y="3681140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3995936" y="3681028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012160" y="3717032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647564" y="5805264"/>
            <a:ext cx="8136000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/>
            <a:r>
              <a:rPr lang="de-DE" sz="1800" dirty="0" err="1" smtClean="0">
                <a:solidFill>
                  <a:schemeClr val="bg1"/>
                </a:solidFill>
              </a:rPr>
              <a:t>Similar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accumulation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EDM </a:t>
            </a:r>
            <a:r>
              <a:rPr lang="de-DE" sz="1800" dirty="0" err="1" smtClean="0">
                <a:solidFill>
                  <a:schemeClr val="bg1"/>
                </a:solidFill>
              </a:rPr>
              <a:t>signal</a:t>
            </a:r>
            <a:r>
              <a:rPr lang="de-DE" sz="1800" dirty="0" smtClean="0">
                <a:solidFill>
                  <a:schemeClr val="bg1"/>
                </a:solidFill>
              </a:rPr>
              <a:t>, </a:t>
            </a:r>
            <a:r>
              <a:rPr lang="de-DE" sz="1800" dirty="0" err="1" smtClean="0">
                <a:solidFill>
                  <a:schemeClr val="bg1"/>
                </a:solidFill>
              </a:rPr>
              <a:t>systematics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more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difficult</a:t>
            </a:r>
            <a:r>
              <a:rPr lang="de-DE" sz="1800" dirty="0" smtClean="0">
                <a:solidFill>
                  <a:schemeClr val="bg1"/>
                </a:solidFill>
              </a:rPr>
              <a:t>, </a:t>
            </a:r>
            <a:r>
              <a:rPr lang="de-DE" sz="1800" dirty="0" err="1" smtClean="0">
                <a:solidFill>
                  <a:schemeClr val="bg1"/>
                </a:solidFill>
              </a:rPr>
              <a:t>strength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imperfection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resonance</a:t>
            </a:r>
            <a:r>
              <a:rPr lang="de-DE" sz="1800" dirty="0" smtClean="0">
                <a:solidFill>
                  <a:schemeClr val="bg1"/>
                </a:solidFill>
              </a:rPr>
              <a:t> must </a:t>
            </a:r>
            <a:r>
              <a:rPr lang="de-DE" sz="1800" dirty="0" err="1" smtClean="0">
                <a:solidFill>
                  <a:schemeClr val="bg1"/>
                </a:solidFill>
              </a:rPr>
              <a:t>be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suppressed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by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closed</a:t>
            </a:r>
            <a:r>
              <a:rPr lang="de-DE" sz="1800" dirty="0" smtClean="0">
                <a:solidFill>
                  <a:schemeClr val="bg1"/>
                </a:solidFill>
              </a:rPr>
              <a:t>-orbit </a:t>
            </a:r>
            <a:r>
              <a:rPr lang="de-DE" sz="1800" dirty="0" err="1" smtClean="0">
                <a:solidFill>
                  <a:schemeClr val="bg1"/>
                </a:solidFill>
              </a:rPr>
              <a:t>corrections</a:t>
            </a:r>
            <a:r>
              <a:rPr lang="de-DE" sz="1800" dirty="0" smtClean="0">
                <a:solidFill>
                  <a:schemeClr val="bg1"/>
                </a:solidFill>
              </a:rPr>
              <a:t>.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79712" y="4823864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3CC"/>
                </a:solidFill>
              </a:rPr>
              <a:t>Spin </a:t>
            </a:r>
            <a:r>
              <a:rPr lang="de-DE" dirty="0" err="1" smtClean="0">
                <a:solidFill>
                  <a:srgbClr val="0033CC"/>
                </a:solidFill>
              </a:rPr>
              <a:t>rotation</a:t>
            </a:r>
            <a:r>
              <a:rPr lang="de-DE" dirty="0" smtClean="0">
                <a:solidFill>
                  <a:srgbClr val="0033CC"/>
                </a:solidFill>
              </a:rPr>
              <a:t> in </a:t>
            </a:r>
            <a:r>
              <a:rPr lang="de-DE" dirty="0" err="1" smtClean="0">
                <a:solidFill>
                  <a:srgbClr val="0033CC"/>
                </a:solidFill>
              </a:rPr>
              <a:t>phase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with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orbit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motion</a:t>
            </a:r>
            <a:endParaRPr lang="de-DE" dirty="0">
              <a:solidFill>
                <a:srgbClr val="0033CC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23786" y="3151494"/>
            <a:ext cx="138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w</a:t>
            </a:r>
            <a:r>
              <a:rPr lang="de-DE" dirty="0" err="1" smtClean="0">
                <a:solidFill>
                  <a:srgbClr val="FF0000"/>
                </a:solidFill>
              </a:rPr>
              <a:t>ithout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static</a:t>
            </a:r>
            <a:r>
              <a:rPr lang="de-DE" dirty="0" smtClean="0">
                <a:solidFill>
                  <a:srgbClr val="FF0000"/>
                </a:solidFill>
              </a:rPr>
              <a:t> WF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36866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2"/>
          <a:srcRect t="28226" b="8059"/>
          <a:stretch/>
        </p:blipFill>
        <p:spPr bwMode="auto">
          <a:xfrm>
            <a:off x="406400" y="999430"/>
            <a:ext cx="2270125" cy="214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9" descr="http://www.sinet.ad.jp/case/kamioka/PH20-water-withboat-apr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4689140"/>
            <a:ext cx="2454275" cy="164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 l="10228" r="9196"/>
          <a:stretch>
            <a:fillRect/>
          </a:stretch>
        </p:blipFill>
        <p:spPr bwMode="auto">
          <a:xfrm>
            <a:off x="6480212" y="800708"/>
            <a:ext cx="2347912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5"/>
          <p:cNvSpPr txBox="1">
            <a:spLocks noChangeArrowheads="1"/>
          </p:cNvSpPr>
          <p:nvPr/>
        </p:nvSpPr>
        <p:spPr bwMode="auto">
          <a:xfrm>
            <a:off x="6732240" y="1096913"/>
            <a:ext cx="19351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Search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endParaRPr lang="de-DE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origin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endParaRPr lang="de-DE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mass</a:t>
            </a:r>
            <a:r>
              <a:rPr lang="de-DE" sz="2000" dirty="0">
                <a:solidFill>
                  <a:schemeClr val="bg1"/>
                </a:solidFill>
              </a:rPr>
              <a:t> („</a:t>
            </a:r>
            <a:r>
              <a:rPr lang="de-DE" sz="2000" dirty="0" err="1">
                <a:solidFill>
                  <a:schemeClr val="bg1"/>
                </a:solidFill>
              </a:rPr>
              <a:t>Higgs</a:t>
            </a:r>
            <a:r>
              <a:rPr lang="de-DE" sz="2000" dirty="0">
                <a:solidFill>
                  <a:schemeClr val="bg1"/>
                </a:solidFill>
              </a:rPr>
              <a:t>“),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SUSY</a:t>
            </a:r>
          </a:p>
        </p:txBody>
      </p:sp>
      <p:sp>
        <p:nvSpPr>
          <p:cNvPr id="17" name="Textfeld 6"/>
          <p:cNvSpPr txBox="1">
            <a:spLocks noChangeArrowheads="1"/>
          </p:cNvSpPr>
          <p:nvPr/>
        </p:nvSpPr>
        <p:spPr bwMode="auto">
          <a:xfrm>
            <a:off x="858838" y="1700560"/>
            <a:ext cx="1336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Secrets of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neutrinos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lum bright="-26000"/>
          </a:blip>
          <a:srcRect l="6194" r="3981" b="13519"/>
          <a:stretch>
            <a:fillRect/>
          </a:stretch>
        </p:blipFill>
        <p:spPr bwMode="auto">
          <a:xfrm>
            <a:off x="6732588" y="3341080"/>
            <a:ext cx="2087562" cy="271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6895281" y="4050828"/>
            <a:ext cx="17811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Quest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„Dark Matter“</a:t>
            </a: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„Dark </a:t>
            </a:r>
            <a:r>
              <a:rPr lang="de-DE" sz="2000" dirty="0" err="1">
                <a:solidFill>
                  <a:schemeClr val="bg1"/>
                </a:solidFill>
              </a:rPr>
              <a:t>Energy</a:t>
            </a:r>
            <a:r>
              <a:rPr lang="de-DE" sz="2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0" name="Textfeld 6"/>
          <p:cNvSpPr txBox="1">
            <a:spLocks noChangeArrowheads="1"/>
          </p:cNvSpPr>
          <p:nvPr/>
        </p:nvSpPr>
        <p:spPr bwMode="auto">
          <a:xfrm>
            <a:off x="777875" y="5013920"/>
            <a:ext cx="15795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(In-)stability 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of the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proton</a:t>
            </a:r>
          </a:p>
        </p:txBody>
      </p:sp>
      <p:pic>
        <p:nvPicPr>
          <p:cNvPr id="22" name="Picture 35" descr="http://www.laetusinpraesens.org/musings/images/metrics_files/Five-interlaced-pentago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167917"/>
            <a:ext cx="2857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1"/>
          <p:cNvSpPr txBox="1">
            <a:spLocks noChangeArrowheads="1"/>
          </p:cNvSpPr>
          <p:nvPr/>
        </p:nvSpPr>
        <p:spPr bwMode="auto">
          <a:xfrm rot="2172801">
            <a:off x="4779963" y="2055205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0000CC"/>
                </a:solidFill>
              </a:rPr>
              <a:t>Energy</a:t>
            </a:r>
            <a:endParaRPr lang="de-DE" b="1" dirty="0">
              <a:solidFill>
                <a:srgbClr val="0000CC"/>
              </a:solidFill>
            </a:endParaRPr>
          </a:p>
        </p:txBody>
      </p:sp>
      <p:sp>
        <p:nvSpPr>
          <p:cNvPr id="24" name="Textfeld 21"/>
          <p:cNvSpPr txBox="1">
            <a:spLocks noChangeArrowheads="1"/>
          </p:cNvSpPr>
          <p:nvPr/>
        </p:nvSpPr>
        <p:spPr bwMode="auto">
          <a:xfrm rot="19432977">
            <a:off x="2762250" y="2256817"/>
            <a:ext cx="1449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FF0000"/>
                </a:solidFill>
              </a:rPr>
              <a:t>Intensity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5" name="Textfeld 22"/>
          <p:cNvSpPr txBox="1">
            <a:spLocks noChangeArrowheads="1"/>
          </p:cNvSpPr>
          <p:nvPr/>
        </p:nvSpPr>
        <p:spPr bwMode="auto">
          <a:xfrm rot="17240729">
            <a:off x="5494338" y="3701442"/>
            <a:ext cx="1296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009999"/>
                </a:solidFill>
              </a:rPr>
              <a:t>Cosmic</a:t>
            </a:r>
            <a:endParaRPr lang="de-DE" b="1" dirty="0">
              <a:solidFill>
                <a:srgbClr val="009999"/>
              </a:solidFill>
            </a:endParaRPr>
          </a:p>
        </p:txBody>
      </p:sp>
      <p:sp>
        <p:nvSpPr>
          <p:cNvPr id="26" name="Textfeld 24"/>
          <p:cNvSpPr txBox="1">
            <a:spLocks noChangeArrowheads="1"/>
          </p:cNvSpPr>
          <p:nvPr/>
        </p:nvSpPr>
        <p:spPr bwMode="auto">
          <a:xfrm>
            <a:off x="4002088" y="4904767"/>
            <a:ext cx="156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>
                <a:solidFill>
                  <a:srgbClr val="33CC33"/>
                </a:solidFill>
              </a:rPr>
              <a:t>Precision</a:t>
            </a:r>
            <a:endParaRPr lang="de-DE" b="1" dirty="0">
              <a:solidFill>
                <a:srgbClr val="33CC33"/>
              </a:solidFill>
            </a:endParaRPr>
          </a:p>
        </p:txBody>
      </p:sp>
      <p:sp>
        <p:nvSpPr>
          <p:cNvPr id="27" name="Ellipse 1"/>
          <p:cNvSpPr>
            <a:spLocks noChangeArrowheads="1"/>
          </p:cNvSpPr>
          <p:nvPr/>
        </p:nvSpPr>
        <p:spPr bwMode="auto">
          <a:xfrm>
            <a:off x="2627784" y="1772816"/>
            <a:ext cx="3889375" cy="3789362"/>
          </a:xfrm>
          <a:prstGeom prst="ellipse">
            <a:avLst/>
          </a:prstGeom>
          <a:solidFill>
            <a:srgbClr val="3A6F8A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pic>
        <p:nvPicPr>
          <p:cNvPr id="28" name="Picture 2" descr="http://upload.wikimedia.org/wikipedia/commons/thumb/0/04/Pentagon.svg/220px-Pentagon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572730"/>
            <a:ext cx="2095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1"/>
          <p:cNvSpPr txBox="1">
            <a:spLocks noChangeArrowheads="1"/>
          </p:cNvSpPr>
          <p:nvPr/>
        </p:nvSpPr>
        <p:spPr bwMode="auto">
          <a:xfrm>
            <a:off x="3717478" y="3176972"/>
            <a:ext cx="1754622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Frontiers </a:t>
            </a: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of</a:t>
            </a:r>
            <a:r>
              <a:rPr lang="de-DE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Physical</a:t>
            </a:r>
            <a:endParaRPr lang="de-DE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3A6F8A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Sciences</a:t>
            </a:r>
            <a:endParaRPr lang="de-DE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3A6F8A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Textfeld 23"/>
          <p:cNvSpPr txBox="1">
            <a:spLocks noChangeArrowheads="1"/>
          </p:cNvSpPr>
          <p:nvPr/>
        </p:nvSpPr>
        <p:spPr bwMode="auto">
          <a:xfrm rot="4305147">
            <a:off x="2230438" y="4018942"/>
            <a:ext cx="184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D2AA00"/>
                </a:solidFill>
              </a:rPr>
              <a:t>Complexity</a:t>
            </a:r>
            <a:endParaRPr lang="de-DE" b="1" dirty="0">
              <a:solidFill>
                <a:srgbClr val="D2AA00"/>
              </a:solidFill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 bwMode="auto">
          <a:xfrm>
            <a:off x="363996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C00000"/>
                </a:solidFill>
              </a:rPr>
              <a:t>Physics</a:t>
            </a:r>
            <a:r>
              <a:rPr lang="de-DE" dirty="0" smtClean="0">
                <a:solidFill>
                  <a:srgbClr val="C00000"/>
                </a:solidFill>
              </a:rPr>
              <a:t> Frontiers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News </a:t>
            </a:r>
            <a:r>
              <a:rPr lang="de-DE" b="1" i="0" dirty="0" err="1" smtClean="0">
                <a:solidFill>
                  <a:srgbClr val="006666"/>
                </a:solidFill>
              </a:rPr>
              <a:t>and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 err="1" smtClean="0">
                <a:solidFill>
                  <a:srgbClr val="006666"/>
                </a:solidFill>
              </a:rPr>
              <a:t>new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 err="1" smtClean="0">
                <a:solidFill>
                  <a:srgbClr val="006666"/>
                </a:solidFill>
              </a:rPr>
              <a:t>ideas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persons</a:t>
            </a:r>
            <a:endParaRPr lang="de-DE" b="1" dirty="0" smtClean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New EDM </a:t>
            </a:r>
            <a:r>
              <a:rPr lang="de-DE" dirty="0" err="1" smtClean="0">
                <a:solidFill>
                  <a:srgbClr val="006666"/>
                </a:solidFill>
              </a:rPr>
              <a:t>collaboration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established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535735"/>
            <a:ext cx="7772400" cy="3621457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In 2012,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JEDI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r>
              <a:rPr lang="de-DE" dirty="0" smtClean="0"/>
              <a:t> was </a:t>
            </a:r>
            <a:r>
              <a:rPr lang="de-DE" dirty="0" err="1" smtClean="0"/>
              <a:t>founded</a:t>
            </a:r>
            <a:r>
              <a:rPr lang="de-DE" dirty="0" smtClean="0"/>
              <a:t> (~80 </a:t>
            </a:r>
            <a:r>
              <a:rPr lang="de-DE" dirty="0" err="1" smtClean="0"/>
              <a:t>members</a:t>
            </a:r>
            <a:r>
              <a:rPr lang="de-DE" dirty="0" smtClean="0"/>
              <a:t>)</a:t>
            </a:r>
          </a:p>
          <a:p>
            <a:endParaRPr lang="de-DE" sz="700" dirty="0" smtClean="0"/>
          </a:p>
          <a:p>
            <a:r>
              <a:rPr lang="de-DE" dirty="0" smtClean="0"/>
              <a:t>	</a:t>
            </a:r>
            <a:r>
              <a:rPr lang="de-DE" sz="2800" b="1" dirty="0" smtClean="0"/>
              <a:t>J</a:t>
            </a:r>
            <a:r>
              <a:rPr lang="de-DE" sz="2800" dirty="0" smtClean="0"/>
              <a:t>ülich </a:t>
            </a:r>
            <a:r>
              <a:rPr lang="de-DE" sz="2800" b="1" dirty="0" err="1" smtClean="0"/>
              <a:t>E</a:t>
            </a:r>
            <a:r>
              <a:rPr lang="de-DE" sz="2800" dirty="0" err="1" smtClean="0"/>
              <a:t>lectric</a:t>
            </a:r>
            <a:r>
              <a:rPr lang="de-DE" sz="2800" dirty="0" smtClean="0"/>
              <a:t> </a:t>
            </a:r>
            <a:r>
              <a:rPr lang="de-DE" sz="2800" b="1" dirty="0" smtClean="0"/>
              <a:t>D</a:t>
            </a:r>
            <a:r>
              <a:rPr lang="de-DE" sz="2800" dirty="0" smtClean="0"/>
              <a:t>ipole Moment </a:t>
            </a:r>
            <a:r>
              <a:rPr lang="de-DE" sz="2800" b="1" dirty="0" err="1" smtClean="0"/>
              <a:t>I</a:t>
            </a:r>
            <a:r>
              <a:rPr lang="de-DE" sz="2800" dirty="0" err="1" smtClean="0"/>
              <a:t>nvestigations</a:t>
            </a:r>
            <a:endParaRPr lang="de-DE" sz="2800" dirty="0" smtClean="0"/>
          </a:p>
          <a:p>
            <a:endParaRPr lang="de-DE" dirty="0" smtClean="0"/>
          </a:p>
          <a:p>
            <a:r>
              <a:rPr lang="de-DE" dirty="0" err="1" smtClean="0"/>
              <a:t>Spokespersons</a:t>
            </a:r>
            <a:r>
              <a:rPr lang="de-DE" dirty="0" smtClean="0"/>
              <a:t>: 	Andreas </a:t>
            </a:r>
            <a:r>
              <a:rPr lang="de-DE" dirty="0" err="1" smtClean="0"/>
              <a:t>Lehrach</a:t>
            </a:r>
            <a:r>
              <a:rPr lang="de-DE" dirty="0" smtClean="0"/>
              <a:t> (Jülich)</a:t>
            </a:r>
          </a:p>
          <a:p>
            <a:r>
              <a:rPr lang="de-DE" dirty="0"/>
              <a:t>	</a:t>
            </a:r>
            <a:r>
              <a:rPr lang="de-DE" dirty="0" smtClean="0"/>
              <a:t>			Jörg </a:t>
            </a:r>
            <a:r>
              <a:rPr lang="de-DE" dirty="0" err="1" smtClean="0"/>
              <a:t>Pretz</a:t>
            </a:r>
            <a:r>
              <a:rPr lang="de-DE" dirty="0" smtClean="0"/>
              <a:t> (RWTH Aachen)</a:t>
            </a:r>
          </a:p>
          <a:p>
            <a:r>
              <a:rPr lang="de-DE" dirty="0"/>
              <a:t>	</a:t>
            </a:r>
            <a:r>
              <a:rPr lang="de-DE" dirty="0" smtClean="0"/>
              <a:t>			F.R. (Jülich)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3131840" y="4851312"/>
            <a:ext cx="5393042" cy="1476000"/>
            <a:chOff x="3131840" y="4851312"/>
            <a:chExt cx="5393042" cy="1476000"/>
          </a:xfrm>
        </p:grpSpPr>
        <p:sp>
          <p:nvSpPr>
            <p:cNvPr id="7" name="Rectangle 5"/>
            <p:cNvSpPr txBox="1">
              <a:spLocks noChangeArrowheads="1"/>
            </p:cNvSpPr>
            <p:nvPr/>
          </p:nvSpPr>
          <p:spPr bwMode="auto">
            <a:xfrm>
              <a:off x="3131840" y="5332591"/>
              <a:ext cx="3348372" cy="648000"/>
            </a:xfrm>
            <a:prstGeom prst="rect">
              <a:avLst/>
            </a:prstGeom>
            <a:solidFill>
              <a:srgbClr val="C00000">
                <a:alpha val="74901"/>
              </a:srgbClr>
            </a:solidFill>
            <a:ln>
              <a:noFill/>
            </a:ln>
            <a:extLst/>
          </p:spPr>
          <p:txBody>
            <a:bodyPr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indent="0"/>
              <a:r>
                <a:rPr lang="de-DE" sz="1800" dirty="0" smtClean="0">
                  <a:solidFill>
                    <a:schemeClr val="bg1"/>
                  </a:solidFill>
                </a:rPr>
                <a:t>May </a:t>
              </a:r>
              <a:r>
                <a:rPr lang="de-DE" sz="1800" dirty="0" err="1" smtClean="0">
                  <a:solidFill>
                    <a:schemeClr val="bg1"/>
                  </a:solidFill>
                </a:rPr>
                <a:t>the</a:t>
              </a:r>
              <a:r>
                <a:rPr lang="de-DE" sz="1800" dirty="0" smtClean="0">
                  <a:solidFill>
                    <a:schemeClr val="bg1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</a:rPr>
                <a:t>force</a:t>
              </a:r>
              <a:r>
                <a:rPr lang="de-DE" sz="1800" dirty="0" smtClean="0">
                  <a:solidFill>
                    <a:schemeClr val="bg1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</a:rPr>
                <a:t>be</a:t>
              </a:r>
              <a:r>
                <a:rPr lang="de-DE" sz="1800" dirty="0" smtClean="0">
                  <a:solidFill>
                    <a:schemeClr val="bg1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</a:rPr>
                <a:t>with</a:t>
              </a:r>
              <a:r>
                <a:rPr lang="de-DE" sz="1800" dirty="0" smtClean="0">
                  <a:solidFill>
                    <a:schemeClr val="bg1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bg1"/>
                  </a:solidFill>
                </a:rPr>
                <a:t>us</a:t>
              </a:r>
              <a:r>
                <a:rPr lang="de-DE" sz="1800" dirty="0" smtClean="0">
                  <a:solidFill>
                    <a:schemeClr val="bg1"/>
                  </a:solidFill>
                </a:rPr>
                <a:t>!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pic>
          <p:nvPicPr>
            <p:cNvPr id="1374210" name="Picture 2" descr="https://encrypted-tbn2.gstatic.com/images?q=tbn:ANd9GcR0W2LRwXtwJMCDr29tplKBvJZR8wSRGVvIYbXYFR7eLFzuarA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715" y="4851312"/>
              <a:ext cx="1843167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23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68660"/>
            <a:ext cx="7772400" cy="691662"/>
          </a:xfrm>
        </p:spPr>
        <p:txBody>
          <a:bodyPr/>
          <a:lstStyle/>
          <a:p>
            <a:r>
              <a:rPr lang="de-DE" dirty="0" smtClean="0"/>
              <a:t>Events in 2013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540" y="1196752"/>
            <a:ext cx="8568952" cy="4968552"/>
          </a:xfrm>
        </p:spPr>
        <p:txBody>
          <a:bodyPr anchor="ctr"/>
          <a:lstStyle/>
          <a:p>
            <a:pPr>
              <a:buFont typeface="Arial" pitchFamily="34" charset="0"/>
              <a:buChar char="•"/>
            </a:pPr>
            <a:r>
              <a:rPr lang="de-DE" b="1" dirty="0" smtClean="0"/>
              <a:t>JARA-FAME </a:t>
            </a:r>
            <a:r>
              <a:rPr lang="de-DE" b="1" dirty="0" err="1" smtClean="0"/>
              <a:t>kick-off</a:t>
            </a:r>
            <a:r>
              <a:rPr lang="de-DE" b="1" dirty="0" smtClean="0"/>
              <a:t> </a:t>
            </a:r>
            <a:r>
              <a:rPr lang="de-DE" dirty="0" err="1" smtClean="0"/>
              <a:t>January</a:t>
            </a:r>
            <a:r>
              <a:rPr lang="de-DE" dirty="0" smtClean="0"/>
              <a:t> </a:t>
            </a:r>
            <a:r>
              <a:rPr lang="de-DE" dirty="0"/>
              <a:t>17, 2013 </a:t>
            </a:r>
            <a:endParaRPr lang="de-DE" b="1" dirty="0" smtClean="0"/>
          </a:p>
          <a:p>
            <a:pPr lvl="1">
              <a:buFont typeface="Arial" pitchFamily="34" charset="0"/>
              <a:buChar char="•"/>
            </a:pP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pillar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Jülich-Aachen Research Alliance</a:t>
            </a:r>
            <a:endParaRPr lang="de-DE" dirty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Samuel </a:t>
            </a:r>
            <a:r>
              <a:rPr lang="de-DE" dirty="0"/>
              <a:t>C. C. Ting </a:t>
            </a:r>
            <a:r>
              <a:rPr lang="de-DE" dirty="0" smtClean="0"/>
              <a:t>on AMS-Experiment </a:t>
            </a:r>
            <a:r>
              <a:rPr lang="de-DE" dirty="0" err="1" smtClean="0"/>
              <a:t>at</a:t>
            </a:r>
            <a:r>
              <a:rPr lang="de-DE" dirty="0" smtClean="0"/>
              <a:t> ISS </a:t>
            </a:r>
            <a:endParaRPr lang="de-DE" dirty="0"/>
          </a:p>
          <a:p>
            <a:endParaRPr lang="de-DE" sz="500" dirty="0" smtClean="0"/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JEDI </a:t>
            </a:r>
            <a:r>
              <a:rPr lang="de-DE" b="1" dirty="0" err="1" smtClean="0"/>
              <a:t>collaboration</a:t>
            </a:r>
            <a:r>
              <a:rPr lang="de-DE" b="1" dirty="0" smtClean="0"/>
              <a:t> </a:t>
            </a:r>
            <a:r>
              <a:rPr lang="de-DE" b="1" dirty="0" err="1" smtClean="0"/>
              <a:t>meeting</a:t>
            </a:r>
            <a:r>
              <a:rPr lang="de-DE" b="1" dirty="0" smtClean="0"/>
              <a:t> </a:t>
            </a:r>
            <a:r>
              <a:rPr lang="de-DE" dirty="0" smtClean="0"/>
              <a:t>March 13-14, 2013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Ferrara </a:t>
            </a:r>
            <a:r>
              <a:rPr lang="de-DE" dirty="0"/>
              <a:t>International School </a:t>
            </a:r>
            <a:r>
              <a:rPr lang="de-DE" dirty="0" err="1"/>
              <a:t>Niccolò</a:t>
            </a:r>
            <a:r>
              <a:rPr lang="de-DE" dirty="0"/>
              <a:t> </a:t>
            </a:r>
            <a:r>
              <a:rPr lang="de-DE" dirty="0" err="1"/>
              <a:t>Cabeo</a:t>
            </a:r>
            <a:r>
              <a:rPr lang="de-DE" dirty="0"/>
              <a:t> </a:t>
            </a:r>
            <a:r>
              <a:rPr lang="de-DE" dirty="0" smtClean="0"/>
              <a:t>2013</a:t>
            </a:r>
            <a:endParaRPr lang="de-DE" dirty="0"/>
          </a:p>
          <a:p>
            <a:pPr marL="400050" lvl="1" indent="0">
              <a:buNone/>
            </a:pPr>
            <a:r>
              <a:rPr lang="de-DE" b="1" dirty="0" err="1" smtClean="0"/>
              <a:t>Physics</a:t>
            </a:r>
            <a:r>
              <a:rPr lang="de-DE" b="1" dirty="0" smtClean="0"/>
              <a:t> </a:t>
            </a:r>
            <a:r>
              <a:rPr lang="de-DE" b="1" dirty="0" err="1"/>
              <a:t>beyond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standard</a:t>
            </a:r>
            <a:r>
              <a:rPr lang="de-DE" b="1" dirty="0"/>
              <a:t> </a:t>
            </a:r>
            <a:r>
              <a:rPr lang="de-DE" b="1" dirty="0" err="1" smtClean="0"/>
              <a:t>model</a:t>
            </a:r>
            <a:r>
              <a:rPr lang="de-DE" b="1" dirty="0" smtClean="0"/>
              <a:t>:</a:t>
            </a:r>
            <a:r>
              <a:rPr lang="de-DE" b="1" dirty="0"/>
              <a:t> </a:t>
            </a:r>
            <a:r>
              <a:rPr lang="de-DE" b="1" dirty="0" smtClean="0"/>
              <a:t>The </a:t>
            </a:r>
            <a:r>
              <a:rPr lang="de-DE" b="1" dirty="0" err="1"/>
              <a:t>precision</a:t>
            </a:r>
            <a:r>
              <a:rPr lang="de-DE" b="1" dirty="0"/>
              <a:t> </a:t>
            </a:r>
            <a:r>
              <a:rPr lang="de-DE" b="1" dirty="0" err="1" smtClean="0"/>
              <a:t>frontier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>		</a:t>
            </a:r>
            <a:r>
              <a:rPr lang="de-DE" dirty="0" smtClean="0"/>
              <a:t>May</a:t>
            </a:r>
            <a:r>
              <a:rPr lang="de-DE" dirty="0"/>
              <a:t>, 20-24 2013, IUSS, Ferrara (</a:t>
            </a:r>
            <a:r>
              <a:rPr lang="de-DE" dirty="0" err="1"/>
              <a:t>Italy</a:t>
            </a:r>
            <a:r>
              <a:rPr lang="de-DE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Opportunities for Polarized Physics at </a:t>
            </a:r>
            <a:r>
              <a:rPr lang="en-US" b="1" dirty="0" err="1" smtClean="0"/>
              <a:t>Fermilab</a:t>
            </a:r>
            <a:endParaRPr lang="en-US" b="1" dirty="0" smtClean="0"/>
          </a:p>
          <a:p>
            <a:pPr marL="400050" lvl="1" indent="0">
              <a:buNone/>
            </a:pPr>
            <a:r>
              <a:rPr lang="de-DE" dirty="0" smtClean="0"/>
              <a:t>		May </a:t>
            </a:r>
            <a:r>
              <a:rPr lang="de-DE" dirty="0"/>
              <a:t>20-22, 2013, </a:t>
            </a:r>
            <a:r>
              <a:rPr lang="de-DE" dirty="0" err="1" smtClean="0"/>
              <a:t>Fermilab</a:t>
            </a:r>
            <a:r>
              <a:rPr lang="de-DE" dirty="0" smtClean="0"/>
              <a:t>, USA</a:t>
            </a:r>
            <a:endParaRPr lang="de-DE" b="1" dirty="0" smtClean="0"/>
          </a:p>
          <a:p>
            <a:pPr>
              <a:buFont typeface="Arial" pitchFamily="34" charset="0"/>
              <a:buChar char="•"/>
            </a:pPr>
            <a:r>
              <a:rPr lang="de-DE" b="1" dirty="0" err="1" smtClean="0"/>
              <a:t>eEDM</a:t>
            </a:r>
            <a:r>
              <a:rPr lang="de-DE" b="1" dirty="0" smtClean="0"/>
              <a:t> </a:t>
            </a:r>
            <a:r>
              <a:rPr lang="de-DE" b="1" dirty="0" err="1" smtClean="0"/>
              <a:t>meeting</a:t>
            </a:r>
            <a:r>
              <a:rPr lang="de-DE" b="1" dirty="0" smtClean="0"/>
              <a:t> </a:t>
            </a:r>
            <a:r>
              <a:rPr lang="de-DE" dirty="0" smtClean="0"/>
              <a:t>in 2013?</a:t>
            </a:r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Meeting on Spin </a:t>
            </a:r>
            <a:r>
              <a:rPr lang="de-DE" b="1" dirty="0" err="1" smtClean="0"/>
              <a:t>tracking</a:t>
            </a:r>
            <a:r>
              <a:rPr lang="de-DE" b="1" dirty="0" smtClean="0"/>
              <a:t> in </a:t>
            </a:r>
            <a:r>
              <a:rPr lang="de-DE" b="1" dirty="0" err="1" smtClean="0"/>
              <a:t>storage</a:t>
            </a:r>
            <a:r>
              <a:rPr lang="de-DE" b="1" dirty="0" smtClean="0"/>
              <a:t> rings</a:t>
            </a:r>
            <a:endParaRPr lang="de-DE" b="1" dirty="0"/>
          </a:p>
          <a:p>
            <a:pPr marL="0" indent="0"/>
            <a:r>
              <a:rPr lang="de-DE" b="1" dirty="0" smtClean="0"/>
              <a:t>	</a:t>
            </a:r>
            <a:r>
              <a:rPr lang="de-DE" dirty="0" err="1"/>
              <a:t>S</a:t>
            </a:r>
            <a:r>
              <a:rPr lang="de-DE" dirty="0" err="1" smtClean="0"/>
              <a:t>hall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Jülich in 2</a:t>
            </a:r>
            <a:r>
              <a:rPr lang="de-DE" baseline="30000" dirty="0" smtClean="0"/>
              <a:t>nd</a:t>
            </a:r>
            <a:r>
              <a:rPr lang="de-DE" dirty="0" smtClean="0"/>
              <a:t> half </a:t>
            </a:r>
            <a:r>
              <a:rPr lang="de-DE" dirty="0" err="1" smtClean="0"/>
              <a:t>of</a:t>
            </a:r>
            <a:r>
              <a:rPr lang="de-DE" dirty="0" smtClean="0"/>
              <a:t> 2013?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96652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>
                <a:solidFill>
                  <a:srgbClr val="FF0000"/>
                </a:solidFill>
              </a:rPr>
              <a:t>Ivan </a:t>
            </a:r>
            <a:r>
              <a:rPr lang="de-DE" dirty="0" err="1">
                <a:solidFill>
                  <a:srgbClr val="FF0000"/>
                </a:solidFill>
              </a:rPr>
              <a:t>Koop‘s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spin-wheel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824" y="1084980"/>
            <a:ext cx="4558640" cy="169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Gerade Verbindung mit Pfeil 8"/>
          <p:cNvCxnSpPr/>
          <p:nvPr/>
        </p:nvCxnSpPr>
        <p:spPr bwMode="auto">
          <a:xfrm>
            <a:off x="4932040" y="1802583"/>
            <a:ext cx="1260140" cy="252028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6258027" y="18699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33CC"/>
                </a:solidFill>
              </a:rPr>
              <a:t>B</a:t>
            </a:r>
            <a:endParaRPr lang="de-DE" b="1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863588" y="1429087"/>
                <a:ext cx="2884892" cy="881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de-DE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429087"/>
                <a:ext cx="2884892" cy="8817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467544" y="3212976"/>
                <a:ext cx="6156684" cy="2865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By </a:t>
                </a:r>
                <a:r>
                  <a:rPr lang="de-DE" dirty="0" err="1" smtClean="0"/>
                  <a:t>appropriate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choice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vector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rotates</a:t>
                </a:r>
                <a:r>
                  <a:rPr lang="de-DE" dirty="0" smtClean="0"/>
                  <a:t> fast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err="1" smtClean="0"/>
                  <a:t>frequencies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order</a:t>
                </a:r>
                <a:r>
                  <a:rPr lang="de-DE" dirty="0" smtClean="0"/>
                  <a:t> kHz</a:t>
                </a:r>
              </a:p>
              <a:p>
                <a:endParaRPr lang="de-DE" dirty="0"/>
              </a:p>
              <a:p>
                <a:r>
                  <a:rPr lang="de-DE" dirty="0" smtClean="0"/>
                  <a:t>Jülich </a:t>
                </a:r>
                <a:r>
                  <a:rPr lang="de-DE" dirty="0" err="1" smtClean="0"/>
                  <a:t>has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expertise</a:t>
                </a:r>
                <a:r>
                  <a:rPr lang="de-DE" dirty="0" smtClean="0"/>
                  <a:t> in SQUIDs, </a:t>
                </a:r>
                <a:r>
                  <a:rPr lang="de-DE" dirty="0" err="1" smtClean="0"/>
                  <a:t>people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say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state-of</a:t>
                </a:r>
                <a:r>
                  <a:rPr lang="de-DE" dirty="0" err="1"/>
                  <a:t>-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art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measurements</a:t>
                </a:r>
                <a:r>
                  <a:rPr lang="de-DE" dirty="0"/>
                  <a:t> </a:t>
                </a:r>
                <a:r>
                  <a:rPr lang="de-DE" dirty="0" err="1" smtClean="0"/>
                  <a:t>allow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−6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     </a:t>
                </a:r>
                <a:br>
                  <a:rPr lang="de-DE" dirty="0" smtClean="0"/>
                </a:br>
                <a:r>
                  <a:rPr lang="de-DE" dirty="0" smtClean="0"/>
                  <a:t>		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i="1" dirty="0" smtClean="0">
                        <a:latin typeface="Cambria Math"/>
                      </a:rPr>
                      <m:t>2.067833758</m:t>
                    </m:r>
                    <m:d>
                      <m:dPr>
                        <m:ctrlPr>
                          <a:rPr lang="de-DE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/>
                          </a:rPr>
                          <m:t>46</m:t>
                        </m:r>
                      </m:e>
                    </m:d>
                    <m:r>
                      <a:rPr lang="de-DE" i="1" dirty="0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de-DE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/>
                          </a:rPr>
                          <m:t>−15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/>
                      </a:rPr>
                      <m:t>Wb</m:t>
                    </m:r>
                    <m:r>
                      <a:rPr lang="de-DE" b="0" i="0" dirty="0" smtClean="0">
                        <a:latin typeface="Cambria Math"/>
                      </a:rPr>
                      <m:t>)</m:t>
                    </m:r>
                  </m:oMath>
                </a14:m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This </a:t>
                </a:r>
                <a:r>
                  <a:rPr lang="de-DE" dirty="0" err="1" smtClean="0"/>
                  <a:t>would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revolutionize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way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conceive</a:t>
                </a:r>
                <a:r>
                  <a:rPr lang="de-DE" dirty="0" smtClean="0"/>
                  <a:t> EDM (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general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polarization</a:t>
                </a:r>
                <a:r>
                  <a:rPr lang="de-DE" dirty="0" smtClean="0"/>
                  <a:t>) </a:t>
                </a:r>
                <a:r>
                  <a:rPr lang="de-DE" dirty="0" err="1" smtClean="0"/>
                  <a:t>experiments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because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frequencies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become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directly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measureable</a:t>
                </a:r>
                <a:r>
                  <a:rPr lang="de-DE" dirty="0" smtClean="0"/>
                  <a:t>.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212976"/>
                <a:ext cx="6156684" cy="2865400"/>
              </a:xfrm>
              <a:prstGeom prst="rect">
                <a:avLst/>
              </a:prstGeom>
              <a:blipFill rotWithShape="1">
                <a:blip r:embed="rId4"/>
                <a:stretch>
                  <a:fillRect l="-891" t="-1064" r="-1287" b="-25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42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81102"/>
            <a:ext cx="2054225" cy="289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5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020" y="116632"/>
            <a:ext cx="7772400" cy="691662"/>
          </a:xfrm>
        </p:spPr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1727684" y="3869431"/>
            <a:ext cx="59406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 rot="16200000">
            <a:off x="2123728" y="3869432"/>
            <a:ext cx="489654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4665444" y="13674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</a:t>
            </a:r>
            <a:r>
              <a:rPr lang="de-DE" dirty="0" err="1" smtClean="0"/>
              <a:t>requency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56276" y="41037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 </a:t>
            </a:r>
            <a:r>
              <a:rPr lang="de-DE" dirty="0" err="1" smtClean="0"/>
              <a:t>field</a:t>
            </a:r>
            <a:endParaRPr lang="de-DE" dirty="0"/>
          </a:p>
        </p:txBody>
      </p:sp>
      <p:cxnSp>
        <p:nvCxnSpPr>
          <p:cNvPr id="15" name="Gerade Verbindung 14"/>
          <p:cNvCxnSpPr/>
          <p:nvPr/>
        </p:nvCxnSpPr>
        <p:spPr bwMode="auto">
          <a:xfrm flipH="1">
            <a:off x="1763688" y="1664804"/>
            <a:ext cx="4968552" cy="381642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Flussdiagramm: Verbindungsstelle 19"/>
          <p:cNvSpPr/>
          <p:nvPr/>
        </p:nvSpPr>
        <p:spPr bwMode="auto">
          <a:xfrm>
            <a:off x="6660232" y="1376772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>
            <a:off x="6732232" y="1160748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lussdiagramm: Verbindungsstelle 21"/>
          <p:cNvSpPr/>
          <p:nvPr/>
        </p:nvSpPr>
        <p:spPr bwMode="auto">
          <a:xfrm>
            <a:off x="6480212" y="1916832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Gerade Verbindung 22"/>
          <p:cNvCxnSpPr/>
          <p:nvPr/>
        </p:nvCxnSpPr>
        <p:spPr bwMode="auto">
          <a:xfrm>
            <a:off x="6552212" y="1700808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lussdiagramm: Verbindungsstelle 23"/>
          <p:cNvSpPr/>
          <p:nvPr/>
        </p:nvSpPr>
        <p:spPr bwMode="auto">
          <a:xfrm>
            <a:off x="6120172" y="1844824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192172" y="1628800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Flussdiagramm: Verbindungsstelle 25"/>
          <p:cNvSpPr/>
          <p:nvPr/>
        </p:nvSpPr>
        <p:spPr bwMode="auto">
          <a:xfrm>
            <a:off x="2051720" y="4941168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7" name="Gerade Verbindung 26"/>
          <p:cNvCxnSpPr/>
          <p:nvPr/>
        </p:nvCxnSpPr>
        <p:spPr bwMode="auto">
          <a:xfrm>
            <a:off x="2123720" y="4725144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Flussdiagramm: Verbindungsstelle 27"/>
          <p:cNvSpPr/>
          <p:nvPr/>
        </p:nvSpPr>
        <p:spPr bwMode="auto">
          <a:xfrm>
            <a:off x="1799692" y="5481228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1871692" y="5265204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Flussdiagramm: Verbindungsstelle 29"/>
          <p:cNvSpPr/>
          <p:nvPr/>
        </p:nvSpPr>
        <p:spPr bwMode="auto">
          <a:xfrm>
            <a:off x="1952092" y="5193196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Gerade Verbindung 30"/>
          <p:cNvCxnSpPr/>
          <p:nvPr/>
        </p:nvCxnSpPr>
        <p:spPr bwMode="auto">
          <a:xfrm>
            <a:off x="2024092" y="4977172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/>
          <p:cNvCxnSpPr/>
          <p:nvPr/>
        </p:nvCxnSpPr>
        <p:spPr bwMode="auto">
          <a:xfrm flipH="1">
            <a:off x="2267744" y="1817204"/>
            <a:ext cx="4968552" cy="381642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236295" y="1995634"/>
                <a:ext cx="1185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dirty="0" smtClean="0">
                          <a:latin typeface="Cambria Math"/>
                        </a:rPr>
                        <m:t>EDM</m:t>
                      </m:r>
                      <m:r>
                        <a:rPr lang="de-DE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5" y="1995634"/>
                <a:ext cx="1185774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7236296" y="1304764"/>
                <a:ext cx="1151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dirty="0" smtClean="0">
                          <a:latin typeface="Cambria Math"/>
                        </a:rPr>
                        <m:t>EDM</m:t>
                      </m:r>
                      <m:r>
                        <a:rPr lang="de-DE" i="1" dirty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de-DE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1304764"/>
                <a:ext cx="115127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7938603" y="4103784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∼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03" y="4103784"/>
                <a:ext cx="96693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lussdiagramm: Verbindungsstelle 38"/>
          <p:cNvSpPr>
            <a:spLocks noChangeAspect="1"/>
          </p:cNvSpPr>
          <p:nvPr/>
        </p:nvSpPr>
        <p:spPr bwMode="auto">
          <a:xfrm>
            <a:off x="3815924" y="3825052"/>
            <a:ext cx="72000" cy="72000"/>
          </a:xfrm>
          <a:prstGeom prst="flowChartConnector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1" name="Gewinkelte Verbindung 40"/>
          <p:cNvCxnSpPr>
            <a:stCxn id="43" idx="3"/>
          </p:cNvCxnSpPr>
          <p:nvPr/>
        </p:nvCxnSpPr>
        <p:spPr bwMode="auto">
          <a:xfrm>
            <a:off x="3491879" y="2416242"/>
            <a:ext cx="360041" cy="1408810"/>
          </a:xfrm>
          <a:prstGeom prst="bentConnector2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feld 42"/>
          <p:cNvSpPr txBox="1"/>
          <p:nvPr/>
        </p:nvSpPr>
        <p:spPr>
          <a:xfrm>
            <a:off x="575556" y="1954577"/>
            <a:ext cx="291632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 </a:t>
            </a:r>
            <a:r>
              <a:rPr lang="de-DE" dirty="0" err="1" smtClean="0"/>
              <a:t>where</a:t>
            </a:r>
            <a:endParaRPr lang="de-DE" dirty="0" smtClean="0"/>
          </a:p>
          <a:p>
            <a:pPr algn="ctr"/>
            <a:r>
              <a:rPr lang="de-DE" dirty="0" err="1" smtClean="0"/>
              <a:t>spin</a:t>
            </a:r>
            <a:r>
              <a:rPr lang="de-DE" dirty="0" smtClean="0"/>
              <a:t> </a:t>
            </a:r>
            <a:r>
              <a:rPr lang="de-DE" dirty="0" err="1" smtClean="0"/>
              <a:t>precession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disappears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7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96652"/>
            <a:ext cx="7772400" cy="691662"/>
          </a:xfrm>
        </p:spPr>
        <p:txBody>
          <a:bodyPr/>
          <a:lstStyle/>
          <a:p>
            <a:r>
              <a:rPr lang="en-US" sz="2400" dirty="0" smtClean="0"/>
              <a:t>SQUIDs: </a:t>
            </a:r>
            <a:r>
              <a:rPr lang="en-US" sz="2400" dirty="0" smtClean="0">
                <a:solidFill>
                  <a:srgbClr val="FF0000"/>
                </a:solidFill>
              </a:rPr>
              <a:t>Precision </a:t>
            </a:r>
            <a:r>
              <a:rPr lang="en-US" sz="2400" dirty="0">
                <a:solidFill>
                  <a:srgbClr val="FF0000"/>
                </a:solidFill>
              </a:rPr>
              <a:t>tools </a:t>
            </a:r>
            <a:r>
              <a:rPr lang="en-US" sz="2400" dirty="0" smtClean="0">
                <a:solidFill>
                  <a:srgbClr val="FF0000"/>
                </a:solidFill>
              </a:rPr>
              <a:t>for accelerators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755575" y="944724"/>
            <a:ext cx="797208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Possible</a:t>
            </a:r>
            <a:r>
              <a:rPr lang="de-DE" sz="2000" dirty="0"/>
              <a:t> </a:t>
            </a:r>
            <a:r>
              <a:rPr lang="de-DE" sz="2000" dirty="0" err="1"/>
              <a:t>applications</a:t>
            </a:r>
            <a:r>
              <a:rPr lang="de-DE" sz="2000" dirty="0"/>
              <a:t> in </a:t>
            </a:r>
            <a:r>
              <a:rPr lang="de-DE" sz="2000" dirty="0" err="1" smtClean="0"/>
              <a:t>accelerators</a:t>
            </a:r>
            <a:r>
              <a:rPr lang="de-DE" sz="2000" dirty="0" smtClean="0"/>
              <a:t>, all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needed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srEDM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experiments</a:t>
            </a:r>
            <a:endParaRPr lang="de-DE" sz="2000" dirty="0" smtClean="0"/>
          </a:p>
          <a:p>
            <a:endParaRPr lang="de-DE" sz="8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transformers</a:t>
            </a:r>
            <a:endParaRPr lang="de-DE" sz="20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/>
              <a:t>position</a:t>
            </a:r>
            <a:r>
              <a:rPr lang="de-DE" sz="2000" dirty="0"/>
              <a:t> </a:t>
            </a:r>
            <a:r>
              <a:rPr lang="de-DE" sz="2000" dirty="0" err="1"/>
              <a:t>monitors</a:t>
            </a:r>
            <a:endParaRPr lang="de-DE" sz="20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 smtClean="0"/>
              <a:t>polarimeters</a:t>
            </a:r>
            <a:endParaRPr lang="de-DE" sz="2000" dirty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b="1" dirty="0"/>
              <a:t>Begin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a </a:t>
            </a:r>
            <a:r>
              <a:rPr lang="de-DE" b="1" dirty="0" err="1"/>
              <a:t>measurement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/>
              <a:t>noise</a:t>
            </a:r>
            <a:r>
              <a:rPr lang="de-DE" b="1" dirty="0"/>
              <a:t> </a:t>
            </a:r>
            <a:r>
              <a:rPr lang="de-DE" b="1" dirty="0" err="1" smtClean="0"/>
              <a:t>spectrum</a:t>
            </a:r>
            <a:r>
              <a:rPr lang="en-US" b="1" dirty="0" smtClean="0"/>
              <a:t> using three coils: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oil </a:t>
            </a:r>
            <a:r>
              <a:rPr lang="en-US" dirty="0"/>
              <a:t>35mm away </a:t>
            </a:r>
            <a:r>
              <a:rPr lang="en-US" dirty="0" smtClean="0"/>
              <a:t>from center </a:t>
            </a:r>
            <a:br>
              <a:rPr lang="en-US" dirty="0" smtClean="0"/>
            </a:br>
            <a:r>
              <a:rPr lang="en-US" dirty="0" smtClean="0"/>
              <a:t>ANKE chamber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ombined coils in same housing </a:t>
            </a:r>
            <a:endParaRPr lang="en-US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GHz range </a:t>
            </a:r>
            <a:r>
              <a:rPr lang="en-US" dirty="0" smtClean="0"/>
              <a:t>(one pickup loop)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MHz range </a:t>
            </a:r>
            <a:r>
              <a:rPr lang="en-US" dirty="0" smtClean="0"/>
              <a:t>(several </a:t>
            </a:r>
            <a:r>
              <a:rPr lang="en-US" dirty="0" err="1" smtClean="0"/>
              <a:t>hundered</a:t>
            </a:r>
            <a:r>
              <a:rPr lang="en-US" dirty="0" smtClean="0"/>
              <a:t> loops)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Fluxgate sensor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kHz range</a:t>
            </a:r>
            <a:endParaRPr lang="en-US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16031" r="27859" b="14604"/>
          <a:stretch/>
        </p:blipFill>
        <p:spPr>
          <a:xfrm>
            <a:off x="6156488" y="1412777"/>
            <a:ext cx="2808000" cy="2588809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359532" y="5805264"/>
            <a:ext cx="8712968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de-DE" sz="2000" dirty="0" smtClean="0">
                <a:solidFill>
                  <a:schemeClr val="bg1"/>
                </a:solidFill>
              </a:rPr>
              <a:t>Measurement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noise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spectrum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at</a:t>
            </a:r>
            <a:r>
              <a:rPr lang="de-DE" sz="2000" dirty="0" smtClean="0">
                <a:solidFill>
                  <a:schemeClr val="bg1"/>
                </a:solidFill>
              </a:rPr>
              <a:t> COSY in MD </a:t>
            </a:r>
            <a:r>
              <a:rPr lang="de-DE" sz="2000" dirty="0" err="1" smtClean="0">
                <a:solidFill>
                  <a:schemeClr val="bg1"/>
                </a:solidFill>
              </a:rPr>
              <a:t>week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July</a:t>
            </a:r>
            <a:r>
              <a:rPr lang="de-DE" sz="2000" dirty="0" smtClean="0">
                <a:solidFill>
                  <a:schemeClr val="bg1"/>
                </a:solidFill>
              </a:rPr>
              <a:t> 2013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3775" b="17112"/>
          <a:stretch/>
        </p:blipFill>
        <p:spPr>
          <a:xfrm>
            <a:off x="6048164" y="4067775"/>
            <a:ext cx="2916000" cy="15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FF0000"/>
                </a:solidFill>
              </a:rPr>
              <a:t>Direct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measurement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electron</a:t>
            </a:r>
            <a:r>
              <a:rPr lang="de-DE" dirty="0" smtClean="0">
                <a:solidFill>
                  <a:srgbClr val="FF0000"/>
                </a:solidFill>
              </a:rPr>
              <a:t> EDM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/>
              <p:cNvSpPr txBox="1"/>
              <p:nvPr/>
            </p:nvSpPr>
            <p:spPr>
              <a:xfrm>
                <a:off x="539552" y="1440210"/>
                <a:ext cx="8496944" cy="3500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/>
                  <a:t>Bill Morse</a:t>
                </a:r>
                <a:r>
                  <a:rPr lang="de-DE" sz="2000" dirty="0"/>
                  <a:t>: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𝑝</m:t>
                    </m:r>
                    <m:r>
                      <a:rPr lang="de-DE" sz="2000" i="1" dirty="0">
                        <a:latin typeface="Cambria Math"/>
                      </a:rPr>
                      <m:t>=15 </m:t>
                    </m:r>
                    <m:r>
                      <m:rPr>
                        <m:sty m:val="p"/>
                      </m:rPr>
                      <a:rPr lang="de-DE" sz="2000" dirty="0" err="1">
                        <a:latin typeface="Cambria Math"/>
                      </a:rPr>
                      <m:t>MeV</m:t>
                    </m:r>
                    <m:r>
                      <a:rPr lang="de-DE" sz="2000" dirty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000" dirty="0">
                        <a:latin typeface="Cambria Math"/>
                      </a:rPr>
                      <m:t>c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𝑟</m:t>
                    </m:r>
                    <m:r>
                      <a:rPr lang="de-DE" sz="2000" i="1" dirty="0">
                        <a:latin typeface="Cambria Math"/>
                      </a:rPr>
                      <m:t>~1.5 </m:t>
                    </m:r>
                    <m:r>
                      <m:rPr>
                        <m:sty m:val="p"/>
                      </m:rPr>
                      <a:rPr lang="de-DE" sz="2000" dirty="0">
                        <a:latin typeface="Cambria Math"/>
                      </a:rPr>
                      <m:t>m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000" i="1">
                        <a:latin typeface="Cambria Math"/>
                        <a:ea typeface="Cambria Math"/>
                      </a:rPr>
                      <m:t>~30</m:t>
                    </m:r>
                  </m:oMath>
                </a14:m>
                <a:r>
                  <a:rPr lang="de-DE" sz="2000" dirty="0" smtClean="0"/>
                  <a:t> (</a:t>
                </a:r>
                <a:r>
                  <a:rPr lang="de-DE" sz="2000" dirty="0" err="1" smtClean="0"/>
                  <a:t>talk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tomorrow</a:t>
                </a:r>
                <a:r>
                  <a:rPr lang="de-DE" sz="2000" dirty="0" smtClean="0"/>
                  <a:t>)</a:t>
                </a:r>
                <a:endParaRPr lang="de-DE" sz="2000" dirty="0"/>
              </a:p>
              <a:p>
                <a:endParaRPr lang="de-DE" sz="2000" dirty="0" smtClean="0"/>
              </a:p>
              <a:p>
                <a:r>
                  <a:rPr lang="de-DE" sz="2000" dirty="0" smtClean="0"/>
                  <a:t>Nobody </a:t>
                </a:r>
                <a:r>
                  <a:rPr lang="de-DE" sz="2000" dirty="0" err="1" smtClean="0"/>
                  <a:t>knows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where</a:t>
                </a:r>
                <a:r>
                  <a:rPr lang="de-DE" sz="2000" dirty="0" smtClean="0"/>
                  <a:t> CPV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hiding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may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well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be</a:t>
                </a:r>
                <a:r>
                  <a:rPr lang="de-DE" sz="2000" dirty="0" smtClean="0"/>
                  <a:t> in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leptonic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sector</a:t>
                </a:r>
                <a:endParaRPr lang="de-DE" sz="2000" dirty="0" smtClean="0"/>
              </a:p>
              <a:p>
                <a:endParaRPr lang="de-DE" sz="1100" dirty="0"/>
              </a:p>
              <a:p>
                <a:r>
                  <a:rPr lang="de-DE" sz="2000" dirty="0" smtClean="0"/>
                  <a:t>Needs a </a:t>
                </a:r>
                <a:r>
                  <a:rPr lang="de-DE" sz="2000" dirty="0" err="1" smtClean="0"/>
                  <a:t>dedicated</a:t>
                </a:r>
                <a:r>
                  <a:rPr lang="de-DE" sz="2000" dirty="0" smtClean="0"/>
                  <a:t> R&amp;D </a:t>
                </a:r>
                <a:r>
                  <a:rPr lang="de-DE" sz="2000" dirty="0" err="1" smtClean="0"/>
                  <a:t>effort</a:t>
                </a:r>
                <a:endParaRPr lang="de-DE" sz="2000" dirty="0" smtClean="0"/>
              </a:p>
              <a:p>
                <a:endParaRPr lang="de-DE" sz="1050" dirty="0"/>
              </a:p>
              <a:p>
                <a:r>
                  <a:rPr lang="de-DE" sz="2000" dirty="0" err="1" smtClean="0"/>
                  <a:t>Very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attractive</a:t>
                </a:r>
                <a:r>
                  <a:rPr lang="de-DE" sz="2000" dirty="0" smtClean="0"/>
                  <a:t>:</a:t>
                </a:r>
              </a:p>
              <a:p>
                <a:pPr marL="800100" lvl="1" indent="-342900">
                  <a:buFont typeface="Arial" pitchFamily="34" charset="0"/>
                  <a:buChar char="•"/>
                </a:pPr>
                <a:r>
                  <a:rPr lang="de-DE" sz="2000" dirty="0" smtClean="0"/>
                  <a:t>Tests all </a:t>
                </a:r>
                <a:r>
                  <a:rPr lang="de-DE" sz="2000" dirty="0" err="1" smtClean="0"/>
                  <a:t>ingredients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srEDM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experiments</a:t>
                </a:r>
                <a:endParaRPr lang="de-DE" sz="2000" dirty="0"/>
              </a:p>
              <a:p>
                <a:pPr marL="800100" lvl="1" indent="-342900">
                  <a:buFont typeface="Arial" pitchFamily="34" charset="0"/>
                  <a:buChar char="•"/>
                </a:pPr>
                <a:r>
                  <a:rPr lang="de-DE" sz="2000" dirty="0" err="1" smtClean="0"/>
                  <a:t>Could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develop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into</a:t>
                </a:r>
                <a:r>
                  <a:rPr lang="de-DE" sz="2000" dirty="0" smtClean="0"/>
                  <a:t> a </a:t>
                </a:r>
                <a:r>
                  <a:rPr lang="de-DE" sz="2000" dirty="0" err="1" smtClean="0"/>
                  <a:t>long</a:t>
                </a:r>
                <a:r>
                  <a:rPr lang="de-DE" sz="2000" dirty="0" smtClean="0"/>
                  <a:t>-term </a:t>
                </a:r>
                <a:r>
                  <a:rPr lang="de-DE" sz="2000" dirty="0" err="1" smtClean="0"/>
                  <a:t>project</a:t>
                </a:r>
                <a:endParaRPr lang="de-DE" sz="2000" dirty="0" smtClean="0"/>
              </a:p>
              <a:p>
                <a:endParaRPr lang="de-DE" sz="1000" dirty="0"/>
              </a:p>
              <a:p>
                <a:r>
                  <a:rPr lang="de-DE" sz="2000" dirty="0" smtClean="0"/>
                  <a:t>Polarimetry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an </a:t>
                </a:r>
                <a:r>
                  <a:rPr lang="de-DE" sz="2000" dirty="0" err="1" smtClean="0"/>
                  <a:t>issue</a:t>
                </a:r>
                <a:endParaRPr lang="de-DE" sz="2000" dirty="0" smtClean="0"/>
              </a:p>
              <a:p>
                <a:endParaRPr lang="de-DE" sz="1000" dirty="0"/>
              </a:p>
              <a:p>
                <a:r>
                  <a:rPr lang="de-DE" sz="2000" dirty="0" smtClean="0"/>
                  <a:t>Goal: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de-DE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latin typeface="Cambria Math"/>
                          </a:rPr>
                          <m:t>−27</m:t>
                        </m:r>
                      </m:sup>
                    </m:sSup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</a:rPr>
                      <m:t>e</m:t>
                    </m:r>
                    <m:r>
                      <a:rPr lang="de-DE" sz="2000" b="0" i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endParaRPr lang="de-DE" sz="2000" dirty="0" smtClean="0"/>
              </a:p>
            </p:txBody>
          </p:sp>
        </mc:Choice>
        <mc:Fallback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40210"/>
                <a:ext cx="8496944" cy="3500958"/>
              </a:xfrm>
              <a:prstGeom prst="rect">
                <a:avLst/>
              </a:prstGeom>
              <a:blipFill rotWithShape="1">
                <a:blip r:embed="rId2"/>
                <a:stretch>
                  <a:fillRect l="-790" t="-696" b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03548" y="5484442"/>
            <a:ext cx="8498368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de-DE" sz="2000" dirty="0" err="1" smtClean="0">
                <a:solidFill>
                  <a:schemeClr val="bg1"/>
                </a:solidFill>
              </a:rPr>
              <a:t>Could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be</a:t>
            </a:r>
            <a:r>
              <a:rPr lang="de-DE" sz="2000" dirty="0" smtClean="0">
                <a:solidFill>
                  <a:schemeClr val="bg1"/>
                </a:solidFill>
              </a:rPr>
              <a:t> an </a:t>
            </a:r>
            <a:r>
              <a:rPr lang="de-DE" sz="2000" dirty="0" err="1" smtClean="0">
                <a:solidFill>
                  <a:schemeClr val="bg1"/>
                </a:solidFill>
              </a:rPr>
              <a:t>option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r>
              <a:rPr lang="de-DE" sz="2000" dirty="0" smtClean="0">
                <a:solidFill>
                  <a:schemeClr val="bg1"/>
                </a:solidFill>
              </a:rPr>
              <a:t> FNAL </a:t>
            </a:r>
            <a:r>
              <a:rPr lang="de-DE" sz="2000" dirty="0" err="1" smtClean="0">
                <a:solidFill>
                  <a:schemeClr val="bg1"/>
                </a:solidFill>
              </a:rPr>
              <a:t>using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the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electrostatic</a:t>
            </a:r>
            <a:r>
              <a:rPr lang="de-DE" sz="2000" dirty="0" smtClean="0">
                <a:solidFill>
                  <a:schemeClr val="bg1"/>
                </a:solidFill>
              </a:rPr>
              <a:t> Tevatron </a:t>
            </a:r>
            <a:r>
              <a:rPr lang="de-DE" sz="2000" dirty="0" err="1" smtClean="0">
                <a:solidFill>
                  <a:schemeClr val="bg1"/>
                </a:solidFill>
              </a:rPr>
              <a:t>separators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i="0" dirty="0" smtClean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/>
                </a:solidFill>
              </a:rPr>
              <a:t>Projects </a:t>
            </a:r>
            <a:r>
              <a:rPr lang="de-DE" b="1" dirty="0" err="1" smtClean="0">
                <a:solidFill>
                  <a:srgbClr val="006666"/>
                </a:solidFill>
              </a:rPr>
              <a:t>and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persons</a:t>
            </a:r>
            <a:endParaRPr lang="de-DE" b="1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Projects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A</a:t>
            </a:r>
            <a:r>
              <a:rPr lang="de-DE" b="1" dirty="0" err="1" smtClean="0"/>
              <a:t>ccelerator</a:t>
            </a:r>
            <a:endParaRPr lang="de-DE" b="1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de-DE" dirty="0" smtClean="0"/>
              <a:t>	</a:t>
            </a:r>
            <a:endParaRPr lang="de-DE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it-IT" dirty="0" smtClean="0"/>
              <a:t>	</a:t>
            </a:r>
            <a:endParaRPr lang="it-IT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b="1" dirty="0" smtClean="0"/>
          </a:p>
          <a:p>
            <a:r>
              <a:rPr lang="de-DE" b="1" dirty="0" err="1" smtClean="0"/>
              <a:t>Systematic</a:t>
            </a:r>
            <a:r>
              <a:rPr lang="de-DE" b="1" dirty="0" smtClean="0"/>
              <a:t> </a:t>
            </a:r>
            <a:r>
              <a:rPr lang="de-DE" b="1" dirty="0" err="1"/>
              <a:t>error</a:t>
            </a:r>
            <a:r>
              <a:rPr lang="de-DE" b="1" dirty="0"/>
              <a:t> </a:t>
            </a:r>
            <a:r>
              <a:rPr lang="de-DE" b="1" dirty="0" err="1" smtClean="0"/>
              <a:t>studies</a:t>
            </a:r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578274"/>
              </p:ext>
            </p:extLst>
          </p:nvPr>
        </p:nvGraphicFramePr>
        <p:xfrm>
          <a:off x="755576" y="2176068"/>
          <a:ext cx="786019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2556284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Student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Topic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Responsible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Denis </a:t>
                      </a:r>
                      <a:r>
                        <a:rPr lang="de-DE" dirty="0" err="1" smtClean="0"/>
                        <a:t>Zyuzin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r>
                        <a:rPr lang="de-DE" dirty="0" smtClean="0"/>
                        <a:t> (final ring)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Y. </a:t>
                      </a:r>
                      <a:r>
                        <a:rPr lang="de-DE" dirty="0" err="1" smtClean="0"/>
                        <a:t>Senichev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Marcel Rosenthal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r>
                        <a:rPr lang="de-DE" dirty="0" smtClean="0"/>
                        <a:t> (COSY)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A. </a:t>
                      </a:r>
                      <a:r>
                        <a:rPr lang="de-DE" dirty="0" err="1" smtClean="0"/>
                        <a:t>Lehrach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Artem Saleev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Nikolaev</a:t>
                      </a:r>
                      <a:r>
                        <a:rPr lang="de-DE" dirty="0" smtClean="0"/>
                        <a:t>/Rathmann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Andrea Pesce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invariant</a:t>
                      </a:r>
                      <a:r>
                        <a:rPr lang="it-IT" dirty="0" smtClean="0"/>
                        <a:t> spin </a:t>
                      </a:r>
                      <a:r>
                        <a:rPr lang="it-IT" dirty="0" err="1" smtClean="0"/>
                        <a:t>axis</a:t>
                      </a:r>
                      <a:r>
                        <a:rPr lang="it-IT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P. </a:t>
                      </a:r>
                      <a:r>
                        <a:rPr lang="it-IT" dirty="0" err="1" smtClean="0"/>
                        <a:t>Lenisa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Lorena </a:t>
                      </a:r>
                      <a:r>
                        <a:rPr lang="it-IT" dirty="0" err="1" smtClean="0"/>
                        <a:t>Magallanes</a:t>
                      </a:r>
                      <a:r>
                        <a:rPr lang="it-IT" dirty="0" smtClean="0"/>
                        <a:t> 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Cosy</a:t>
                      </a:r>
                      <a:r>
                        <a:rPr lang="de-DE" dirty="0" smtClean="0"/>
                        <a:t>-</a:t>
                      </a:r>
                      <a:r>
                        <a:rPr lang="de-DE" dirty="0" err="1" smtClean="0"/>
                        <a:t>Infinity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snake</a:t>
                      </a:r>
                      <a:r>
                        <a:rPr lang="it-IT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A. </a:t>
                      </a:r>
                      <a:r>
                        <a:rPr lang="de-DE" dirty="0" err="1" smtClean="0"/>
                        <a:t>Lehrach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8033"/>
              </p:ext>
            </p:extLst>
          </p:nvPr>
        </p:nvGraphicFramePr>
        <p:xfrm>
          <a:off x="791580" y="5211204"/>
          <a:ext cx="786019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2556284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Stas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Chekmenev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Systematic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err</a:t>
                      </a:r>
                      <a:r>
                        <a:rPr lang="de-DE" dirty="0" err="1" smtClean="0"/>
                        <a:t>or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studies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 </a:t>
                      </a:r>
                      <a:r>
                        <a:rPr lang="de-DE" dirty="0" err="1" smtClean="0"/>
                        <a:t>Pretz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4610087"/>
          </a:xfrm>
        </p:spPr>
        <p:txBody>
          <a:bodyPr/>
          <a:lstStyle/>
          <a:p>
            <a:r>
              <a:rPr lang="de-DE" b="1" dirty="0" smtClean="0"/>
              <a:t>Polarimetry</a:t>
            </a:r>
            <a:endParaRPr lang="de-DE" b="1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de-DE" dirty="0" smtClean="0"/>
              <a:t>	</a:t>
            </a:r>
            <a:endParaRPr lang="de-DE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it-IT" dirty="0" smtClean="0"/>
              <a:t>	</a:t>
            </a:r>
            <a:endParaRPr lang="de-DE" dirty="0" smtClean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46080"/>
              </p:ext>
            </p:extLst>
          </p:nvPr>
        </p:nvGraphicFramePr>
        <p:xfrm>
          <a:off x="755576" y="1484784"/>
          <a:ext cx="7860196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Student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Topic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Responsible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Greta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Guidobini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P. </a:t>
                      </a:r>
                      <a:r>
                        <a:rPr lang="it-IT" dirty="0" err="1" smtClean="0"/>
                        <a:t>Lenisa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Paul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Maanen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Polarimeter </a:t>
                      </a:r>
                      <a:r>
                        <a:rPr lang="de-DE" dirty="0" err="1" smtClean="0"/>
                        <a:t>concepts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Dennis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Eversmann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Data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analysis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Fabian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Hinder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Polarimeter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62755"/>
              </p:ext>
            </p:extLst>
          </p:nvPr>
        </p:nvGraphicFramePr>
        <p:xfrm>
          <a:off x="791580" y="3906344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Sebastian Mey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RF E/B </a:t>
                      </a:r>
                      <a:r>
                        <a:rPr lang="de-DE" dirty="0" err="1" smtClean="0"/>
                        <a:t>flipper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 </a:t>
                      </a:r>
                      <a:r>
                        <a:rPr lang="de-DE" dirty="0" err="1" smtClean="0"/>
                        <a:t>Pretz</a:t>
                      </a:r>
                      <a:r>
                        <a:rPr lang="de-DE" dirty="0" smtClean="0"/>
                        <a:t>/</a:t>
                      </a:r>
                      <a:r>
                        <a:rPr lang="de-DE" baseline="0" dirty="0" smtClean="0"/>
                        <a:t> R. Gebel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85800" y="224644"/>
            <a:ext cx="7772400" cy="691662"/>
          </a:xfrm>
        </p:spPr>
        <p:txBody>
          <a:bodyPr/>
          <a:lstStyle/>
          <a:p>
            <a:r>
              <a:rPr lang="de-DE" dirty="0" smtClean="0"/>
              <a:t>Projects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541935"/>
              </p:ext>
            </p:extLst>
          </p:nvPr>
        </p:nvGraphicFramePr>
        <p:xfrm>
          <a:off x="791580" y="4878452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Magnetometer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H. </a:t>
                      </a:r>
                      <a:r>
                        <a:rPr lang="de-DE" dirty="0" err="1" smtClean="0"/>
                        <a:t>Soltner</a:t>
                      </a:r>
                      <a:r>
                        <a:rPr lang="de-DE" dirty="0" smtClean="0"/>
                        <a:t>/H.-J. Krause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hteck 12"/>
          <p:cNvSpPr/>
          <p:nvPr/>
        </p:nvSpPr>
        <p:spPr>
          <a:xfrm>
            <a:off x="755576" y="4446404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B </a:t>
            </a:r>
            <a:r>
              <a:rPr lang="de-DE" b="1" dirty="0" err="1" smtClean="0"/>
              <a:t>field</a:t>
            </a:r>
            <a:r>
              <a:rPr lang="de-DE" b="1" dirty="0" smtClean="0"/>
              <a:t> </a:t>
            </a:r>
            <a:r>
              <a:rPr lang="de-DE" b="1" dirty="0" err="1" smtClean="0"/>
              <a:t>measurement</a:t>
            </a:r>
            <a:endParaRPr lang="de-DE" b="1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780038"/>
              </p:ext>
            </p:extLst>
          </p:nvPr>
        </p:nvGraphicFramePr>
        <p:xfrm>
          <a:off x="816260" y="5947772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Electrostatic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deflectors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A. Nass/F. </a:t>
                      </a:r>
                      <a:r>
                        <a:rPr lang="de-DE" dirty="0" err="1" smtClean="0"/>
                        <a:t>Rathmann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hteck 14"/>
          <p:cNvSpPr/>
          <p:nvPr/>
        </p:nvSpPr>
        <p:spPr>
          <a:xfrm>
            <a:off x="755576" y="544522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/>
              <a:t>Electrostatic</a:t>
            </a:r>
            <a:r>
              <a:rPr lang="de-DE" b="1" dirty="0" smtClean="0"/>
              <a:t> </a:t>
            </a:r>
            <a:r>
              <a:rPr lang="de-DE" b="1" dirty="0" err="1" smtClean="0"/>
              <a:t>deflectors</a:t>
            </a:r>
            <a:endParaRPr lang="de-DE" b="1" dirty="0"/>
          </a:p>
        </p:txBody>
      </p:sp>
      <p:sp>
        <p:nvSpPr>
          <p:cNvPr id="16" name="Rechteck 15"/>
          <p:cNvSpPr/>
          <p:nvPr/>
        </p:nvSpPr>
        <p:spPr>
          <a:xfrm>
            <a:off x="809047" y="350100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RF E/B </a:t>
            </a:r>
            <a:r>
              <a:rPr lang="de-DE" b="1" dirty="0" err="1"/>
              <a:t>flipper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41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1" y="6448251"/>
            <a:ext cx="6062253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hteck 22"/>
          <p:cNvSpPr>
            <a:spLocks noChangeArrowheads="1"/>
          </p:cNvSpPr>
          <p:nvPr/>
        </p:nvSpPr>
        <p:spPr bwMode="auto">
          <a:xfrm>
            <a:off x="395288" y="765175"/>
            <a:ext cx="2520950" cy="251936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439800" y="6020966"/>
            <a:ext cx="637256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A </a:t>
            </a:r>
            <a:r>
              <a:rPr lang="de-DE" sz="2000" dirty="0" err="1">
                <a:solidFill>
                  <a:schemeClr val="bg1"/>
                </a:solidFill>
              </a:rPr>
              <a:t>most</a:t>
            </a:r>
            <a:r>
              <a:rPr lang="de-DE" sz="2000" dirty="0">
                <a:solidFill>
                  <a:schemeClr val="bg1"/>
                </a:solidFill>
              </a:rPr>
              <a:t> promising </a:t>
            </a:r>
            <a:r>
              <a:rPr lang="de-DE" sz="2000" b="1" dirty="0">
                <a:solidFill>
                  <a:schemeClr val="bg1"/>
                </a:solidFill>
              </a:rPr>
              <a:t>additional </a:t>
            </a:r>
            <a:r>
              <a:rPr lang="de-DE" sz="2000" dirty="0" err="1">
                <a:solidFill>
                  <a:schemeClr val="bg1"/>
                </a:solidFill>
              </a:rPr>
              <a:t>frontier</a:t>
            </a:r>
            <a:r>
              <a:rPr lang="de-DE" sz="2000" dirty="0">
                <a:solidFill>
                  <a:schemeClr val="bg1"/>
                </a:solidFill>
              </a:rPr>
              <a:t>: </a:t>
            </a:r>
            <a:r>
              <a:rPr lang="de-DE" sz="2000" i="1" dirty="0" smtClean="0">
                <a:solidFill>
                  <a:schemeClr val="bg1"/>
                </a:solidFill>
              </a:rPr>
              <a:t>Precision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92150"/>
            <a:ext cx="70088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63838"/>
            <a:ext cx="42973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7"/>
          <p:cNvSpPr txBox="1">
            <a:spLocks noChangeArrowheads="1"/>
          </p:cNvSpPr>
          <p:nvPr/>
        </p:nvSpPr>
        <p:spPr bwMode="auto">
          <a:xfrm>
            <a:off x="1150368" y="4652963"/>
            <a:ext cx="25681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 smtClean="0">
                <a:solidFill>
                  <a:srgbClr val="3A6F8A"/>
                </a:solidFill>
              </a:rPr>
              <a:t>ESPP, </a:t>
            </a:r>
            <a:r>
              <a:rPr lang="de-DE" sz="2400" b="1" dirty="0" err="1">
                <a:solidFill>
                  <a:srgbClr val="3A6F8A"/>
                </a:solidFill>
              </a:rPr>
              <a:t>Cracow</a:t>
            </a:r>
            <a:r>
              <a:rPr lang="de-DE" sz="2400" b="1" dirty="0">
                <a:solidFill>
                  <a:srgbClr val="3A6F8A"/>
                </a:solidFill>
              </a:rPr>
              <a:t>,</a:t>
            </a:r>
          </a:p>
          <a:p>
            <a:pPr algn="ctr" eaLnBrk="1" hangingPunct="1"/>
            <a:r>
              <a:rPr lang="de-DE" sz="2400" b="1" dirty="0">
                <a:solidFill>
                  <a:srgbClr val="3A6F8A"/>
                </a:solidFill>
              </a:rPr>
              <a:t>September 2012</a:t>
            </a:r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363996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Precision </a:t>
            </a:r>
            <a:r>
              <a:rPr lang="de-DE" dirty="0" err="1" smtClean="0">
                <a:solidFill>
                  <a:srgbClr val="C00000"/>
                </a:solidFill>
              </a:rPr>
              <a:t>Frontier</a:t>
            </a: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6665516" y="4149080"/>
            <a:ext cx="1584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4572000" y="4401108"/>
            <a:ext cx="3420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4572000" y="4905164"/>
            <a:ext cx="2376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4572000" y="4653136"/>
            <a:ext cx="3744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55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i="0" dirty="0" smtClean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students</a:t>
            </a:r>
            <a:endParaRPr lang="de-DE" b="1" dirty="0" smtClean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36165"/>
                  </p:ext>
                </p:extLst>
              </p:nvPr>
            </p:nvGraphicFramePr>
            <p:xfrm>
              <a:off x="519094" y="1307002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First </a:t>
                          </a:r>
                          <a:r>
                            <a:rPr lang="de-DE" sz="1800" dirty="0" err="1" smtClean="0"/>
                            <a:t>direct</a:t>
                          </a:r>
                          <a:r>
                            <a:rPr lang="de-DE" sz="1800" baseline="0" dirty="0" smtClean="0"/>
                            <a:t> EDM </a:t>
                          </a:r>
                          <a:r>
                            <a:rPr lang="de-DE" sz="1800" baseline="0" dirty="0" err="1" smtClean="0"/>
                            <a:t>measurement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𝟐𝟒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  <m:r>
                                <a:rPr lang="de-DE" sz="180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endParaRPr lang="de-DE" sz="1800" b="1" i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RF-E(B)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Built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all-in-</a:t>
                          </a:r>
                          <a:r>
                            <a:rPr lang="de-DE" sz="1800" dirty="0" err="1" smtClean="0"/>
                            <a:t>one</a:t>
                          </a:r>
                          <a:r>
                            <a:rPr lang="de-DE" sz="1800" dirty="0" smtClean="0"/>
                            <a:t> ring </a:t>
                          </a:r>
                          <a:r>
                            <a:rPr lang="de-DE" sz="1800" dirty="0" err="1" smtClean="0"/>
                            <a:t>for</a:t>
                          </a:r>
                          <a:r>
                            <a:rPr lang="de-DE" sz="18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endParaRPr lang="de-DE" sz="1800" b="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EDM </a:t>
                          </a:r>
                          <a:r>
                            <a:rPr lang="de-DE" sz="1800" dirty="0" err="1" smtClean="0"/>
                            <a:t>measurement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of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b="1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b="1" i="1" dirty="0" smtClean="0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de-DE" sz="1800" b="1" i="0" dirty="0" smtClean="0">
                                      <a:latin typeface="Cambria Math"/>
                                    </a:rPr>
                                    <m:t>𝟗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</m:oMath>
                          </a14:m>
                          <a:r>
                            <a:rPr lang="de-DE" sz="1800" dirty="0" smtClean="0"/>
                            <a:t> </a:t>
                          </a:r>
                          <a:endParaRPr lang="de-DE" sz="18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36165"/>
                  </p:ext>
                </p:extLst>
              </p:nvPr>
            </p:nvGraphicFramePr>
            <p:xfrm>
              <a:off x="519094" y="1307002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62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234906" r="-147860" b="-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RF-E(B)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338095" r="-147860" b="-1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6462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l="-21790" t="-433962" r="-147860" b="-160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246104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3876" y="260648"/>
            <a:ext cx="83520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Timeline: </a:t>
            </a:r>
          </a:p>
          <a:p>
            <a:r>
              <a:rPr lang="de-DE" sz="2400" dirty="0" err="1" smtClean="0">
                <a:solidFill>
                  <a:srgbClr val="C00000"/>
                </a:solidFill>
              </a:rPr>
              <a:t>Stepwise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approach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all-in-</a:t>
            </a:r>
            <a:r>
              <a:rPr lang="de-DE" sz="2400" dirty="0" err="1" smtClean="0">
                <a:solidFill>
                  <a:srgbClr val="C00000"/>
                </a:solidFill>
              </a:rPr>
              <a:t>one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machine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for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JEDI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1259632" y="5121260"/>
                <a:ext cx="7308812" cy="9360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Time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scale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: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1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2: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&lt;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years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  (i.e., in POF 3)</a:t>
                </a:r>
                <a:endParaRPr lang="de-DE" sz="2000" b="1" dirty="0">
                  <a:solidFill>
                    <a:schemeClr val="bg1"/>
                  </a:solidFill>
                </a:endParaRPr>
              </a:p>
              <a:p>
                <a:r>
                  <a:rPr lang="de-DE" sz="2000" b="1" dirty="0">
                    <a:solidFill>
                      <a:schemeClr val="bg1"/>
                    </a:solidFill>
                  </a:rPr>
                  <a:t>		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3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4: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&gt;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years</a:t>
                </a:r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121260"/>
                <a:ext cx="7308812" cy="936032"/>
              </a:xfrm>
              <a:prstGeom prst="rect">
                <a:avLst/>
              </a:prstGeom>
              <a:blipFill rotWithShape="1">
                <a:blip r:embed="rId3"/>
                <a:stretch>
                  <a:fillRect l="-917" b="-779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6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052736"/>
                <a:ext cx="8496436" cy="5364596"/>
              </a:xfrm>
              <a:solidFill>
                <a:schemeClr val="bg1"/>
              </a:solidFill>
            </p:spPr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Measurements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EDMs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extremely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difficult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but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fantastic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physics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reach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>
                    <a:solidFill>
                      <a:srgbClr val="006666"/>
                    </a:solidFill>
                  </a:rPr>
                  <a:t>Two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storage</a:t>
                </a:r>
                <a:r>
                  <a:rPr lang="de-DE" sz="2000" dirty="0">
                    <a:solidFill>
                      <a:srgbClr val="006666"/>
                    </a:solidFill>
                  </a:rPr>
                  <a:t> ring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projects</a:t>
                </a:r>
                <a:r>
                  <a:rPr lang="de-DE" sz="2000" dirty="0">
                    <a:solidFill>
                      <a:srgbClr val="006666"/>
                    </a:solidFill>
                  </a:rPr>
                  <a:t>,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>
                    <a:solidFill>
                      <a:srgbClr val="006666"/>
                    </a:solidFill>
                  </a:rPr>
                  <a:t> BNL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>
                    <a:solidFill>
                      <a:srgbClr val="006666"/>
                    </a:solidFill>
                  </a:rPr>
                  <a:t> Jülich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1800" dirty="0" smtClean="0">
                    <a:solidFill>
                      <a:srgbClr val="006666"/>
                    </a:solidFill>
                  </a:rPr>
                  <a:t>BNL all-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electric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machine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magic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momentum</a:t>
                </a:r>
                <a:endParaRPr lang="de-DE" sz="1800" dirty="0">
                  <a:solidFill>
                    <a:srgbClr val="006666"/>
                  </a:solidFill>
                </a:endParaRP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1800" dirty="0" smtClean="0">
                    <a:solidFill>
                      <a:srgbClr val="006666"/>
                    </a:solidFill>
                  </a:rPr>
                  <a:t>Jülich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goes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all-in-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one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machine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concept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(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deuteron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)</a:t>
                </a:r>
                <a:endParaRPr lang="de-DE" sz="18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Pursue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SCT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investigations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COSY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Very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good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prospects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first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direct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EDM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measurements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𝑝</m:t>
                    </m:r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err="1" smtClean="0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𝑑</m:t>
                    </m:r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COSY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using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resonance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methods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based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on </a:t>
                </a:r>
                <a:r>
                  <a:rPr lang="en-US" sz="2000" dirty="0" smtClean="0">
                    <a:solidFill>
                      <a:srgbClr val="006666"/>
                    </a:solidFill>
                  </a:rPr>
                  <a:t>RF </a:t>
                </a:r>
                <a:r>
                  <a:rPr lang="en-US" sz="2000" dirty="0">
                    <a:solidFill>
                      <a:srgbClr val="006666"/>
                    </a:solidFill>
                  </a:rPr>
                  <a:t>E(B) </a:t>
                </a:r>
                <a:r>
                  <a:rPr lang="en-US" sz="2000" dirty="0" smtClean="0">
                    <a:solidFill>
                      <a:srgbClr val="006666"/>
                    </a:solidFill>
                  </a:rPr>
                  <a:t>–fields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New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collaboration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established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 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JEDI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Both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>
                    <a:solidFill>
                      <a:srgbClr val="006666"/>
                    </a:solidFill>
                  </a:rPr>
                  <a:t>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ollaborations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work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jointly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on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t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echnological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challenges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 </a:t>
                </a:r>
                <a:br>
                  <a:rPr lang="de-DE" sz="2000" dirty="0" smtClean="0">
                    <a:solidFill>
                      <a:srgbClr val="006666"/>
                    </a:solidFill>
                  </a:rPr>
                </a:br>
                <a:r>
                  <a:rPr lang="de-DE" sz="2000" dirty="0" err="1" smtClean="0">
                    <a:solidFill>
                      <a:srgbClr val="006666"/>
                    </a:solidFill>
                  </a:rPr>
                  <a:t>Polarimetry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SCT, E-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field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generation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BPMs,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etc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Strong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need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high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precision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spin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tracking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tools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incl. RF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structures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Begin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electrostatic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deflector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development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using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FNAL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equipment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b="1" dirty="0" smtClean="0">
                    <a:solidFill>
                      <a:srgbClr val="006666"/>
                    </a:solidFill>
                  </a:rPr>
                  <a:t>JEDI: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Ideas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have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converge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fall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2013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de-DE" sz="2000" dirty="0" smtClean="0">
                    <a:solidFill>
                      <a:srgbClr val="006666"/>
                    </a:solidFill>
                  </a:rPr>
                  <a:t> POF 3 Evaluation</a:t>
                </a: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052736"/>
                <a:ext cx="8496436" cy="5364596"/>
              </a:xfrm>
              <a:blipFill rotWithShape="1"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4066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341536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C00000"/>
                </a:solidFill>
                <a:latin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02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 descr="lichten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505" y="1661269"/>
            <a:ext cx="1938339" cy="306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3203848" y="728700"/>
            <a:ext cx="5235579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89098" tIns="44549" rIns="89098" bIns="44549" anchor="ctr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Georg </a:t>
            </a:r>
            <a:r>
              <a:rPr lang="en-US" b="1" dirty="0" err="1">
                <a:solidFill>
                  <a:srgbClr val="006699"/>
                </a:solidFill>
              </a:rPr>
              <a:t>Christoph</a:t>
            </a:r>
            <a:r>
              <a:rPr lang="en-US" b="1" dirty="0">
                <a:solidFill>
                  <a:srgbClr val="006699"/>
                </a:solidFill>
              </a:rPr>
              <a:t> Lichtenberg (1742-1799) 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39778" y="5072085"/>
            <a:ext cx="6873875" cy="1009650"/>
            <a:chOff x="719" y="2965"/>
            <a:chExt cx="4330" cy="636"/>
          </a:xfrm>
        </p:grpSpPr>
        <p:sp>
          <p:nvSpPr>
            <p:cNvPr id="721927" name="Rectangle 7"/>
            <p:cNvSpPr>
              <a:spLocks noChangeArrowheads="1"/>
            </p:cNvSpPr>
            <p:nvPr/>
          </p:nvSpPr>
          <p:spPr bwMode="auto">
            <a:xfrm>
              <a:off x="719" y="2965"/>
              <a:ext cx="4330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“Man </a:t>
              </a:r>
              <a:r>
                <a:rPr lang="en-US" b="1" dirty="0" err="1">
                  <a:solidFill>
                    <a:schemeClr val="tx2"/>
                  </a:solidFill>
                </a:rPr>
                <a:t>muß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machen</a:t>
              </a:r>
              <a:r>
                <a:rPr lang="en-US" b="1" dirty="0">
                  <a:solidFill>
                    <a:schemeClr val="tx2"/>
                  </a:solidFill>
                </a:rPr>
                <a:t>, um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zu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sehen</a:t>
              </a:r>
              <a:r>
                <a:rPr lang="en-US" b="1" dirty="0">
                  <a:solidFill>
                    <a:schemeClr val="tx2"/>
                  </a:solidFill>
                </a:rPr>
                <a:t>.”</a:t>
              </a:r>
            </a:p>
          </p:txBody>
        </p:sp>
        <p:sp>
          <p:nvSpPr>
            <p:cNvPr id="721928" name="Rectangle 8"/>
            <p:cNvSpPr>
              <a:spLocks noChangeArrowheads="1"/>
            </p:cNvSpPr>
            <p:nvPr/>
          </p:nvSpPr>
          <p:spPr bwMode="auto">
            <a:xfrm>
              <a:off x="1315" y="3195"/>
              <a:ext cx="3151" cy="4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“You have to </a:t>
              </a:r>
              <a:r>
                <a:rPr lang="en-US" b="1" dirty="0" smtClean="0">
                  <a:solidFill>
                    <a:srgbClr val="0000FF"/>
                  </a:solidFill>
                </a:rPr>
                <a:t>make (create) </a:t>
              </a:r>
              <a:r>
                <a:rPr lang="en-US" b="1" dirty="0">
                  <a:solidFill>
                    <a:srgbClr val="0000FF"/>
                  </a:solidFill>
                </a:rPr>
                <a:t>something new, 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if you want to see something new”</a:t>
              </a:r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2" y="6356350"/>
            <a:ext cx="6185187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pic>
        <p:nvPicPr>
          <p:cNvPr id="1350658" name="Picture 2" descr="http://lotharf.files.wordpress.com/2009/11/lichtenberg-fig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3312000" cy="33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3600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Spares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Physics</a:t>
            </a:r>
            <a:r>
              <a:rPr lang="de-DE" b="1" dirty="0" smtClean="0">
                <a:solidFill>
                  <a:srgbClr val="006666"/>
                </a:solidFill>
              </a:rPr>
              <a:t> Impact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Storage 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students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 txBox="1">
            <a:spLocks noChangeArrowheads="1"/>
          </p:cNvSpPr>
          <p:nvPr/>
        </p:nvSpPr>
        <p:spPr bwMode="auto">
          <a:xfrm>
            <a:off x="611560" y="5948363"/>
            <a:ext cx="806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>
                <a:solidFill>
                  <a:schemeClr val="bg1"/>
                </a:solidFill>
              </a:rPr>
              <a:t>P. Harris, K. Kirch </a:t>
            </a:r>
            <a:r>
              <a:rPr lang="de-DE" sz="2000">
                <a:solidFill>
                  <a:schemeClr val="bg1"/>
                </a:solidFill>
              </a:rPr>
              <a:t>… A huge worldwide effort</a:t>
            </a:r>
            <a:endParaRPr lang="de-DE" sz="2000" b="1">
              <a:solidFill>
                <a:schemeClr val="bg1"/>
              </a:solidFill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866775"/>
            <a:ext cx="7134225" cy="495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1"/>
          <p:cNvSpPr>
            <a:spLocks noChangeArrowheads="1"/>
          </p:cNvSpPr>
          <p:nvPr/>
        </p:nvSpPr>
        <p:spPr bwMode="auto">
          <a:xfrm>
            <a:off x="1690688" y="4446588"/>
            <a:ext cx="1152525" cy="6477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1762125" y="4437063"/>
            <a:ext cx="98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C00000"/>
                </a:solidFill>
              </a:rPr>
              <a:t>new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Physics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err="1">
                <a:solidFill>
                  <a:srgbClr val="C00000"/>
                </a:solidFill>
              </a:rPr>
              <a:t>Ongoing</a:t>
            </a:r>
            <a:r>
              <a:rPr lang="de-DE" sz="2400" dirty="0">
                <a:solidFill>
                  <a:srgbClr val="C00000"/>
                </a:solidFill>
              </a:rPr>
              <a:t>/</a:t>
            </a:r>
            <a:r>
              <a:rPr lang="de-DE" sz="2400" dirty="0" err="1">
                <a:solidFill>
                  <a:srgbClr val="C00000"/>
                </a:solidFill>
              </a:rPr>
              <a:t>planned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Searches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76664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11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 txBox="1">
            <a:spLocks noChangeArrowheads="1"/>
          </p:cNvSpPr>
          <p:nvPr/>
        </p:nvSpPr>
        <p:spPr bwMode="auto">
          <a:xfrm>
            <a:off x="431540" y="5768938"/>
            <a:ext cx="846094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N.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Arkani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-Hamed 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(IAS, </a:t>
            </a:r>
            <a:r>
              <a:rPr lang="de-DE" sz="2000" dirty="0" err="1">
                <a:solidFill>
                  <a:schemeClr val="bg1"/>
                </a:solidFill>
                <a:sym typeface="Wingdings" pitchFamily="2" charset="2"/>
              </a:rPr>
              <a:t>Princeton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) </a:t>
            </a:r>
            <a:r>
              <a:rPr lang="de-DE" sz="2000" dirty="0" err="1">
                <a:solidFill>
                  <a:schemeClr val="bg1"/>
                </a:solidFill>
                <a:sym typeface="Wingdings" pitchFamily="2" charset="2"/>
              </a:rPr>
              <a:t>at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Intensity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Frontier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 WS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, USA (2011)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148494"/>
            <a:ext cx="6624637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Ellipse 1"/>
          <p:cNvSpPr>
            <a:spLocks noChangeArrowheads="1"/>
          </p:cNvSpPr>
          <p:nvPr/>
        </p:nvSpPr>
        <p:spPr bwMode="auto">
          <a:xfrm>
            <a:off x="6156325" y="2132013"/>
            <a:ext cx="1368425" cy="1081087"/>
          </a:xfrm>
          <a:prstGeom prst="ellipse">
            <a:avLst/>
          </a:prstGeom>
          <a:solidFill>
            <a:srgbClr val="C0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 </a:t>
            </a:r>
            <a:r>
              <a:rPr lang="de-DE" dirty="0" smtClean="0">
                <a:solidFill>
                  <a:srgbClr val="C00000"/>
                </a:solidFill>
              </a:rPr>
              <a:t>Potential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EDMs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300700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9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 txBox="1">
            <a:spLocks noChangeArrowheads="1"/>
          </p:cNvSpPr>
          <p:nvPr/>
        </p:nvSpPr>
        <p:spPr bwMode="auto">
          <a:xfrm>
            <a:off x="1258888" y="6092974"/>
            <a:ext cx="7273552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>
                <a:solidFill>
                  <a:schemeClr val="bg1"/>
                </a:solidFill>
              </a:rPr>
              <a:t>G. </a:t>
            </a:r>
            <a:r>
              <a:rPr lang="de-DE" sz="2000" b="1" dirty="0" err="1">
                <a:solidFill>
                  <a:schemeClr val="bg1"/>
                </a:solidFill>
              </a:rPr>
              <a:t>Isidori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at</a:t>
            </a:r>
            <a:r>
              <a:rPr lang="de-DE" sz="2000" dirty="0">
                <a:solidFill>
                  <a:schemeClr val="bg1"/>
                </a:solidFill>
              </a:rPr>
              <a:t> ESPP Open Symposium, </a:t>
            </a:r>
            <a:r>
              <a:rPr lang="de-DE" sz="2000" dirty="0" err="1">
                <a:solidFill>
                  <a:schemeClr val="bg1"/>
                </a:solidFill>
              </a:rPr>
              <a:t>Cracow</a:t>
            </a:r>
            <a:r>
              <a:rPr lang="de-DE" sz="2000" dirty="0">
                <a:solidFill>
                  <a:schemeClr val="bg1"/>
                </a:solidFill>
              </a:rPr>
              <a:t> (Sept. 2012)   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574"/>
            <a:ext cx="7772400" cy="684126"/>
          </a:xfrm>
          <a:noFill/>
        </p:spPr>
        <p:txBody>
          <a:bodyPr/>
          <a:lstStyle/>
          <a:p>
            <a:pPr eaLnBrk="1" hangingPunct="1"/>
            <a:r>
              <a:rPr lang="de-DE" dirty="0" err="1">
                <a:solidFill>
                  <a:srgbClr val="006666"/>
                </a:solidFill>
              </a:rPr>
              <a:t>Physics</a:t>
            </a:r>
            <a:r>
              <a:rPr lang="de-DE" dirty="0">
                <a:solidFill>
                  <a:srgbClr val="006666"/>
                </a:solidFill>
              </a:rPr>
              <a:t>: </a:t>
            </a:r>
            <a:r>
              <a:rPr lang="de-DE" dirty="0">
                <a:solidFill>
                  <a:srgbClr val="C00000"/>
                </a:solidFill>
              </a:rPr>
              <a:t>Potential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EDMs</a:t>
            </a:r>
            <a:endParaRPr lang="de-DE" dirty="0" smtClean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592" y="693276"/>
            <a:ext cx="6977808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84676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58</a:t>
            </a:fld>
            <a:endParaRPr lang="en-US"/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1799692" y="2816932"/>
            <a:ext cx="5724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1763688" y="3212976"/>
            <a:ext cx="2268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10"/>
          <p:cNvCxnSpPr/>
          <p:nvPr/>
        </p:nvCxnSpPr>
        <p:spPr bwMode="auto">
          <a:xfrm>
            <a:off x="1799692" y="3429000"/>
            <a:ext cx="1008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/>
        </p:nvCxnSpPr>
        <p:spPr bwMode="auto">
          <a:xfrm>
            <a:off x="1763688" y="3897052"/>
            <a:ext cx="2052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1763688" y="4113076"/>
            <a:ext cx="2052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/>
        </p:nvCxnSpPr>
        <p:spPr bwMode="auto">
          <a:xfrm>
            <a:off x="1763688" y="4329100"/>
            <a:ext cx="540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60440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62" name="Textfeld 5"/>
              <p:cNvSpPr txBox="1">
                <a:spLocks noChangeArrowheads="1"/>
              </p:cNvSpPr>
              <p:nvPr/>
            </p:nvSpPr>
            <p:spPr bwMode="auto">
              <a:xfrm>
                <a:off x="615037" y="1151456"/>
                <a:ext cx="53575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 dirty="0" smtClean="0">
                    <a:solidFill>
                      <a:srgbClr val="006666"/>
                    </a:solidFill>
                  </a:rPr>
                  <a:t>EDM </a:t>
                </a:r>
                <a:r>
                  <a:rPr lang="de-DE" b="1" dirty="0" err="1">
                    <a:solidFill>
                      <a:srgbClr val="006666"/>
                    </a:solidFill>
                  </a:rPr>
                  <a:t>searches</a:t>
                </a:r>
                <a:r>
                  <a:rPr lang="de-DE" b="1" dirty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–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only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upper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limits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yet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>
                    <a:solidFill>
                      <a:srgbClr val="006666"/>
                    </a:solidFill>
                  </a:rPr>
                  <a:t>(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de-DE" b="1" dirty="0" smtClean="0">
                        <a:solidFill>
                          <a:srgbClr val="006666"/>
                        </a:solidFill>
                        <a:latin typeface="Cambria Math"/>
                      </a:rPr>
                      <m:t>𝐞</m:t>
                    </m:r>
                    <m:r>
                      <a:rPr lang="de-DE" b="1" dirty="0" err="1">
                        <a:solidFill>
                          <a:srgbClr val="006666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b="1" dirty="0" err="1" smtClean="0">
                        <a:solidFill>
                          <a:srgbClr val="006666"/>
                        </a:solidFill>
                        <a:latin typeface="Cambria Math"/>
                        <a:sym typeface="Symbol"/>
                      </a:rPr>
                      <m:t>𝐜𝐦</m:t>
                    </m:r>
                  </m:oMath>
                </a14:m>
                <a:r>
                  <a:rPr lang="de-DE" b="1" dirty="0" smtClean="0">
                    <a:solidFill>
                      <a:srgbClr val="006666"/>
                    </a:solidFill>
                  </a:rPr>
                  <a:t>) </a:t>
                </a:r>
                <a:endParaRPr lang="de-DE" b="1" dirty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45062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037" y="1151456"/>
                <a:ext cx="535755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24" t="-8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468560" y="1520788"/>
            <a:ext cx="7324725" cy="711200"/>
          </a:xfrm>
          <a:prstGeom prst="rect">
            <a:avLst/>
          </a:prstGeom>
        </p:spPr>
        <p:txBody>
          <a:bodyPr anchor="ctr"/>
          <a:lstStyle/>
          <a:p>
            <a:endParaRPr lang="en-US" sz="2400" b="1" kern="0" dirty="0" smtClean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elle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3474657"/>
                  </p:ext>
                </p:extLst>
              </p:nvPr>
            </p:nvGraphicFramePr>
            <p:xfrm>
              <a:off x="611560" y="1952836"/>
              <a:ext cx="8172908" cy="252028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1660896"/>
                    <a:gridCol w="2171872"/>
                    <a:gridCol w="2041199"/>
                    <a:gridCol w="2298941"/>
                  </a:tblGrid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Particle/Atom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Current EDM Limit</a:t>
                          </a:r>
                          <a:endParaRPr lang="de-DE" sz="1600" b="1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Future Goal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 </m:t>
                              </m:r>
                              <m:r>
                                <a:rPr lang="en-GB" sz="1600" b="1" i="1" dirty="0" err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𝒅</m:t>
                              </m:r>
                              <m:r>
                                <a:rPr lang="en-GB" sz="1600" b="1" i="1" baseline="-25000" dirty="0" err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𝒏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equivalent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 New Roman"/>
                            </a:rPr>
                            <a:t>Electron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𝟏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.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𝟔</m:t>
                                </m:r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sSup>
                                  <m:sSupPr>
                                    <m:ctrlPr>
                                      <a:rPr lang="en-GB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b="1" baseline="30000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Neutron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𝟐𝟖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0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𝟏𝟗𝟗</m:t>
                                </m:r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𝐇𝐠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.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0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𝟏𝟐𝟗</m:t>
                                </m:r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𝐗𝐞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𝟔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𝟑𝟎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sSup>
                                  <m:sSupPr>
                                    <m:ctrlPr>
                                      <a:rPr lang="en-GB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sSup>
                                  <m:sSupPr>
                                    <m:ctrlPr>
                                      <a:rPr lang="en-GB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Proton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𝟕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.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𝟗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Deuteron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?</a:t>
                          </a: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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𝟓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elle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5624580"/>
                  </p:ext>
                </p:extLst>
              </p:nvPr>
            </p:nvGraphicFramePr>
            <p:xfrm>
              <a:off x="611560" y="1952836"/>
              <a:ext cx="8172908" cy="252028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1660896"/>
                    <a:gridCol w="2171872"/>
                    <a:gridCol w="2041199"/>
                    <a:gridCol w="2298941"/>
                  </a:tblGrid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Particle/Atom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Current EDM Limit</a:t>
                          </a:r>
                          <a:endParaRPr lang="de-DE" sz="1600" b="1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Future Goal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1695" r="-265" b="-620339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 New Roman"/>
                            </a:rPr>
                            <a:t>Electron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101695" r="-200281" b="-5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Neutron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201695" r="-200281" b="-4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201695" r="-112836" b="-4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201695" r="-265" b="-420339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96667" r="-391575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296667" r="-20028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296667" r="-112836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296667" r="-265" b="-313333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3390" r="-391575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403390" r="-200281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403390" r="-112836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403390" r="-265" b="-218644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Proton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503390" r="-200281" b="-1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503390" r="-112836" b="-1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503390" r="-265" b="-118644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Deuteron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?</a:t>
                          </a: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603390" r="-112836" b="-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603390" r="-265" b="-1864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5065" name="Ellipse 9"/>
          <p:cNvSpPr>
            <a:spLocks noChangeArrowheads="1"/>
          </p:cNvSpPr>
          <p:nvPr/>
        </p:nvSpPr>
        <p:spPr bwMode="auto">
          <a:xfrm>
            <a:off x="611560" y="3717120"/>
            <a:ext cx="1620000" cy="3960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cxnSp>
        <p:nvCxnSpPr>
          <p:cNvPr id="48" name="Gewinkelte Verbindung 47"/>
          <p:cNvCxnSpPr>
            <a:stCxn id="50" idx="1"/>
            <a:endCxn id="45065" idx="2"/>
          </p:cNvCxnSpPr>
          <p:nvPr/>
        </p:nvCxnSpPr>
        <p:spPr bwMode="auto">
          <a:xfrm rot="10800000" flipV="1">
            <a:off x="611561" y="3208330"/>
            <a:ext cx="288033" cy="706790"/>
          </a:xfrm>
          <a:prstGeom prst="bentConnector3">
            <a:avLst>
              <a:gd name="adj1" fmla="val 179366"/>
            </a:avLst>
          </a:prstGeom>
          <a:ln w="381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899593" y="3023664"/>
            <a:ext cx="18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Physics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kern="0" dirty="0">
                <a:solidFill>
                  <a:srgbClr val="C00000"/>
                </a:solidFill>
              </a:rPr>
              <a:t>Limits for Electric Dipole </a:t>
            </a:r>
            <a:r>
              <a:rPr lang="en-US" sz="2400" kern="0" dirty="0" smtClean="0">
                <a:solidFill>
                  <a:srgbClr val="C00000"/>
                </a:solidFill>
              </a:rPr>
              <a:t>Moments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1079611" y="5301208"/>
            <a:ext cx="7272000" cy="504973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Huge efforts underway </a:t>
            </a:r>
            <a:r>
              <a:rPr lang="en-US" sz="2000" dirty="0" smtClean="0">
                <a:solidFill>
                  <a:schemeClr val="bg1"/>
                </a:solidFill>
              </a:rPr>
              <a:t>worldwide to </a:t>
            </a:r>
            <a:r>
              <a:rPr lang="en-US" sz="2000" dirty="0">
                <a:solidFill>
                  <a:schemeClr val="bg1"/>
                </a:solidFill>
              </a:rPr>
              <a:t>improve limits / find EDMs</a:t>
            </a:r>
          </a:p>
        </p:txBody>
      </p:sp>
      <p:sp>
        <p:nvSpPr>
          <p:cNvPr id="17" name="Ellipse 9"/>
          <p:cNvSpPr>
            <a:spLocks noChangeArrowheads="1"/>
          </p:cNvSpPr>
          <p:nvPr/>
        </p:nvSpPr>
        <p:spPr bwMode="auto">
          <a:xfrm>
            <a:off x="3131992" y="4077116"/>
            <a:ext cx="432000" cy="3960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20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 txBox="1">
            <a:spLocks noChangeArrowheads="1"/>
          </p:cNvSpPr>
          <p:nvPr/>
        </p:nvSpPr>
        <p:spPr bwMode="auto">
          <a:xfrm>
            <a:off x="683568" y="5948363"/>
            <a:ext cx="7992888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Search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Electric</a:t>
            </a:r>
            <a:r>
              <a:rPr lang="de-DE" sz="2000" b="1" dirty="0">
                <a:solidFill>
                  <a:schemeClr val="bg1"/>
                </a:solidFill>
              </a:rPr>
              <a:t> Dipole Moments </a:t>
            </a:r>
            <a:r>
              <a:rPr lang="de-DE" sz="2000" dirty="0">
                <a:solidFill>
                  <a:schemeClr val="bg1"/>
                </a:solidFill>
              </a:rPr>
              <a:t>(EDM)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fundamental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547664" y="1232756"/>
            <a:ext cx="5838825" cy="4425950"/>
            <a:chOff x="1649413" y="836712"/>
            <a:chExt cx="5838825" cy="44259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t="21731" r="29541"/>
            <a:stretch>
              <a:fillRect/>
            </a:stretch>
          </p:blipFill>
          <p:spPr bwMode="auto">
            <a:xfrm>
              <a:off x="1649413" y="836712"/>
              <a:ext cx="5838825" cy="442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6389" name="Gerade Verbindung mit Pfeil 2"/>
            <p:cNvCxnSpPr>
              <a:cxnSpLocks noChangeShapeType="1"/>
            </p:cNvCxnSpPr>
            <p:nvPr/>
          </p:nvCxnSpPr>
          <p:spPr bwMode="auto">
            <a:xfrm>
              <a:off x="3024188" y="1844675"/>
              <a:ext cx="3600450" cy="1655763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0" name="Textfeld 1"/>
          <p:cNvSpPr txBox="1">
            <a:spLocks noChangeArrowheads="1"/>
          </p:cNvSpPr>
          <p:nvPr/>
        </p:nvSpPr>
        <p:spPr bwMode="auto">
          <a:xfrm>
            <a:off x="7547806" y="4979131"/>
            <a:ext cx="1236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Adapted</a:t>
            </a:r>
            <a:r>
              <a:rPr lang="de-DE" sz="1200" b="1" dirty="0">
                <a:solidFill>
                  <a:srgbClr val="3A6F8A"/>
                </a:solidFill>
              </a:rPr>
              <a:t> </a:t>
            </a:r>
            <a:r>
              <a:rPr lang="de-DE" sz="1200" b="1" dirty="0" err="1">
                <a:solidFill>
                  <a:srgbClr val="3A6F8A"/>
                </a:solidFill>
              </a:rPr>
              <a:t>from</a:t>
            </a:r>
            <a:r>
              <a:rPr lang="de-DE" sz="1200" b="1" dirty="0">
                <a:solidFill>
                  <a:srgbClr val="3A6F8A"/>
                </a:solidFill>
              </a:rPr>
              <a:t>:</a:t>
            </a:r>
          </a:p>
          <a:p>
            <a:pPr algn="ctr" eaLnBrk="1" hangingPunct="1"/>
            <a:r>
              <a:rPr lang="de-DE" sz="1200" b="1" dirty="0">
                <a:solidFill>
                  <a:srgbClr val="3A6F8A"/>
                </a:solidFill>
              </a:rPr>
              <a:t>Nature, </a:t>
            </a:r>
          </a:p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Vol</a:t>
            </a:r>
            <a:r>
              <a:rPr lang="de-DE" sz="1200" b="1" dirty="0">
                <a:solidFill>
                  <a:srgbClr val="3A6F8A"/>
                </a:solidFill>
              </a:rPr>
              <a:t> 482 (2012)</a:t>
            </a:r>
          </a:p>
        </p:txBody>
      </p:sp>
      <p:sp>
        <p:nvSpPr>
          <p:cNvPr id="16391" name="Textfeld 10"/>
          <p:cNvSpPr txBox="1">
            <a:spLocks noChangeArrowheads="1"/>
          </p:cNvSpPr>
          <p:nvPr/>
        </p:nvSpPr>
        <p:spPr bwMode="auto">
          <a:xfrm>
            <a:off x="467544" y="745172"/>
            <a:ext cx="319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3A6F8A"/>
                </a:solidFill>
              </a:rPr>
              <a:t>Example</a:t>
            </a:r>
            <a:r>
              <a:rPr lang="de-DE" sz="2000" dirty="0">
                <a:solidFill>
                  <a:srgbClr val="3A6F8A"/>
                </a:solidFill>
              </a:rPr>
              <a:t>: </a:t>
            </a:r>
            <a:r>
              <a:rPr lang="de-DE" sz="2000" dirty="0">
                <a:solidFill>
                  <a:srgbClr val="C00000"/>
                </a:solidFill>
              </a:rPr>
              <a:t>Neutron</a:t>
            </a:r>
            <a:r>
              <a:rPr lang="de-DE" sz="2000" dirty="0">
                <a:solidFill>
                  <a:srgbClr val="3A6F8A"/>
                </a:solidFill>
              </a:rPr>
              <a:t> (</a:t>
            </a:r>
            <a:r>
              <a:rPr lang="de-DE" sz="2000" dirty="0" err="1">
                <a:solidFill>
                  <a:srgbClr val="3A6F8A"/>
                </a:solidFill>
              </a:rPr>
              <a:t>nEDM</a:t>
            </a:r>
            <a:r>
              <a:rPr lang="de-DE" sz="2000" dirty="0">
                <a:solidFill>
                  <a:srgbClr val="3A6F8A"/>
                </a:solidFill>
              </a:rPr>
              <a:t>)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287524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Precision </a:t>
            </a:r>
            <a:r>
              <a:rPr lang="de-DE" dirty="0" err="1" smtClean="0">
                <a:solidFill>
                  <a:srgbClr val="C00000"/>
                </a:solidFill>
              </a:rPr>
              <a:t>Frontier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4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 txBox="1">
            <a:spLocks noChangeArrowheads="1"/>
          </p:cNvSpPr>
          <p:nvPr/>
        </p:nvSpPr>
        <p:spPr bwMode="auto">
          <a:xfrm>
            <a:off x="1511660" y="5373216"/>
            <a:ext cx="612068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>
                <a:solidFill>
                  <a:schemeClr val="bg1"/>
                </a:solidFill>
              </a:rPr>
              <a:t>Physics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beyond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Standard Model (</a:t>
            </a:r>
            <a:r>
              <a:rPr lang="de-DE" sz="2000" b="1" dirty="0">
                <a:solidFill>
                  <a:schemeClr val="bg1"/>
                </a:solidFill>
              </a:rPr>
              <a:t>BSM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  <a:r>
              <a:rPr lang="de-DE" sz="20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88690"/>
            <a:ext cx="4751388" cy="2000250"/>
          </a:xfrm>
          <a:prstGeom prst="rect">
            <a:avLst/>
          </a:prstGeom>
          <a:noFill/>
          <a:ln w="9525">
            <a:solidFill>
              <a:srgbClr val="3A6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hteck 6"/>
          <p:cNvSpPr>
            <a:spLocks noChangeArrowheads="1"/>
          </p:cNvSpPr>
          <p:nvPr/>
        </p:nvSpPr>
        <p:spPr bwMode="auto">
          <a:xfrm>
            <a:off x="647564" y="3146192"/>
            <a:ext cx="8137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3A6F8A"/>
                </a:solidFill>
              </a:rPr>
              <a:t>CPV in the SM points to physics we do not </a:t>
            </a:r>
            <a:r>
              <a:rPr lang="en-US" sz="2000" dirty="0" smtClean="0">
                <a:solidFill>
                  <a:srgbClr val="3A6F8A"/>
                </a:solidFill>
              </a:rPr>
              <a:t>understand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CPV </a:t>
            </a:r>
            <a:r>
              <a:rPr lang="en-US" sz="2000" dirty="0">
                <a:solidFill>
                  <a:srgbClr val="3A6F8A"/>
                </a:solidFill>
              </a:rPr>
              <a:t>is highly sensitive to physics beyond the SM (New </a:t>
            </a:r>
            <a:r>
              <a:rPr lang="en-US" sz="2000" dirty="0" smtClean="0">
                <a:solidFill>
                  <a:srgbClr val="3A6F8A"/>
                </a:solidFill>
              </a:rPr>
              <a:t>Physics)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CPV </a:t>
            </a:r>
            <a:r>
              <a:rPr lang="en-US" sz="2000" dirty="0">
                <a:solidFill>
                  <a:srgbClr val="3A6F8A"/>
                </a:solidFill>
              </a:rPr>
              <a:t>is accessible to a wide range of </a:t>
            </a:r>
            <a:r>
              <a:rPr lang="en-US" sz="2000" dirty="0" smtClean="0">
                <a:solidFill>
                  <a:srgbClr val="3A6F8A"/>
                </a:solidFill>
              </a:rPr>
              <a:t>experiments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New </a:t>
            </a:r>
            <a:r>
              <a:rPr lang="en-US" sz="2000" dirty="0">
                <a:solidFill>
                  <a:srgbClr val="3A6F8A"/>
                </a:solidFill>
              </a:rPr>
              <a:t>source of </a:t>
            </a:r>
            <a:r>
              <a:rPr lang="en-US" sz="2000" dirty="0">
                <a:solidFill>
                  <a:srgbClr val="C00000"/>
                </a:solidFill>
              </a:rPr>
              <a:t>CPV </a:t>
            </a:r>
            <a:r>
              <a:rPr lang="en-US" sz="2000" dirty="0" smtClean="0">
                <a:solidFill>
                  <a:srgbClr val="C00000"/>
                </a:solidFill>
              </a:rPr>
              <a:t>beyond the SM required </a:t>
            </a:r>
            <a:r>
              <a:rPr lang="en-US" sz="2000" dirty="0">
                <a:solidFill>
                  <a:srgbClr val="C00000"/>
                </a:solidFill>
              </a:rPr>
              <a:t>for </a:t>
            </a:r>
            <a:r>
              <a:rPr lang="en-US" sz="2000" dirty="0" err="1">
                <a:solidFill>
                  <a:srgbClr val="C00000"/>
                </a:solidFill>
              </a:rPr>
              <a:t>baryogenesis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00000" y="7304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>
                <a:solidFill>
                  <a:srgbClr val="C00000"/>
                </a:solidFill>
              </a:rPr>
              <a:t>Why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is</a:t>
            </a:r>
            <a:r>
              <a:rPr lang="de-DE" dirty="0">
                <a:solidFill>
                  <a:srgbClr val="C00000"/>
                </a:solidFill>
              </a:rPr>
              <a:t> CPV so </a:t>
            </a:r>
            <a:r>
              <a:rPr lang="de-DE" dirty="0" err="1">
                <a:solidFill>
                  <a:srgbClr val="C00000"/>
                </a:solidFill>
              </a:rPr>
              <a:t>interesting</a:t>
            </a:r>
            <a:r>
              <a:rPr lang="de-DE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84676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0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75556" y="116632"/>
            <a:ext cx="7772400" cy="71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C00000"/>
                </a:solidFill>
              </a:rPr>
              <a:t>srEDM </a:t>
            </a:r>
            <a:r>
              <a:rPr lang="de-DE" sz="2600" b="1" dirty="0" err="1" smtClean="0">
                <a:solidFill>
                  <a:srgbClr val="C00000"/>
                </a:solidFill>
              </a:rPr>
              <a:t>cooperations</a:t>
            </a:r>
            <a:endParaRPr lang="de-DE" sz="2600" b="1" dirty="0">
              <a:solidFill>
                <a:srgbClr val="C00000"/>
              </a:solidFill>
            </a:endParaRPr>
          </a:p>
        </p:txBody>
      </p:sp>
      <p:sp>
        <p:nvSpPr>
          <p:cNvPr id="17411" name="Textfeld 1"/>
          <p:cNvSpPr txBox="1">
            <a:spLocks noChangeArrowheads="1"/>
          </p:cNvSpPr>
          <p:nvPr/>
        </p:nvSpPr>
        <p:spPr bwMode="auto">
          <a:xfrm>
            <a:off x="944941" y="1290663"/>
            <a:ext cx="7434263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0000"/>
                </a:solidFill>
              </a:rPr>
              <a:t> Institutional (MoU) and Personal (Spokespersons …) Cooperation, Coordination</a:t>
            </a:r>
          </a:p>
        </p:txBody>
      </p:sp>
      <p:sp>
        <p:nvSpPr>
          <p:cNvPr id="17412" name="Textfeld 2"/>
          <p:cNvSpPr txBox="1">
            <a:spLocks noChangeArrowheads="1"/>
          </p:cNvSpPr>
          <p:nvPr/>
        </p:nvSpPr>
        <p:spPr bwMode="auto">
          <a:xfrm>
            <a:off x="612072" y="728700"/>
            <a:ext cx="8100000" cy="52387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rgbClr val="FFFFFF"/>
                </a:solidFill>
              </a:rPr>
              <a:t>International srEDM Network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47936" y="1759709"/>
            <a:ext cx="3348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rgbClr val="000000"/>
                </a:solidFill>
              </a:rPr>
              <a:t>srEDM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Collaboration</a:t>
            </a:r>
            <a:r>
              <a:rPr lang="de-DE" sz="2000" dirty="0">
                <a:solidFill>
                  <a:srgbClr val="000000"/>
                </a:solidFill>
              </a:rPr>
              <a:t> (BNL</a:t>
            </a:r>
            <a:r>
              <a:rPr lang="de-DE" sz="20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defRPr/>
            </a:pPr>
            <a:r>
              <a:rPr lang="de-DE" sz="1200" b="1" dirty="0" smtClean="0">
                <a:solidFill>
                  <a:srgbClr val="000000"/>
                </a:solidFill>
              </a:rPr>
              <a:t>(</a:t>
            </a:r>
            <a:r>
              <a:rPr lang="de-DE" sz="1200" b="1" dirty="0" err="1" smtClean="0">
                <a:solidFill>
                  <a:srgbClr val="000000"/>
                </a:solidFill>
              </a:rPr>
              <a:t>spokesperson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Yannis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Semertzidis</a:t>
            </a:r>
            <a:r>
              <a:rPr lang="de-DE" sz="1200" b="1" dirty="0" smtClean="0">
                <a:solidFill>
                  <a:srgbClr val="000000"/>
                </a:solidFill>
              </a:rPr>
              <a:t>) 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3965" y="1769911"/>
            <a:ext cx="334849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JEDI </a:t>
            </a:r>
            <a:r>
              <a:rPr lang="de-DE" sz="2000" dirty="0" err="1">
                <a:solidFill>
                  <a:srgbClr val="000000"/>
                </a:solidFill>
              </a:rPr>
              <a:t>Collaboration</a:t>
            </a:r>
            <a:r>
              <a:rPr lang="de-DE" sz="2000" dirty="0">
                <a:solidFill>
                  <a:srgbClr val="000000"/>
                </a:solidFill>
              </a:rPr>
              <a:t> (FZJ</a:t>
            </a:r>
            <a:r>
              <a:rPr lang="de-DE" sz="2000" dirty="0" smtClean="0">
                <a:solidFill>
                  <a:srgbClr val="000000"/>
                </a:solidFill>
              </a:rPr>
              <a:t>)</a:t>
            </a:r>
            <a:br>
              <a:rPr lang="de-DE" sz="2000" dirty="0" smtClean="0">
                <a:solidFill>
                  <a:srgbClr val="000000"/>
                </a:solidFill>
              </a:rPr>
            </a:br>
            <a:r>
              <a:rPr lang="de-DE" sz="1200" b="1" dirty="0" smtClean="0">
                <a:solidFill>
                  <a:srgbClr val="000000"/>
                </a:solidFill>
              </a:rPr>
              <a:t>(</a:t>
            </a:r>
            <a:r>
              <a:rPr lang="de-DE" sz="1200" b="1" dirty="0" err="1" smtClean="0">
                <a:solidFill>
                  <a:srgbClr val="000000"/>
                </a:solidFill>
              </a:rPr>
              <a:t>spokespersons</a:t>
            </a:r>
            <a:r>
              <a:rPr lang="de-DE" sz="1200" b="1" dirty="0" smtClean="0">
                <a:solidFill>
                  <a:srgbClr val="000000"/>
                </a:solidFill>
              </a:rPr>
              <a:t>:  A. </a:t>
            </a:r>
            <a:r>
              <a:rPr lang="de-DE" sz="1200" b="1" dirty="0" err="1" smtClean="0">
                <a:solidFill>
                  <a:srgbClr val="000000"/>
                </a:solidFill>
              </a:rPr>
              <a:t>Lehrach</a:t>
            </a:r>
            <a:r>
              <a:rPr lang="de-DE" sz="1200" b="1" dirty="0" smtClean="0">
                <a:solidFill>
                  <a:srgbClr val="000000"/>
                </a:solidFill>
              </a:rPr>
              <a:t>, J. </a:t>
            </a:r>
            <a:r>
              <a:rPr lang="de-DE" sz="1200" b="1" dirty="0" err="1" smtClean="0">
                <a:solidFill>
                  <a:srgbClr val="000000"/>
                </a:solidFill>
              </a:rPr>
              <a:t>Pretz</a:t>
            </a:r>
            <a:r>
              <a:rPr lang="de-DE" sz="1200" b="1" dirty="0" smtClean="0">
                <a:solidFill>
                  <a:srgbClr val="000000"/>
                </a:solidFill>
              </a:rPr>
              <a:t>, F.R.) 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2072" y="2493963"/>
            <a:ext cx="8100000" cy="15700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b="1" dirty="0">
                <a:solidFill>
                  <a:srgbClr val="000000"/>
                </a:solidFill>
              </a:rPr>
              <a:t>Common </a:t>
            </a:r>
            <a:r>
              <a:rPr lang="de-DE" sz="1600" b="1" dirty="0" smtClean="0">
                <a:solidFill>
                  <a:srgbClr val="000000"/>
                </a:solidFill>
              </a:rPr>
              <a:t>R&amp;D</a:t>
            </a:r>
            <a:endParaRPr lang="de-DE" sz="1600" b="1" dirty="0">
              <a:solidFill>
                <a:srgbClr val="000000"/>
              </a:solidFill>
            </a:endParaRPr>
          </a:p>
          <a:p>
            <a:pPr lvl="3">
              <a:defRPr/>
            </a:pPr>
            <a:r>
              <a:rPr lang="de-DE" sz="1600" b="1" dirty="0">
                <a:solidFill>
                  <a:srgbClr val="FF0000"/>
                </a:solidFill>
              </a:rPr>
              <a:t>RHIC</a:t>
            </a:r>
            <a:r>
              <a:rPr lang="de-DE" sz="1600" dirty="0">
                <a:solidFill>
                  <a:srgbClr val="000000"/>
                </a:solidFill>
              </a:rPr>
              <a:t>		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r>
              <a:rPr lang="de-DE" sz="1600" dirty="0">
                <a:solidFill>
                  <a:srgbClr val="000000"/>
                </a:solidFill>
              </a:rPr>
              <a:t>	   </a:t>
            </a:r>
            <a:r>
              <a:rPr lang="de-DE" sz="1600" dirty="0" smtClean="0">
                <a:solidFill>
                  <a:srgbClr val="000000"/>
                </a:solidFill>
              </a:rPr>
              <a:t>         </a:t>
            </a:r>
            <a:r>
              <a:rPr lang="de-DE" sz="1600" b="1" dirty="0" smtClean="0">
                <a:solidFill>
                  <a:srgbClr val="FF0000"/>
                </a:solidFill>
              </a:rPr>
              <a:t>EDM-</a:t>
            </a:r>
            <a:r>
              <a:rPr lang="de-DE" sz="1600" b="1" dirty="0" err="1" smtClean="0">
                <a:solidFill>
                  <a:srgbClr val="FF0000"/>
                </a:solidFill>
              </a:rPr>
              <a:t>at</a:t>
            </a:r>
            <a:r>
              <a:rPr lang="de-DE" sz="1600" b="1" dirty="0" smtClean="0">
                <a:solidFill>
                  <a:srgbClr val="FF0000"/>
                </a:solidFill>
              </a:rPr>
              <a:t>-COSY</a:t>
            </a:r>
            <a:endParaRPr lang="de-DE" sz="16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Beam Position Monitors			      </a:t>
            </a:r>
            <a:r>
              <a:rPr lang="de-DE" sz="1600" dirty="0" smtClean="0">
                <a:solidFill>
                  <a:srgbClr val="000000"/>
                </a:solidFill>
              </a:rPr>
              <a:t>         Polarimetry </a:t>
            </a:r>
            <a:endParaRPr lang="de-DE" sz="160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	         (…)	             		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         Spin </a:t>
            </a:r>
            <a:r>
              <a:rPr lang="de-DE" sz="1600" dirty="0" err="1">
                <a:solidFill>
                  <a:srgbClr val="000000"/>
                </a:solidFill>
              </a:rPr>
              <a:t>Coherence</a:t>
            </a:r>
            <a:r>
              <a:rPr lang="de-DE" sz="1600" dirty="0">
                <a:solidFill>
                  <a:srgbClr val="000000"/>
                </a:solidFill>
              </a:rPr>
              <a:t> Time</a:t>
            </a: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					</a:t>
            </a:r>
            <a:r>
              <a:rPr lang="de-DE" sz="1600" dirty="0" smtClean="0">
                <a:solidFill>
                  <a:srgbClr val="000000"/>
                </a:solidFill>
              </a:rPr>
              <a:t>                     </a:t>
            </a:r>
            <a:r>
              <a:rPr lang="de-DE" sz="1600" dirty="0" err="1" smtClean="0">
                <a:solidFill>
                  <a:srgbClr val="000000"/>
                </a:solidFill>
              </a:rPr>
              <a:t>Cooling</a:t>
            </a:r>
            <a:endParaRPr lang="de-DE" sz="16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de-DE" sz="1600" dirty="0">
                <a:solidFill>
                  <a:srgbClr val="000000"/>
                </a:solidFill>
              </a:rPr>
              <a:t>                          </a:t>
            </a:r>
            <a:r>
              <a:rPr lang="de-DE" sz="1600" dirty="0" smtClean="0">
                <a:solidFill>
                  <a:srgbClr val="000000"/>
                </a:solidFill>
              </a:rPr>
              <a:t>                                                    Spin Tracking </a:t>
            </a:r>
            <a:r>
              <a:rPr lang="de-DE" sz="1600" dirty="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1560" y="4755554"/>
            <a:ext cx="3600000" cy="401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DOE-</a:t>
            </a:r>
            <a:r>
              <a:rPr lang="de-DE" sz="2000" dirty="0" err="1" smtClean="0">
                <a:solidFill>
                  <a:srgbClr val="000000"/>
                </a:solidFill>
              </a:rPr>
              <a:t>Proposal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1400" dirty="0" smtClean="0">
                <a:solidFill>
                  <a:srgbClr val="000000"/>
                </a:solidFill>
              </a:rPr>
              <a:t>(</a:t>
            </a:r>
            <a:r>
              <a:rPr lang="de-DE" sz="1400" dirty="0" err="1" smtClean="0">
                <a:solidFill>
                  <a:srgbClr val="000000"/>
                </a:solidFill>
              </a:rPr>
              <a:t>submitted</a:t>
            </a:r>
            <a:r>
              <a:rPr lang="de-DE" sz="1400" dirty="0" smtClean="0">
                <a:solidFill>
                  <a:srgbClr val="000000"/>
                </a:solidFill>
              </a:rPr>
              <a:t>) 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11886" y="4185084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Study Group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12460" y="4665330"/>
            <a:ext cx="3600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First </a:t>
            </a:r>
            <a:r>
              <a:rPr lang="de-DE" sz="2000" dirty="0" err="1" smtClean="0">
                <a:solidFill>
                  <a:srgbClr val="000000"/>
                </a:solidFill>
              </a:rPr>
              <a:t>direct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measurement</a:t>
            </a:r>
            <a:endParaRPr lang="de-DE" sz="20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 Ring </a:t>
            </a:r>
            <a:r>
              <a:rPr lang="de-DE" sz="2000" dirty="0">
                <a:solidFill>
                  <a:srgbClr val="000000"/>
                </a:solidFill>
              </a:rPr>
              <a:t>Design </a:t>
            </a:r>
          </a:p>
        </p:txBody>
      </p:sp>
      <p:sp>
        <p:nvSpPr>
          <p:cNvPr id="17419" name="Textfeld 15"/>
          <p:cNvSpPr txBox="1">
            <a:spLocks noChangeArrowheads="1"/>
          </p:cNvSpPr>
          <p:nvPr/>
        </p:nvSpPr>
        <p:spPr bwMode="auto">
          <a:xfrm>
            <a:off x="5112060" y="5981278"/>
            <a:ext cx="3600000" cy="400050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 b="1">
                <a:solidFill>
                  <a:srgbClr val="FFFFFF"/>
                </a:solidFill>
                <a:latin typeface="Comic Sans MS" pitchFamily="66" charset="0"/>
              </a:rPr>
              <a:t>JEDI</a:t>
            </a:r>
            <a:r>
              <a:rPr lang="de-DE" sz="20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420" name="Textfeld 16"/>
          <p:cNvSpPr txBox="1">
            <a:spLocks noChangeArrowheads="1"/>
          </p:cNvSpPr>
          <p:nvPr/>
        </p:nvSpPr>
        <p:spPr bwMode="auto">
          <a:xfrm>
            <a:off x="611560" y="5981278"/>
            <a:ext cx="3600000" cy="4000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 b="1">
                <a:solidFill>
                  <a:srgbClr val="FFFFFF"/>
                </a:solidFill>
              </a:rPr>
              <a:t>pEDM Ring at BNL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111886" y="5441218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HGF </a:t>
            </a:r>
            <a:r>
              <a:rPr lang="de-DE" sz="2000" dirty="0" err="1">
                <a:solidFill>
                  <a:srgbClr val="000000"/>
                </a:solidFill>
              </a:rPr>
              <a:t>Application</a:t>
            </a:r>
            <a:r>
              <a:rPr lang="de-DE" sz="2000" dirty="0">
                <a:solidFill>
                  <a:srgbClr val="000000"/>
                </a:solidFill>
              </a:rPr>
              <a:t>(s)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1560" y="5225194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CD0, 1, …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4302504" y="1664804"/>
            <a:ext cx="719137" cy="79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301710" y="4113076"/>
            <a:ext cx="720725" cy="237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859432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00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4355976" y="2349236"/>
            <a:ext cx="4284476" cy="3204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539552" y="368660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800" b="1" dirty="0" smtClean="0">
                <a:solidFill>
                  <a:srgbClr val="000000"/>
                </a:solidFill>
              </a:rPr>
              <a:t>EDM Workshop </a:t>
            </a:r>
            <a:r>
              <a:rPr lang="de-DE" sz="2800" b="1" dirty="0" err="1" smtClean="0">
                <a:solidFill>
                  <a:srgbClr val="000000"/>
                </a:solidFill>
              </a:rPr>
              <a:t>at</a:t>
            </a:r>
            <a:r>
              <a:rPr lang="de-DE" sz="2800" b="1" dirty="0" smtClean="0">
                <a:solidFill>
                  <a:srgbClr val="000000"/>
                </a:solidFill>
              </a:rPr>
              <a:t> ECT* (</a:t>
            </a:r>
            <a:r>
              <a:rPr lang="de-DE" sz="2800" b="1" dirty="0" err="1" smtClean="0">
                <a:solidFill>
                  <a:srgbClr val="000000"/>
                </a:solidFill>
              </a:rPr>
              <a:t>Trento</a:t>
            </a:r>
            <a:r>
              <a:rPr lang="de-DE" sz="2800" b="1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844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8" y="1844824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175" y="4101245"/>
            <a:ext cx="31305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3568" y="1052736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October</a:t>
            </a:r>
            <a:r>
              <a:rPr lang="de-DE" sz="2400" dirty="0" smtClean="0">
                <a:solidFill>
                  <a:srgbClr val="000000"/>
                </a:solidFill>
              </a:rPr>
              <a:t> 1-5, 2012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91980" y="2528900"/>
            <a:ext cx="44284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</a:rPr>
              <a:t>Organizing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committee</a:t>
            </a:r>
            <a:endParaRPr lang="de-DE" b="1" dirty="0" smtClean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pPr indent="180975">
              <a:buFont typeface="Symbol" pitchFamily="18" charset="2"/>
              <a:buChar char="-"/>
            </a:pPr>
            <a:r>
              <a:rPr lang="de-DE" sz="1600" b="1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Jülich </a:t>
            </a:r>
          </a:p>
          <a:p>
            <a:pPr indent="180975"/>
            <a:r>
              <a:rPr lang="de-DE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Hans Ströher </a:t>
            </a:r>
            <a:r>
              <a:rPr lang="de-DE" sz="1600" dirty="0" smtClean="0">
                <a:solidFill>
                  <a:srgbClr val="0000FF"/>
                </a:solidFill>
                <a:latin typeface="Arial"/>
                <a:ea typeface="Calibri" pitchFamily="34" charset="0"/>
                <a:cs typeface="Times New Roman" pitchFamily="18" charset="0"/>
              </a:rPr>
              <a:t>h.stroeher@fz-juelich.de</a:t>
            </a:r>
          </a:p>
          <a:p>
            <a:pPr indent="180975"/>
            <a:r>
              <a:rPr lang="de-DE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Frank Rathmann </a:t>
            </a:r>
            <a:r>
              <a:rPr lang="de-DE" sz="1600" dirty="0" smtClean="0">
                <a:solidFill>
                  <a:srgbClr val="0000FF"/>
                </a:solidFill>
                <a:latin typeface="Arial"/>
                <a:ea typeface="Calibri" pitchFamily="34" charset="0"/>
                <a:cs typeface="Times New Roman" pitchFamily="18" charset="0"/>
              </a:rPr>
              <a:t>f.rathmann@fz-juelich.de</a:t>
            </a:r>
          </a:p>
          <a:p>
            <a:pPr indent="180975"/>
            <a:r>
              <a:rPr lang="en-US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Andreas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Wirzba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Calibri" pitchFamily="34" charset="0"/>
                <a:cs typeface="Times New Roman" pitchFamily="18" charset="0"/>
              </a:rPr>
              <a:t>a.wirzba@fz-juelich.de</a:t>
            </a:r>
          </a:p>
          <a:p>
            <a:pPr indent="180975"/>
            <a:endParaRPr lang="de-DE" sz="1400" dirty="0" smtClean="0">
              <a:solidFill>
                <a:srgbClr val="000000"/>
              </a:solidFill>
              <a:latin typeface="Arial"/>
            </a:endParaRPr>
          </a:p>
          <a:p>
            <a:pPr indent="180975">
              <a:buFont typeface="Symbol" pitchFamily="18" charset="2"/>
              <a:buChar char="-"/>
            </a:pPr>
            <a:r>
              <a:rPr lang="de-DE" sz="1600" b="1" dirty="0" err="1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Brookhaven</a:t>
            </a:r>
            <a:endParaRPr lang="de-DE" sz="1600" b="1" dirty="0" smtClean="0">
              <a:solidFill>
                <a:srgbClr val="000000"/>
              </a:solidFill>
              <a:latin typeface="Arial"/>
              <a:ea typeface="Calibri" pitchFamily="34" charset="0"/>
              <a:cs typeface="Times New Roman" pitchFamily="18" charset="0"/>
            </a:endParaRPr>
          </a:p>
          <a:p>
            <a:pPr indent="180975"/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Mei </a:t>
            </a:r>
            <a:r>
              <a:rPr lang="en-US" sz="16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Bai</a:t>
            </a: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6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mbai@bnl.gov</a:t>
            </a:r>
            <a:endParaRPr lang="de-DE" sz="700" dirty="0" smtClean="0">
              <a:solidFill>
                <a:srgbClr val="0000FF"/>
              </a:solidFill>
            </a:endParaRPr>
          </a:p>
          <a:p>
            <a:pPr indent="180975"/>
            <a:r>
              <a:rPr lang="de-DE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William Marciano </a:t>
            </a:r>
            <a:r>
              <a:rPr lang="de-DE" sz="1600" dirty="0" smtClean="0">
                <a:solidFill>
                  <a:srgbClr val="0000FF"/>
                </a:solidFill>
                <a:latin typeface="Arial"/>
                <a:ea typeface="Calibri" pitchFamily="34" charset="0"/>
                <a:cs typeface="Times New Roman" pitchFamily="18" charset="0"/>
              </a:rPr>
              <a:t>marciano@bnl.gov</a:t>
            </a:r>
            <a:endParaRPr lang="en-US" sz="1600" dirty="0" smtClean="0">
              <a:solidFill>
                <a:srgbClr val="0000FF"/>
              </a:solidFill>
              <a:latin typeface="Arial"/>
              <a:ea typeface="Calibri" pitchFamily="34" charset="0"/>
              <a:cs typeface="Times New Roman" pitchFamily="18" charset="0"/>
            </a:endParaRPr>
          </a:p>
          <a:p>
            <a:pPr indent="180975"/>
            <a:r>
              <a:rPr lang="en-US" sz="1600" dirty="0" err="1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Yannis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 Semertzidis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Calibri" pitchFamily="34" charset="0"/>
                <a:cs typeface="Times New Roman" pitchFamily="18" charset="0"/>
              </a:rPr>
              <a:t>yannis@bnl.gov</a:t>
            </a:r>
            <a:endParaRPr lang="de-DE" sz="700" dirty="0" smtClean="0">
              <a:solidFill>
                <a:srgbClr val="0000FF"/>
              </a:solidFill>
              <a:latin typeface="Arial"/>
            </a:endParaRPr>
          </a:p>
          <a:p>
            <a:endParaRPr lang="de-DE" sz="16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277302" y="1283568"/>
            <a:ext cx="2895097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  <a:hlinkClick r:id="rId5"/>
              </a:rPr>
              <a:t>http://www.ectstar.eu</a:t>
            </a:r>
            <a:r>
              <a:rPr lang="de-DE" dirty="0" smtClean="0">
                <a:solidFill>
                  <a:srgbClr val="000000"/>
                </a:solidFill>
                <a:hlinkClick r:id="rId5"/>
              </a:rPr>
              <a:t>/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8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</a:t>
            </a:r>
            <a:r>
              <a:rPr lang="de-DE" dirty="0" err="1" smtClean="0"/>
              <a:t>agnetic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, </a:t>
            </a:r>
            <a:r>
              <a:rPr lang="de-DE" dirty="0" err="1" smtClean="0"/>
              <a:t>spin</a:t>
            </a:r>
            <a:r>
              <a:rPr lang="de-DE" dirty="0" smtClean="0"/>
              <a:t>, g </a:t>
            </a:r>
            <a:r>
              <a:rPr lang="de-DE" dirty="0" err="1" smtClean="0"/>
              <a:t>and</a:t>
            </a:r>
            <a:r>
              <a:rPr lang="de-DE" dirty="0" smtClean="0"/>
              <a:t> 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84676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419872" y="1340612"/>
                <a:ext cx="4680520" cy="896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∙ℏ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2∙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=5.05078324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/>
                          <a:ea typeface="Cambria Math"/>
                        </a:rPr>
                        <m:t>J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T</m:t>
                          </m:r>
                        </m:e>
                        <m:sup>
                          <m: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1340612"/>
                <a:ext cx="4680520" cy="8965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858136" y="1628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</a:t>
            </a:r>
            <a:r>
              <a:rPr lang="de-DE" dirty="0" err="1" smtClean="0"/>
              <a:t>uclear</a:t>
            </a:r>
            <a:r>
              <a:rPr lang="de-DE" dirty="0" smtClean="0"/>
              <a:t> </a:t>
            </a:r>
            <a:r>
              <a:rPr lang="de-DE" dirty="0" err="1" smtClean="0"/>
              <a:t>magneton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380001"/>
                  </p:ext>
                </p:extLst>
              </p:nvPr>
            </p:nvGraphicFramePr>
            <p:xfrm>
              <a:off x="1583668" y="3943376"/>
              <a:ext cx="6096000" cy="2185924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particle</a:t>
                          </a:r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spin</a:t>
                          </a:r>
                          <a:r>
                            <a:rPr lang="de-DE" b="1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dirty="0" smtClean="0">
                                  <a:latin typeface="Cambria Math"/>
                                </a:rPr>
                                <m:t>𝒔</m:t>
                              </m:r>
                            </m:oMath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charge</a:t>
                          </a:r>
                          <a:r>
                            <a:rPr lang="de-DE" b="1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dirty="0" smtClean="0">
                                  <a:latin typeface="Cambria Math"/>
                                </a:rPr>
                                <m:t>𝒁</m:t>
                              </m:r>
                            </m:oMath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dirty="0" smtClean="0">
                                    <a:latin typeface="Cambria Math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</a:rPr>
                                  <m:t>𝑮</m:t>
                                </m:r>
                                <m:r>
                                  <a:rPr lang="de-DE" b="1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b="1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𝒈</m:t>
                                    </m:r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proton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5.586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1.793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deuteron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1.714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−0.143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aseline="30000" dirty="0" smtClean="0"/>
                            <a:t>3</a:t>
                          </a:r>
                          <a:r>
                            <a:rPr lang="de-DE" dirty="0" smtClean="0"/>
                            <a:t>He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−6.368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−4.184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89224"/>
                  </p:ext>
                </p:extLst>
              </p:nvPr>
            </p:nvGraphicFramePr>
            <p:xfrm>
              <a:off x="1583668" y="3943376"/>
              <a:ext cx="6096000" cy="2185924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particle</a:t>
                          </a:r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1010" r="-3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1010" r="-2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1010" r="-1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1010" b="-262626"/>
                          </a:stretch>
                        </a:blipFill>
                      </a:tcPr>
                    </a:tc>
                  </a:tr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proton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101010" r="-3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101010" r="-2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101010" r="-1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101010" b="-16262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deuteron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326230" r="-3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326230" r="-2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326230" r="-1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326230" b="-163934"/>
                          </a:stretch>
                        </a:blipFill>
                      </a:tcPr>
                    </a:tc>
                  </a:tr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aseline="30000" dirty="0" smtClean="0"/>
                            <a:t>3</a:t>
                          </a:r>
                          <a:r>
                            <a:rPr lang="de-DE" dirty="0" smtClean="0"/>
                            <a:t>He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262626" r="-3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262626" r="-2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262626" r="-1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262626" b="-10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23828" y="2564904"/>
                <a:ext cx="3470630" cy="841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i="1" dirty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828" y="2564904"/>
                <a:ext cx="3470630" cy="8412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4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75556" y="981340"/>
            <a:ext cx="8388000" cy="55080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181054"/>
            <a:ext cx="7772400" cy="691662"/>
          </a:xfrm>
        </p:spPr>
        <p:txBody>
          <a:bodyPr/>
          <a:lstStyle/>
          <a:p>
            <a:r>
              <a:rPr lang="de-DE" dirty="0" smtClean="0"/>
              <a:t>Operation </a:t>
            </a:r>
            <a:r>
              <a:rPr lang="de-DE" dirty="0" err="1" smtClean="0"/>
              <a:t>of</a:t>
            </a:r>
            <a:r>
              <a:rPr lang="de-DE" dirty="0" smtClean="0"/>
              <a:t> „</a:t>
            </a:r>
            <a:r>
              <a:rPr lang="de-DE" dirty="0" err="1" smtClean="0"/>
              <a:t>magic</a:t>
            </a:r>
            <a:r>
              <a:rPr lang="de-DE" dirty="0" smtClean="0"/>
              <a:t>“ RF Wien </a:t>
            </a:r>
            <a:r>
              <a:rPr lang="de-DE" dirty="0" err="1" smtClean="0"/>
              <a:t>filter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024844"/>
            <a:ext cx="5746519" cy="36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 bwMode="auto">
          <a:xfrm>
            <a:off x="755576" y="1088740"/>
            <a:ext cx="8064000" cy="79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35596" y="1162489"/>
                <a:ext cx="7740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smtClean="0">
                    <a:solidFill>
                      <a:srgbClr val="000000"/>
                    </a:solidFill>
                  </a:rPr>
                  <a:t>Radial 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vertical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B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oscillate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e.g.,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/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𝐻𝑉</m:t>
                        </m:r>
                      </m:sub>
                    </m:sSub>
                    <m:r>
                      <a:rPr lang="de-DE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𝐾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d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rev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−54.151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  <m:r>
                      <a:rPr lang="de-DE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  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here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).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1162489"/>
                <a:ext cx="774086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69803" y="5903984"/>
                <a:ext cx="8086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Spin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coherence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time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depend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excitation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chosen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harmonics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de-DE" b="0" i="0" dirty="0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03" y="5903984"/>
                <a:ext cx="8086673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6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791580" y="2132856"/>
                <a:ext cx="203132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>
                    <a:solidFill>
                      <a:srgbClr val="000000"/>
                    </a:solidFill>
                  </a:rPr>
                  <a:t>beam </a:t>
                </a:r>
                <a:r>
                  <a:rPr lang="de-DE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dirty="0">
                    <a:solidFill>
                      <a:srgbClr val="000000"/>
                    </a:solidFill>
                  </a:rPr>
                  <a:t>	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rgbClr val="000000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i="1" baseline="-25000" dirty="0" err="1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de-DE" i="1" dirty="0">
                          <a:solidFill>
                            <a:srgbClr val="000000"/>
                          </a:solidFill>
                          <a:latin typeface="Cambria Math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de-DE" dirty="0" err="1">
                          <a:solidFill>
                            <a:srgbClr val="000000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2132856"/>
                <a:ext cx="203132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2703" t="-47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6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612460" y="1833350"/>
            <a:ext cx="8352028" cy="4716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11663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kern="0" dirty="0" smtClean="0">
                <a:solidFill>
                  <a:srgbClr val="006699"/>
                </a:solidFill>
              </a:rPr>
              <a:t>Simulation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of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resonance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Method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000" b="1" kern="0" dirty="0" err="1" smtClean="0">
                <a:solidFill>
                  <a:srgbClr val="006699"/>
                </a:solidFill>
              </a:rPr>
              <a:t>with</a:t>
            </a:r>
            <a:r>
              <a:rPr lang="de-DE" sz="2000" b="1" kern="0" dirty="0" smtClean="0">
                <a:solidFill>
                  <a:srgbClr val="006699"/>
                </a:solidFill>
              </a:rPr>
              <a:t> Magic Wien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filter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000" b="1" kern="0" dirty="0" smtClean="0">
                <a:solidFill>
                  <a:srgbClr val="006699"/>
                </a:solidFill>
              </a:rPr>
              <a:t>  COSY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11560" y="1916832"/>
                <a:ext cx="73632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00000"/>
                    </a:solidFill>
                  </a:rPr>
                  <a:t>Linear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extrapolation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𝑃</m:t>
                    </m:r>
                    <m:r>
                      <a:rPr lang="de-DE" sz="1600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a time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period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1600" i="1" baseline="-250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=100000 </m:t>
                    </m:r>
                    <m:r>
                      <m:rPr>
                        <m:sty m:val="p"/>
                      </m:rPr>
                      <a:rPr lang="de-DE" sz="16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1600" i="1" baseline="30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10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sz="1600" dirty="0" smtClean="0">
                    <a:solidFill>
                      <a:srgbClr val="000000"/>
                    </a:solidFill>
                    <a:sym typeface="Symbol"/>
                  </a:rPr>
                  <a:t>.</a:t>
                </a: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916832"/>
                <a:ext cx="7363298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414" t="-535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11560" y="849486"/>
                <a:ext cx="7560840" cy="94699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𝑅𝐹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849486"/>
                <a:ext cx="756084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563" t="-2532" b="-5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/>
          <p:cNvGrpSpPr/>
          <p:nvPr/>
        </p:nvGrpSpPr>
        <p:grpSpPr>
          <a:xfrm>
            <a:off x="1619672" y="2276872"/>
            <a:ext cx="6156001" cy="4212004"/>
            <a:chOff x="1619672" y="2276872"/>
            <a:chExt cx="6156001" cy="4212004"/>
          </a:xfrm>
        </p:grpSpPr>
        <p:pic>
          <p:nvPicPr>
            <p:cNvPr id="13516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3" y="2276872"/>
              <a:ext cx="6156000" cy="4139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3311860" y="5255448"/>
                  <a:ext cx="3219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accumulates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endParaRPr lang="de-DE" baseline="-250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1860" y="5255448"/>
                  <a:ext cx="321979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619673" y="3896588"/>
                  <a:ext cx="576063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3" y="3896588"/>
                  <a:ext cx="576063" cy="36298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1619672" y="6150322"/>
                  <a:ext cx="61560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turn</m:t>
                        </m:r>
                        <m: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number</m:t>
                        </m:r>
                      </m:oMath>
                    </m:oMathPara>
                  </a14:m>
                  <a:endParaRPr lang="de-DE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2" y="6150322"/>
                  <a:ext cx="6156000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416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431540" y="944724"/>
            <a:ext cx="8496000" cy="5472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6115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115888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FF0000"/>
                </a:solidFill>
                <a:latin typeface="Arial"/>
              </a:rPr>
              <a:t>Why also EDMs of protons and deuterons?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5556" y="1088740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Proton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deuteron</a:t>
            </a:r>
            <a:r>
              <a:rPr lang="de-DE" dirty="0" smtClean="0">
                <a:solidFill>
                  <a:srgbClr val="000000"/>
                </a:solidFill>
              </a:rPr>
              <a:t> EDM </a:t>
            </a:r>
            <a:r>
              <a:rPr lang="de-DE" dirty="0" err="1" smtClean="0">
                <a:solidFill>
                  <a:srgbClr val="000000"/>
                </a:solidFill>
              </a:rPr>
              <a:t>experiments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provide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one</a:t>
            </a:r>
            <a:r>
              <a:rPr lang="de-DE" dirty="0" smtClean="0">
                <a:solidFill>
                  <a:srgbClr val="000000"/>
                </a:solidFill>
              </a:rPr>
              <a:t> order </a:t>
            </a:r>
            <a:r>
              <a:rPr lang="de-DE" dirty="0" err="1" smtClean="0">
                <a:solidFill>
                  <a:srgbClr val="000000"/>
                </a:solidFill>
              </a:rPr>
              <a:t>higher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sensitivity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4" descr="New Picture (2)"/>
          <p:cNvPicPr>
            <a:picLocks noChangeAspect="1" noChangeArrowheads="1"/>
          </p:cNvPicPr>
          <p:nvPr/>
        </p:nvPicPr>
        <p:blipFill rotWithShape="1">
          <a:blip r:embed="rId2" cstate="print"/>
          <a:srcRect l="7139" t="4557" r="7337" b="50058"/>
          <a:stretch/>
        </p:blipFill>
        <p:spPr bwMode="auto">
          <a:xfrm>
            <a:off x="1476375" y="2343150"/>
            <a:ext cx="6238876" cy="2352675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75556" y="1511496"/>
            <a:ext cx="800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In </a:t>
            </a:r>
            <a:r>
              <a:rPr lang="de-DE" dirty="0" err="1" smtClean="0">
                <a:solidFill>
                  <a:srgbClr val="000000"/>
                </a:solidFill>
              </a:rPr>
              <a:t>particular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deuteron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provide</a:t>
            </a:r>
            <a:r>
              <a:rPr lang="de-DE" dirty="0" smtClean="0">
                <a:solidFill>
                  <a:srgbClr val="000000"/>
                </a:solidFill>
              </a:rPr>
              <a:t> a </a:t>
            </a:r>
            <a:r>
              <a:rPr lang="de-DE" dirty="0" err="1" smtClean="0">
                <a:solidFill>
                  <a:srgbClr val="000000"/>
                </a:solidFill>
              </a:rPr>
              <a:t>much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higher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sensitivity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than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protons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91580" y="4869160"/>
                <a:ext cx="7884876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Consensus in the theoretical community:</a:t>
                </a:r>
              </a:p>
              <a:p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Essential to perform EDM measurements on different targets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(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𝑝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, 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𝑑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, 3</m:t>
                    </m:r>
                    <m:r>
                      <m:rPr>
                        <m:sty m:val="p"/>
                      </m:rPr>
                      <a:rPr lang="en-GB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He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) 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with similar sensitivity:</a:t>
                </a:r>
              </a:p>
              <a:p>
                <a:pPr marL="1343025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unfold the underlying physics,</a:t>
                </a:r>
              </a:p>
              <a:p>
                <a:pPr marL="1343025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explain the baryogenesis.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4869160"/>
                <a:ext cx="7884876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696" t="-2066" r="-773" b="-57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5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80628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FF0000"/>
                </a:solidFill>
              </a:rPr>
              <a:t>History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neutron</a:t>
            </a:r>
            <a:r>
              <a:rPr lang="de-DE" dirty="0" smtClean="0">
                <a:solidFill>
                  <a:srgbClr val="FF0000"/>
                </a:solidFill>
              </a:rPr>
              <a:t> EDM </a:t>
            </a:r>
            <a:r>
              <a:rPr lang="de-DE" dirty="0" err="1" smtClean="0">
                <a:solidFill>
                  <a:srgbClr val="FF0000"/>
                </a:solidFill>
              </a:rPr>
              <a:t>limits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429103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67</a:t>
            </a:fld>
            <a:endParaRPr lang="en-US"/>
          </a:p>
        </p:txBody>
      </p:sp>
      <p:grpSp>
        <p:nvGrpSpPr>
          <p:cNvPr id="13" name="Gruppieren 12"/>
          <p:cNvGrpSpPr/>
          <p:nvPr/>
        </p:nvGrpSpPr>
        <p:grpSpPr>
          <a:xfrm>
            <a:off x="3311860" y="728700"/>
            <a:ext cx="5688632" cy="5652628"/>
            <a:chOff x="1979712" y="944724"/>
            <a:chExt cx="5410994" cy="5310414"/>
          </a:xfrm>
        </p:grpSpPr>
        <p:pic>
          <p:nvPicPr>
            <p:cNvPr id="13353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5736" y="944724"/>
              <a:ext cx="5194970" cy="5310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hteck 10"/>
            <p:cNvSpPr/>
            <p:nvPr/>
          </p:nvSpPr>
          <p:spPr bwMode="auto">
            <a:xfrm>
              <a:off x="2015716" y="4149080"/>
              <a:ext cx="396044" cy="6840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1979712" y="5553236"/>
              <a:ext cx="288032" cy="4680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827584" y="5769260"/>
            <a:ext cx="244169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Adopted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K. Kirch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67544" y="1088740"/>
            <a:ext cx="3077509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 anchor="ctr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de-DE" b="1" dirty="0" smtClean="0"/>
              <a:t>Smith, Purcell, Ramsey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PR 108, 120 (1957)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b="1" dirty="0" smtClean="0"/>
              <a:t>RAL-Sussex-ILL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d</a:t>
            </a:r>
            <a:r>
              <a:rPr lang="de-DE" baseline="-25000" dirty="0" err="1" smtClean="0"/>
              <a:t>n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 2.9 10</a:t>
            </a:r>
            <a:r>
              <a:rPr lang="de-DE" baseline="30000" dirty="0" smtClean="0">
                <a:sym typeface="Symbol"/>
              </a:rPr>
              <a:t>-26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ecm</a:t>
            </a:r>
            <a:r>
              <a:rPr lang="de-DE" dirty="0" smtClean="0">
                <a:sym typeface="Symbol"/>
              </a:rPr>
              <a:t>)</a:t>
            </a:r>
            <a:br>
              <a:rPr lang="de-DE" dirty="0" smtClean="0">
                <a:sym typeface="Symbol"/>
              </a:rPr>
            </a:br>
            <a:r>
              <a:rPr lang="de-DE" dirty="0" smtClean="0">
                <a:sym typeface="Symbol"/>
              </a:rPr>
              <a:t>     PRL 97,131801 (2006)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665228"/>
            <a:ext cx="7778776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 smtClean="0">
                <a:solidFill>
                  <a:srgbClr val="FF0000"/>
                </a:solidFill>
              </a:rPr>
              <a:t>Protons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39552" y="845938"/>
                <a:ext cx="4161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2060"/>
                    </a:solidFill>
                  </a:rPr>
                  <a:t>Case 2: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smtClean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 smtClean="0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45938"/>
                <a:ext cx="416171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320" t="-8333" r="-58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1907936" y="4617304"/>
            <a:ext cx="2088000" cy="1845324"/>
            <a:chOff x="1511660" y="4617304"/>
            <a:chExt cx="2088000" cy="1845324"/>
          </a:xfrm>
        </p:grpSpPr>
        <p:cxnSp>
          <p:nvCxnSpPr>
            <p:cNvPr id="11" name="Gerade Verbindung 10"/>
            <p:cNvCxnSpPr/>
            <p:nvPr/>
          </p:nvCxnSpPr>
          <p:spPr bwMode="auto">
            <a:xfrm>
              <a:off x="2447764" y="4617304"/>
              <a:ext cx="0" cy="154800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2" name="Textfeld 11"/>
            <p:cNvSpPr txBox="1"/>
            <p:nvPr/>
          </p:nvSpPr>
          <p:spPr>
            <a:xfrm>
              <a:off x="1670192" y="609329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66FF"/>
                  </a:solidFill>
                </a:rPr>
                <a:t>m</a:t>
              </a:r>
              <a:r>
                <a:rPr lang="de-DE" dirty="0" err="1" smtClean="0">
                  <a:solidFill>
                    <a:srgbClr val="0066FF"/>
                  </a:solidFill>
                </a:rPr>
                <a:t>agic</a:t>
              </a:r>
              <a:r>
                <a:rPr lang="de-DE" dirty="0" smtClean="0">
                  <a:solidFill>
                    <a:srgbClr val="0066FF"/>
                  </a:solidFill>
                </a:rPr>
                <a:t> </a:t>
              </a:r>
              <a:r>
                <a:rPr lang="de-DE" dirty="0" err="1" smtClean="0">
                  <a:solidFill>
                    <a:srgbClr val="0066FF"/>
                  </a:solidFill>
                </a:rPr>
                <a:t>energy</a:t>
              </a:r>
              <a:endParaRPr lang="de-DE" dirty="0">
                <a:solidFill>
                  <a:srgbClr val="0066FF"/>
                </a:solidFill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1511660" y="6093296"/>
              <a:ext cx="2088000" cy="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&gt;0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&lt;0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pieren 18"/>
          <p:cNvGrpSpPr/>
          <p:nvPr/>
        </p:nvGrpSpPr>
        <p:grpSpPr>
          <a:xfrm>
            <a:off x="5904380" y="4617132"/>
            <a:ext cx="2088000" cy="1845324"/>
            <a:chOff x="1511660" y="4617304"/>
            <a:chExt cx="2088000" cy="1845324"/>
          </a:xfrm>
        </p:grpSpPr>
        <p:cxnSp>
          <p:nvCxnSpPr>
            <p:cNvPr id="20" name="Gerade Verbindung 19"/>
            <p:cNvCxnSpPr/>
            <p:nvPr/>
          </p:nvCxnSpPr>
          <p:spPr bwMode="auto">
            <a:xfrm>
              <a:off x="2447764" y="4617304"/>
              <a:ext cx="0" cy="154800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1" name="Textfeld 20"/>
            <p:cNvSpPr txBox="1"/>
            <p:nvPr/>
          </p:nvSpPr>
          <p:spPr>
            <a:xfrm>
              <a:off x="1670192" y="609329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66FF"/>
                  </a:solidFill>
                </a:rPr>
                <a:t>m</a:t>
              </a:r>
              <a:r>
                <a:rPr lang="de-DE" dirty="0" err="1" smtClean="0">
                  <a:solidFill>
                    <a:srgbClr val="0066FF"/>
                  </a:solidFill>
                </a:rPr>
                <a:t>agic</a:t>
              </a:r>
              <a:r>
                <a:rPr lang="de-DE" dirty="0" smtClean="0">
                  <a:solidFill>
                    <a:srgbClr val="0066FF"/>
                  </a:solidFill>
                </a:rPr>
                <a:t> </a:t>
              </a:r>
              <a:r>
                <a:rPr lang="de-DE" dirty="0" err="1" smtClean="0">
                  <a:solidFill>
                    <a:srgbClr val="0066FF"/>
                  </a:solidFill>
                </a:rPr>
                <a:t>energy</a:t>
              </a:r>
              <a:endParaRPr lang="de-DE" dirty="0">
                <a:solidFill>
                  <a:srgbClr val="0066FF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>
              <a:off x="1511660" y="6093296"/>
              <a:ext cx="2088000" cy="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&gt;0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&lt;0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17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>
                <a:solidFill>
                  <a:srgbClr val="FF0000"/>
                </a:solidFill>
              </a:rPr>
              <a:t>D</a:t>
            </a:r>
            <a:r>
              <a:rPr lang="en-US" sz="2400" b="1" kern="0" dirty="0" smtClean="0">
                <a:solidFill>
                  <a:srgbClr val="FF0000"/>
                </a:solidFill>
              </a:rPr>
              <a:t>euterons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92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33002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6900"/>
            <a:ext cx="7920000" cy="375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Electric</a:t>
            </a:r>
            <a:r>
              <a:rPr lang="de-DE" b="1" dirty="0" smtClean="0">
                <a:solidFill>
                  <a:srgbClr val="006666"/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d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Storage 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News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new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ideas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Projects </a:t>
            </a:r>
            <a:r>
              <a:rPr lang="de-DE" b="1" dirty="0" err="1">
                <a:solidFill>
                  <a:srgbClr val="006666">
                    <a:alpha val="30000"/>
                  </a:srgbClr>
                </a:solidFill>
              </a:rPr>
              <a:t>and</a:t>
            </a: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30000"/>
                  </a:srgbClr>
                </a:solidFill>
              </a:rPr>
              <a:t>persons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EDM searches at COSY: Overview of COSY plans and activities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 err="1" smtClean="0">
                <a:solidFill>
                  <a:srgbClr val="FF0000"/>
                </a:solidFill>
              </a:rPr>
              <a:t>Helions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92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4028" name="Picture 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6" y="1664806"/>
            <a:ext cx="7920000" cy="37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740" y="116632"/>
            <a:ext cx="7772400" cy="691662"/>
          </a:xfrm>
        </p:spPr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polarimetry </a:t>
            </a:r>
            <a:r>
              <a:rPr lang="de-DE" dirty="0" err="1" smtClean="0"/>
              <a:t>issues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4016" y="728700"/>
            <a:ext cx="7772400" cy="849149"/>
          </a:xfrm>
        </p:spPr>
        <p:txBody>
          <a:bodyPr/>
          <a:lstStyle/>
          <a:p>
            <a:pPr marL="0" indent="0"/>
            <a:r>
              <a:rPr lang="de-DE" dirty="0" err="1" smtClean="0"/>
              <a:t>pC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dC</a:t>
            </a:r>
            <a:r>
              <a:rPr lang="de-DE" dirty="0" smtClean="0"/>
              <a:t> polarimetry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favored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pEDM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BNL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9552" y="1561105"/>
                <a:ext cx="8460940" cy="3754041"/>
              </a:xfrm>
              <a:prstGeom prst="rect">
                <a:avLst/>
              </a:prstGeo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srEDM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experiments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frozen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spin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mode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i.e., </a:t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mostly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polarized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along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direction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</a:t>
                </a:r>
                <a:endParaRPr lang="de-DE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de-DE" dirty="0" err="1">
                    <a:solidFill>
                      <a:srgbClr val="000000"/>
                    </a:solidFill>
                  </a:rPr>
                  <a:t>m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ost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promising ring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options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&amp;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beams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lnSpc>
                    <a:spcPct val="200000"/>
                  </a:lnSpc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C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destructive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phase-space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>
                    <a:solidFill>
                      <a:srgbClr val="000000"/>
                    </a:solidFill>
                  </a:rPr>
                  <a:t>on C </a:t>
                </a:r>
                <a:r>
                  <a:rPr lang="de-DE" dirty="0" err="1">
                    <a:solidFill>
                      <a:srgbClr val="000000"/>
                    </a:solidFill>
                  </a:rPr>
                  <a:t>determines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mainly</a:t>
                </a:r>
                <a:r>
                  <a:rPr lang="de-DE" dirty="0">
                    <a:solidFill>
                      <a:srgbClr val="000000"/>
                    </a:solidFill>
                  </a:rPr>
                  <a:t/>
                </a:r>
                <a:br>
                  <a:rPr lang="de-DE" dirty="0">
                    <a:solidFill>
                      <a:srgbClr val="000000"/>
                    </a:solidFill>
                  </a:rPr>
                </a:br>
                <a:r>
                  <a:rPr lang="de-DE" dirty="0" err="1" smtClean="0">
                    <a:solidFill>
                      <a:srgbClr val="000000"/>
                    </a:solidFill>
                  </a:rPr>
                  <a:t>particles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large betatron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amplitudes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>
                    <a:solidFill>
                      <a:srgbClr val="000000"/>
                    </a:solidFill>
                  </a:rPr>
                  <a:t>i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not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capable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to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 dirty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. 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elastic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longitudinal </a:t>
                </a:r>
                <a:r>
                  <a:rPr lang="de-DE" dirty="0" err="1">
                    <a:solidFill>
                      <a:srgbClr val="000000"/>
                    </a:solidFill>
                  </a:rPr>
                  <a:t>analyzing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powers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tiny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violates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parity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61105"/>
                <a:ext cx="8460940" cy="3754041"/>
              </a:xfrm>
              <a:prstGeom prst="rect">
                <a:avLst/>
              </a:prstGeom>
              <a:blipFill rotWithShape="1">
                <a:blip r:embed="rId2"/>
                <a:stretch>
                  <a:fillRect l="-576" r="-216" b="-14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>
            <a:spLocks/>
          </p:cNvSpPr>
          <p:nvPr/>
        </p:nvSpPr>
        <p:spPr bwMode="auto">
          <a:xfrm>
            <a:off x="4212012" y="4653136"/>
            <a:ext cx="468000" cy="32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135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810599" cy="1044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75556" y="5625244"/>
                <a:ext cx="5196231" cy="402931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Ideally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a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method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would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.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5625244"/>
                <a:ext cx="5196231" cy="402931"/>
              </a:xfrm>
              <a:prstGeom prst="rect">
                <a:avLst/>
              </a:prstGeom>
              <a:blipFill rotWithShape="1">
                <a:blip r:embed="rId4"/>
                <a:stretch>
                  <a:fillRect l="-819" b="-220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37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7" t="4518" r="1799" b="10211"/>
          <a:stretch/>
        </p:blipFill>
        <p:spPr bwMode="auto">
          <a:xfrm>
            <a:off x="6560025" y="2960948"/>
            <a:ext cx="2142923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8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89066"/>
            <a:ext cx="7772400" cy="691662"/>
          </a:xfrm>
        </p:spPr>
        <p:txBody>
          <a:bodyPr/>
          <a:lstStyle/>
          <a:p>
            <a:r>
              <a:rPr lang="de-DE" dirty="0" err="1" smtClean="0"/>
              <a:t>Exploit</a:t>
            </a:r>
            <a:r>
              <a:rPr lang="de-DE" dirty="0" smtClean="0"/>
              <a:t> observables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39552" y="1124744"/>
                <a:ext cx="2057358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1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2057358" cy="9840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2513089" y="1124744"/>
                <a:ext cx="3175035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t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arget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or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2)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089" y="1124744"/>
                <a:ext cx="3175035" cy="9840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59532" y="3501008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de-DE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3501008"/>
                <a:ext cx="6937412" cy="1844864"/>
              </a:xfrm>
              <a:prstGeom prst="rect">
                <a:avLst/>
              </a:prstGeom>
              <a:blipFill rotWithShape="1">
                <a:blip r:embed="rId12"/>
                <a:stretch>
                  <a:fillRect b="-9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95536" y="2492896"/>
                <a:ext cx="4932548" cy="855555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Spin-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dependent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differential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cross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section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de-DE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f>
                      <m:f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492896"/>
                <a:ext cx="4932548" cy="855555"/>
              </a:xfrm>
              <a:prstGeom prst="rect">
                <a:avLst/>
              </a:prstGeom>
              <a:blipFill rotWithShape="1">
                <a:blip r:embed="rId13"/>
                <a:stretch>
                  <a:fillRect l="-986" t="-28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632741" y="5087346"/>
                <a:ext cx="3259739" cy="69057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A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nalyzing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power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de-DE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Spin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correlations</a:t>
                </a:r>
                <a:r>
                  <a:rPr lang="de-DE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41" y="5087346"/>
                <a:ext cx="3259739" cy="690574"/>
              </a:xfrm>
              <a:prstGeom prst="rect">
                <a:avLst/>
              </a:prstGeom>
              <a:blipFill rotWithShape="1">
                <a:blip r:embed="rId14"/>
                <a:stretch>
                  <a:fillRect l="-1304" t="-3478" b="-8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971600" y="5841268"/>
                <a:ext cx="59070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𝑝𝑝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necessary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observables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well-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known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range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50−2000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MeV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(not so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𝑝𝑑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𝑑𝑑</m:t>
                    </m:r>
                  </m:oMath>
                </a14:m>
                <a:r>
                  <a:rPr lang="de-DE" dirty="0">
                    <a:solidFill>
                      <a:srgbClr val="000000"/>
                    </a:solidFill>
                  </a:rPr>
                  <a:t>)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841268"/>
                <a:ext cx="5907002" cy="646331"/>
              </a:xfrm>
              <a:prstGeom prst="rect">
                <a:avLst/>
              </a:prstGeom>
              <a:blipFill rotWithShape="1">
                <a:blip r:embed="rId15"/>
                <a:stretch>
                  <a:fillRect l="-826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>
            <a:spLocks noChangeAspect="1"/>
          </p:cNvSpPr>
          <p:nvPr/>
        </p:nvSpPr>
        <p:spPr bwMode="auto">
          <a:xfrm>
            <a:off x="5737716" y="908980"/>
            <a:ext cx="3046752" cy="2340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grpSp>
        <p:nvGrpSpPr>
          <p:cNvPr id="41" name="Gruppieren 40"/>
          <p:cNvGrpSpPr>
            <a:grpSpLocks noChangeAspect="1"/>
          </p:cNvGrpSpPr>
          <p:nvPr/>
        </p:nvGrpSpPr>
        <p:grpSpPr>
          <a:xfrm>
            <a:off x="5616116" y="908992"/>
            <a:ext cx="3384760" cy="2448000"/>
            <a:chOff x="2240168" y="2638494"/>
            <a:chExt cx="2310685" cy="1667904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2240168" y="2638494"/>
              <a:ext cx="2310685" cy="1655599"/>
              <a:chOff x="2240168" y="2638494"/>
              <a:chExt cx="2310685" cy="1655599"/>
            </a:xfrm>
          </p:grpSpPr>
          <p:cxnSp>
            <p:nvCxnSpPr>
              <p:cNvPr id="53" name="Gerade Verbindung mit Pfeil 52"/>
              <p:cNvCxnSpPr/>
              <p:nvPr/>
            </p:nvCxnSpPr>
            <p:spPr>
              <a:xfrm rot="5400000" flipH="1" flipV="1">
                <a:off x="2768490" y="3067233"/>
                <a:ext cx="725431" cy="0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mit Pfeil 53"/>
              <p:cNvCxnSpPr/>
              <p:nvPr/>
            </p:nvCxnSpPr>
            <p:spPr>
              <a:xfrm rot="10800000" flipH="1" flipV="1">
                <a:off x="3131840" y="3427411"/>
                <a:ext cx="1188000" cy="1588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mit Pfeil 54"/>
              <p:cNvCxnSpPr/>
              <p:nvPr/>
            </p:nvCxnSpPr>
            <p:spPr>
              <a:xfrm rot="18900000" flipH="1" flipV="1">
                <a:off x="2240168" y="3797878"/>
                <a:ext cx="1044000" cy="1588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feld 55"/>
                  <p:cNvSpPr txBox="1"/>
                  <p:nvPr/>
                </p:nvSpPr>
                <p:spPr>
                  <a:xfrm>
                    <a:off x="3480637" y="3157877"/>
                    <a:ext cx="1070216" cy="2584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sideways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 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feld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0637" y="3157877"/>
                    <a:ext cx="1070216" cy="258416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feld 56"/>
                  <p:cNvSpPr txBox="1"/>
                  <p:nvPr/>
                </p:nvSpPr>
                <p:spPr>
                  <a:xfrm>
                    <a:off x="2511386" y="2638494"/>
                    <a:ext cx="73013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up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feld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11386" y="2638494"/>
                    <a:ext cx="730136" cy="307777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feld 57"/>
                  <p:cNvSpPr txBox="1"/>
                  <p:nvPr/>
                </p:nvSpPr>
                <p:spPr>
                  <a:xfrm>
                    <a:off x="2439567" y="3986316"/>
                    <a:ext cx="139480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along</m:t>
                          </m:r>
                          <m: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beam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feld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9567" y="3986316"/>
                    <a:ext cx="1394805" cy="307777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Gerade Verbindung 42"/>
            <p:cNvCxnSpPr/>
            <p:nvPr/>
          </p:nvCxnSpPr>
          <p:spPr>
            <a:xfrm flipH="1">
              <a:off x="3347865" y="3429000"/>
              <a:ext cx="432047" cy="432048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>
              <a:off x="2699792" y="3861048"/>
              <a:ext cx="6480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>
              <a:off x="3347864" y="2780928"/>
              <a:ext cx="1" cy="108012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 flipH="1">
              <a:off x="3131841" y="2780928"/>
              <a:ext cx="216023" cy="646483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/>
          </p:nvCxnSpPr>
          <p:spPr>
            <a:xfrm flipH="1" flipV="1">
              <a:off x="3131841" y="3429000"/>
              <a:ext cx="215951" cy="432048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feld 47"/>
                <p:cNvSpPr txBox="1"/>
                <p:nvPr/>
              </p:nvSpPr>
              <p:spPr>
                <a:xfrm>
                  <a:off x="2763006" y="3634177"/>
                  <a:ext cx="263689" cy="230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feld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3006" y="3634177"/>
                  <a:ext cx="263689" cy="230668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/>
                <p:cNvSpPr txBox="1"/>
                <p:nvPr/>
              </p:nvSpPr>
              <p:spPr>
                <a:xfrm>
                  <a:off x="3147011" y="3213973"/>
                  <a:ext cx="248369" cy="230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feld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7011" y="3213973"/>
                  <a:ext cx="248369" cy="230668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Bogen 49"/>
            <p:cNvSpPr/>
            <p:nvPr/>
          </p:nvSpPr>
          <p:spPr>
            <a:xfrm rot="18064210">
              <a:off x="2715420" y="3056008"/>
              <a:ext cx="1580340" cy="920439"/>
            </a:xfrm>
            <a:prstGeom prst="arc">
              <a:avLst>
                <a:gd name="adj1" fmla="val 14147756"/>
                <a:gd name="adj2" fmla="val 17617234"/>
              </a:avLst>
            </a:prstGeom>
            <a:ln w="6350">
              <a:solidFill>
                <a:srgbClr val="C00000"/>
              </a:solidFill>
              <a:headEnd type="none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cxnSp>
          <p:nvCxnSpPr>
            <p:cNvPr id="51" name="Gerade Verbindung 50"/>
            <p:cNvCxnSpPr/>
            <p:nvPr/>
          </p:nvCxnSpPr>
          <p:spPr>
            <a:xfrm flipH="1">
              <a:off x="2699792" y="2780928"/>
              <a:ext cx="648071" cy="108012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Bogen 51"/>
            <p:cNvSpPr/>
            <p:nvPr/>
          </p:nvSpPr>
          <p:spPr>
            <a:xfrm rot="2094160">
              <a:off x="2543516" y="3518551"/>
              <a:ext cx="441138" cy="407567"/>
            </a:xfrm>
            <a:prstGeom prst="arc">
              <a:avLst/>
            </a:prstGeom>
            <a:ln w="6350">
              <a:solidFill>
                <a:srgbClr val="C00000"/>
              </a:solidFill>
              <a:headEnd type="stealth" w="sm" len="med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8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smtClean="0"/>
                  <a:t>How </a:t>
                </a:r>
                <a:r>
                  <a:rPr lang="de-DE" dirty="0" err="1" smtClean="0"/>
                  <a:t>could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one</a:t>
                </a:r>
                <a:r>
                  <a:rPr lang="de-DE" dirty="0" smtClean="0"/>
                  <a:t> do </a:t>
                </a:r>
                <a:r>
                  <a:rPr lang="de-DE" dirty="0" err="1" smtClean="0"/>
                  <a:t>that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?</a:t>
                </a:r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412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0788"/>
                <a:ext cx="6622504" cy="540000"/>
              </a:xfr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anchor="ctr"/>
              <a:lstStyle/>
              <a:p>
                <a:r>
                  <a:rPr lang="de-DE" dirty="0" smtClean="0"/>
                  <a:t>Suggestion 1: </a:t>
                </a:r>
                <a:r>
                  <a:rPr lang="de-DE" dirty="0" err="1" smtClean="0"/>
                  <a:t>Use</a:t>
                </a:r>
                <a:r>
                  <a:rPr lang="de-DE" dirty="0" smtClean="0"/>
                  <a:t> a </a:t>
                </a:r>
                <a:r>
                  <a:rPr lang="de-DE" dirty="0" err="1" smtClean="0"/>
                  <a:t>polarized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</m:acc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/>
                  <a:t>storage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cell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target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0788"/>
                <a:ext cx="6622504" cy="540000"/>
              </a:xfrm>
              <a:blipFill rotWithShape="1">
                <a:blip r:embed="rId7"/>
                <a:stretch>
                  <a:fillRect l="-1103" b="-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uppieren 26"/>
          <p:cNvGrpSpPr>
            <a:grpSpLocks noChangeAspect="1"/>
          </p:cNvGrpSpPr>
          <p:nvPr/>
        </p:nvGrpSpPr>
        <p:grpSpPr>
          <a:xfrm>
            <a:off x="1908292" y="2810904"/>
            <a:ext cx="5292000" cy="1590204"/>
            <a:chOff x="863588" y="2960948"/>
            <a:chExt cx="7308812" cy="2196012"/>
          </a:xfrm>
        </p:grpSpPr>
        <p:sp>
          <p:nvSpPr>
            <p:cNvPr id="8" name="Ellipse 7"/>
            <p:cNvSpPr/>
            <p:nvPr/>
          </p:nvSpPr>
          <p:spPr bwMode="auto">
            <a:xfrm>
              <a:off x="863588" y="3033184"/>
              <a:ext cx="7272000" cy="208800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 bwMode="auto">
            <a:xfrm flipV="1">
              <a:off x="2771892" y="3284984"/>
              <a:ext cx="359948" cy="7200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Gerade Verbindung mit Pfeil 15"/>
            <p:cNvCxnSpPr/>
            <p:nvPr/>
          </p:nvCxnSpPr>
          <p:spPr bwMode="auto">
            <a:xfrm flipH="1" flipV="1">
              <a:off x="5904240" y="3284984"/>
              <a:ext cx="359948" cy="72008"/>
            </a:xfrm>
            <a:prstGeom prst="straightConnector1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4644008" y="3176972"/>
              <a:ext cx="0" cy="46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>
              <a:off x="4500064" y="3177044"/>
              <a:ext cx="0" cy="46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21"/>
            <p:cNvCxnSpPr/>
            <p:nvPr/>
          </p:nvCxnSpPr>
          <p:spPr bwMode="auto">
            <a:xfrm rot="16200000">
              <a:off x="4968080" y="2852972"/>
              <a:ext cx="0" cy="64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 rot="16200000">
              <a:off x="4176064" y="2852971"/>
              <a:ext cx="0" cy="64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 rot="16200000">
              <a:off x="4571992" y="2240948"/>
              <a:ext cx="0" cy="144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Ellipse 24"/>
            <p:cNvSpPr/>
            <p:nvPr/>
          </p:nvSpPr>
          <p:spPr bwMode="auto">
            <a:xfrm>
              <a:off x="900400" y="3068960"/>
              <a:ext cx="7272000" cy="2088000"/>
            </a:xfrm>
            <a:prstGeom prst="ellips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26" name="Pfeil nach rechts 25"/>
            <p:cNvSpPr/>
            <p:nvPr/>
          </p:nvSpPr>
          <p:spPr bwMode="auto">
            <a:xfrm rot="16200000">
              <a:off x="4392007" y="3910557"/>
              <a:ext cx="360000" cy="144000"/>
            </a:xfrm>
            <a:prstGeom prst="rightArrow">
              <a:avLst/>
            </a:prstGeom>
            <a:solidFill>
              <a:srgbClr val="CCCC00"/>
            </a:solidFill>
            <a:ln w="28575" cap="flat" cmpd="sng" algn="ctr">
              <a:solidFill>
                <a:srgbClr val="00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3743908" y="2442592"/>
            <a:ext cx="1692188" cy="914400"/>
            <a:chOff x="3743908" y="2442592"/>
            <a:chExt cx="1692188" cy="914400"/>
          </a:xfrm>
        </p:grpSpPr>
        <p:sp>
          <p:nvSpPr>
            <p:cNvPr id="28" name="Ellipse 27"/>
            <p:cNvSpPr/>
            <p:nvPr/>
          </p:nvSpPr>
          <p:spPr bwMode="auto">
            <a:xfrm>
              <a:off x="3743908" y="2442592"/>
              <a:ext cx="252000" cy="91440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5184096" y="2442592"/>
              <a:ext cx="252000" cy="9144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31" name="Gerade Verbindung 30"/>
            <p:cNvCxnSpPr>
              <a:stCxn id="28" idx="0"/>
              <a:endCxn id="30" idx="0"/>
            </p:cNvCxnSpPr>
            <p:nvPr/>
          </p:nvCxnSpPr>
          <p:spPr bwMode="auto">
            <a:xfrm>
              <a:off x="3869908" y="2442592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32"/>
            <p:cNvCxnSpPr>
              <a:stCxn id="28" idx="4"/>
              <a:endCxn id="30" idx="4"/>
            </p:cNvCxnSpPr>
            <p:nvPr/>
          </p:nvCxnSpPr>
          <p:spPr bwMode="auto">
            <a:xfrm>
              <a:off x="3869908" y="3356992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feld 35"/>
          <p:cNvSpPr txBox="1"/>
          <p:nvPr/>
        </p:nvSpPr>
        <p:spPr>
          <a:xfrm>
            <a:off x="5652120" y="223157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</a:rPr>
              <a:t>Detector</a:t>
            </a:r>
            <a:endParaRPr lang="de-D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503548" y="4761148"/>
                <a:ext cx="8424936" cy="992388"/>
              </a:xfrm>
              <a:prstGeom prst="rect">
                <a:avLst/>
              </a:prstGeo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smtClean="0">
                    <a:solidFill>
                      <a:srgbClr val="000000"/>
                    </a:solidFill>
                  </a:rPr>
                  <a:t>Detector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&amp;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beams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separately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based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kinematics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Alignment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target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along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axes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i="1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 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Leads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to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unwanted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MDM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rotations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>
                    <a:solidFill>
                      <a:srgbClr val="FF0000"/>
                    </a:solidFill>
                    <a:sym typeface="Symbol"/>
                  </a:rPr>
                  <a:t> </a:t>
                </a:r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bsolute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no-go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in EDM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experiments</a:t>
                </a:r>
                <a:r>
                  <a:rPr lang="de-DE" dirty="0">
                    <a:solidFill>
                      <a:srgbClr val="000000"/>
                    </a:solidFill>
                  </a:rPr>
                  <a:t>.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4761148"/>
                <a:ext cx="8424936" cy="992388"/>
              </a:xfrm>
              <a:prstGeom prst="rect">
                <a:avLst/>
              </a:prstGeom>
              <a:blipFill rotWithShape="1">
                <a:blip r:embed="rId8"/>
                <a:stretch>
                  <a:fillRect l="-434" b="-84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38"/>
          <p:cNvSpPr txBox="1"/>
          <p:nvPr/>
        </p:nvSpPr>
        <p:spPr>
          <a:xfrm>
            <a:off x="3059832" y="339299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cell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27432" y="3013211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B0F0"/>
                </a:solidFill>
              </a:rPr>
              <a:t>CW</a:t>
            </a:r>
            <a:endParaRPr lang="de-DE" b="1" dirty="0">
              <a:solidFill>
                <a:srgbClr val="00B0F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671748" y="3104964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2060"/>
                </a:solidFill>
              </a:rPr>
              <a:t>CCW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Inhaltsplatzhalter 2"/>
          <p:cNvSpPr>
            <a:spLocks noGrp="1"/>
          </p:cNvSpPr>
          <p:nvPr>
            <p:ph idx="1"/>
          </p:nvPr>
        </p:nvSpPr>
        <p:spPr>
          <a:xfrm>
            <a:off x="685800" y="656692"/>
            <a:ext cx="7198568" cy="540000"/>
          </a:xfrm>
          <a:solidFill>
            <a:srgbClr val="DAFEF5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de-DE" dirty="0" smtClean="0"/>
              <a:t>Suggestion 2: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colliding</a:t>
            </a:r>
            <a:r>
              <a:rPr lang="de-DE" dirty="0" smtClean="0"/>
              <a:t> beam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cxnSp>
        <p:nvCxnSpPr>
          <p:cNvPr id="121" name="Gerade Verbindung 120"/>
          <p:cNvCxnSpPr/>
          <p:nvPr/>
        </p:nvCxnSpPr>
        <p:spPr bwMode="auto">
          <a:xfrm>
            <a:off x="4824028" y="3837907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6809" name="Textfeld 1356808"/>
          <p:cNvSpPr txBox="1"/>
          <p:nvPr/>
        </p:nvSpPr>
        <p:spPr>
          <a:xfrm>
            <a:off x="395536" y="4976008"/>
            <a:ext cx="8604956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Collide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two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external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beams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with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ccw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stored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beams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</a:rPr>
              <a:t>Energy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could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tuned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match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detector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acceptance</a:t>
            </a:r>
            <a:r>
              <a:rPr lang="de-DE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components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low-energy</a:t>
            </a:r>
            <a:r>
              <a:rPr lang="de-DE" dirty="0" smtClean="0">
                <a:solidFill>
                  <a:srgbClr val="000000"/>
                </a:solidFill>
              </a:rPr>
              <a:t> beam </a:t>
            </a:r>
            <a:r>
              <a:rPr lang="de-DE" dirty="0" err="1" smtClean="0">
                <a:solidFill>
                  <a:srgbClr val="000000"/>
                </a:solidFill>
              </a:rPr>
              <a:t>can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large</a:t>
            </a:r>
            <a:r>
              <a:rPr lang="de-DE" dirty="0" smtClean="0">
                <a:solidFill>
                  <a:srgbClr val="000000"/>
                </a:solidFill>
              </a:rPr>
              <a:t>, </a:t>
            </a:r>
            <a:r>
              <a:rPr lang="de-DE" dirty="0" err="1" smtClean="0">
                <a:solidFill>
                  <a:srgbClr val="000000"/>
                </a:solidFill>
              </a:rPr>
              <a:t>would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selected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rotators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transmission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lines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Luminosity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estimates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necessary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908292" y="1835531"/>
            <a:ext cx="5292000" cy="2169533"/>
            <a:chOff x="1908292" y="1835531"/>
            <a:chExt cx="5292000" cy="2169533"/>
          </a:xfrm>
        </p:grpSpPr>
        <p:sp>
          <p:nvSpPr>
            <p:cNvPr id="102" name="Ellipse 101"/>
            <p:cNvSpPr/>
            <p:nvPr/>
          </p:nvSpPr>
          <p:spPr bwMode="auto">
            <a:xfrm>
              <a:off x="1908292" y="2467168"/>
              <a:ext cx="5265346" cy="1511989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03" name="Gerade Verbindung mit Pfeil 102"/>
            <p:cNvCxnSpPr/>
            <p:nvPr/>
          </p:nvCxnSpPr>
          <p:spPr bwMode="auto">
            <a:xfrm flipV="1">
              <a:off x="3290014" y="2649505"/>
              <a:ext cx="260623" cy="5214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4" name="Gerade Verbindung mit Pfeil 103"/>
            <p:cNvCxnSpPr/>
            <p:nvPr/>
          </p:nvCxnSpPr>
          <p:spPr bwMode="auto">
            <a:xfrm flipH="1" flipV="1">
              <a:off x="5558014" y="2649505"/>
              <a:ext cx="260623" cy="52143"/>
            </a:xfrm>
            <a:prstGeom prst="straightConnector1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Ellipse 109"/>
            <p:cNvSpPr/>
            <p:nvPr/>
          </p:nvSpPr>
          <p:spPr bwMode="auto">
            <a:xfrm>
              <a:off x="1934946" y="2493075"/>
              <a:ext cx="5265346" cy="1511989"/>
            </a:xfrm>
            <a:prstGeom prst="ellips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3" name="Ellipse 112"/>
            <p:cNvSpPr/>
            <p:nvPr/>
          </p:nvSpPr>
          <p:spPr bwMode="auto">
            <a:xfrm>
              <a:off x="3743908" y="2046547"/>
              <a:ext cx="252000" cy="91440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 bwMode="auto">
            <a:xfrm>
              <a:off x="5184096" y="2046547"/>
              <a:ext cx="252000" cy="9144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15" name="Gerade Verbindung 114"/>
            <p:cNvCxnSpPr>
              <a:stCxn id="113" idx="0"/>
              <a:endCxn id="114" idx="0"/>
            </p:cNvCxnSpPr>
            <p:nvPr/>
          </p:nvCxnSpPr>
          <p:spPr bwMode="auto">
            <a:xfrm>
              <a:off x="3869908" y="2046547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Gerade Verbindung 115"/>
            <p:cNvCxnSpPr>
              <a:stCxn id="113" idx="4"/>
              <a:endCxn id="114" idx="4"/>
            </p:cNvCxnSpPr>
            <p:nvPr/>
          </p:nvCxnSpPr>
          <p:spPr bwMode="auto">
            <a:xfrm>
              <a:off x="3869908" y="2960947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7" name="Textfeld 116"/>
            <p:cNvSpPr txBox="1"/>
            <p:nvPr/>
          </p:nvSpPr>
          <p:spPr>
            <a:xfrm>
              <a:off x="5652120" y="183553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Detector</a:t>
              </a:r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97" name="Bogen 96"/>
            <p:cNvSpPr/>
            <p:nvPr/>
          </p:nvSpPr>
          <p:spPr bwMode="auto">
            <a:xfrm>
              <a:off x="3905884" y="2492896"/>
              <a:ext cx="1314188" cy="678940"/>
            </a:xfrm>
            <a:prstGeom prst="arc">
              <a:avLst>
                <a:gd name="adj1" fmla="val 16200000"/>
                <a:gd name="adj2" fmla="val 200054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20" name="Bogen 119"/>
            <p:cNvSpPr/>
            <p:nvPr/>
          </p:nvSpPr>
          <p:spPr bwMode="auto">
            <a:xfrm flipH="1">
              <a:off x="3923928" y="2492896"/>
              <a:ext cx="1314188" cy="678940"/>
            </a:xfrm>
            <a:prstGeom prst="arc">
              <a:avLst>
                <a:gd name="adj1" fmla="val 16200000"/>
                <a:gd name="adj2" fmla="val 2078302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99" name="Bogen 98"/>
            <p:cNvSpPr/>
            <p:nvPr/>
          </p:nvSpPr>
          <p:spPr bwMode="auto">
            <a:xfrm rot="16200000">
              <a:off x="4698811" y="3001451"/>
              <a:ext cx="660779" cy="914400"/>
            </a:xfrm>
            <a:prstGeom prst="arc">
              <a:avLst>
                <a:gd name="adj1" fmla="val 16200000"/>
                <a:gd name="adj2" fmla="val 19444792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23" name="Gerade Verbindung 122"/>
            <p:cNvCxnSpPr>
              <a:endCxn id="97" idx="2"/>
            </p:cNvCxnSpPr>
            <p:nvPr/>
          </p:nvCxnSpPr>
          <p:spPr bwMode="auto">
            <a:xfrm flipV="1">
              <a:off x="4817159" y="3099362"/>
              <a:ext cx="151627" cy="6592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sp>
          <p:nvSpPr>
            <p:cNvPr id="128" name="Bogen 127"/>
            <p:cNvSpPr/>
            <p:nvPr/>
          </p:nvSpPr>
          <p:spPr bwMode="auto">
            <a:xfrm rot="5400000" flipH="1">
              <a:off x="3784410" y="3001451"/>
              <a:ext cx="660779" cy="914400"/>
            </a:xfrm>
            <a:prstGeom prst="arc">
              <a:avLst>
                <a:gd name="adj1" fmla="val 16200000"/>
                <a:gd name="adj2" fmla="val 19389139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356807" name="Gerade Verbindung 1356806"/>
            <p:cNvCxnSpPr/>
            <p:nvPr/>
          </p:nvCxnSpPr>
          <p:spPr bwMode="auto">
            <a:xfrm flipV="1">
              <a:off x="4572000" y="3465003"/>
              <a:ext cx="0" cy="324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stealth" w="med" len="lg"/>
            </a:ln>
            <a:effectLst/>
          </p:spPr>
        </p:cxnSp>
        <p:sp>
          <p:nvSpPr>
            <p:cNvPr id="1356808" name="Textfeld 1356807"/>
            <p:cNvSpPr txBox="1"/>
            <p:nvPr/>
          </p:nvSpPr>
          <p:spPr>
            <a:xfrm>
              <a:off x="4716016" y="3358152"/>
              <a:ext cx="1836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000000"/>
                  </a:solidFill>
                </a:rPr>
                <a:t>Polarized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ion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source</a:t>
              </a:r>
              <a:r>
                <a:rPr lang="de-DE" sz="1400" dirty="0" smtClean="0">
                  <a:solidFill>
                    <a:srgbClr val="000000"/>
                  </a:solidFill>
                </a:rPr>
                <a:t/>
              </a:r>
              <a:br>
                <a:rPr lang="de-DE" sz="1400" dirty="0" smtClean="0">
                  <a:solidFill>
                    <a:srgbClr val="000000"/>
                  </a:solidFill>
                </a:rPr>
              </a:br>
              <a:r>
                <a:rPr lang="de-DE" sz="1400" dirty="0" smtClean="0">
                  <a:solidFill>
                    <a:srgbClr val="000000"/>
                  </a:solidFill>
                </a:rPr>
                <a:t>(~10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MeV</a:t>
              </a:r>
              <a:r>
                <a:rPr lang="de-DE" sz="1400" dirty="0" smtClean="0">
                  <a:solidFill>
                    <a:srgbClr val="000000"/>
                  </a:solidFill>
                </a:rPr>
                <a:t>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46" name="Gerade Verbindung 145"/>
            <p:cNvCxnSpPr>
              <a:stCxn id="128" idx="2"/>
              <a:endCxn id="120" idx="2"/>
            </p:cNvCxnSpPr>
            <p:nvPr/>
          </p:nvCxnSpPr>
          <p:spPr bwMode="auto">
            <a:xfrm flipH="1" flipV="1">
              <a:off x="4187501" y="3104227"/>
              <a:ext cx="145016" cy="639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44624"/>
                <a:ext cx="7772400" cy="691662"/>
              </a:xfrm>
            </p:spPr>
            <p:txBody>
              <a:bodyPr/>
              <a:lstStyle/>
              <a:p>
                <a:r>
                  <a:rPr lang="de-DE" dirty="0" smtClean="0"/>
                  <a:t>How </a:t>
                </a:r>
                <a:r>
                  <a:rPr lang="de-DE" dirty="0" err="1" smtClean="0"/>
                  <a:t>could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one</a:t>
                </a:r>
                <a:r>
                  <a:rPr lang="de-DE" dirty="0" smtClean="0"/>
                  <a:t> do </a:t>
                </a:r>
                <a:r>
                  <a:rPr lang="de-DE" dirty="0" err="1" smtClean="0"/>
                  <a:t>that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?</a:t>
                </a:r>
                <a:endParaRPr lang="de-DE" dirty="0"/>
              </a:p>
            </p:txBody>
          </p:sp>
        </mc:Choice>
        <mc:Fallback xmlns="">
          <p:sp>
            <p:nvSpPr>
              <p:cNvPr id="28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44624"/>
                <a:ext cx="7772400" cy="691662"/>
              </a:xfrm>
              <a:blipFill rotWithShape="1">
                <a:blip r:embed="rId2"/>
                <a:stretch>
                  <a:fillRect l="-1412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1162980" y="2636912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de-DE" b="1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80" y="2636912"/>
                <a:ext cx="6937412" cy="1844864"/>
              </a:xfrm>
              <a:prstGeom prst="rect">
                <a:avLst/>
              </a:prstGeom>
              <a:blipFill rotWithShape="1">
                <a:blip r:embed="rId3"/>
                <a:stretch>
                  <a:fillRect b="-19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683568" y="1436836"/>
                <a:ext cx="2260940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436836"/>
                <a:ext cx="2260940" cy="9840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3420325" y="1436836"/>
                <a:ext cx="524008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probing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or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25" y="1436836"/>
                <a:ext cx="5240089" cy="9840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0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188640"/>
                <a:ext cx="7772400" cy="691662"/>
              </a:xfrm>
            </p:spPr>
            <p:txBody>
              <a:bodyPr/>
              <a:lstStyle/>
              <a:p>
                <a:r>
                  <a:rPr lang="de-DE" dirty="0"/>
                  <a:t>How </a:t>
                </a:r>
                <a:r>
                  <a:rPr lang="de-DE" dirty="0" err="1"/>
                  <a:t>could</a:t>
                </a:r>
                <a:r>
                  <a:rPr lang="de-DE" dirty="0"/>
                  <a:t> </a:t>
                </a:r>
                <a:r>
                  <a:rPr lang="de-DE" dirty="0" err="1"/>
                  <a:t>one</a:t>
                </a:r>
                <a:r>
                  <a:rPr lang="de-DE" dirty="0"/>
                  <a:t> do </a:t>
                </a:r>
                <a:r>
                  <a:rPr lang="de-DE" dirty="0" err="1"/>
                  <a:t>that</a:t>
                </a:r>
                <a:r>
                  <a:rPr lang="de-DE" dirty="0"/>
                  <a:t>, </a:t>
                </a:r>
                <a:r>
                  <a:rPr lang="de-DE" dirty="0" err="1"/>
                  <a:t>determine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 </m:t>
                    </m:r>
                  </m:oMath>
                </a14:m>
                <a:r>
                  <a:rPr lang="de-DE" dirty="0"/>
                  <a:t>?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188640"/>
                <a:ext cx="7772400" cy="691662"/>
              </a:xfrm>
              <a:blipFill rotWithShape="1">
                <a:blip r:embed="rId2"/>
                <a:stretch>
                  <a:fillRect l="-1412" b="-115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4632" cy="540000"/>
          </a:xfrm>
          <a:solidFill>
            <a:srgbClr val="DAFEF5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de-DE" dirty="0" smtClean="0"/>
              <a:t>Suggestion 3: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directly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colliding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908292" y="1891104"/>
            <a:ext cx="5292000" cy="2185968"/>
            <a:chOff x="1908292" y="1891104"/>
            <a:chExt cx="5292000" cy="2185968"/>
          </a:xfrm>
        </p:grpSpPr>
        <p:grpSp>
          <p:nvGrpSpPr>
            <p:cNvPr id="8" name="Gruppieren 7"/>
            <p:cNvGrpSpPr>
              <a:grpSpLocks noChangeAspect="1"/>
            </p:cNvGrpSpPr>
            <p:nvPr/>
          </p:nvGrpSpPr>
          <p:grpSpPr>
            <a:xfrm>
              <a:off x="1908292" y="2539176"/>
              <a:ext cx="5292000" cy="1537896"/>
              <a:chOff x="863588" y="3033184"/>
              <a:chExt cx="7308812" cy="2123776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863588" y="3033184"/>
                <a:ext cx="7272000" cy="2088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0" name="Gerade Verbindung mit Pfeil 9"/>
              <p:cNvCxnSpPr/>
              <p:nvPr/>
            </p:nvCxnSpPr>
            <p:spPr bwMode="auto">
              <a:xfrm flipV="1">
                <a:off x="2771892" y="3284984"/>
                <a:ext cx="359948" cy="7200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Gerade Verbindung mit Pfeil 10"/>
              <p:cNvCxnSpPr/>
              <p:nvPr/>
            </p:nvCxnSpPr>
            <p:spPr bwMode="auto">
              <a:xfrm flipH="1" flipV="1">
                <a:off x="5904240" y="3284984"/>
                <a:ext cx="359948" cy="7200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Ellipse 16"/>
              <p:cNvSpPr/>
              <p:nvPr/>
            </p:nvSpPr>
            <p:spPr bwMode="auto">
              <a:xfrm>
                <a:off x="900400" y="3068960"/>
                <a:ext cx="7272000" cy="2088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3743908" y="2102120"/>
              <a:ext cx="1692188" cy="914400"/>
              <a:chOff x="3743908" y="2442592"/>
              <a:chExt cx="1692188" cy="914400"/>
            </a:xfrm>
          </p:grpSpPr>
          <p:sp>
            <p:nvSpPr>
              <p:cNvPr id="20" name="Ellipse 19"/>
              <p:cNvSpPr/>
              <p:nvPr/>
            </p:nvSpPr>
            <p:spPr bwMode="auto">
              <a:xfrm>
                <a:off x="3743908" y="2442592"/>
                <a:ext cx="252000" cy="9144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5184096" y="2442592"/>
                <a:ext cx="252000" cy="9144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2" name="Gerade Verbindung 21"/>
              <p:cNvCxnSpPr>
                <a:stCxn id="20" idx="0"/>
                <a:endCxn id="21" idx="0"/>
              </p:cNvCxnSpPr>
              <p:nvPr/>
            </p:nvCxnSpPr>
            <p:spPr bwMode="auto">
              <a:xfrm>
                <a:off x="3869908" y="2442592"/>
                <a:ext cx="14401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Gerade Verbindung 22"/>
              <p:cNvCxnSpPr>
                <a:stCxn id="20" idx="4"/>
                <a:endCxn id="21" idx="4"/>
              </p:cNvCxnSpPr>
              <p:nvPr/>
            </p:nvCxnSpPr>
            <p:spPr bwMode="auto">
              <a:xfrm>
                <a:off x="3869908" y="3356992"/>
                <a:ext cx="14401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" name="Textfeld 23"/>
            <p:cNvSpPr txBox="1"/>
            <p:nvPr/>
          </p:nvSpPr>
          <p:spPr>
            <a:xfrm>
              <a:off x="5652120" y="1891104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Detector</a:t>
              </a:r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827432" y="2698467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B0F0"/>
                  </a:solidFill>
                </a:rPr>
                <a:t>CW</a:t>
              </a:r>
              <a:endParaRPr lang="de-DE" b="1" dirty="0">
                <a:solidFill>
                  <a:srgbClr val="00B0F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671748" y="2790220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2060"/>
                  </a:solidFill>
                </a:rPr>
                <a:t>CCW</a:t>
              </a:r>
              <a:endParaRPr lang="de-DE" b="1" dirty="0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83568" y="5217003"/>
                <a:ext cx="7988021" cy="120032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Requires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𝛽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functions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IP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should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rather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small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00"/>
                    </a:solidFill>
                  </a:rPr>
                  <a:t>A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dvantage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over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suggestion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2.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is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𝑓</m:t>
                    </m:r>
                    <m:r>
                      <m:rPr>
                        <m:sty m:val="p"/>
                      </m:rPr>
                      <a:rPr lang="de-DE" i="0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rev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supports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Disadvantage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is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sensitivity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comes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mainly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from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terms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𝐴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𝑥𝑧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𝐴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𝑧𝑧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Detailed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estimates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necessary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217003"/>
                <a:ext cx="7988021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533" t="-2010" b="-65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1007604" y="3140968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𝑷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  <m:sSub>
                        <m:sSubPr>
                          <m:ctrlP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de-DE" b="1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3140968"/>
                <a:ext cx="6937412" cy="1844864"/>
              </a:xfrm>
              <a:prstGeom prst="rect">
                <a:avLst/>
              </a:prstGeom>
              <a:blipFill rotWithShape="1">
                <a:blip r:embed="rId4"/>
                <a:stretch>
                  <a:fillRect b="-13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778180" y="1976896"/>
                <a:ext cx="2209644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80" y="1976896"/>
                <a:ext cx="2209644" cy="9840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hteck 29"/>
              <p:cNvSpPr/>
              <p:nvPr/>
            </p:nvSpPr>
            <p:spPr>
              <a:xfrm>
                <a:off x="3040247" y="1976896"/>
                <a:ext cx="2323841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Rechtec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247" y="1976896"/>
                <a:ext cx="2323841" cy="9840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1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3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 bwMode="auto">
          <a:xfrm>
            <a:off x="575556" y="2276872"/>
            <a:ext cx="3744416" cy="3137208"/>
          </a:xfrm>
          <a:prstGeom prst="rect">
            <a:avLst/>
          </a:prstGeom>
          <a:solidFill>
            <a:srgbClr val="DAFE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47564" y="728700"/>
            <a:ext cx="3024336" cy="1404000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0628"/>
            <a:ext cx="7772400" cy="691662"/>
          </a:xfrm>
        </p:spPr>
        <p:txBody>
          <a:bodyPr/>
          <a:lstStyle/>
          <a:p>
            <a:r>
              <a:rPr lang="de-DE" dirty="0" err="1" smtClean="0"/>
              <a:t>Luminosity</a:t>
            </a:r>
            <a:r>
              <a:rPr lang="de-DE" dirty="0" smtClean="0"/>
              <a:t> </a:t>
            </a:r>
            <a:r>
              <a:rPr lang="de-DE" dirty="0" err="1" smtClean="0"/>
              <a:t>estimate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collider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28234" y="1319746"/>
                <a:ext cx="2699650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𝐿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rev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34" y="1319746"/>
                <a:ext cx="2699650" cy="6690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63588" y="836712"/>
                <a:ext cx="1622175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𝜖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ra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836712"/>
                <a:ext cx="1622175" cy="427746"/>
              </a:xfrm>
              <a:prstGeom prst="rect">
                <a:avLst/>
              </a:prstGeom>
              <a:blipFill rotWithShape="1">
                <a:blip r:embed="rId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91580" y="2379829"/>
                <a:ext cx="2627720" cy="120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err="1" smtClean="0">
                    <a:solidFill>
                      <a:srgbClr val="000000"/>
                    </a:solidFill>
                  </a:rPr>
                  <a:t>Conditions</a:t>
                </a:r>
                <a:r>
                  <a:rPr lang="de-DE" b="1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endParaRPr lang="de-DE" sz="100" b="1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=1 </m:t>
                      </m:r>
                      <m: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</m:t>
                      </m:r>
                      <m:r>
                        <m:rPr>
                          <m:sty m:val="p"/>
                        </m:rP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m</m:t>
                      </m:r>
                    </m:oMath>
                  </m:oMathPara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𝑁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1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𝑁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2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=10</m:t>
                      </m:r>
                      <m:r>
                        <a:rPr lang="de-DE" i="1" baseline="30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11</m:t>
                      </m:r>
                    </m:oMath>
                  </m:oMathPara>
                </a14:m>
                <a:endParaRPr lang="de-DE" baseline="30000" dirty="0" smtClean="0">
                  <a:solidFill>
                    <a:srgbClr val="000000"/>
                  </a:solidFill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𝑏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2379829"/>
                <a:ext cx="2627720" cy="1209370"/>
              </a:xfrm>
              <a:prstGeom prst="rect">
                <a:avLst/>
              </a:prstGeom>
              <a:blipFill rotWithShape="1">
                <a:blip r:embed="rId4"/>
                <a:stretch>
                  <a:fillRect l="-2088" t="-25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2228163"/>
                  </p:ext>
                </p:extLst>
              </p:nvPr>
            </p:nvGraphicFramePr>
            <p:xfrm>
              <a:off x="773252" y="3742058"/>
              <a:ext cx="3186679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9562"/>
                    <a:gridCol w="1487117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  <a:sym typeface="Symbol"/>
                                  </a:rPr>
                                  <m:t>𝛃</m:t>
                                </m:r>
                                <m:r>
                                  <a:rPr lang="de-DE" b="1" smtClean="0">
                                    <a:latin typeface="Cambria Math"/>
                                    <a:sym typeface="Symbol"/>
                                  </a:rPr>
                                  <m:t> (</m:t>
                                </m:r>
                                <m:r>
                                  <a:rPr lang="de-DE" b="1" i="1" smtClean="0">
                                    <a:latin typeface="Cambria Math"/>
                                    <a:sym typeface="Symbol"/>
                                  </a:rPr>
                                  <m:t>𝐦</m:t>
                                </m:r>
                                <m:r>
                                  <a:rPr lang="de-DE" b="1" smtClean="0">
                                    <a:latin typeface="Cambria Math"/>
                                    <a:sym typeface="Symbol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b="1" dirty="0" smtClean="0">
                            <a:solidFill>
                              <a:schemeClr val="tx1"/>
                            </a:solidFill>
                            <a:sym typeface="Symbo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</a:rPr>
                                  <m:t>𝛔</m:t>
                                </m:r>
                                <m:r>
                                  <a:rPr lang="de-DE" b="1" smtClean="0"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b="1" i="1" smtClean="0">
                                    <a:latin typeface="Cambria Math"/>
                                  </a:rPr>
                                  <m:t>𝐦𝐦</m:t>
                                </m:r>
                                <m:r>
                                  <a:rPr lang="de-DE" b="1" smtClean="0"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3.2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0.32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0716297"/>
                  </p:ext>
                </p:extLst>
              </p:nvPr>
            </p:nvGraphicFramePr>
            <p:xfrm>
              <a:off x="773252" y="3742058"/>
              <a:ext cx="3186679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9562"/>
                    <a:gridCol w="1487117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1639" r="-87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1639" b="-3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101639" r="-87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101639" b="-2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205000" r="-87455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205000" b="-10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300000" r="-87455" b="-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300000" b="-16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3" name="Gruppieren 22"/>
          <p:cNvGrpSpPr/>
          <p:nvPr/>
        </p:nvGrpSpPr>
        <p:grpSpPr>
          <a:xfrm>
            <a:off x="4399039" y="674112"/>
            <a:ext cx="4601453" cy="4843120"/>
            <a:chOff x="4391597" y="755412"/>
            <a:chExt cx="4601453" cy="4843120"/>
          </a:xfrm>
        </p:grpSpPr>
        <p:pic>
          <p:nvPicPr>
            <p:cNvPr id="135475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597" y="1197236"/>
              <a:ext cx="4601453" cy="435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5911718" y="5229200"/>
                  <a:ext cx="233269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inetic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energy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MeV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1718" y="5229200"/>
                  <a:ext cx="233269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 rot="16200000">
                  <a:off x="3929227" y="2919263"/>
                  <a:ext cx="136608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Luminosity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29227" y="2919263"/>
                  <a:ext cx="136608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7379929" y="4329100"/>
                  <a:ext cx="1202317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=10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4329100"/>
                  <a:ext cx="1202317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290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7379929" y="3068960"/>
                  <a:ext cx="1068498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=1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3068960"/>
                  <a:ext cx="1068498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111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7379929" y="1763524"/>
                  <a:ext cx="1244828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=0.1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1763524"/>
                  <a:ext cx="1244828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111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 Verbindung 15"/>
            <p:cNvCxnSpPr/>
            <p:nvPr/>
          </p:nvCxnSpPr>
          <p:spPr bwMode="auto">
            <a:xfrm>
              <a:off x="6875873" y="908720"/>
              <a:ext cx="0" cy="403200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6875873" y="755412"/>
                  <a:ext cx="169507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de-DE" sz="1400" baseline="-250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magic</m:t>
                        </m:r>
                        <m:r>
                          <a:rPr lang="de-DE" sz="14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=232.8 </m:t>
                        </m:r>
                        <m:r>
                          <m:rPr>
                            <m:sty m:val="p"/>
                          </m:rPr>
                          <a:rPr lang="de-DE" sz="14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MeV</m:t>
                        </m:r>
                      </m:oMath>
                    </m:oMathPara>
                  </a14:m>
                  <a:endParaRPr lang="de-DE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873" y="755412"/>
                  <a:ext cx="1695079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583809" y="5553236"/>
                <a:ext cx="7912627" cy="91698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Even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under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these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optimistic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assumptions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event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rate will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rather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low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𝐑𝐚𝐭𝐞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𝑳</m:t>
                      </m:r>
                      <m:r>
                        <a:rPr lang="de-DE" b="1" i="1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</m:t>
                      </m:r>
                      <m:r>
                        <a:rPr lang="de-DE" b="1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𝒑𝒑</m:t>
                      </m:r>
                    </m:oMath>
                  </m:oMathPara>
                </a14:m>
                <a:endParaRPr lang="de-DE" b="1" i="1" baseline="-25000" dirty="0" smtClean="0">
                  <a:solidFill>
                    <a:srgbClr val="000000"/>
                  </a:solidFill>
                  <a:latin typeface="Cambria Math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           =3.1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∙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10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28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cm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s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−1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]×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10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−27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[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cm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mb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−1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]×15[</m:t>
                      </m:r>
                      <m:r>
                        <m:rPr>
                          <m:sty m:val="p"/>
                        </m:rP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mb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 ≈</m:t>
                      </m:r>
                      <m:r>
                        <a:rPr lang="de-DE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𝟒𝟔𝟔</m:t>
                      </m:r>
                      <m:r>
                        <a:rPr lang="de-DE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 </m:t>
                      </m:r>
                      <m:sSup>
                        <m:sSupPr>
                          <m:ctrlPr>
                            <a:rPr lang="de-DE" b="1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𝐬</m:t>
                          </m:r>
                        </m:e>
                        <m:sup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</m:t>
                          </m:r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9" y="5553236"/>
                <a:ext cx="7912627" cy="916982"/>
              </a:xfrm>
              <a:prstGeom prst="rect">
                <a:avLst/>
              </a:prstGeom>
              <a:blipFill rotWithShape="1">
                <a:blip r:embed="rId13"/>
                <a:stretch>
                  <a:fillRect l="-615" t="-2632" b="-72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9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11663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kern="0" dirty="0" err="1" smtClean="0">
                <a:solidFill>
                  <a:srgbClr val="006699"/>
                </a:solidFill>
              </a:rPr>
              <a:t>Resonance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Method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with</a:t>
            </a:r>
            <a:r>
              <a:rPr lang="de-DE" sz="2400" b="1" kern="0" dirty="0" smtClean="0">
                <a:solidFill>
                  <a:srgbClr val="006699"/>
                </a:solidFill>
              </a:rPr>
              <a:t> RF E-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fields</a:t>
            </a:r>
            <a:endParaRPr lang="de-DE" sz="2400" b="1" kern="0" dirty="0" smtClean="0">
              <a:solidFill>
                <a:srgbClr val="006699"/>
              </a:solidFill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684140" y="2780928"/>
            <a:ext cx="5148000" cy="2196000"/>
            <a:chOff x="1908276" y="2817176"/>
            <a:chExt cx="5148000" cy="2196000"/>
          </a:xfrm>
        </p:grpSpPr>
        <p:sp>
          <p:nvSpPr>
            <p:cNvPr id="26" name="Rechteck 25"/>
            <p:cNvSpPr/>
            <p:nvPr/>
          </p:nvSpPr>
          <p:spPr bwMode="auto">
            <a:xfrm>
              <a:off x="1908276" y="2817176"/>
              <a:ext cx="5148000" cy="219600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2016002" y="2888940"/>
              <a:ext cx="4932548" cy="2016805"/>
              <a:chOff x="2663788" y="872716"/>
              <a:chExt cx="5328592" cy="2268833"/>
            </a:xfrm>
          </p:grpSpPr>
          <p:sp>
            <p:nvSpPr>
              <p:cNvPr id="9" name="Abgerundetes Rechteck 8"/>
              <p:cNvSpPr/>
              <p:nvPr/>
            </p:nvSpPr>
            <p:spPr bwMode="auto">
              <a:xfrm>
                <a:off x="2663788" y="1135469"/>
                <a:ext cx="3672408" cy="1498776"/>
              </a:xfrm>
              <a:prstGeom prst="roundRect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z="160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lussdiagramm: Verbindungsstelle 9"/>
              <p:cNvSpPr/>
              <p:nvPr/>
            </p:nvSpPr>
            <p:spPr bwMode="auto">
              <a:xfrm>
                <a:off x="4408182" y="2534483"/>
                <a:ext cx="183620" cy="199837"/>
              </a:xfrm>
              <a:prstGeom prst="flowChartConnector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3348074" y="2772217"/>
                <a:ext cx="2303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>
                    <a:solidFill>
                      <a:srgbClr val="FF0000"/>
                    </a:solidFill>
                  </a:rPr>
                  <a:t>Polarimeter </a:t>
                </a:r>
                <a:r>
                  <a:rPr lang="de-DE" sz="1400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sz="1400" dirty="0" err="1" smtClean="0">
                    <a:solidFill>
                      <a:srgbClr val="000000"/>
                    </a:solidFill>
                  </a:rPr>
                  <a:t>dp</a:t>
                </a:r>
                <a:r>
                  <a:rPr lang="de-DE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000000"/>
                    </a:solidFill>
                  </a:rPr>
                  <a:t>elastic</a:t>
                </a:r>
                <a:r>
                  <a:rPr lang="de-DE" sz="1400" dirty="0" smtClean="0">
                    <a:solidFill>
                      <a:srgbClr val="000000"/>
                    </a:solidFill>
                  </a:rPr>
                  <a:t>)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3226971" y="2024844"/>
                <a:ext cx="254604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dirty="0" err="1" smtClean="0">
                    <a:solidFill>
                      <a:srgbClr val="0000FF"/>
                    </a:solidFill>
                  </a:rPr>
                  <a:t>stored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 d</a:t>
                </a:r>
              </a:p>
            </p:txBody>
          </p:sp>
          <p:cxnSp>
            <p:nvCxnSpPr>
              <p:cNvPr id="15" name="Gerade Verbindung mit Pfeil 14"/>
              <p:cNvCxnSpPr/>
              <p:nvPr/>
            </p:nvCxnSpPr>
            <p:spPr bwMode="auto">
              <a:xfrm rot="5400000">
                <a:off x="4176750" y="1134675"/>
                <a:ext cx="504056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Textfeld 15"/>
              <p:cNvSpPr txBox="1"/>
              <p:nvPr/>
            </p:nvSpPr>
            <p:spPr>
              <a:xfrm>
                <a:off x="4027440" y="1448780"/>
                <a:ext cx="9451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000000"/>
                    </a:solidFill>
                  </a:rPr>
                  <a:t>RF E-</a:t>
                </a:r>
                <a:r>
                  <a:rPr lang="de-DE" sz="1200" dirty="0" err="1" smtClean="0">
                    <a:solidFill>
                      <a:srgbClr val="000000"/>
                    </a:solidFill>
                  </a:rPr>
                  <a:t>field</a:t>
                </a:r>
                <a:endParaRPr lang="de-DE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7" name="Gerade Verbindung mit Pfeil 16"/>
              <p:cNvCxnSpPr/>
              <p:nvPr/>
            </p:nvCxnSpPr>
            <p:spPr bwMode="auto">
              <a:xfrm rot="16200000" flipV="1">
                <a:off x="4355182" y="1123950"/>
                <a:ext cx="504056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8" name="Flussdiagramm: Verbindungsstelle 17"/>
              <p:cNvSpPr/>
              <p:nvPr/>
            </p:nvSpPr>
            <p:spPr>
              <a:xfrm>
                <a:off x="6300192" y="1448780"/>
                <a:ext cx="90000" cy="90000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6588224" y="1268760"/>
                <a:ext cx="14041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err="1" smtClean="0">
                    <a:solidFill>
                      <a:srgbClr val="000000"/>
                    </a:solidFill>
                  </a:rPr>
                  <a:t>vertical</a:t>
                </a:r>
                <a:r>
                  <a:rPr lang="de-DE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rgbClr val="000000"/>
                    </a:solidFill>
                  </a:rPr>
                  <a:t>polarization</a:t>
                </a:r>
                <a:endParaRPr lang="de-DE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Textfeld 20"/>
          <p:cNvSpPr txBox="1"/>
          <p:nvPr/>
        </p:nvSpPr>
        <p:spPr>
          <a:xfrm>
            <a:off x="647564" y="1031574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precession </a:t>
            </a:r>
            <a:r>
              <a:rPr lang="de-DE" dirty="0" err="1" smtClean="0">
                <a:solidFill>
                  <a:srgbClr val="000000"/>
                </a:solidFill>
              </a:rPr>
              <a:t>governed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56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924" y="836712"/>
            <a:ext cx="2412000" cy="8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6588224" y="105828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(* </a:t>
            </a:r>
            <a:r>
              <a:rPr lang="de-DE" dirty="0" err="1" smtClean="0">
                <a:solidFill>
                  <a:srgbClr val="000000"/>
                </a:solidFill>
              </a:rPr>
              <a:t>rest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frame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647564" y="1575083"/>
                <a:ext cx="8105745" cy="1061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Two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situations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: 	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=0 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i="1" dirty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𝐸</m:t>
                    </m:r>
                    <m:r>
                      <a:rPr lang="de-DE" i="1" baseline="-25000" dirty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𝑅</m:t>
                    </m:r>
                    <m:r>
                      <a:rPr lang="de-DE" b="0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 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(=70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G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for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𝐸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𝑅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=30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</a:t>
                </a:r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EDM </a:t>
                </a:r>
                <a:r>
                  <a:rPr lang="de-DE" dirty="0" err="1" smtClean="0">
                    <a:solidFill>
                      <a:srgbClr val="FF0000"/>
                    </a:solidFill>
                    <a:sym typeface="Symbol"/>
                  </a:rPr>
                  <a:t>effect</a:t>
                </a:r>
                <a:endParaRPr lang="de-DE" dirty="0" smtClean="0">
                  <a:solidFill>
                    <a:srgbClr val="FF0000"/>
                  </a:solidFill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𝐸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𝐸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𝑅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 −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				</a:t>
                </a:r>
                <a:r>
                  <a:rPr lang="de-DE" dirty="0" err="1" smtClean="0">
                    <a:solidFill>
                      <a:srgbClr val="FF0000"/>
                    </a:solidFill>
                    <a:sym typeface="Symbol"/>
                  </a:rPr>
                  <a:t>no</a:t>
                </a:r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 EDM </a:t>
                </a:r>
                <a:r>
                  <a:rPr lang="de-DE" dirty="0" err="1" smtClean="0">
                    <a:solidFill>
                      <a:srgbClr val="FF0000"/>
                    </a:solidFill>
                    <a:sym typeface="Symbol"/>
                  </a:rPr>
                  <a:t>effect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575083"/>
                <a:ext cx="8105745" cy="1061829"/>
              </a:xfrm>
              <a:prstGeom prst="rect">
                <a:avLst/>
              </a:prstGeom>
              <a:blipFill rotWithShape="1">
                <a:blip r:embed="rId4"/>
                <a:stretch>
                  <a:fillRect l="-526" t="-2260" b="-73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uppieren 29"/>
          <p:cNvGrpSpPr/>
          <p:nvPr/>
        </p:nvGrpSpPr>
        <p:grpSpPr>
          <a:xfrm>
            <a:off x="683568" y="5049180"/>
            <a:ext cx="8064896" cy="946991"/>
            <a:chOff x="647564" y="5061954"/>
            <a:chExt cx="7704856" cy="946991"/>
          </a:xfrm>
          <a:solidFill>
            <a:srgbClr val="FFFF99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647564" y="5061954"/>
                  <a:ext cx="7704856" cy="946991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This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way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,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the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signal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is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b="1" dirty="0" err="1" smtClean="0">
                      <a:solidFill>
                        <a:srgbClr val="000000"/>
                      </a:solidFill>
                    </a:rPr>
                    <a:t>accumulated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during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the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cycle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. 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de-DE" dirty="0" smtClean="0">
                      <a:solidFill>
                        <a:srgbClr val="000000"/>
                      </a:solidFill>
                    </a:rPr>
                    <a:t>Statistical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improvement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over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single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turn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is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about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:                            . 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de-DE" dirty="0" smtClean="0">
                      <a:solidFill>
                        <a:srgbClr val="000000"/>
                      </a:solidFill>
                    </a:rPr>
                    <a:t>Brings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us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the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−24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e</m:t>
                      </m:r>
                      <m:r>
                        <a:rPr lang="de-DE" dirty="0" err="1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</m:t>
                      </m:r>
                      <m:r>
                        <m:rPr>
                          <m:sty m:val="p"/>
                        </m:rPr>
                        <a:rPr lang="de-DE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cm</m:t>
                      </m:r>
                    </m:oMath>
                  </a14:m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range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for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</m:oMath>
                  </a14:m>
                  <a:r>
                    <a:rPr lang="de-DE" dirty="0" smtClean="0">
                      <a:solidFill>
                        <a:srgbClr val="000000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564" y="5061954"/>
                  <a:ext cx="7704856" cy="9469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528" t="-2532" b="-569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bjek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17807188"/>
                    </p:ext>
                  </p:extLst>
                </p:nvPr>
              </p:nvGraphicFramePr>
              <p:xfrm>
                <a:off x="6357413" y="5363369"/>
                <a:ext cx="1687513" cy="3698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370215" name="Formel" r:id="rId6" imgW="1155600" imgH="253800" progId="Equation.3">
                        <p:embed/>
                      </p:oleObj>
                    </mc:Choice>
                    <mc:Fallback>
                      <p:oleObj name="Formel" r:id="rId6" imgW="1155600" imgH="2538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57413" y="5363369"/>
                              <a:ext cx="1687513" cy="36988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bjek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41742264"/>
                    </p:ext>
                  </p:extLst>
                </p:nvPr>
              </p:nvGraphicFramePr>
              <p:xfrm>
                <a:off x="6357413" y="5363369"/>
                <a:ext cx="1687513" cy="36988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256568" name="Formel" r:id="rId8" imgW="1155600" imgH="253800" progId="Equation.3">
                        <p:embed/>
                      </p:oleObj>
                    </mc:Choice>
                    <mc:Fallback>
                      <p:oleObj name="Formel" r:id="rId8" imgW="1155600" imgH="253800" progId="Equation.3">
                        <p:embed/>
                        <p:pic>
                          <p:nvPicPr>
                            <p:cNvPr id="0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57413" y="5363369"/>
                              <a:ext cx="1687513" cy="36988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" name="Rechteck 1"/>
          <p:cNvSpPr/>
          <p:nvPr/>
        </p:nvSpPr>
        <p:spPr>
          <a:xfrm>
            <a:off x="684140" y="5951021"/>
            <a:ext cx="8064324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But: </a:t>
            </a:r>
            <a:r>
              <a:rPr lang="de-DE" dirty="0" err="1">
                <a:solidFill>
                  <a:srgbClr val="000000"/>
                </a:solidFill>
              </a:rPr>
              <a:t>Flipping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fields</a:t>
            </a:r>
            <a:r>
              <a:rPr lang="de-DE" dirty="0">
                <a:solidFill>
                  <a:srgbClr val="000000"/>
                </a:solidFill>
              </a:rPr>
              <a:t> will </a:t>
            </a:r>
            <a:r>
              <a:rPr lang="de-DE" dirty="0" err="1">
                <a:solidFill>
                  <a:srgbClr val="000000"/>
                </a:solidFill>
              </a:rPr>
              <a:t>lead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coherent</a:t>
            </a:r>
            <a:r>
              <a:rPr lang="de-DE" dirty="0">
                <a:solidFill>
                  <a:srgbClr val="000000"/>
                </a:solidFill>
              </a:rPr>
              <a:t> betatron </a:t>
            </a:r>
            <a:r>
              <a:rPr lang="de-DE" dirty="0" err="1">
                <a:solidFill>
                  <a:srgbClr val="000000"/>
                </a:solidFill>
              </a:rPr>
              <a:t>oscillations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hard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handle </a:t>
            </a:r>
            <a:r>
              <a:rPr lang="de-DE" dirty="0" err="1" smtClean="0">
                <a:solidFill>
                  <a:srgbClr val="000000"/>
                </a:solidFill>
              </a:rPr>
              <a:t>systematics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56582" name="Picture 1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01" y="3325364"/>
            <a:ext cx="18669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6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467544" y="1833350"/>
            <a:ext cx="7992000" cy="4716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11663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kern="0" dirty="0" smtClean="0">
                <a:solidFill>
                  <a:srgbClr val="006699"/>
                </a:solidFill>
              </a:rPr>
              <a:t>Simulation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of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resonance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Method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with</a:t>
            </a:r>
            <a:r>
              <a:rPr lang="de-DE" sz="2000" b="1" kern="0" dirty="0" smtClean="0">
                <a:solidFill>
                  <a:srgbClr val="006699"/>
                </a:solidFill>
              </a:rPr>
              <a:t> RF E-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fields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000" b="1" kern="0" dirty="0" smtClean="0">
                <a:solidFill>
                  <a:srgbClr val="006699"/>
                </a:solidFill>
              </a:rPr>
              <a:t>  COSY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30803" y="836712"/>
                <a:ext cx="7528741" cy="94699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−20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10 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803" y="836712"/>
                <a:ext cx="7528741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647" t="-2532" b="-5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1763688" y="2024844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Constant E-</a:t>
            </a:r>
            <a:r>
              <a:rPr lang="de-DE" sz="1600" dirty="0" err="1" smtClean="0">
                <a:solidFill>
                  <a:srgbClr val="000000"/>
                </a:solidFill>
              </a:rPr>
              <a:t>field</a:t>
            </a: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719572" y="2384884"/>
            <a:ext cx="3331361" cy="4082970"/>
            <a:chOff x="719572" y="2384884"/>
            <a:chExt cx="3331361" cy="4082970"/>
          </a:xfrm>
        </p:grpSpPr>
        <p:pic>
          <p:nvPicPr>
            <p:cNvPr id="13096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9572" y="2384884"/>
              <a:ext cx="3312368" cy="3939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719572" y="6129300"/>
              <a:ext cx="333136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000000"/>
                  </a:solidFill>
                </a:rPr>
                <a:t>                    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Number</a:t>
              </a:r>
              <a:r>
                <a:rPr lang="de-DE" sz="1600" dirty="0" smtClean="0">
                  <a:solidFill>
                    <a:srgbClr val="0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of</a:t>
              </a:r>
              <a:r>
                <a:rPr lang="de-DE" sz="1600" dirty="0" smtClean="0">
                  <a:solidFill>
                    <a:srgbClr val="0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turns</a:t>
              </a:r>
              <a:r>
                <a:rPr lang="de-DE" sz="1600" dirty="0" smtClean="0">
                  <a:solidFill>
                    <a:srgbClr val="000000"/>
                  </a:solidFill>
                </a:rPr>
                <a:t>        </a:t>
              </a: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755576" y="3825044"/>
              <a:ext cx="468052" cy="8640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30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851" y="2348880"/>
            <a:ext cx="291054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5652120" y="1772816"/>
                <a:ext cx="248427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dirty="0" smtClean="0">
                    <a:solidFill>
                      <a:srgbClr val="000000"/>
                    </a:solidFill>
                  </a:rPr>
                  <a:t>E-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field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reversed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every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br>
                  <a:rPr lang="de-DE" sz="1600" dirty="0" smtClean="0">
                    <a:solidFill>
                      <a:srgbClr val="000000"/>
                    </a:solidFill>
                  </a:rPr>
                </a:br>
                <a:r>
                  <a:rPr lang="de-DE" sz="1600" dirty="0" smtClean="0">
                    <a:solidFill>
                      <a:srgbClr val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/(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𝐺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)≈21 </m:t>
                    </m:r>
                    <m:r>
                      <m:rPr>
                        <m:sty m:val="p"/>
                      </m:rPr>
                      <a:rPr lang="de-DE" sz="16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turns</m:t>
                    </m:r>
                  </m:oMath>
                </a14:m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772816"/>
                <a:ext cx="2484276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1225" t="-3125"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5256076" y="6165304"/>
            <a:ext cx="29274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                </a:t>
            </a:r>
            <a:r>
              <a:rPr lang="de-DE" sz="1600" dirty="0" err="1" smtClean="0">
                <a:solidFill>
                  <a:srgbClr val="000000"/>
                </a:solidFill>
              </a:rPr>
              <a:t>Number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turns</a:t>
            </a:r>
            <a:r>
              <a:rPr lang="de-DE" sz="1600" dirty="0" smtClean="0">
                <a:solidFill>
                  <a:srgbClr val="000000"/>
                </a:solidFill>
              </a:rPr>
              <a:t>      </a:t>
            </a:r>
            <a:endParaRPr 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612460" y="1833350"/>
            <a:ext cx="8100000" cy="4716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EDM searches at COSY: Overview of COSY plans and activities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11663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kern="0" dirty="0" smtClean="0">
                <a:solidFill>
                  <a:srgbClr val="006699"/>
                </a:solidFill>
              </a:rPr>
              <a:t>Simulation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of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resonance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Method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with</a:t>
            </a:r>
            <a:r>
              <a:rPr lang="de-DE" sz="2000" b="1" kern="0" dirty="0" smtClean="0">
                <a:solidFill>
                  <a:srgbClr val="006699"/>
                </a:solidFill>
              </a:rPr>
              <a:t> RF E-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fields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000" b="1" kern="0" dirty="0" smtClean="0">
                <a:solidFill>
                  <a:srgbClr val="006699"/>
                </a:solidFill>
              </a:rPr>
              <a:t>  COSY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30803" y="836712"/>
                <a:ext cx="5519460" cy="92333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−20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10 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803" y="836712"/>
                <a:ext cx="551946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882"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11560" y="1916832"/>
                <a:ext cx="82382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00000"/>
                    </a:solidFill>
                  </a:rPr>
                  <a:t>Linear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extrapolation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                         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a time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period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1600" i="1" baseline="-250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=1000 </m:t>
                    </m:r>
                    <m:r>
                      <m:rPr>
                        <m:sty m:val="p"/>
                      </m:rPr>
                      <a:rPr lang="de-DE" sz="16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1600" i="1" baseline="30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8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916832"/>
                <a:ext cx="8238217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370" t="-535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ieren 19"/>
          <p:cNvGrpSpPr/>
          <p:nvPr/>
        </p:nvGrpSpPr>
        <p:grpSpPr>
          <a:xfrm>
            <a:off x="899592" y="2492896"/>
            <a:ext cx="4543231" cy="3804010"/>
            <a:chOff x="2087724" y="2375812"/>
            <a:chExt cx="4543231" cy="3804010"/>
          </a:xfrm>
        </p:grpSpPr>
        <p:pic>
          <p:nvPicPr>
            <p:cNvPr id="13107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7724" y="2375812"/>
              <a:ext cx="4536504" cy="3507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2087724" y="5841268"/>
              <a:ext cx="45432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000000"/>
                  </a:solidFill>
                </a:rPr>
                <a:t>                        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Number</a:t>
              </a:r>
              <a:r>
                <a:rPr lang="de-DE" sz="1600" dirty="0" smtClean="0">
                  <a:solidFill>
                    <a:srgbClr val="0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of</a:t>
              </a:r>
              <a:r>
                <a:rPr lang="de-DE" sz="1600" dirty="0" smtClean="0">
                  <a:solidFill>
                    <a:srgbClr val="0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000000"/>
                  </a:solidFill>
                </a:rPr>
                <a:t>turns</a:t>
              </a:r>
              <a:r>
                <a:rPr lang="de-DE" sz="1600" dirty="0" smtClean="0">
                  <a:solidFill>
                    <a:srgbClr val="000000"/>
                  </a:solidFill>
                </a:rPr>
                <a:t>                         </a:t>
              </a: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5779249" y="3537012"/>
                <a:ext cx="268118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EDM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effect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accumulates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Polarimeter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𝑃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de-DE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𝑃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and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𝑃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</m:oMath>
                </a14:m>
                <a:endParaRPr lang="de-DE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49" y="3537012"/>
                <a:ext cx="2681183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1818" t="-2538" r="-1591" b="-15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2709256" y="1844824"/>
          <a:ext cx="1430696" cy="47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239" name="Formel" r:id="rId7" imgW="888840" imgH="291960" progId="Equation.3">
                  <p:embed/>
                </p:oleObj>
              </mc:Choice>
              <mc:Fallback>
                <p:oleObj name="Formel" r:id="rId7" imgW="8888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256" y="1844824"/>
                        <a:ext cx="1430696" cy="4700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5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feld 28"/>
              <p:cNvSpPr txBox="1">
                <a:spLocks noChangeArrowheads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Charge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symmetric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b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</a:b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  <a:sym typeface="Symbol"/>
                  </a:rPr>
                  <a:t>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No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>
                    <a:solidFill>
                      <a:srgbClr val="3A6F8A"/>
                    </a:solidFill>
                    <a:latin typeface="+mn-lt"/>
                  </a:rPr>
                  <a:t>EDM (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𝒅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=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)</a:t>
                </a:r>
                <a:endParaRPr lang="de-DE" sz="2400" dirty="0">
                  <a:solidFill>
                    <a:srgbClr val="3A6F8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532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5147" b="-169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475656" y="5948363"/>
            <a:ext cx="684076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Do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(e.g., </a:t>
            </a:r>
            <a:r>
              <a:rPr lang="de-DE" sz="2000" dirty="0" err="1">
                <a:solidFill>
                  <a:schemeClr val="bg1"/>
                </a:solidFill>
              </a:rPr>
              <a:t>electron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nucleon</a:t>
            </a:r>
            <a:r>
              <a:rPr lang="de-DE" sz="2000" dirty="0">
                <a:solidFill>
                  <a:schemeClr val="bg1"/>
                </a:solidFill>
              </a:rPr>
              <a:t>) </a:t>
            </a:r>
            <a:r>
              <a:rPr lang="de-DE" sz="2000" dirty="0" err="1">
                <a:solidFill>
                  <a:schemeClr val="bg1"/>
                </a:solidFill>
              </a:rPr>
              <a:t>have</a:t>
            </a:r>
            <a:r>
              <a:rPr lang="de-DE" sz="2000" dirty="0">
                <a:solidFill>
                  <a:schemeClr val="bg1"/>
                </a:solidFill>
              </a:rPr>
              <a:t> an EDM?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92688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-1065" t="31303" r="70290" b="28065"/>
          <a:stretch/>
        </p:blipFill>
        <p:spPr bwMode="auto">
          <a:xfrm>
            <a:off x="3785590" y="1161228"/>
            <a:ext cx="256153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  <m:t>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MDM</a:t>
                </a:r>
                <a:endParaRPr lang="de-DE" sz="2400" dirty="0" smtClean="0">
                  <a:solidFill>
                    <a:srgbClr val="0099FF"/>
                  </a:solidFill>
                  <a:latin typeface="+mn-lt"/>
                  <a:sym typeface="Symbol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  <m:t>𝒅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EDM</a:t>
                </a:r>
                <a:endParaRPr lang="de-DE" sz="2400" dirty="0">
                  <a:solidFill>
                    <a:srgbClr val="FF33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blipFill rotWithShape="1">
                <a:blip r:embed="rId5"/>
                <a:stretch>
                  <a:fillRect l="-478" t="-4828" r="-5742" b="-15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el 1"/>
          <p:cNvSpPr txBox="1">
            <a:spLocks/>
          </p:cNvSpPr>
          <p:nvPr/>
        </p:nvSpPr>
        <p:spPr bwMode="auto">
          <a:xfrm>
            <a:off x="287524" y="21705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Physics</a:t>
            </a:r>
            <a:r>
              <a:rPr lang="de-DE" dirty="0" smtClean="0"/>
              <a:t>: </a:t>
            </a:r>
            <a:r>
              <a:rPr lang="de-DE" dirty="0">
                <a:solidFill>
                  <a:srgbClr val="C00000"/>
                </a:solidFill>
              </a:rPr>
              <a:t>Fundamental </a:t>
            </a:r>
            <a:r>
              <a:rPr lang="de-DE" dirty="0" err="1">
                <a:solidFill>
                  <a:srgbClr val="C00000"/>
                </a:solidFill>
              </a:rPr>
              <a:t>Particles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78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503548" y="1664804"/>
            <a:ext cx="8388932" cy="451966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25070"/>
            <a:ext cx="7772400" cy="691662"/>
          </a:xfrm>
        </p:spPr>
        <p:txBody>
          <a:bodyPr/>
          <a:lstStyle/>
          <a:p>
            <a:r>
              <a:rPr lang="de-DE" dirty="0" err="1" smtClean="0"/>
              <a:t>Symmetries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4609" y="1968069"/>
            <a:ext cx="3166120" cy="705133"/>
          </a:xfrm>
        </p:spPr>
        <p:txBody>
          <a:bodyPr anchor="ctr"/>
          <a:lstStyle/>
          <a:p>
            <a:r>
              <a:rPr lang="de-DE" b="1" dirty="0" err="1" smtClean="0"/>
              <a:t>Parity</a:t>
            </a:r>
            <a:r>
              <a:rPr lang="de-DE" b="1" dirty="0" smtClean="0"/>
              <a:t>: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4540849" y="1717650"/>
                <a:ext cx="3343519" cy="120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dirty="0" smtClean="0">
                          <a:latin typeface="Cambria Math"/>
                        </a:rPr>
                        <m:t>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𝑷</m:t>
                      </m:r>
                      <m:r>
                        <a:rPr lang="de-DE" sz="2800" b="1" i="1" dirty="0" smtClean="0">
                          <a:latin typeface="Cambria Math"/>
                        </a:rPr>
                        <m:t>:  </m:t>
                      </m:r>
                      <m:d>
                        <m:dPr>
                          <m:ctrlPr>
                            <a:rPr lang="de-DE" sz="28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𝒛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1" i="1">
                          <a:latin typeface="Cambria Math"/>
                          <a:ea typeface="Cambria Math"/>
                        </a:rPr>
                        <m:t>→</m:t>
                      </m:r>
                      <m:d>
                        <m:dPr>
                          <m:ctrlPr>
                            <a:rPr lang="de-DE" sz="28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𝒛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849" y="1717650"/>
                <a:ext cx="3343519" cy="12059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754609" y="4204246"/>
            <a:ext cx="3492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de-DE" sz="2400" b="1" dirty="0"/>
              <a:t>C-</a:t>
            </a:r>
            <a:r>
              <a:rPr lang="de-DE" sz="2400" b="1" dirty="0" err="1"/>
              <a:t>parity</a:t>
            </a:r>
            <a:r>
              <a:rPr lang="de-DE" sz="2400" b="1" dirty="0"/>
              <a:t> </a:t>
            </a:r>
            <a:r>
              <a:rPr lang="de-DE" b="1" dirty="0"/>
              <a:t>(</a:t>
            </a:r>
            <a:r>
              <a:rPr lang="de-DE" b="1" dirty="0" err="1"/>
              <a:t>or</a:t>
            </a:r>
            <a:r>
              <a:rPr lang="de-DE" b="1" dirty="0"/>
              <a:t> Charge </a:t>
            </a:r>
            <a:r>
              <a:rPr lang="de-DE" b="1" dirty="0" err="1"/>
              <a:t>parity</a:t>
            </a:r>
            <a:r>
              <a:rPr lang="de-DE" b="1" dirty="0" smtClean="0"/>
              <a:t>):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572000" y="4302966"/>
            <a:ext cx="43909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Changes</a:t>
            </a:r>
            <a:r>
              <a:rPr lang="de-DE" b="1" dirty="0"/>
              <a:t> </a:t>
            </a:r>
            <a:r>
              <a:rPr lang="de-DE" b="1" dirty="0" err="1"/>
              <a:t>sign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all </a:t>
            </a:r>
            <a:r>
              <a:rPr lang="de-DE" b="1" dirty="0" err="1"/>
              <a:t>quantized</a:t>
            </a:r>
            <a:r>
              <a:rPr lang="de-DE" b="1" dirty="0"/>
              <a:t> </a:t>
            </a:r>
            <a:r>
              <a:rPr lang="de-DE" b="1" dirty="0" err="1" smtClean="0"/>
              <a:t>charges</a:t>
            </a:r>
            <a:endParaRPr lang="de-DE" b="1" dirty="0"/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electrical charge,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baryon number,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lepton number,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flavor charges, 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err="1" smtClean="0"/>
              <a:t>Isospin</a:t>
            </a:r>
            <a:r>
              <a:rPr lang="en-US" dirty="0" smtClean="0"/>
              <a:t> (3rd-component)</a:t>
            </a:r>
            <a:endParaRPr lang="en-US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54609" y="3176972"/>
            <a:ext cx="3166120" cy="70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b="1" dirty="0" smtClean="0"/>
              <a:t>T-</a:t>
            </a:r>
            <a:r>
              <a:rPr lang="de-DE" b="1" dirty="0" err="1"/>
              <a:t>S</a:t>
            </a:r>
            <a:r>
              <a:rPr lang="de-DE" b="1" dirty="0" err="1" smtClean="0"/>
              <a:t>ymmetry</a:t>
            </a:r>
            <a:r>
              <a:rPr lang="de-DE" b="1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4287854" y="3301824"/>
                <a:ext cx="334351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dirty="0" smtClean="0">
                          <a:latin typeface="Cambria Math"/>
                        </a:rPr>
                        <m:t>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𝑻</m:t>
                      </m:r>
                      <m:r>
                        <a:rPr lang="de-DE" sz="2800" b="1" i="1" dirty="0" smtClean="0">
                          <a:latin typeface="Cambria Math"/>
                        </a:rPr>
                        <m:t>:      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𝒕</m:t>
                      </m:r>
                      <m:r>
                        <a:rPr lang="de-DE" sz="2800" b="1" i="1" dirty="0" smtClean="0">
                          <a:latin typeface="Cambria Math"/>
                        </a:rPr>
                        <m:t> → −</m:t>
                      </m:r>
                      <m:r>
                        <a:rPr lang="de-DE" sz="2800" b="1" i="1" smtClean="0"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854" y="3301824"/>
                <a:ext cx="334351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/>
          <p:cNvSpPr/>
          <p:nvPr/>
        </p:nvSpPr>
        <p:spPr>
          <a:xfrm>
            <a:off x="683568" y="1088740"/>
            <a:ext cx="7705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hysical laws are invariant under certain transformations.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9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3" cstate="print"/>
          <a:srcRect l="-1065" t="-377" r="397" b="112"/>
          <a:stretch>
            <a:fillRect/>
          </a:stretch>
        </p:blipFill>
        <p:spPr bwMode="auto">
          <a:xfrm>
            <a:off x="2807804" y="1088740"/>
            <a:ext cx="3521381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feld 8"/>
          <p:cNvSpPr txBox="1">
            <a:spLocks noChangeArrowheads="1"/>
          </p:cNvSpPr>
          <p:nvPr/>
        </p:nvSpPr>
        <p:spPr bwMode="auto">
          <a:xfrm>
            <a:off x="755576" y="5553236"/>
            <a:ext cx="799288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2000" dirty="0">
              <a:solidFill>
                <a:srgbClr val="3A6F8A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457200" y="6412247"/>
            <a:ext cx="1924020" cy="365125"/>
          </a:xfrm>
        </p:spPr>
        <p:txBody>
          <a:bodyPr/>
          <a:lstStyle/>
          <a:p>
            <a:r>
              <a:rPr lang="en-US" smtClean="0"/>
              <a:t>f.rathmann@fz-juelich.de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07386" y="6412247"/>
            <a:ext cx="1219200" cy="365125"/>
          </a:xfrm>
        </p:spPr>
        <p:txBody>
          <a:bodyPr/>
          <a:lstStyle/>
          <a:p>
            <a:fld id="{C1B7C8C8-98E1-4AA1-9790-A76A836050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2527273" y="6412247"/>
            <a:ext cx="6149183" cy="365125"/>
          </a:xfrm>
        </p:spPr>
        <p:txBody>
          <a:bodyPr/>
          <a:lstStyle/>
          <a:p>
            <a:r>
              <a:rPr lang="en-US" smtClean="0"/>
              <a:t>EDM searches at COSY: Overview of COSY plans and activities</a:t>
            </a:r>
            <a:endParaRPr lang="en-US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187624" y="5553236"/>
            <a:ext cx="7128792" cy="755489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Permanent EDMs </a:t>
            </a:r>
            <a:r>
              <a:rPr lang="en-US" sz="2000" dirty="0" smtClean="0">
                <a:solidFill>
                  <a:schemeClr val="bg1"/>
                </a:solidFill>
              </a:rPr>
              <a:t>violate 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chemeClr val="bg1"/>
                </a:solidFill>
              </a:rPr>
              <a:t>T.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Assuming </a:t>
            </a:r>
            <a:r>
              <a:rPr lang="en-US" sz="2000" b="1" dirty="0">
                <a:solidFill>
                  <a:schemeClr val="bg1"/>
                </a:solidFill>
              </a:rPr>
              <a:t>CPT</a:t>
            </a:r>
            <a:r>
              <a:rPr lang="en-US" sz="2000" dirty="0">
                <a:solidFill>
                  <a:schemeClr val="bg1"/>
                </a:solidFill>
              </a:rPr>
              <a:t> to hold, </a:t>
            </a:r>
            <a:r>
              <a:rPr lang="en-US" sz="2000" b="1" dirty="0">
                <a:solidFill>
                  <a:schemeClr val="bg1"/>
                </a:solidFill>
              </a:rPr>
              <a:t>CP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violated also.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382323" y="2725242"/>
            <a:ext cx="2196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>
                <a:solidFill>
                  <a:srgbClr val="C00000"/>
                </a:solidFill>
              </a:rPr>
              <a:t>Not </a:t>
            </a:r>
            <a:r>
              <a:rPr lang="de-DE" sz="2400" b="1" dirty="0" smtClean="0">
                <a:solidFill>
                  <a:srgbClr val="3A6F8A"/>
                </a:solidFill>
              </a:rPr>
              <a:t>Charge </a:t>
            </a:r>
            <a:r>
              <a:rPr lang="de-DE" sz="2400" b="1" dirty="0" err="1" smtClean="0">
                <a:solidFill>
                  <a:srgbClr val="3A6F8A"/>
                </a:solidFill>
              </a:rPr>
              <a:t>symmetric</a:t>
            </a:r>
            <a:endParaRPr lang="de-DE" sz="2400" b="1" dirty="0">
              <a:solidFill>
                <a:srgbClr val="3A6F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7"/>
              <p:cNvSpPr txBox="1">
                <a:spLocks noChangeArrowheads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1" i="1" dirty="0" smtClean="0">
                            <a:solidFill>
                              <a:srgbClr val="FF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b="1" i="1" dirty="0">
                            <a:solidFill>
                              <a:srgbClr val="FF3300"/>
                            </a:solidFill>
                            <a:latin typeface="Cambria Math"/>
                          </a:rPr>
                          <m:t>𝒅</m:t>
                        </m:r>
                      </m:e>
                    </m:acc>
                    <m:r>
                      <a:rPr lang="de-DE" sz="20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b="1" dirty="0" smtClean="0">
                    <a:solidFill>
                      <a:srgbClr val="3A6F8A"/>
                    </a:solidFill>
                  </a:rPr>
                  <a:t>(</a:t>
                </a:r>
                <a:r>
                  <a:rPr lang="de-DE" sz="2000" b="1" dirty="0" err="1" smtClean="0">
                    <a:solidFill>
                      <a:srgbClr val="3A6F8A"/>
                    </a:solidFill>
                  </a:rPr>
                  <a:t>aligned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 w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/ </a:t>
                </a:r>
                <a:r>
                  <a:rPr lang="de-DE" sz="2000" b="1" dirty="0" err="1">
                    <a:solidFill>
                      <a:srgbClr val="3A6F8A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)</a:t>
                </a:r>
                <a:endParaRPr lang="de-DE" sz="2000" b="1" dirty="0">
                  <a:solidFill>
                    <a:srgbClr val="3A6F8A"/>
                  </a:solidFill>
                </a:endParaRPr>
              </a:p>
            </p:txBody>
          </p:sp>
        </mc:Choice>
        <mc:Fallback xmlns="">
          <p:sp>
            <p:nvSpPr>
              <p:cNvPr id="15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blipFill rotWithShape="1">
                <a:blip r:embed="rId4"/>
                <a:stretch>
                  <a:fillRect r="-2278" b="-229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"/>
          <p:cNvSpPr txBox="1">
            <a:spLocks/>
          </p:cNvSpPr>
          <p:nvPr/>
        </p:nvSpPr>
        <p:spPr bwMode="auto">
          <a:xfrm>
            <a:off x="472008" y="15263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 smtClean="0">
                <a:solidFill>
                  <a:srgbClr val="C00000"/>
                </a:solidFill>
              </a:rPr>
              <a:t>Discrete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Symmetries</a:t>
            </a:r>
            <a:endParaRPr lang="de-DE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5446</Words>
  <Application>Microsoft Office PowerPoint</Application>
  <PresentationFormat>Bildschirmpräsentation (4:3)</PresentationFormat>
  <Paragraphs>1163</Paragraphs>
  <Slides>80</Slides>
  <Notes>29</Notes>
  <HiddenSlides>0</HiddenSlides>
  <MMClips>0</MMClips>
  <ScaleCrop>false</ScaleCrop>
  <HeadingPairs>
    <vt:vector size="10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Verknüpfungen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80</vt:i4>
      </vt:variant>
    </vt:vector>
  </HeadingPairs>
  <TitlesOfParts>
    <vt:vector size="95" baseType="lpstr">
      <vt:lpstr>Arial</vt:lpstr>
      <vt:lpstr>Cambria</vt:lpstr>
      <vt:lpstr>Arial MT Bd</vt:lpstr>
      <vt:lpstr>Symbol</vt:lpstr>
      <vt:lpstr>Calibri</vt:lpstr>
      <vt:lpstr>Wingdings</vt:lpstr>
      <vt:lpstr>Comic Sans MS</vt:lpstr>
      <vt:lpstr>Cambria Math</vt:lpstr>
      <vt:lpstr>Times New Roman</vt:lpstr>
      <vt:lpstr>ＭＳ Ｐゴシック</vt:lpstr>
      <vt:lpstr>2_Standarddesign</vt:lpstr>
      <vt:lpstr>Benutzerdefiniertes Design</vt:lpstr>
      <vt:lpstr>C:\Users\Frank Rathmann\Documents\EDM\Polarimetry\General EDM stuff_26.10.2010.xmcd\Selection 3 1395 409 1669</vt:lpstr>
      <vt:lpstr>Formel</vt:lpstr>
      <vt:lpstr>Equation</vt:lpstr>
      <vt:lpstr>EDM searches at COSY Overview of COSY plans and activities</vt:lpstr>
      <vt:lpstr>Outline</vt:lpstr>
      <vt:lpstr>Introduction: The big challenges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Physics: What caused the Baryon asymmetry? 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CCW &amp; CCW with magnetic field: Richard Talmans concept for a Jülich all-in-one machine</vt:lpstr>
      <vt:lpstr>PowerPoint-Präsentation</vt:lpstr>
      <vt:lpstr>EDMs – Sensitivity Reach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Challenge: Spin coherence time</vt:lpstr>
      <vt:lpstr>Challenge: SCT stimates (N.N. Nikolaev)</vt:lpstr>
      <vt:lpstr>EDM at COSY: COoler SYnchrotron  </vt:lpstr>
      <vt:lpstr>PowerPoint-Präsentation</vt:lpstr>
      <vt:lpstr>Challenge: SCT recent achievements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Development of RF E/B-Flipper</vt:lpstr>
      <vt:lpstr>PowerPoint-Präsentation</vt:lpstr>
      <vt:lpstr>Outline</vt:lpstr>
      <vt:lpstr>New EDM collaboration established</vt:lpstr>
      <vt:lpstr>Events in 2013</vt:lpstr>
      <vt:lpstr>New Idea: Ivan Koop‘s spin-wheel</vt:lpstr>
      <vt:lpstr>How this would work?</vt:lpstr>
      <vt:lpstr>SQUIDs: Precision tools for accelerators</vt:lpstr>
      <vt:lpstr>New Idea: Direct measurement of electron EDM</vt:lpstr>
      <vt:lpstr>Outline</vt:lpstr>
      <vt:lpstr>Projects and persons</vt:lpstr>
      <vt:lpstr>Projects and persons</vt:lpstr>
      <vt:lpstr>Outline</vt:lpstr>
      <vt:lpstr>PowerPoint-Präsentation</vt:lpstr>
      <vt:lpstr>PowerPoint-Präsentation</vt:lpstr>
      <vt:lpstr>PowerPoint-Präsentation</vt:lpstr>
      <vt:lpstr>Spares</vt:lpstr>
      <vt:lpstr>Outline</vt:lpstr>
      <vt:lpstr>PowerPoint-Präsentation</vt:lpstr>
      <vt:lpstr>Physics: Potential of EDMs</vt:lpstr>
      <vt:lpstr>Physics: Potential of EDMs</vt:lpstr>
      <vt:lpstr>PowerPoint-Präsentation</vt:lpstr>
      <vt:lpstr>PowerPoint-Präsentation</vt:lpstr>
      <vt:lpstr>PowerPoint-Präsentation</vt:lpstr>
      <vt:lpstr>PowerPoint-Präsentation</vt:lpstr>
      <vt:lpstr>Magnetic moment, spin, g and G</vt:lpstr>
      <vt:lpstr>Operation of „magic“ RF Wien filter</vt:lpstr>
      <vt:lpstr>PowerPoint-Präsentation</vt:lpstr>
      <vt:lpstr>PowerPoint-Präsentation</vt:lpstr>
      <vt:lpstr>History of neutron EDM limits</vt:lpstr>
      <vt:lpstr>PowerPoint-Präsentation</vt:lpstr>
      <vt:lpstr>PowerPoint-Präsentation</vt:lpstr>
      <vt:lpstr>PowerPoint-Präsentation</vt:lpstr>
      <vt:lpstr>Some polarimetry issues</vt:lpstr>
      <vt:lpstr>Exploit observables that depend on  beam and target polarization</vt:lpstr>
      <vt:lpstr>How could one do that, determine P ⃗  ?</vt:lpstr>
      <vt:lpstr>How could one do that, determine P ⃗  ?</vt:lpstr>
      <vt:lpstr>How could one do that, determine P ⃗  ?</vt:lpstr>
      <vt:lpstr>Luminosity estimate for the collider option</vt:lpstr>
      <vt:lpstr>PowerPoint-Präsentation</vt:lpstr>
      <vt:lpstr>PowerPoint-Präsentation</vt:lpstr>
      <vt:lpstr>PowerPoint-Präsentation</vt:lpstr>
      <vt:lpstr>Symmetries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Frank Rathmann</cp:lastModifiedBy>
  <cp:revision>924</cp:revision>
  <cp:lastPrinted>2007-11-29T18:00:19Z</cp:lastPrinted>
  <dcterms:created xsi:type="dcterms:W3CDTF">2006-01-19T12:56:44Z</dcterms:created>
  <dcterms:modified xsi:type="dcterms:W3CDTF">2013-05-20T18:54:53Z</dcterms:modified>
</cp:coreProperties>
</file>