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55" r:id="rId2"/>
  </p:sldMasterIdLst>
  <p:notesMasterIdLst>
    <p:notesMasterId r:id="rId29"/>
  </p:notesMasterIdLst>
  <p:handoutMasterIdLst>
    <p:handoutMasterId r:id="rId30"/>
  </p:handoutMasterIdLst>
  <p:sldIdLst>
    <p:sldId id="338" r:id="rId3"/>
    <p:sldId id="390" r:id="rId4"/>
    <p:sldId id="379" r:id="rId5"/>
    <p:sldId id="393" r:id="rId6"/>
    <p:sldId id="394" r:id="rId7"/>
    <p:sldId id="385" r:id="rId8"/>
    <p:sldId id="360" r:id="rId9"/>
    <p:sldId id="375" r:id="rId10"/>
    <p:sldId id="387" r:id="rId11"/>
    <p:sldId id="388" r:id="rId12"/>
    <p:sldId id="392" r:id="rId13"/>
    <p:sldId id="371" r:id="rId14"/>
    <p:sldId id="372" r:id="rId15"/>
    <p:sldId id="373" r:id="rId16"/>
    <p:sldId id="366" r:id="rId17"/>
    <p:sldId id="368" r:id="rId18"/>
    <p:sldId id="370" r:id="rId19"/>
    <p:sldId id="369" r:id="rId20"/>
    <p:sldId id="350" r:id="rId21"/>
    <p:sldId id="364" r:id="rId22"/>
    <p:sldId id="382" r:id="rId23"/>
    <p:sldId id="381" r:id="rId24"/>
    <p:sldId id="383" r:id="rId25"/>
    <p:sldId id="384" r:id="rId26"/>
    <p:sldId id="389" r:id="rId27"/>
    <p:sldId id="39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C1DC4"/>
    <a:srgbClr val="EAF2FF"/>
    <a:srgbClr val="00808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3798" autoAdjust="0"/>
    <p:restoredTop sz="98490" autoAdjust="0"/>
  </p:normalViewPr>
  <p:slideViewPr>
    <p:cSldViewPr snapToGrid="0">
      <p:cViewPr varScale="1">
        <p:scale>
          <a:sx n="97" d="100"/>
          <a:sy n="97" d="100"/>
        </p:scale>
        <p:origin x="-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5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1C4CF-4EE7-3841-A759-3F99F3CA14C5}" type="datetimeFigureOut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B8164-A732-9B49-8049-14D19918C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6091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7FD4-DDE7-AF4C-9F9E-EB88BC44CD3B}" type="datetimeFigureOut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629A-F3B8-F642-8653-E9788E199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1080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852" y="8685862"/>
            <a:ext cx="2971593" cy="4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>
            <a:prstTxWarp prst="textNoShape">
              <a:avLst/>
            </a:prstTxWarp>
          </a:bodyPr>
          <a:lstStyle/>
          <a:p>
            <a:pPr algn="r" defTabSz="457138"/>
            <a:fld id="{E18866BB-4805-2A4E-938D-CEF02D6B284A}" type="slidenum">
              <a:rPr lang="en-US" sz="1200">
                <a:latin typeface="Calibri" charset="0"/>
              </a:rPr>
              <a:pPr algn="r" defTabSz="457138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2150"/>
            <a:ext cx="5028370" cy="4115425"/>
          </a:xfrm>
          <a:noFill/>
          <a:ln/>
        </p:spPr>
        <p:txBody>
          <a:bodyPr lIns="0" tIns="0" rIns="0" bIns="0"/>
          <a:lstStyle/>
          <a:p>
            <a:pPr defTabSz="449336">
              <a:spcBef>
                <a:spcPct val="0"/>
              </a:spcBef>
            </a:pPr>
            <a:endParaRPr lang="en-US" altLang="zh-CN"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7A8B0-EAA4-084D-91D6-C484A74B310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FC1E7-3AA6-4F4F-B49E-F2D6405FDD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90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4785-9DB6-9743-8415-93C47C5B736F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04B4-7398-451F-94DA-207AD0B49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58B6C-EEF3-D44B-9D6A-B7D6FA5518EB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671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DB1F-2392-8C48-9399-ADBCAF069CCF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451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749-FF11-AF43-9FAA-3DEF790D1391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222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B201-92A5-4B49-ABC8-3A5739CDB915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43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9F82F-2926-B541-A5D1-12C6F151FB66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9335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FF8D-9C36-854F-835B-351042921952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21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21B-63B1-E94E-93E6-7AF51F5D5F6C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04B4-7398-451F-94DA-207AD0B49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06F0-21B7-D043-96CF-F50C9F3BD90E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04B4-7398-451F-94DA-207AD0B49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2576424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F4032-2462-4666-9632-256490558C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892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99D3C-B024-5042-97A0-6E40B2FCB4FB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1026" name="Picture 2" descr="D:\Publication\LOGOs\BNL_Logo_Tran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171" y="6084702"/>
            <a:ext cx="1828800" cy="67050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66715" y="6096000"/>
            <a:ext cx="1338885" cy="6448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7468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3C04-FD47-DC42-BC48-D31841E79A85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019800"/>
            <a:ext cx="89916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D:\Publication\LOGOs\BNL_Logo_Tran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171" y="6084702"/>
            <a:ext cx="1828800" cy="67050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66715" y="6096000"/>
            <a:ext cx="1338885" cy="6448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936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A63A-3BF6-D040-B261-C0315FB71266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2424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247-418E-864C-9D2C-857340339E34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227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6E25-17BA-7543-B6F0-661D5D33B23A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572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014" y="78228"/>
            <a:ext cx="8229600" cy="64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182"/>
            <a:ext cx="8229600" cy="4986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1CBD-A811-AD43-AC47-88CF93B42A89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3185" y="6494641"/>
            <a:ext cx="4019628" cy="253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04B4-7398-451F-94DA-207AD0B496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1-10-04_logoHiLumi561px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950739" cy="458291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46292" y="0"/>
            <a:ext cx="397708" cy="5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7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5EAFE7-B82B-E541-8F8F-F8B8EC770662}" type="datetime1">
              <a:rPr lang="en-US" smtClean="0">
                <a:solidFill>
                  <a:srgbClr val="696464"/>
                </a:solidFill>
                <a:latin typeface="Perpetua"/>
              </a:rPr>
              <a:pPr/>
              <a:t>6/9/13</a:t>
            </a:fld>
            <a:endParaRPr lang="en-US" dirty="0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696464"/>
                </a:solidFill>
                <a:latin typeface="Perpetua"/>
              </a:rPr>
              <a:t>Zenghai Li        LARP Internal Review    June 10, 2013</a:t>
            </a:r>
            <a:endParaRPr lang="en-US">
              <a:solidFill>
                <a:srgbClr val="696464"/>
              </a:solidFill>
              <a:latin typeface="Perpetu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>
                <a:latin typeface="Franklin Gothic Book"/>
              </a:rPr>
              <a:pPr/>
              <a:t>‹#›</a:t>
            </a:fld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187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gif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22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RF Design and Modeling for the LHC Crab Cavities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1200"/>
            <a:ext cx="6400800" cy="1714500"/>
          </a:xfrm>
        </p:spPr>
        <p:txBody>
          <a:bodyPr>
            <a:normAutofit fontScale="70000" lnSpcReduction="20000"/>
          </a:bodyPr>
          <a:lstStyle/>
          <a:p>
            <a:r>
              <a:rPr lang="en-US" sz="4571" dirty="0" smtClean="0">
                <a:solidFill>
                  <a:schemeClr val="tx1"/>
                </a:solidFill>
              </a:rPr>
              <a:t>Zenghai Li</a:t>
            </a:r>
          </a:p>
          <a:p>
            <a:r>
              <a:rPr lang="en-US" sz="4571" dirty="0" smtClean="0">
                <a:solidFill>
                  <a:schemeClr val="tx1"/>
                </a:solidFill>
              </a:rPr>
              <a:t>SLAC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LARP Internal</a:t>
            </a:r>
            <a:r>
              <a:rPr lang="en-US" dirty="0" smtClean="0">
                <a:solidFill>
                  <a:schemeClr val="tx1"/>
                </a:solidFill>
              </a:rPr>
              <a:t> Project Review</a:t>
            </a:r>
            <a:r>
              <a:rPr lang="en-US" dirty="0" smtClean="0">
                <a:solidFill>
                  <a:schemeClr val="tx1"/>
                </a:solidFill>
              </a:rPr>
              <a:t>, June 10,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45" y="5442828"/>
            <a:ext cx="1401455" cy="525546"/>
          </a:xfrm>
          <a:prstGeom prst="rect">
            <a:avLst/>
          </a:prstGeom>
          <a:solidFill>
            <a:srgbClr val="008080"/>
          </a:solidFill>
        </p:spPr>
      </p:pic>
      <p:pic>
        <p:nvPicPr>
          <p:cNvPr id="10" name="Picture 7" descr="http://t3.gstatic.com/images?q=tbn:ANd9GcQPl9Zv_0bUz4sl0CDpdFtw8QR-Er1rOz6C35yB6oIbtu3LQ-M2Rk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225" y="5468421"/>
            <a:ext cx="758575" cy="487655"/>
          </a:xfrm>
          <a:prstGeom prst="rect">
            <a:avLst/>
          </a:prstGeom>
          <a:noFill/>
        </p:spPr>
      </p:pic>
      <p:pic>
        <p:nvPicPr>
          <p:cNvPr id="11" name="Picture 167" descr="slac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871" y="5443417"/>
            <a:ext cx="998229" cy="56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37876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91" y="64866"/>
            <a:ext cx="8229600" cy="419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FPC Probe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33" y="863599"/>
            <a:ext cx="983995" cy="5432195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186694" y="869774"/>
            <a:ext cx="4696883" cy="5426021"/>
            <a:chOff x="3186694" y="869774"/>
            <a:chExt cx="4696883" cy="54260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917" y="889265"/>
              <a:ext cx="1200401" cy="540653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5994769" y="3417689"/>
              <a:ext cx="1814207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57873" y="6244259"/>
              <a:ext cx="1814207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509241" y="3441353"/>
              <a:ext cx="0" cy="2802906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olid"/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6200000">
              <a:off x="7279096" y="4253861"/>
              <a:ext cx="839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 mm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292917" y="4916489"/>
              <a:ext cx="1200401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olid"/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429730" y="4547157"/>
              <a:ext cx="1014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36.5 mm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08504" y="2134395"/>
              <a:ext cx="851913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olid"/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340056" y="1765063"/>
              <a:ext cx="839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27 mm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5429731" y="5829547"/>
              <a:ext cx="320518" cy="30964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332168" y="5487879"/>
              <a:ext cx="1140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R13.5 mm</a:t>
              </a:r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6694" y="869774"/>
              <a:ext cx="1206843" cy="5416539"/>
            </a:xfrm>
            <a:prstGeom prst="rect">
              <a:avLst/>
            </a:prstGeom>
          </p:spPr>
        </p:pic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324279" y="5423898"/>
              <a:ext cx="836137" cy="83613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5626551" y="5418533"/>
              <a:ext cx="836137" cy="83613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5621195" y="3425282"/>
              <a:ext cx="836137" cy="83613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3978008" y="3833775"/>
              <a:ext cx="2079867" cy="4522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933211" y="5828701"/>
              <a:ext cx="1809150" cy="873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498610" y="3841663"/>
              <a:ext cx="5357" cy="199491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olid"/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6200000">
              <a:off x="4260577" y="4485145"/>
              <a:ext cx="839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63 mm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057852" y="2800391"/>
              <a:ext cx="595985" cy="632553"/>
            </a:xfrm>
            <a:prstGeom prst="straightConnector1">
              <a:avLst/>
            </a:prstGeom>
            <a:ln w="19050" cmpd="sng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117462" y="2087064"/>
              <a:ext cx="11200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5">
                      <a:lumMod val="75000"/>
                    </a:schemeClr>
                  </a:solidFill>
                </a:rPr>
                <a:t>Fillet with certain radius is ok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25502" y="6568791"/>
            <a:ext cx="4043725" cy="289209"/>
          </a:xfrm>
        </p:spPr>
        <p:txBody>
          <a:bodyPr/>
          <a:lstStyle/>
          <a:p>
            <a:r>
              <a:rPr lang="en-US" dirty="0" smtClean="0"/>
              <a:t>Zenghai Li        LARP Internal Review    June 10, 2013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7518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3-Stage High-Pass Filter HOM Coupler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870" y="2252701"/>
            <a:ext cx="3084235" cy="975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65" y="3277253"/>
            <a:ext cx="3091279" cy="967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173" y="4263491"/>
            <a:ext cx="33228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Strong damping achieved for all the important modes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B field on the HOM antenna is similar in amplitude as on the cavity </a:t>
            </a:r>
            <a:r>
              <a:rPr lang="en-US" dirty="0" smtClean="0"/>
              <a:t>wall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optimization under way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HiLumi-LARP Workshop   Nov 2012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6" y="2573021"/>
            <a:ext cx="2653739" cy="417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4" y="3248694"/>
            <a:ext cx="2625951" cy="539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575" y="2365952"/>
            <a:ext cx="2377836" cy="177148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/>
        </p:nvSpPr>
        <p:spPr>
          <a:xfrm>
            <a:off x="212159" y="4313743"/>
            <a:ext cx="5029864" cy="1559978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kern="1200" dirty="0" smtClean="0">
                <a:solidFill>
                  <a:schemeClr val="tx1"/>
                </a:solidFill>
              </a:rPr>
              <a:t>Good isolation of the operating mode (400MHz)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kern="1200" dirty="0">
                <a:solidFill>
                  <a:schemeClr val="tx1"/>
                </a:solidFill>
              </a:rPr>
              <a:t>L</a:t>
            </a:r>
            <a:r>
              <a:rPr lang="en-US" sz="1800" kern="1200" dirty="0" smtClean="0">
                <a:solidFill>
                  <a:schemeClr val="tx1"/>
                </a:solidFill>
              </a:rPr>
              <a:t>owest HOM is around 600 </a:t>
            </a:r>
            <a:r>
              <a:rPr lang="en-US" sz="1800" kern="1200" dirty="0" err="1" smtClean="0">
                <a:solidFill>
                  <a:schemeClr val="tx1"/>
                </a:solidFill>
              </a:rPr>
              <a:t>MHz.</a:t>
            </a:r>
            <a:r>
              <a:rPr lang="en-US" sz="1800" kern="1200" dirty="0" smtClean="0">
                <a:solidFill>
                  <a:schemeClr val="tx1"/>
                </a:solidFill>
              </a:rPr>
              <a:t> Good </a:t>
            </a:r>
            <a:r>
              <a:rPr lang="en-US" sz="1800" kern="1200" dirty="0">
                <a:solidFill>
                  <a:schemeClr val="tx1"/>
                </a:solidFill>
              </a:rPr>
              <a:t>transmission above 570 </a:t>
            </a:r>
            <a:r>
              <a:rPr lang="en-US" sz="1800" kern="1200" dirty="0" smtClean="0">
                <a:solidFill>
                  <a:schemeClr val="tx1"/>
                </a:solidFill>
              </a:rPr>
              <a:t>MHz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kern="1200" dirty="0" smtClean="0">
                <a:solidFill>
                  <a:schemeClr val="tx1"/>
                </a:solidFill>
              </a:rPr>
              <a:t>Lower transmission at higher frequency. Damping at higher frequency less stringent due to longer bunch length</a:t>
            </a:r>
            <a:endParaRPr lang="en-US" sz="1800" kern="1200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278250" y="791691"/>
            <a:ext cx="8549801" cy="1131847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kern="1200" dirty="0" smtClean="0">
                <a:solidFill>
                  <a:schemeClr val="tx1"/>
                </a:solidFill>
              </a:rPr>
              <a:t>A three-stage high-pass filter was originally designed. Both RFD and DQW </a:t>
            </a:r>
            <a:r>
              <a:rPr lang="en-US" sz="2000" dirty="0" smtClean="0">
                <a:solidFill>
                  <a:schemeClr val="tx1"/>
                </a:solidFill>
              </a:rPr>
              <a:t>prototypes</a:t>
            </a:r>
            <a:r>
              <a:rPr lang="en-US" sz="2000" kern="1200" dirty="0" smtClean="0">
                <a:solidFill>
                  <a:schemeClr val="tx1"/>
                </a:solidFill>
              </a:rPr>
              <a:t> adopted new coupler designs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0090"/>
                </a:solidFill>
              </a:rPr>
              <a:t>RFD cavity    -  adopted </a:t>
            </a:r>
            <a:r>
              <a:rPr lang="en-US" sz="1800" dirty="0" smtClean="0">
                <a:solidFill>
                  <a:srgbClr val="000090"/>
                </a:solidFill>
              </a:rPr>
              <a:t>a ridged waveguide coupler design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kern="1200" dirty="0" smtClean="0">
                <a:solidFill>
                  <a:srgbClr val="000090"/>
                </a:solidFill>
              </a:rPr>
              <a:t>DQW</a:t>
            </a:r>
            <a:r>
              <a:rPr lang="en-US" sz="1800" dirty="0" smtClean="0">
                <a:solidFill>
                  <a:srgbClr val="000090"/>
                </a:solidFill>
              </a:rPr>
              <a:t> cavity</a:t>
            </a:r>
            <a:r>
              <a:rPr lang="en-US" sz="1800" kern="1200" dirty="0" smtClean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 - </a:t>
            </a:r>
            <a:r>
              <a:rPr lang="en-US" sz="1800" kern="1200" dirty="0" smtClean="0">
                <a:solidFill>
                  <a:srgbClr val="000090"/>
                </a:solidFill>
              </a:rPr>
              <a:t> </a:t>
            </a:r>
            <a:r>
              <a:rPr lang="en-US" sz="1800" kern="1200" dirty="0" smtClean="0">
                <a:solidFill>
                  <a:srgbClr val="000090"/>
                </a:solidFill>
              </a:rPr>
              <a:t>compact high-pass filter being developed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120057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227"/>
            <a:ext cx="9144000" cy="11212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Ridged Waveguide &amp; Selective Coupling HOM Couplers for RFD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797" y="3905602"/>
            <a:ext cx="2152203" cy="1643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7319" y="3862829"/>
            <a:ext cx="1714431" cy="171443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2820" y="1417221"/>
            <a:ext cx="5999171" cy="208903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5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3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15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7013" indent="-227013" algn="l"/>
            <a:r>
              <a:rPr lang="en-US" sz="2000" b="1" dirty="0" smtClean="0">
                <a:solidFill>
                  <a:srgbClr val="0000FF"/>
                </a:solidFill>
              </a:rPr>
              <a:t>Horizontal HOM coupler:</a:t>
            </a:r>
          </a:p>
          <a:p>
            <a:pPr marL="279400" indent="-279400" algn="l">
              <a:buFont typeface="Arial"/>
              <a:buChar char="•"/>
            </a:pPr>
            <a:r>
              <a:rPr lang="en-US" sz="2000" dirty="0" smtClean="0"/>
              <a:t>Ridged waveguide coupler </a:t>
            </a:r>
          </a:p>
          <a:p>
            <a:pPr marL="279400" indent="-279400" algn="l">
              <a:buFont typeface="Arial"/>
              <a:buChar char="•"/>
            </a:pPr>
            <a:r>
              <a:rPr lang="en-US" sz="2000" dirty="0"/>
              <a:t>O</a:t>
            </a:r>
            <a:r>
              <a:rPr lang="en-US" sz="2000" dirty="0" smtClean="0"/>
              <a:t>perating mode below cutoff – naturally reject operating mode </a:t>
            </a:r>
          </a:p>
          <a:p>
            <a:pPr marL="279400" indent="-279400" algn="l">
              <a:buFont typeface="Arial"/>
              <a:buChar char="•"/>
            </a:pPr>
            <a:r>
              <a:rPr lang="en-US" sz="2000" dirty="0" smtClean="0"/>
              <a:t>Couple to both horizontal dipole </a:t>
            </a:r>
            <a:r>
              <a:rPr lang="en-US" sz="2000" dirty="0"/>
              <a:t>and accelerating HOM modes</a:t>
            </a:r>
            <a:endParaRPr lang="en-US" sz="20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4744" y="3788612"/>
            <a:ext cx="5328956" cy="247296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5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3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115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4389438" rtl="0" fontAlgn="base">
              <a:spcBef>
                <a:spcPct val="20000"/>
              </a:spcBef>
              <a:spcAft>
                <a:spcPct val="0"/>
              </a:spcAft>
              <a:buNone/>
              <a:defRPr sz="9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7013" indent="-227013" algn="l"/>
            <a:r>
              <a:rPr lang="en-US" sz="2000" b="1" dirty="0" smtClean="0">
                <a:solidFill>
                  <a:srgbClr val="0000FF"/>
                </a:solidFill>
              </a:rPr>
              <a:t>Vertical HOM coupler</a:t>
            </a:r>
          </a:p>
          <a:p>
            <a:pPr marL="228600" indent="-228600" algn="l">
              <a:buFont typeface="Arial"/>
              <a:buChar char="•"/>
            </a:pPr>
            <a:r>
              <a:rPr lang="en-US" sz="2000" dirty="0" smtClean="0"/>
              <a:t>Selective WG-stub-coaxial coupler, does not couple to operating mode - no </a:t>
            </a:r>
            <a:r>
              <a:rPr lang="en-US" sz="2000" dirty="0"/>
              <a:t>filter </a:t>
            </a:r>
            <a:r>
              <a:rPr lang="en-US" sz="2000" dirty="0" smtClean="0"/>
              <a:t>needed</a:t>
            </a:r>
          </a:p>
          <a:p>
            <a:pPr marL="228600" indent="-228600" algn="l">
              <a:buFont typeface="Arial"/>
              <a:buChar char="•"/>
            </a:pPr>
            <a:r>
              <a:rPr lang="en-US" sz="2000" dirty="0" smtClean="0"/>
              <a:t>Damps both vertical HOM and </a:t>
            </a:r>
            <a:r>
              <a:rPr lang="en-US" sz="2000" dirty="0" smtClean="0"/>
              <a:t>accelerating   </a:t>
            </a:r>
            <a:r>
              <a:rPr lang="en-US" sz="2000" dirty="0" smtClean="0"/>
              <a:t>HOM modes</a:t>
            </a:r>
          </a:p>
          <a:p>
            <a:pPr marL="228600" indent="-228600" algn="l">
              <a:buFont typeface="Arial"/>
              <a:buChar char="•"/>
            </a:pPr>
            <a:r>
              <a:rPr lang="en-US" sz="2000" dirty="0" smtClean="0"/>
              <a:t>Asymmetric waveguide stub and </a:t>
            </a:r>
            <a:r>
              <a:rPr lang="en-US" sz="2000" dirty="0" smtClean="0"/>
              <a:t>probe position </a:t>
            </a:r>
            <a:r>
              <a:rPr lang="en-US" sz="2000" dirty="0" smtClean="0"/>
              <a:t>to couple to higher HOMs (e.g. quad,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26" y="1402141"/>
            <a:ext cx="1821591" cy="201472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8604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14" y="78228"/>
            <a:ext cx="8204986" cy="9552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RFD Ridged </a:t>
            </a:r>
            <a:r>
              <a:rPr lang="en-US" dirty="0" smtClean="0"/>
              <a:t>Waveguide Coupler:</a:t>
            </a:r>
            <a:br>
              <a:rPr lang="en-US" dirty="0" smtClean="0"/>
            </a:br>
            <a:r>
              <a:rPr lang="en-US" dirty="0" err="1" smtClean="0"/>
              <a:t>Qext</a:t>
            </a:r>
            <a:r>
              <a:rPr lang="en-US" dirty="0" smtClean="0"/>
              <a:t> &amp; Impedance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273" y="1399632"/>
            <a:ext cx="7209727" cy="1003300"/>
          </a:xfrm>
        </p:spPr>
        <p:txBody>
          <a:bodyPr>
            <a:noAutofit/>
          </a:bodyPr>
          <a:lstStyle/>
          <a:p>
            <a:pPr marL="173038" indent="-173038"/>
            <a:r>
              <a:rPr lang="en-US" sz="2400" dirty="0" smtClean="0"/>
              <a:t>H-HOM coupler couples to both H-dip and </a:t>
            </a:r>
            <a:r>
              <a:rPr lang="en-US" sz="2400" dirty="0" err="1" smtClean="0"/>
              <a:t>Acc</a:t>
            </a:r>
            <a:r>
              <a:rPr lang="en-US" sz="2400" dirty="0" smtClean="0"/>
              <a:t> modes</a:t>
            </a:r>
          </a:p>
          <a:p>
            <a:pPr marL="173038" indent="-173038"/>
            <a:r>
              <a:rPr lang="en-US" sz="2400" dirty="0" smtClean="0"/>
              <a:t>V-HOM coupler couples to both V-dip and </a:t>
            </a:r>
            <a:r>
              <a:rPr lang="en-US" sz="2400" dirty="0" err="1" smtClean="0"/>
              <a:t>Acc</a:t>
            </a:r>
            <a:r>
              <a:rPr lang="en-US" sz="2400" dirty="0" smtClean="0"/>
              <a:t> modes</a:t>
            </a:r>
          </a:p>
          <a:p>
            <a:pPr marL="173038" lvl="0" indent="-173038"/>
            <a:r>
              <a:rPr lang="en-US" sz="1800" dirty="0">
                <a:solidFill>
                  <a:srgbClr val="006600"/>
                </a:solidFill>
              </a:rPr>
              <a:t>Further optimization needed for V</a:t>
            </a:r>
            <a:r>
              <a:rPr lang="en-US" sz="1800" dirty="0" smtClean="0">
                <a:solidFill>
                  <a:srgbClr val="006600"/>
                </a:solidFill>
              </a:rPr>
              <a:t>-dipole </a:t>
            </a:r>
            <a:r>
              <a:rPr lang="en-US" sz="1800" dirty="0">
                <a:solidFill>
                  <a:srgbClr val="006600"/>
                </a:solidFill>
              </a:rPr>
              <a:t>HOMs at 1.27 and 1.48 GHz</a:t>
            </a:r>
          </a:p>
          <a:p>
            <a:pPr marL="173038" indent="-173038"/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041455"/>
            <a:ext cx="4358979" cy="3154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" y="1384300"/>
            <a:ext cx="1797215" cy="1317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35" y="3026222"/>
            <a:ext cx="4393667" cy="318654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930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205228"/>
            <a:ext cx="8660614" cy="6419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DQW </a:t>
            </a:r>
            <a:r>
              <a:rPr lang="en-US" dirty="0"/>
              <a:t>Cavity </a:t>
            </a:r>
            <a:r>
              <a:rPr lang="en-US" dirty="0" smtClean="0"/>
              <a:t>Simulation- </a:t>
            </a:r>
            <a:r>
              <a:rPr lang="en-US" dirty="0"/>
              <a:t>FPC coupler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94" y="1866674"/>
            <a:ext cx="2477264" cy="790522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mall FPC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300" y="1160260"/>
            <a:ext cx="2940630" cy="2516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3617232"/>
            <a:ext cx="2909933" cy="264274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3149" y="4485149"/>
            <a:ext cx="2477264" cy="79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FPC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61980" y="2652476"/>
            <a:ext cx="2222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FPC coupling: 2.5e6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7248" y="5190803"/>
            <a:ext cx="2222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FPC coupling: </a:t>
            </a:r>
            <a:r>
              <a:rPr lang="en-US" sz="2000" dirty="0" smtClean="0"/>
              <a:t>1.1e6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5560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516"/>
            <a:ext cx="7772400" cy="6606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DQW Cavity </a:t>
            </a:r>
            <a:r>
              <a:rPr lang="en-US" dirty="0" smtClean="0"/>
              <a:t>with HOM high-pass filter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92" y="1133258"/>
            <a:ext cx="3685170" cy="5790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7955" y="5334000"/>
            <a:ext cx="348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Perpetua"/>
              </a:rPr>
              <a:t>Z. Li @ 2</a:t>
            </a:r>
            <a:r>
              <a:rPr lang="en-US" baseline="30000" dirty="0" smtClean="0">
                <a:solidFill>
                  <a:prstClr val="black"/>
                </a:solidFill>
                <a:latin typeface="Perpetua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Perpetua"/>
              </a:rPr>
              <a:t> Joint </a:t>
            </a:r>
            <a:r>
              <a:rPr lang="en-US" dirty="0" err="1" smtClean="0">
                <a:solidFill>
                  <a:prstClr val="black"/>
                </a:solidFill>
                <a:latin typeface="Perpetua"/>
              </a:rPr>
              <a:t>HiLumi</a:t>
            </a:r>
            <a:r>
              <a:rPr lang="en-US" dirty="0" smtClean="0">
                <a:solidFill>
                  <a:prstClr val="black"/>
                </a:solidFill>
                <a:latin typeface="Perpetua"/>
              </a:rPr>
              <a:t> LHC-LARP Annual Meeting</a:t>
            </a:r>
            <a:endParaRPr lang="en-US" dirty="0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35653" y="1866900"/>
            <a:ext cx="2986493" cy="350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5921" y="5297269"/>
            <a:ext cx="348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Perpetua"/>
              </a:rPr>
              <a:t>Modified from BNL HOM filter for 56 MHz SRF Quarter Wave Cavity</a:t>
            </a:r>
            <a:endParaRPr lang="en-US" dirty="0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11" name="Picture 10" descr="cavity+vessel+filt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610" r="23473"/>
          <a:stretch/>
        </p:blipFill>
        <p:spPr>
          <a:xfrm>
            <a:off x="5410200" y="2895600"/>
            <a:ext cx="2822076" cy="2209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53000" y="914400"/>
            <a:ext cx="2250108" cy="1905000"/>
            <a:chOff x="4953000" y="914400"/>
            <a:chExt cx="2250108" cy="1905000"/>
          </a:xfrm>
        </p:grpSpPr>
        <p:pic>
          <p:nvPicPr>
            <p:cNvPr id="27" name="Picture 26" descr="filter3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9684" r="6463"/>
            <a:stretch/>
          </p:blipFill>
          <p:spPr>
            <a:xfrm>
              <a:off x="4953000" y="1371600"/>
              <a:ext cx="2250108" cy="14478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5181600" y="914400"/>
              <a:ext cx="1981200" cy="1676400"/>
              <a:chOff x="5181600" y="914400"/>
              <a:chExt cx="1981200" cy="16764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382512" y="1447800"/>
                <a:ext cx="0" cy="1143000"/>
              </a:xfrm>
              <a:prstGeom prst="line">
                <a:avLst/>
              </a:prstGeom>
              <a:ln>
                <a:headEnd type="triangle" w="lg"/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5181600" y="1295400"/>
                <a:ext cx="12192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410200" y="9144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Perpetua"/>
                  </a:rPr>
                  <a:t>66 mm</a:t>
                </a:r>
                <a:endParaRPr lang="en-US" dirty="0">
                  <a:solidFill>
                    <a:prstClr val="black"/>
                  </a:solidFill>
                  <a:latin typeface="Perpetua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24600" y="18288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Perpetua"/>
                  </a:rPr>
                  <a:t>66 mm</a:t>
                </a:r>
                <a:endParaRPr lang="en-US" dirty="0">
                  <a:solidFill>
                    <a:prstClr val="black"/>
                  </a:solidFill>
                  <a:latin typeface="Perpetua"/>
                </a:endParaRPr>
              </a:p>
            </p:txBody>
          </p:sp>
        </p:grpSp>
      </p:grpSp>
      <p:pic>
        <p:nvPicPr>
          <p:cNvPr id="8" name="Picture 7" descr="filter2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688" r="25418"/>
          <a:stretch/>
        </p:blipFill>
        <p:spPr>
          <a:xfrm>
            <a:off x="7045754" y="1371600"/>
            <a:ext cx="1793446" cy="1447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0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84578"/>
            <a:ext cx="8559014" cy="10076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DQW Cavity Simulation – </a:t>
            </a:r>
            <a:br>
              <a:rPr lang="en-US" dirty="0" smtClean="0"/>
            </a:br>
            <a:r>
              <a:rPr lang="en-US" dirty="0" smtClean="0"/>
              <a:t>small FPC opening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602" y="1406862"/>
            <a:ext cx="2282265" cy="2361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88" y="1199080"/>
            <a:ext cx="2046357" cy="2275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207" y="1232681"/>
            <a:ext cx="2121147" cy="21061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863" y="2129105"/>
            <a:ext cx="1669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Nimbus Roman No9 L"/>
                <a:ea typeface="Nimbus Sans L"/>
                <a:cs typeface="Times New Roman"/>
              </a:rPr>
              <a:t>same HOM small </a:t>
            </a:r>
            <a:r>
              <a:rPr lang="en-US" dirty="0" smtClean="0">
                <a:solidFill>
                  <a:srgbClr val="0000FF"/>
                </a:solidFill>
                <a:latin typeface="Nimbus Roman No9 L"/>
                <a:ea typeface="Nimbus Sans L"/>
                <a:cs typeface="Times New Roman"/>
              </a:rPr>
              <a:t>FPC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69924" y="3049734"/>
            <a:ext cx="3250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Nimbus Roman No9 L"/>
                <a:ea typeface="Nimbus Sans L"/>
                <a:cs typeface="Times New Roman"/>
              </a:rPr>
              <a:t>E                                           B</a:t>
            </a:r>
            <a:endParaRPr lang="en-US" dirty="0">
              <a:solidFill>
                <a:srgbClr val="008000"/>
              </a:solidFill>
              <a:latin typeface="Nimbus Roman No9 L"/>
              <a:ea typeface="Nimbus Sans L"/>
              <a:cs typeface="Times New Roman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86635" y="5980641"/>
            <a:ext cx="8566707" cy="4873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Peak surface B field at the rounding of HOM port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036" y="3648928"/>
            <a:ext cx="2067155" cy="2173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219" y="3536952"/>
            <a:ext cx="2267519" cy="2160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665" y="3598316"/>
            <a:ext cx="2187706" cy="209912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6867" y="4021975"/>
            <a:ext cx="1669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Nimbus Roman No9 L"/>
                <a:ea typeface="Nimbus Sans L"/>
                <a:cs typeface="Times New Roman"/>
              </a:rPr>
              <a:t>diff </a:t>
            </a:r>
            <a:r>
              <a:rPr lang="en-US" dirty="0">
                <a:solidFill>
                  <a:srgbClr val="0000FF"/>
                </a:solidFill>
                <a:latin typeface="Nimbus Roman No9 L"/>
                <a:ea typeface="Nimbus Sans L"/>
                <a:cs typeface="Times New Roman"/>
              </a:rPr>
              <a:t>HOM small FPC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098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856"/>
            <a:ext cx="9143999" cy="998294"/>
          </a:xfrm>
        </p:spPr>
        <p:txBody>
          <a:bodyPr>
            <a:noAutofit/>
          </a:bodyPr>
          <a:lstStyle/>
          <a:p>
            <a:r>
              <a:rPr lang="en-US" sz="3600" dirty="0" smtClean="0"/>
              <a:t>DQW Cavity Simulation – </a:t>
            </a:r>
            <a:br>
              <a:rPr lang="en-US" sz="3600" dirty="0" smtClean="0"/>
            </a:br>
            <a:r>
              <a:rPr lang="en-US" sz="3600" dirty="0" smtClean="0"/>
              <a:t>large FPC opening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701" y="1804312"/>
            <a:ext cx="2275121" cy="2680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18" y="1787682"/>
            <a:ext cx="2098955" cy="2147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2" y="1424203"/>
            <a:ext cx="2437243" cy="24879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1170" y="3790126"/>
            <a:ext cx="3699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Nimbus Roman No9 L"/>
                <a:ea typeface="Nimbus Sans L"/>
                <a:cs typeface="Times New Roman"/>
              </a:rPr>
              <a:t>E                                                  B</a:t>
            </a:r>
            <a:endParaRPr lang="en-US" dirty="0">
              <a:solidFill>
                <a:srgbClr val="008000"/>
              </a:solidFill>
              <a:latin typeface="Nimbus Roman No9 L"/>
              <a:ea typeface="Nimbus Sans L"/>
              <a:cs typeface="Times New Roman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01600" y="5012422"/>
            <a:ext cx="8902700" cy="1299477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Peak surface B field at the rounding of HOM port</a:t>
            </a:r>
          </a:p>
          <a:p>
            <a:pPr marL="228600" indent="-228600">
              <a:spcBef>
                <a:spcPts val="0"/>
              </a:spcBef>
            </a:pPr>
            <a:r>
              <a:rPr lang="en-US" sz="2400" dirty="0" smtClean="0"/>
              <a:t>Field asymmetric due to large FPC opening, </a:t>
            </a:r>
            <a:r>
              <a:rPr lang="en-US" sz="2400" dirty="0" err="1" smtClean="0"/>
              <a:t>symmetrizing</a:t>
            </a:r>
            <a:r>
              <a:rPr lang="en-US" sz="2400" dirty="0" smtClean="0"/>
              <a:t> needed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66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DQW Cavity </a:t>
            </a:r>
            <a:r>
              <a:rPr lang="en-US" dirty="0"/>
              <a:t>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751245"/>
              </p:ext>
            </p:extLst>
          </p:nvPr>
        </p:nvGraphicFramePr>
        <p:xfrm>
          <a:off x="634999" y="1480962"/>
          <a:ext cx="7874002" cy="4416960"/>
        </p:xfrm>
        <a:graphic>
          <a:graphicData uri="http://schemas.openxmlformats.org/drawingml/2006/table">
            <a:tbl>
              <a:tblPr/>
              <a:tblGrid>
                <a:gridCol w="4600993"/>
                <a:gridCol w="1685508"/>
                <a:gridCol w="1587501"/>
              </a:tblGrid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Parameters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same HOM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 small FPC</a:t>
                      </a:r>
                      <a:endParaRPr lang="en-US" sz="2000" dirty="0">
                        <a:solidFill>
                          <a:srgbClr val="0000FF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same HOM large FPC</a:t>
                      </a:r>
                      <a:endParaRPr lang="en-US" sz="2000" dirty="0">
                        <a:solidFill>
                          <a:srgbClr val="0000FF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Frequency (MHz)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398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396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imes New Roman"/>
                        </a:rPr>
                        <a:t>Qext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2.5e6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1.1e6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R</a:t>
                      </a:r>
                      <a:r>
                        <a:rPr lang="en-US" sz="2000" baseline="-25000" dirty="0" smtClean="0">
                          <a:latin typeface="Nimbus Roman No9 L"/>
                          <a:ea typeface="Nimbus Sans L"/>
                          <a:cs typeface="Tahoma"/>
                        </a:rPr>
                        <a:t>T</a:t>
                      </a:r>
                      <a:r>
                        <a:rPr lang="en-US" sz="2000" baseline="0" dirty="0" smtClean="0">
                          <a:latin typeface="Nimbus Roman No9 L"/>
                          <a:ea typeface="Nimbus Sans L"/>
                          <a:cs typeface="Tahoma"/>
                        </a:rPr>
                        <a:t> 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(ohm/cavity)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400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V</a:t>
                      </a:r>
                      <a:r>
                        <a:rPr lang="en-US" sz="2000" baseline="-25000" dirty="0" smtClean="0">
                          <a:latin typeface="Nimbus Roman No9 L"/>
                          <a:ea typeface="Nimbus Sans L"/>
                          <a:cs typeface="Tahoma"/>
                        </a:rPr>
                        <a:t>T 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 (MV/cavity)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3.34 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3.34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ahoma"/>
                        </a:rPr>
                        <a:t>Bs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 (</a:t>
                      </a: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ahoma"/>
                        </a:rPr>
                        <a:t>mT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88 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81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ahoma"/>
                        </a:rPr>
                        <a:t>Es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 (MV/m)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ahoma"/>
                        </a:rPr>
                        <a:t>37.4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37.6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Electric center offset (mm)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0.03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1.67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aseline="30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imes New Roman"/>
                        </a:rPr>
                        <a:t>Multipole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 b3 (mT.m)/m</a:t>
                      </a:r>
                      <a:r>
                        <a:rPr lang="en-US" sz="2000" baseline="30000" dirty="0" smtClean="0">
                          <a:latin typeface="Nimbus Roman No9 L"/>
                          <a:ea typeface="Nimbus Sans L"/>
                          <a:cs typeface="Times New Roman"/>
                        </a:rPr>
                        <a:t>2  </a:t>
                      </a:r>
                      <a:r>
                        <a:rPr lang="en-US" sz="2000" baseline="0" dirty="0" smtClean="0">
                          <a:latin typeface="Nimbus Roman No9 L"/>
                          <a:ea typeface="Nimbus Sans L"/>
                          <a:cs typeface="Times New Roman"/>
                        </a:rPr>
                        <a:t>(for VT=10MV)</a:t>
                      </a:r>
                      <a:endParaRPr lang="en-US" sz="2000" baseline="30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1074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1096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Nimbus Roman No9 L"/>
                          <a:ea typeface="Nimbus Sans L"/>
                          <a:cs typeface="Times New Roman"/>
                        </a:rPr>
                        <a:t>Multipole</a:t>
                      </a: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 b5 (mT.m)/m</a:t>
                      </a:r>
                      <a:r>
                        <a:rPr lang="en-US" sz="2000" baseline="30000" dirty="0" smtClean="0">
                          <a:latin typeface="Nimbus Roman No9 L"/>
                          <a:ea typeface="Nimbus Sans L"/>
                          <a:cs typeface="Times New Roman"/>
                        </a:rPr>
                        <a:t>4  </a:t>
                      </a:r>
                      <a:r>
                        <a:rPr lang="en-US" sz="2000" baseline="0" dirty="0" smtClean="0">
                          <a:latin typeface="Nimbus Roman No9 L"/>
                          <a:ea typeface="Nimbus Sans L"/>
                          <a:cs typeface="Times New Roman"/>
                        </a:rPr>
                        <a:t>(for VT=10MV)</a:t>
                      </a:r>
                      <a:endParaRPr lang="en-US" sz="2000" baseline="30000" dirty="0" smtClean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1.7e5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Nimbus Roman No9 L"/>
                          <a:ea typeface="Nimbus Sans L"/>
                          <a:cs typeface="Times New Roman"/>
                        </a:rPr>
                        <a:t>8.9e4</a:t>
                      </a:r>
                      <a:endParaRPr lang="en-US" sz="2000" dirty="0"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66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DQW Cavity </a:t>
            </a:r>
            <a:r>
              <a:rPr lang="en-US" dirty="0" err="1" smtClean="0"/>
              <a:t>Multipacting</a:t>
            </a:r>
            <a:r>
              <a:rPr lang="en-US" dirty="0" smtClean="0"/>
              <a:t> - preliminary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1" y="801741"/>
            <a:ext cx="4184366" cy="294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3603392"/>
            <a:ext cx="4222466" cy="2940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4" y="3994387"/>
            <a:ext cx="2842052" cy="2101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04" y="1229355"/>
            <a:ext cx="2842052" cy="220343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27337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HiLumi-LARP Workshop   Nov 2012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8004" y="1336246"/>
            <a:ext cx="8440454" cy="3874995"/>
          </a:xfrm>
        </p:spPr>
        <p:txBody>
          <a:bodyPr>
            <a:normAutofit/>
          </a:bodyPr>
          <a:lstStyle/>
          <a:p>
            <a:pPr marL="282575" indent="-282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90"/>
                </a:solidFill>
              </a:rPr>
              <a:t>Simulations used </a:t>
            </a:r>
            <a:r>
              <a:rPr lang="en-US" i="1" dirty="0" smtClean="0">
                <a:solidFill>
                  <a:srgbClr val="800000"/>
                </a:solidFill>
              </a:rPr>
              <a:t>ACE3P</a:t>
            </a:r>
            <a:r>
              <a:rPr lang="en-US" dirty="0" smtClean="0">
                <a:solidFill>
                  <a:srgbClr val="000090"/>
                </a:solidFill>
              </a:rPr>
              <a:t> parallel finite element suite of codes developed under the support of DOE </a:t>
            </a:r>
            <a:r>
              <a:rPr lang="en-US" dirty="0" err="1" smtClean="0">
                <a:solidFill>
                  <a:srgbClr val="000090"/>
                </a:solidFill>
              </a:rPr>
              <a:t>SciDAC</a:t>
            </a:r>
            <a:r>
              <a:rPr lang="en-US" dirty="0" smtClean="0">
                <a:solidFill>
                  <a:srgbClr val="000090"/>
                </a:solidFill>
              </a:rPr>
              <a:t> program</a:t>
            </a:r>
          </a:p>
          <a:p>
            <a:pPr marL="282575" indent="-282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90"/>
                </a:solidFill>
              </a:rPr>
              <a:t>Simulations were carried out on supercomputing computers at NERSC supported by DOE Contract No. DE-AC02- 05CH11231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251228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013" y="78228"/>
            <a:ext cx="8386349" cy="6419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RFD - MP in FPC coupler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105" y="921227"/>
            <a:ext cx="3620895" cy="2555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12" y="1003007"/>
            <a:ext cx="1813667" cy="2250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365" y="1092880"/>
            <a:ext cx="2702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Hook-shaped probe with a flat surface: </a:t>
            </a:r>
          </a:p>
          <a:p>
            <a:pPr marL="222250"/>
            <a:r>
              <a:rPr lang="en-US" sz="2000" dirty="0" smtClean="0">
                <a:solidFill>
                  <a:srgbClr val="003399"/>
                </a:solidFill>
              </a:rPr>
              <a:t>there is an important </a:t>
            </a:r>
            <a:r>
              <a:rPr lang="en-US" sz="2000" dirty="0" err="1">
                <a:solidFill>
                  <a:srgbClr val="003399"/>
                </a:solidFill>
              </a:rPr>
              <a:t>multipacting</a:t>
            </a:r>
            <a:r>
              <a:rPr lang="en-US" sz="2000" dirty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band around the flat surface </a:t>
            </a:r>
            <a:r>
              <a:rPr lang="en-US" sz="2000" dirty="0">
                <a:solidFill>
                  <a:srgbClr val="003399"/>
                </a:solidFill>
              </a:rPr>
              <a:t>at </a:t>
            </a:r>
            <a:r>
              <a:rPr lang="en-US" sz="2000" dirty="0" smtClean="0">
                <a:solidFill>
                  <a:srgbClr val="003399"/>
                </a:solidFill>
              </a:rPr>
              <a:t>lower deflecting voltages</a:t>
            </a:r>
            <a:endParaRPr lang="en-US" sz="2000" b="1" dirty="0">
              <a:solidFill>
                <a:srgbClr val="003399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99127" y="4063380"/>
            <a:ext cx="1571388" cy="23744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264" y="3933666"/>
            <a:ext cx="3620896" cy="25538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095" y="4208744"/>
            <a:ext cx="2919656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MP </a:t>
            </a:r>
            <a:r>
              <a:rPr lang="en-US" sz="2000" dirty="0" smtClean="0">
                <a:solidFill>
                  <a:srgbClr val="0000FF"/>
                </a:solidFill>
              </a:rPr>
              <a:t>Mitigation</a:t>
            </a:r>
          </a:p>
          <a:p>
            <a:pPr marL="222250"/>
            <a:r>
              <a:rPr lang="en-US" sz="2000" dirty="0" smtClean="0">
                <a:solidFill>
                  <a:srgbClr val="003399"/>
                </a:solidFill>
              </a:rPr>
              <a:t>a rounded hook-shaped probe  which eliminated MP resonances</a:t>
            </a:r>
            <a:endParaRPr lang="en-US" sz="2000" b="1" dirty="0">
              <a:solidFill>
                <a:srgbClr val="003399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16200000">
            <a:off x="5619698" y="2267629"/>
            <a:ext cx="1110634" cy="456431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6200000">
            <a:off x="3574128" y="2506878"/>
            <a:ext cx="802386" cy="269484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Arrow Connector 21"/>
          <p:cNvCxnSpPr>
            <a:stCxn id="21" idx="4"/>
            <a:endCxn id="20" idx="0"/>
          </p:cNvCxnSpPr>
          <p:nvPr/>
        </p:nvCxnSpPr>
        <p:spPr bwMode="auto">
          <a:xfrm flipV="1">
            <a:off x="4110063" y="2495845"/>
            <a:ext cx="1836737" cy="145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Left Arrow 22"/>
          <p:cNvSpPr/>
          <p:nvPr/>
        </p:nvSpPr>
        <p:spPr bwMode="auto">
          <a:xfrm>
            <a:off x="7275704" y="4795172"/>
            <a:ext cx="533400" cy="228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3091" y="4990695"/>
            <a:ext cx="1914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MP trajectories with low SEY due to high impact energy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95" y="4121538"/>
            <a:ext cx="400151" cy="203827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 flipV="1">
            <a:off x="3467092" y="5592248"/>
            <a:ext cx="554769" cy="1080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798" y="1188044"/>
            <a:ext cx="419094" cy="2062211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 flipV="1">
            <a:off x="3372204" y="2699097"/>
            <a:ext cx="526178" cy="1108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001207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29389"/>
    </mc:Choice>
    <mc:Fallback>
      <p:transition spd="slow" advTm="2938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RFD - MP </a:t>
            </a:r>
            <a:r>
              <a:rPr lang="en-US" dirty="0"/>
              <a:t>in Waveguide HOM Coupler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03" y="847236"/>
            <a:ext cx="8229600" cy="1598374"/>
          </a:xfrm>
        </p:spPr>
        <p:txBody>
          <a:bodyPr>
            <a:normAutofit lnSpcReduction="10000"/>
          </a:bodyPr>
          <a:lstStyle/>
          <a:p>
            <a:pPr marL="231775" lvl="1" indent="-236538">
              <a:buFont typeface="Arial"/>
              <a:buChar char="•"/>
            </a:pPr>
            <a:r>
              <a:rPr lang="en-US" sz="2400" dirty="0" smtClean="0"/>
              <a:t>Significant </a:t>
            </a:r>
            <a:r>
              <a:rPr lang="en-US" sz="2400" dirty="0"/>
              <a:t>MP in the ridged gap region</a:t>
            </a:r>
          </a:p>
          <a:p>
            <a:pPr marL="231775" lvl="1" indent="-236538">
              <a:buFont typeface="Arial"/>
              <a:buChar char="•"/>
            </a:pPr>
            <a:r>
              <a:rPr lang="en-US" sz="2400" dirty="0"/>
              <a:t>Owning to an evanescent field in the waveguide, MP band continues to higher voltage while the MP region moves further away from the cavity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2976880"/>
            <a:ext cx="1922566" cy="21351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12080" y="2697480"/>
            <a:ext cx="3698240" cy="2788920"/>
            <a:chOff x="9753600" y="19845314"/>
            <a:chExt cx="5410200" cy="37766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3600" y="19845314"/>
              <a:ext cx="5410200" cy="37766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115800" y="21631870"/>
              <a:ext cx="2514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(incomplete data)</a:t>
              </a:r>
            </a:p>
            <a:p>
              <a:r>
                <a:rPr lang="en-US" sz="1400" dirty="0" smtClean="0"/>
                <a:t>MP continues to higher deflecting voltages</a:t>
              </a:r>
              <a:endParaRPr lang="en-US" sz="1400" dirty="0"/>
            </a:p>
          </p:txBody>
        </p:sp>
        <p:sp>
          <p:nvSpPr>
            <p:cNvPr id="9" name="Striped Right Arrow 8"/>
            <p:cNvSpPr/>
            <p:nvPr/>
          </p:nvSpPr>
          <p:spPr bwMode="auto">
            <a:xfrm>
              <a:off x="12496800" y="21403270"/>
              <a:ext cx="990600" cy="228600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291080" y="2836886"/>
            <a:ext cx="2733019" cy="2425994"/>
            <a:chOff x="4953000" y="20116800"/>
            <a:chExt cx="3605431" cy="3200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20193000"/>
              <a:ext cx="2157631" cy="3124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29200" y="21717000"/>
              <a:ext cx="1219200" cy="1258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MP region at a lower voltage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3000" y="20116800"/>
              <a:ext cx="1524000" cy="1258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MP region moves upward at high voltages</a:t>
              </a:r>
              <a:endParaRPr lang="en-US" sz="1400" dirty="0"/>
            </a:p>
          </p:txBody>
        </p:sp>
        <p:sp>
          <p:nvSpPr>
            <p:cNvPr id="14" name="Up Arrow 13"/>
            <p:cNvSpPr/>
            <p:nvPr/>
          </p:nvSpPr>
          <p:spPr bwMode="auto">
            <a:xfrm>
              <a:off x="5652203" y="21264020"/>
              <a:ext cx="228600" cy="533400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6096000" y="20802600"/>
              <a:ext cx="7620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6096000" y="22098000"/>
              <a:ext cx="762000" cy="76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2376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Suppression With Grooves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10" y="5737335"/>
            <a:ext cx="8414944" cy="6769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66"/>
                </a:solidFill>
              </a:rPr>
              <a:t>Grooved </a:t>
            </a:r>
            <a:r>
              <a:rPr lang="en-US" dirty="0">
                <a:solidFill>
                  <a:srgbClr val="000066"/>
                </a:solidFill>
              </a:rPr>
              <a:t>surface around the ridged gap </a:t>
            </a:r>
            <a:r>
              <a:rPr lang="en-US" dirty="0" smtClean="0">
                <a:solidFill>
                  <a:srgbClr val="000066"/>
                </a:solidFill>
              </a:rPr>
              <a:t>NOT </a:t>
            </a:r>
            <a:r>
              <a:rPr lang="en-US" dirty="0">
                <a:solidFill>
                  <a:srgbClr val="000066"/>
                </a:solidFill>
              </a:rPr>
              <a:t>effective in suppressing </a:t>
            </a:r>
            <a:r>
              <a:rPr lang="en-US" dirty="0" smtClean="0">
                <a:solidFill>
                  <a:srgbClr val="000066"/>
                </a:solidFill>
              </a:rPr>
              <a:t>MP (due to limited groove depth)</a:t>
            </a:r>
            <a:endParaRPr lang="en-US" dirty="0">
              <a:solidFill>
                <a:srgbClr val="000066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01" y="3521953"/>
            <a:ext cx="1690134" cy="2139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66" y="3333650"/>
            <a:ext cx="1937468" cy="2063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794" y="1127501"/>
            <a:ext cx="1877232" cy="1992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983" y="1072223"/>
            <a:ext cx="1865608" cy="214280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 bwMode="auto">
          <a:xfrm>
            <a:off x="6930183" y="1207732"/>
            <a:ext cx="149985" cy="39067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6961382" y="3536654"/>
            <a:ext cx="153757" cy="39406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563" y="1957915"/>
            <a:ext cx="1740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 lvl="0" indent="-39688"/>
            <a:r>
              <a:rPr lang="en-US" sz="2000" dirty="0" smtClean="0"/>
              <a:t>parallel groove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20180" y="4090638"/>
            <a:ext cx="1731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8" lvl="0" indent="-39688"/>
            <a:r>
              <a:rPr lang="en-US" sz="2000" dirty="0" smtClean="0"/>
              <a:t>slanted groove</a:t>
            </a:r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RFD - WG </a:t>
            </a:r>
            <a:r>
              <a:rPr lang="en-US" dirty="0"/>
              <a:t>HOM Coupler MP mitigation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30" y="869132"/>
            <a:ext cx="8229600" cy="1045218"/>
          </a:xfrm>
        </p:spPr>
        <p:txBody>
          <a:bodyPr>
            <a:noAutofit/>
          </a:bodyPr>
          <a:lstStyle/>
          <a:p>
            <a:pPr marL="284163" indent="-284163"/>
            <a:r>
              <a:rPr lang="en-US" sz="2400" dirty="0">
                <a:solidFill>
                  <a:srgbClr val="000066"/>
                </a:solidFill>
              </a:rPr>
              <a:t>Ridged waveguide with a larger curvature + local bump</a:t>
            </a:r>
          </a:p>
          <a:p>
            <a:pPr marL="285750" indent="-285750"/>
            <a:r>
              <a:rPr lang="en-US" sz="2400" dirty="0">
                <a:solidFill>
                  <a:srgbClr val="0000FF"/>
                </a:solidFill>
              </a:rPr>
              <a:t>Ridged gap with a larger curvature minimizes the MP region</a:t>
            </a:r>
          </a:p>
          <a:p>
            <a:pPr marL="285750" indent="-285750"/>
            <a:r>
              <a:rPr lang="en-US" sz="2400" dirty="0">
                <a:solidFill>
                  <a:srgbClr val="0000FF"/>
                </a:solidFill>
              </a:rPr>
              <a:t>Small bump on one side of ridged gap further suppresses MP resonances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71" y="3363632"/>
            <a:ext cx="3050531" cy="2503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331" y="2937891"/>
            <a:ext cx="3941570" cy="3080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290" y="2696431"/>
            <a:ext cx="1301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ridged </a:t>
            </a:r>
            <a:r>
              <a:rPr lang="en-US" sz="1600" dirty="0" smtClean="0">
                <a:solidFill>
                  <a:srgbClr val="008000"/>
                </a:solidFill>
              </a:rPr>
              <a:t>gap with a larger curvature 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 bwMode="auto">
          <a:xfrm>
            <a:off x="1547418" y="3515709"/>
            <a:ext cx="635025" cy="323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379555" y="3100210"/>
            <a:ext cx="1167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mall bump on one side of gap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2430200" y="3111930"/>
            <a:ext cx="618090" cy="5067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255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53" y="91658"/>
            <a:ext cx="7431950" cy="772884"/>
          </a:xfrm>
        </p:spPr>
        <p:txBody>
          <a:bodyPr>
            <a:noAutofit/>
          </a:bodyPr>
          <a:lstStyle/>
          <a:p>
            <a:r>
              <a:rPr lang="en-US" sz="3200" dirty="0" smtClean="0"/>
              <a:t>RFD - MP </a:t>
            </a:r>
            <a:r>
              <a:rPr lang="en-US" sz="3200" dirty="0"/>
              <a:t>in Vertical HOM Coupler and Cavity </a:t>
            </a:r>
            <a:r>
              <a:rPr lang="en-US" sz="3200" dirty="0" smtClean="0"/>
              <a:t>Surface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774" y="977957"/>
            <a:ext cx="8227522" cy="1991942"/>
          </a:xfrm>
        </p:spPr>
        <p:txBody>
          <a:bodyPr>
            <a:noAutofit/>
          </a:bodyPr>
          <a:lstStyle/>
          <a:p>
            <a:pPr marL="279400" indent="-2794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Important </a:t>
            </a:r>
            <a:r>
              <a:rPr lang="en-US" sz="2000" dirty="0" err="1">
                <a:solidFill>
                  <a:srgbClr val="0000FF"/>
                </a:solidFill>
              </a:rPr>
              <a:t>multipacting</a:t>
            </a:r>
            <a:r>
              <a:rPr lang="en-US" sz="2000" dirty="0">
                <a:solidFill>
                  <a:srgbClr val="0000FF"/>
                </a:solidFill>
              </a:rPr>
              <a:t> bands on end plate at lower voltages,</a:t>
            </a:r>
            <a:r>
              <a:rPr lang="en-US" sz="2000" dirty="0">
                <a:solidFill>
                  <a:srgbClr val="006600"/>
                </a:solidFill>
              </a:rPr>
              <a:t> a prototype cavity of similar design was successfully processed without much difficulty (J. </a:t>
            </a:r>
            <a:r>
              <a:rPr lang="en-US" sz="2000" dirty="0" err="1">
                <a:solidFill>
                  <a:srgbClr val="006600"/>
                </a:solidFill>
              </a:rPr>
              <a:t>Delayen</a:t>
            </a:r>
            <a:r>
              <a:rPr lang="en-US" sz="2000" dirty="0">
                <a:solidFill>
                  <a:srgbClr val="006600"/>
                </a:solidFill>
              </a:rPr>
              <a:t>, et al, LARP </a:t>
            </a:r>
            <a:r>
              <a:rPr lang="en-US" sz="2000" dirty="0" smtClean="0">
                <a:solidFill>
                  <a:srgbClr val="006600"/>
                </a:solidFill>
              </a:rPr>
              <a:t>CM20 and IPAC2013) </a:t>
            </a:r>
            <a:endParaRPr lang="en-US" sz="2000" dirty="0">
              <a:solidFill>
                <a:srgbClr val="006600"/>
              </a:solidFill>
            </a:endParaRPr>
          </a:p>
          <a:p>
            <a:pPr marL="279400" indent="-2794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Less significant MP band inside the cavity at higher deflecting voltages, with low impact energies</a:t>
            </a:r>
          </a:p>
          <a:p>
            <a:pPr marL="279400" indent="-2794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990033"/>
                </a:solidFill>
              </a:rPr>
              <a:t>No </a:t>
            </a:r>
            <a:r>
              <a:rPr lang="en-US" sz="2000" dirty="0" err="1">
                <a:solidFill>
                  <a:srgbClr val="990033"/>
                </a:solidFill>
              </a:rPr>
              <a:t>multipacting</a:t>
            </a:r>
            <a:r>
              <a:rPr lang="en-US" sz="2000" dirty="0">
                <a:solidFill>
                  <a:srgbClr val="990033"/>
                </a:solidFill>
              </a:rPr>
              <a:t> trajectories found in the WG-stub-coaxial coupler region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782" y="3049768"/>
            <a:ext cx="4562984" cy="32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52" y="3364710"/>
            <a:ext cx="3877386" cy="24154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 rot="20465533">
            <a:off x="2981404" y="4413357"/>
            <a:ext cx="1148940" cy="345931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>
            <a:stCxn id="7" idx="5"/>
            <a:endCxn id="9" idx="1"/>
          </p:cNvCxnSpPr>
          <p:nvPr/>
        </p:nvCxnSpPr>
        <p:spPr bwMode="auto">
          <a:xfrm>
            <a:off x="3979800" y="4570397"/>
            <a:ext cx="3359940" cy="11527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7108909" y="5646767"/>
            <a:ext cx="1576210" cy="521650"/>
          </a:xfrm>
          <a:prstGeom prst="ellipse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015614" y="4821210"/>
            <a:ext cx="1655587" cy="7421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 bwMode="auto">
          <a:xfrm>
            <a:off x="2671201" y="5192277"/>
            <a:ext cx="3095721" cy="5525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132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18224"/>
            <a:ext cx="8763000" cy="4950776"/>
          </a:xfrm>
        </p:spPr>
        <p:txBody>
          <a:bodyPr>
            <a:noAutofit/>
          </a:bodyPr>
          <a:lstStyle/>
          <a:p>
            <a:pPr marL="227013" indent="-227013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Summary</a:t>
            </a:r>
          </a:p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Significant </a:t>
            </a:r>
            <a:r>
              <a:rPr lang="en-US" sz="2000" dirty="0" smtClean="0">
                <a:solidFill>
                  <a:srgbClr val="000090"/>
                </a:solidFill>
              </a:rPr>
              <a:t>progress in cavity/coupler design toward the prototypes for SPS test</a:t>
            </a:r>
          </a:p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Numerical analyses of cavity RF (</a:t>
            </a:r>
            <a:r>
              <a:rPr lang="en-US" sz="2000" dirty="0" err="1" smtClean="0">
                <a:solidFill>
                  <a:srgbClr val="000090"/>
                </a:solidFill>
              </a:rPr>
              <a:t>e.g</a:t>
            </a:r>
            <a:r>
              <a:rPr lang="en-US" sz="2000" dirty="0" smtClean="0">
                <a:solidFill>
                  <a:srgbClr val="000090"/>
                </a:solidFill>
              </a:rPr>
              <a:t> MP) being confirmed with measurement of prove-of-principle cavities</a:t>
            </a:r>
          </a:p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Mitigation of potential RF and MP issues through numerical </a:t>
            </a:r>
            <a:r>
              <a:rPr lang="en-US" sz="2000" dirty="0" smtClean="0">
                <a:solidFill>
                  <a:srgbClr val="000090"/>
                </a:solidFill>
              </a:rPr>
              <a:t>modeling could result in improved cavity performances</a:t>
            </a:r>
          </a:p>
          <a:p>
            <a:pPr marL="227013" indent="-227013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227013" indent="-227013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Next </a:t>
            </a:r>
            <a:r>
              <a:rPr lang="en-US" sz="2000" dirty="0" smtClean="0">
                <a:solidFill>
                  <a:srgbClr val="800000"/>
                </a:solidFill>
              </a:rPr>
              <a:t>steps</a:t>
            </a:r>
          </a:p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Finalize/Optimize design of RFD and DQW cavities for the SPS </a:t>
            </a:r>
            <a:r>
              <a:rPr lang="en-US" sz="2000" dirty="0" smtClean="0">
                <a:solidFill>
                  <a:srgbClr val="000090"/>
                </a:solidFill>
              </a:rPr>
              <a:t>test</a:t>
            </a:r>
            <a:r>
              <a:rPr lang="en-US" sz="2000" dirty="0" smtClean="0">
                <a:solidFill>
                  <a:srgbClr val="000090"/>
                </a:solidFill>
              </a:rPr>
              <a:t> modules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Finalize  the dimensions, evaluate RF parameters and MP in cavity/couplers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Analyze any changes to the geometry needed for the engineering design 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Design peripheral components – waveguide, window, load, etc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Analyze thermal, Lorentz force detuning using ACE3P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60442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2765"/>
            <a:ext cx="8788400" cy="4917173"/>
          </a:xfrm>
        </p:spPr>
        <p:txBody>
          <a:bodyPr>
            <a:noAutofit/>
          </a:bodyPr>
          <a:lstStyle/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Further </a:t>
            </a:r>
            <a:r>
              <a:rPr lang="en-US" sz="2000" dirty="0" smtClean="0">
                <a:solidFill>
                  <a:srgbClr val="000090"/>
                </a:solidFill>
              </a:rPr>
              <a:t>design and optimization toward the LHC implementation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Improvements in cavity shape and couplers</a:t>
            </a:r>
          </a:p>
          <a:p>
            <a:pPr marL="525463" lvl="1" indent="-227013"/>
            <a:r>
              <a:rPr lang="en-US" sz="2000" dirty="0" err="1" smtClean="0">
                <a:solidFill>
                  <a:srgbClr val="000090"/>
                </a:solidFill>
              </a:rPr>
              <a:t>Cryomodule</a:t>
            </a:r>
            <a:r>
              <a:rPr lang="en-US" sz="2000" dirty="0" smtClean="0">
                <a:solidFill>
                  <a:srgbClr val="000090"/>
                </a:solidFill>
              </a:rPr>
              <a:t> integration – cavity-cavity coupling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Trapped modes</a:t>
            </a: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Effect of imperfection, tolerances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525463" lvl="1" indent="-227013"/>
            <a:r>
              <a:rPr lang="en-US" sz="2000" dirty="0" smtClean="0">
                <a:solidFill>
                  <a:srgbClr val="000090"/>
                </a:solidFill>
              </a:rPr>
              <a:t>Etc</a:t>
            </a:r>
          </a:p>
          <a:p>
            <a:pPr marL="525463" lvl="1" indent="-227013"/>
            <a:endParaRPr lang="en-US" sz="2000" dirty="0" smtClean="0">
              <a:solidFill>
                <a:srgbClr val="000090"/>
              </a:solidFill>
            </a:endParaRPr>
          </a:p>
          <a:p>
            <a:pPr marL="227013" indent="-227013"/>
            <a:r>
              <a:rPr lang="en-US" sz="2000" dirty="0" smtClean="0">
                <a:solidFill>
                  <a:srgbClr val="000090"/>
                </a:solidFill>
              </a:rPr>
              <a:t>Collaborative modeling efforts for RFD and DQW cavities 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525463" lvl="1" indent="-284163"/>
            <a:r>
              <a:rPr lang="en-US" sz="2000" dirty="0" smtClean="0">
                <a:solidFill>
                  <a:srgbClr val="000090"/>
                </a:solidFill>
              </a:rPr>
              <a:t>Using ACE3P as the choice of modeling tool</a:t>
            </a:r>
          </a:p>
          <a:p>
            <a:pPr marL="525463" lvl="1" indent="-284163"/>
            <a:r>
              <a:rPr lang="en-US" sz="2000" dirty="0" err="1" smtClean="0">
                <a:solidFill>
                  <a:srgbClr val="000090"/>
                </a:solidFill>
              </a:rPr>
              <a:t>Toohig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fellow at </a:t>
            </a:r>
            <a:r>
              <a:rPr lang="en-US" sz="2000" dirty="0" smtClean="0">
                <a:solidFill>
                  <a:srgbClr val="000090"/>
                </a:solidFill>
              </a:rPr>
              <a:t>BNL will start learning and using ACE3P, ODU </a:t>
            </a:r>
            <a:r>
              <a:rPr lang="en-US" sz="2000" dirty="0" err="1" smtClean="0">
                <a:solidFill>
                  <a:srgbClr val="000090"/>
                </a:solidFill>
              </a:rPr>
              <a:t>Posdoc</a:t>
            </a:r>
            <a:r>
              <a:rPr lang="en-US" sz="2000" dirty="0" smtClean="0">
                <a:solidFill>
                  <a:srgbClr val="000090"/>
                </a:solidFill>
              </a:rPr>
              <a:t> and staff</a:t>
            </a:r>
            <a:r>
              <a:rPr lang="en-US" sz="2000" dirty="0" smtClean="0">
                <a:solidFill>
                  <a:srgbClr val="000090"/>
                </a:solidFill>
              </a:rPr>
              <a:t> continue using ACE3P on cavity modeling and analysis</a:t>
            </a:r>
          </a:p>
          <a:p>
            <a:pPr marL="525463" lvl="1" indent="-284163"/>
            <a:r>
              <a:rPr lang="en-US" sz="2000" dirty="0" smtClean="0">
                <a:solidFill>
                  <a:srgbClr val="000090"/>
                </a:solidFill>
              </a:rPr>
              <a:t>RFD and DQW cavities and peripheral RF components for the </a:t>
            </a:r>
            <a:r>
              <a:rPr lang="en-US" sz="2000" dirty="0" err="1" smtClean="0">
                <a:solidFill>
                  <a:srgbClr val="000090"/>
                </a:solidFill>
              </a:rPr>
              <a:t>cryomodule</a:t>
            </a:r>
            <a:r>
              <a:rPr lang="en-US" sz="2000" dirty="0" smtClean="0">
                <a:solidFill>
                  <a:srgbClr val="000090"/>
                </a:solidFill>
              </a:rPr>
              <a:t> will be designed/optimized for the SPS test and the LHC implementation with the SLAC, BNL, ODU modeling effort 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525463" lvl="1" indent="-227013"/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60442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1" y="1112994"/>
            <a:ext cx="8908321" cy="49869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Modeling tools - ACE3P</a:t>
            </a:r>
          </a:p>
          <a:p>
            <a:r>
              <a:rPr lang="en-US" dirty="0" smtClean="0"/>
              <a:t>Design and optimization of RF Dipole</a:t>
            </a:r>
            <a:r>
              <a:rPr lang="en-US" dirty="0" smtClean="0"/>
              <a:t> (RFD) Cavity </a:t>
            </a:r>
            <a:r>
              <a:rPr lang="en-US" dirty="0" smtClean="0"/>
              <a:t>(SLAC-ODU)</a:t>
            </a:r>
          </a:p>
          <a:p>
            <a:pPr lvl="1"/>
            <a:r>
              <a:rPr lang="en-US" dirty="0" smtClean="0"/>
              <a:t>Cavity shape optimization</a:t>
            </a:r>
          </a:p>
          <a:p>
            <a:pPr lvl="1"/>
            <a:r>
              <a:rPr lang="en-US" dirty="0" smtClean="0"/>
              <a:t>FPC and HOM coupler design</a:t>
            </a:r>
          </a:p>
          <a:p>
            <a:pPr lvl="1"/>
            <a:r>
              <a:rPr lang="en-US" dirty="0" err="1" smtClean="0"/>
              <a:t>Multipacting</a:t>
            </a:r>
            <a:r>
              <a:rPr lang="en-US" dirty="0" smtClean="0"/>
              <a:t> mitigation</a:t>
            </a:r>
          </a:p>
          <a:p>
            <a:r>
              <a:rPr lang="en-US" dirty="0" smtClean="0"/>
              <a:t>Modeling of </a:t>
            </a:r>
            <a:r>
              <a:rPr lang="en-US" dirty="0" smtClean="0"/>
              <a:t>Double quarter wave (DQW) </a:t>
            </a:r>
            <a:r>
              <a:rPr lang="en-US" dirty="0" smtClean="0"/>
              <a:t>Cavity (BNL)</a:t>
            </a:r>
          </a:p>
          <a:p>
            <a:pPr lvl="1"/>
            <a:r>
              <a:rPr lang="en-US" dirty="0" smtClean="0"/>
              <a:t>FPC comparison – small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l</a:t>
            </a:r>
            <a:r>
              <a:rPr lang="en-US" dirty="0" smtClean="0"/>
              <a:t>arge port opening</a:t>
            </a:r>
          </a:p>
          <a:p>
            <a:pPr lvl="1"/>
            <a:r>
              <a:rPr lang="en-US" dirty="0" smtClean="0"/>
              <a:t>Surface fields and </a:t>
            </a:r>
            <a:r>
              <a:rPr lang="en-US" dirty="0" err="1" smtClean="0"/>
              <a:t>multipole</a:t>
            </a:r>
            <a:r>
              <a:rPr lang="en-US" dirty="0" smtClean="0"/>
              <a:t> field components</a:t>
            </a:r>
          </a:p>
          <a:p>
            <a:pPr lvl="1"/>
            <a:r>
              <a:rPr lang="en-US" dirty="0" err="1" smtClean="0"/>
              <a:t>Multipacting</a:t>
            </a:r>
            <a:r>
              <a:rPr lang="en-US" dirty="0" smtClean="0"/>
              <a:t> simulation</a:t>
            </a:r>
          </a:p>
          <a:p>
            <a:r>
              <a:rPr lang="en-US" dirty="0" smtClean="0"/>
              <a:t>Summary and 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33003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74625" y="273050"/>
            <a:ext cx="8858250" cy="5238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altLang="zh-CN" sz="2800" dirty="0">
                <a:solidFill>
                  <a:srgbClr val="800000"/>
                </a:solidFill>
                <a:ea typeface="宋体" charset="-122"/>
                <a:cs typeface="宋体" charset="-122"/>
              </a:rPr>
              <a:t>Accelerator Modeling with EM Code Suite </a:t>
            </a:r>
            <a:r>
              <a:rPr lang="en-US" altLang="zh-CN" sz="2800" dirty="0">
                <a:solidFill>
                  <a:srgbClr val="0000FF"/>
                </a:solidFill>
                <a:ea typeface="宋体" charset="-122"/>
                <a:cs typeface="宋体" charset="-122"/>
              </a:rPr>
              <a:t>ACE3P </a:t>
            </a:r>
            <a:r>
              <a:rPr lang="en-US" altLang="zh-CN" sz="2800" dirty="0">
                <a:solidFill>
                  <a:srgbClr val="800000"/>
                </a:solidFill>
                <a:ea typeface="宋体" charset="-122"/>
                <a:cs typeface="宋体" charset="-122"/>
              </a:rPr>
              <a:t>  </a:t>
            </a:r>
            <a:r>
              <a:rPr lang="en-US" altLang="zh-CN" sz="2800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 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81729" y="887742"/>
            <a:ext cx="8777287" cy="40934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288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SLAC’s </a:t>
            </a:r>
            <a:r>
              <a:rPr lang="en-US" altLang="zh-CN" sz="2000" dirty="0">
                <a:ea typeface="宋体" charset="-122"/>
                <a:cs typeface="宋体" charset="-122"/>
              </a:rPr>
              <a:t>suite of conformal, higher-order, C++/MPI based parallel finite-element electromagnetic codes</a:t>
            </a:r>
            <a:endParaRPr lang="en-US" sz="2000" dirty="0"/>
          </a:p>
          <a:p>
            <a:r>
              <a:rPr lang="en-US" sz="2000" i="1" u="sng" dirty="0">
                <a:solidFill>
                  <a:srgbClr val="009999"/>
                </a:solidFill>
              </a:rPr>
              <a:t>https://slacportal.slac.stanford.edu/sites/ard_public/bpd/acd/Pages/Default.aspx</a:t>
            </a:r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dirty="0"/>
          </a:p>
          <a:p>
            <a:endParaRPr lang="en-US" sz="2000" b="1" i="1" dirty="0"/>
          </a:p>
          <a:p>
            <a:endParaRPr lang="en-US" sz="2000" b="1" i="1" dirty="0"/>
          </a:p>
          <a:p>
            <a:endParaRPr lang="en-US" sz="2000" b="1" i="1" dirty="0"/>
          </a:p>
          <a:p>
            <a:endParaRPr lang="en-US" sz="2000" b="1" i="1" dirty="0"/>
          </a:p>
          <a:p>
            <a:endParaRPr lang="en-US" sz="2000" b="1" i="1" dirty="0"/>
          </a:p>
          <a:p>
            <a:endParaRPr lang="en-US" sz="2000" b="1" i="1" dirty="0"/>
          </a:p>
          <a:p>
            <a:endParaRPr lang="en-US" sz="2000" b="1" i="1" dirty="0" smtClean="0">
              <a:solidFill>
                <a:srgbClr val="000066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18627" y="1914418"/>
            <a:ext cx="7898231" cy="2349874"/>
          </a:xfrm>
          <a:prstGeom prst="rect">
            <a:avLst/>
          </a:prstGeom>
          <a:solidFill>
            <a:srgbClr val="3366FF">
              <a:alpha val="10196"/>
            </a:srgbClr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square" lIns="182880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10000"/>
              </a:lnSpc>
              <a:spcBef>
                <a:spcPct val="50000"/>
              </a:spcBef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ACE3P 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(</a:t>
            </a:r>
            <a:r>
              <a:rPr lang="en-US" altLang="zh-CN" b="1" u="sng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A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dvanced </a:t>
            </a:r>
            <a:r>
              <a:rPr lang="en-US" altLang="zh-CN" b="1" u="sng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C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omputational </a:t>
            </a:r>
            <a:r>
              <a:rPr lang="en-US" altLang="zh-CN" b="1" u="sng" dirty="0" err="1" smtClean="0">
                <a:solidFill>
                  <a:srgbClr val="800000"/>
                </a:solidFill>
                <a:ea typeface="宋体" charset="-122"/>
                <a:cs typeface="宋体" charset="-122"/>
              </a:rPr>
              <a:t>E</a:t>
            </a:r>
            <a:r>
              <a:rPr lang="en-US" altLang="zh-CN" b="1" dirty="0" err="1" smtClean="0">
                <a:solidFill>
                  <a:srgbClr val="000066"/>
                </a:solidFill>
                <a:ea typeface="宋体" charset="-122"/>
                <a:cs typeface="宋体" charset="-122"/>
              </a:rPr>
              <a:t>lectromagnetics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u="sng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3P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)</a:t>
            </a:r>
          </a:p>
          <a:p>
            <a:pPr defTabSz="457200" eaLnBrk="0" hangingPunct="0">
              <a:lnSpc>
                <a:spcPct val="3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endParaRPr lang="en-US" altLang="zh-CN" b="1" dirty="0" smtClean="0">
              <a:solidFill>
                <a:srgbClr val="006666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Frequency Domain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Omega3P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 smtClean="0">
                <a:solidFill>
                  <a:srgbClr val="333399"/>
                </a:solidFill>
                <a:ea typeface="宋体" charset="-122"/>
                <a:cs typeface="宋体" charset="-122"/>
              </a:rPr>
              <a:t>Eigensolver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(damping)</a:t>
            </a: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                               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S3P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	–  S-Parameter</a:t>
            </a:r>
            <a:endParaRPr lang="en-US" altLang="zh-CN" b="1" i="1" dirty="0" smtClean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25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Time Domain</a:t>
            </a:r>
            <a:r>
              <a:rPr lang="en-US" altLang="zh-CN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i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     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T3P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 smtClean="0">
                <a:solidFill>
                  <a:srgbClr val="333399"/>
                </a:solidFill>
                <a:ea typeface="宋体" charset="-122"/>
                <a:cs typeface="宋体" charset="-122"/>
              </a:rPr>
              <a:t>Wakefields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and Transients</a:t>
            </a:r>
            <a:endParaRPr lang="en-US" altLang="zh-CN" i="1" dirty="0" smtClean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Particle Tracking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   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Track3P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 smtClean="0">
                <a:solidFill>
                  <a:srgbClr val="333399"/>
                </a:solidFill>
                <a:ea typeface="宋体" charset="-122"/>
                <a:cs typeface="宋体" charset="-122"/>
              </a:rPr>
              <a:t>Multipacting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 and Dark Current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EM Particle-in-cell</a:t>
            </a:r>
            <a:r>
              <a:rPr lang="en-US" altLang="zh-CN" i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i="1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Pic3P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	–  RF guns &amp; klystrons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Multi-physics</a:t>
            </a:r>
            <a:r>
              <a:rPr lang="en-US" altLang="zh-CN" i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	</a:t>
            </a:r>
            <a:r>
              <a:rPr lang="en-US" altLang="zh-CN" b="1" dirty="0" smtClean="0">
                <a:solidFill>
                  <a:srgbClr val="800000"/>
                </a:solidFill>
                <a:ea typeface="宋体" charset="-122"/>
                <a:cs typeface="宋体" charset="-122"/>
              </a:rPr>
              <a:t>TEM3P	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–  EM, Thermal &amp; Structural effects</a:t>
            </a:r>
            <a:endParaRPr lang="en-US" altLang="zh-CN" b="1" dirty="0">
              <a:solidFill>
                <a:srgbClr val="0000FF"/>
              </a:solidFill>
              <a:ea typeface="宋体" charset="-122"/>
              <a:cs typeface="宋体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3F4032-2462-4666-9632-256490558C0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4028" y="4558823"/>
            <a:ext cx="89214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Have been applied to cavity and </a:t>
            </a:r>
            <a:r>
              <a:rPr lang="en-US" sz="2000" dirty="0" err="1" smtClean="0">
                <a:solidFill>
                  <a:srgbClr val="0000FF"/>
                </a:solidFill>
              </a:rPr>
              <a:t>rf</a:t>
            </a:r>
            <a:r>
              <a:rPr lang="en-US" sz="2000" dirty="0" smtClean="0">
                <a:solidFill>
                  <a:srgbClr val="0000FF"/>
                </a:solidFill>
              </a:rPr>
              <a:t> component design for various accelerator projects</a:t>
            </a:r>
          </a:p>
          <a:p>
            <a:pPr marL="173038" indent="-173038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Cavity design and optimization, HOM  damping, coupler design,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multipacting</a:t>
            </a:r>
            <a:r>
              <a:rPr lang="en-US" sz="2000" dirty="0" smtClean="0">
                <a:solidFill>
                  <a:srgbClr val="000090"/>
                </a:solidFill>
              </a:rPr>
              <a:t>, thermal and mechanical analysis, </a:t>
            </a:r>
            <a:r>
              <a:rPr lang="en-US" sz="2000" dirty="0" err="1" smtClean="0">
                <a:solidFill>
                  <a:srgbClr val="000090"/>
                </a:solidFill>
              </a:rPr>
              <a:t>etc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173038" indent="-173038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s numerical probe to help understand experimental data (e.g. identifying trapped modes, understand bead-pull results, MP barriers, </a:t>
            </a:r>
            <a:r>
              <a:rPr lang="en-US" sz="2000" dirty="0" err="1" smtClean="0">
                <a:solidFill>
                  <a:srgbClr val="000090"/>
                </a:solidFill>
              </a:rPr>
              <a:t>etc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85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C:\VaultWorkspace\epc\Vault\Draft\ERL Al Vacuum Chamber\Model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542" y="5186128"/>
            <a:ext cx="1963108" cy="112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280" y="6206705"/>
            <a:ext cx="3757768" cy="51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op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9984" y="871553"/>
            <a:ext cx="1599650" cy="11074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6984" y="757253"/>
            <a:ext cx="807043" cy="12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9531" y="954107"/>
            <a:ext cx="1844367" cy="86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whol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82135" y="2211172"/>
            <a:ext cx="1793863" cy="1330029"/>
          </a:xfrm>
          <a:prstGeom prst="rect">
            <a:avLst/>
          </a:prstGeom>
        </p:spPr>
      </p:pic>
      <p:pic>
        <p:nvPicPr>
          <p:cNvPr id="10" name="Picture 2" descr="deform_compa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1576" y="2211172"/>
            <a:ext cx="3060950" cy="85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45281" y="3978061"/>
            <a:ext cx="2128469" cy="106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catterts_t000000008000000fs.eps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31576" y="5159046"/>
            <a:ext cx="2091223" cy="156841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34807" y="2997999"/>
            <a:ext cx="2792924" cy="54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57989" y="2997999"/>
            <a:ext cx="616400" cy="54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4" descr="RealisticDistribution3_small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63338" y="731852"/>
            <a:ext cx="1012660" cy="130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6" descr=":::::Desktop:Screen shot 2010-10-28 at 2.55.39 PM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6200000">
            <a:off x="3227258" y="3500218"/>
            <a:ext cx="518377" cy="190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bg.ncdf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68558" y="5133258"/>
            <a:ext cx="982090" cy="1162347"/>
          </a:xfrm>
          <a:prstGeom prst="rect">
            <a:avLst/>
          </a:prstGeom>
        </p:spPr>
      </p:pic>
      <p:pic>
        <p:nvPicPr>
          <p:cNvPr id="23" name="Picture 16" descr="PL_fine3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81885" y="3787429"/>
            <a:ext cx="1524000" cy="109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0" y="941407"/>
            <a:ext cx="2277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precision structure &amp; RF Gun design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2211172"/>
            <a:ext cx="227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SCRF cavity optimization, coupler design, shape determination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" y="3576854"/>
            <a:ext cx="1883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, thermal mechanical analysis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" y="5302750"/>
            <a:ext cx="1883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Large scale system simulation, validation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8811" y="35916"/>
            <a:ext cx="7108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RF Modeling Using ACE3P - Examples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64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23" y="70929"/>
            <a:ext cx="7992560" cy="6419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RFD </a:t>
            </a:r>
            <a:r>
              <a:rPr lang="en-US" dirty="0" smtClean="0"/>
              <a:t>cavity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45" y="767538"/>
            <a:ext cx="8826095" cy="1363670"/>
          </a:xfrm>
        </p:spPr>
        <p:txBody>
          <a:bodyPr>
            <a:normAutofit fontScale="77500" lnSpcReduction="20000"/>
          </a:bodyPr>
          <a:lstStyle/>
          <a:p>
            <a:pPr marL="284163" indent="-284163"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Shape: square cavity with double ridge deflecting poles</a:t>
            </a:r>
          </a:p>
          <a:p>
            <a:pPr marL="284163" indent="-284163"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Operating mode: TE11 like</a:t>
            </a:r>
            <a:endParaRPr lang="en-US" dirty="0" smtClean="0">
              <a:solidFill>
                <a:srgbClr val="000090"/>
              </a:solidFill>
            </a:endParaRPr>
          </a:p>
          <a:p>
            <a:pPr marL="284163" indent="-284163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Compact </a:t>
            </a:r>
            <a:r>
              <a:rPr lang="en-US" dirty="0">
                <a:solidFill>
                  <a:srgbClr val="000090"/>
                </a:solidFill>
              </a:rPr>
              <a:t>size, suitable for both vertical and horizontal crabbing schemes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56" y="2385700"/>
            <a:ext cx="2178814" cy="1328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4" y="4506472"/>
            <a:ext cx="2165744" cy="1290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944" y="4487306"/>
            <a:ext cx="2120536" cy="1250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415" y="4053747"/>
            <a:ext cx="375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RF dipole cavity &amp; curved pole surface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947" y="5873583"/>
            <a:ext cx="3650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TE11 like Electric and Magnetic fields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230332"/>
              </p:ext>
            </p:extLst>
          </p:nvPr>
        </p:nvGraphicFramePr>
        <p:xfrm>
          <a:off x="5591798" y="2297026"/>
          <a:ext cx="3439749" cy="3620994"/>
        </p:xfrm>
        <a:graphic>
          <a:graphicData uri="http://schemas.openxmlformats.org/drawingml/2006/table">
            <a:tbl>
              <a:tblPr/>
              <a:tblGrid>
                <a:gridCol w="2675361"/>
                <a:gridCol w="764388"/>
              </a:tblGrid>
              <a:tr h="135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Frequency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 (MHz)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400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Operating Mode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TE11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Lowest dipole HOM (MHz)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633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Lowest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acc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 HOM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715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Iris aperture (diameter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) (mm)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84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Transverse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dimension (mm)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281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Vertical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dimension (mm)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281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5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Longitudinal dimension (w/o couplers) (mm)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556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R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 (ohm/cavity)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433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3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V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 (MV/cavity)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3.34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Bs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55.6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Es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ahoma"/>
                        </a:rPr>
                        <a:t> (MV/m)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33.4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756364" y="2118868"/>
            <a:ext cx="2742366" cy="1728635"/>
            <a:chOff x="5257800" y="9508669"/>
            <a:chExt cx="4253774" cy="26813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7800" y="9829800"/>
              <a:ext cx="2108129" cy="2067477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 flipV="1">
              <a:off x="7721265" y="10287000"/>
              <a:ext cx="7495" cy="599606"/>
            </a:xfrm>
            <a:prstGeom prst="line">
              <a:avLst/>
            </a:prstGeom>
            <a:noFill/>
            <a:ln w="19050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>
            <a:xfrm flipV="1">
              <a:off x="6306804" y="10402293"/>
              <a:ext cx="1405035" cy="9521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580310" y="9508669"/>
              <a:ext cx="1863207" cy="1145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a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vailable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space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194 mm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324879" y="10861832"/>
              <a:ext cx="999275" cy="170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sp>
          <p:nvSpPr>
            <p:cNvPr id="17" name="Rectangle 16"/>
            <p:cNvSpPr/>
            <p:nvPr/>
          </p:nvSpPr>
          <p:spPr>
            <a:xfrm>
              <a:off x="6275275" y="10832067"/>
              <a:ext cx="1441446" cy="477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140.5 mm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56695" y="11044247"/>
              <a:ext cx="1854879" cy="1145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second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beam pipe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42mm radius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906661" y="11085297"/>
              <a:ext cx="264496" cy="173811"/>
            </a:xfrm>
            <a:prstGeom prst="straightConnector1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" name="Oval 19"/>
            <p:cNvSpPr/>
            <p:nvPr/>
          </p:nvSpPr>
          <p:spPr bwMode="auto">
            <a:xfrm>
              <a:off x="7406762" y="10550025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902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63" y="146843"/>
            <a:ext cx="8686800" cy="6918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RFD Field </a:t>
            </a:r>
            <a:r>
              <a:rPr lang="en-US" dirty="0" err="1" smtClean="0"/>
              <a:t>Multipole</a:t>
            </a:r>
            <a:r>
              <a:rPr lang="en-US" dirty="0" smtClean="0"/>
              <a:t> Component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4153" y="3889931"/>
            <a:ext cx="4887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i="1" dirty="0" err="1" smtClean="0">
                <a:solidFill>
                  <a:srgbClr val="0000FF"/>
                </a:solidFill>
              </a:rPr>
              <a:t>b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 definition </a:t>
            </a:r>
            <a:r>
              <a:rPr lang="en-US" dirty="0" smtClean="0">
                <a:solidFill>
                  <a:srgbClr val="0000FF"/>
                </a:solidFill>
              </a:rPr>
              <a:t>(2-fold symmetry, only </a:t>
            </a:r>
            <a:r>
              <a:rPr lang="en-US" dirty="0" err="1" smtClean="0">
                <a:solidFill>
                  <a:srgbClr val="0000FF"/>
                </a:solidFill>
              </a:rPr>
              <a:t>cos</a:t>
            </a:r>
            <a:r>
              <a:rPr lang="en-US" dirty="0" smtClean="0">
                <a:solidFill>
                  <a:srgbClr val="0000FF"/>
                </a:solidFill>
              </a:rPr>
              <a:t> term)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203360"/>
              </p:ext>
            </p:extLst>
          </p:nvPr>
        </p:nvGraphicFramePr>
        <p:xfrm>
          <a:off x="305111" y="4515642"/>
          <a:ext cx="4456985" cy="1919327"/>
        </p:xfrm>
        <a:graphic>
          <a:graphicData uri="http://schemas.openxmlformats.org/presentationml/2006/ole">
            <p:oleObj spid="_x0000_s1070" name="Equation" r:id="rId3" imgW="4191000" imgH="1816100" progId="Equation.3">
              <p:embed/>
            </p:oleObj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Zenghai Li        LARP Internal Review    June 10,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41" y="3303917"/>
            <a:ext cx="2584854" cy="2535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19" y="977059"/>
            <a:ext cx="2898994" cy="176723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22651" y="1044887"/>
            <a:ext cx="6135924" cy="189647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smtClean="0"/>
              <a:t>Curved </a:t>
            </a:r>
            <a:r>
              <a:rPr lang="en-US" sz="2400" dirty="0"/>
              <a:t>pole surface to minimize amplitude of </a:t>
            </a:r>
            <a:r>
              <a:rPr lang="en-US" sz="2400" dirty="0" err="1"/>
              <a:t>multipole</a:t>
            </a:r>
            <a:r>
              <a:rPr lang="en-US" sz="2400" dirty="0"/>
              <a:t> </a:t>
            </a:r>
            <a:r>
              <a:rPr lang="en-US" sz="2400" dirty="0" smtClean="0"/>
              <a:t>fields</a:t>
            </a:r>
          </a:p>
          <a:p>
            <a:pPr marL="284163" lvl="1" indent="-284163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smtClean="0"/>
              <a:t>b3 term reduced from 4000 to 500</a:t>
            </a:r>
          </a:p>
          <a:p>
            <a:pPr marL="284163" lvl="1" indent="-284163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igher </a:t>
            </a:r>
            <a:r>
              <a:rPr lang="en-US" sz="2400" dirty="0" err="1" smtClean="0"/>
              <a:t>bn</a:t>
            </a:r>
            <a:r>
              <a:rPr lang="en-US" sz="2400" dirty="0" smtClean="0"/>
              <a:t> terms needs further optimization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4057919"/>
              </p:ext>
            </p:extLst>
          </p:nvPr>
        </p:nvGraphicFramePr>
        <p:xfrm>
          <a:off x="919466" y="3119462"/>
          <a:ext cx="3715263" cy="487680"/>
        </p:xfrm>
        <a:graphic>
          <a:graphicData uri="http://schemas.openxmlformats.org/drawingml/2006/table">
            <a:tbl>
              <a:tblPr/>
              <a:tblGrid>
                <a:gridCol w="2912357"/>
                <a:gridCol w="802906"/>
              </a:tblGrid>
              <a:tr h="941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Nimbus Roman No9 L"/>
                          <a:ea typeface="Nimbus Sans L"/>
                          <a:cs typeface="Times New Roman"/>
                        </a:rPr>
                        <a:t>b3 (mT.m)/m</a:t>
                      </a:r>
                      <a:r>
                        <a:rPr lang="en-US" sz="1600" baseline="30000" dirty="0" smtClean="0">
                          <a:latin typeface="Nimbus Roman No9 L"/>
                          <a:ea typeface="Nimbus Sans L"/>
                          <a:cs typeface="Times New Roman"/>
                        </a:rPr>
                        <a:t>2   </a:t>
                      </a:r>
                      <a:r>
                        <a:rPr lang="en-US" sz="1600" baseline="0" dirty="0" smtClean="0">
                          <a:latin typeface="Nimbus Roman No9 L"/>
                          <a:ea typeface="Nimbus Sans L"/>
                          <a:cs typeface="Times New Roman"/>
                        </a:rPr>
                        <a:t>(for </a:t>
                      </a:r>
                      <a:r>
                        <a:rPr lang="en-US" sz="1600" baseline="0" dirty="0" err="1" smtClean="0">
                          <a:latin typeface="Nimbus Roman No9 L"/>
                          <a:ea typeface="Nimbus Sans L"/>
                          <a:cs typeface="Times New Roman"/>
                        </a:rPr>
                        <a:t>Vt</a:t>
                      </a:r>
                      <a:r>
                        <a:rPr lang="en-US" sz="1600" baseline="0" dirty="0" smtClean="0">
                          <a:latin typeface="Nimbus Roman No9 L"/>
                          <a:ea typeface="Nimbus Sans L"/>
                          <a:cs typeface="Times New Roman"/>
                        </a:rPr>
                        <a:t>=10MV)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486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Nimbus Roman No9 L"/>
                          <a:ea typeface="Nimbus Sans L"/>
                          <a:cs typeface="Times New Roman"/>
                        </a:rPr>
                        <a:t>b5 (mT.m)/m</a:t>
                      </a:r>
                      <a:r>
                        <a:rPr lang="en-US" sz="1600" baseline="30000" dirty="0" smtClean="0">
                          <a:latin typeface="Nimbus Roman No9 L"/>
                          <a:ea typeface="Nimbus Sans L"/>
                          <a:cs typeface="Times New Roman"/>
                        </a:rPr>
                        <a:t>4  </a:t>
                      </a:r>
                      <a:r>
                        <a:rPr lang="en-US" sz="1600" baseline="0" dirty="0" smtClean="0">
                          <a:latin typeface="Nimbus Roman No9 L"/>
                          <a:ea typeface="Nimbus Sans L"/>
                          <a:cs typeface="Times New Roman"/>
                        </a:rPr>
                        <a:t>(for VT=10MV)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Nimbus Roman No9 L"/>
                          <a:ea typeface="Nimbus Sans L"/>
                          <a:cs typeface="Times New Roman"/>
                        </a:rPr>
                        <a:t>2.2e6</a:t>
                      </a:r>
                      <a:endParaRPr lang="en-US" sz="1600" dirty="0">
                        <a:solidFill>
                          <a:schemeClr val="tx1"/>
                        </a:solidFill>
                        <a:latin typeface="Nimbus Roman No9 L"/>
                        <a:ea typeface="Nimbus Sans 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6893099" y="1798460"/>
            <a:ext cx="631317" cy="1196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02079" y="2875859"/>
            <a:ext cx="166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Curved surface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10553" y="3251907"/>
            <a:ext cx="991021" cy="13139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0911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7" y="79318"/>
            <a:ext cx="8978900" cy="86398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RFD Coupler Design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Zenghai Li        LARP Internal Review    June 10, 2013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72399" y="4101212"/>
            <a:ext cx="7820161" cy="21099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FP Coupler</a:t>
            </a:r>
          </a:p>
          <a:p>
            <a:pPr marL="565150" lvl="1">
              <a:spcBef>
                <a:spcPts val="0"/>
              </a:spcBef>
            </a:pPr>
            <a:r>
              <a:rPr lang="en-US" sz="2400" dirty="0"/>
              <a:t>Coupling through symmetrizing waveguide stub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HOM couplers</a:t>
            </a:r>
          </a:p>
          <a:p>
            <a:pPr marL="565150" lvl="1">
              <a:spcBef>
                <a:spcPts val="0"/>
              </a:spcBef>
            </a:pPr>
            <a:r>
              <a:rPr lang="en-US" sz="2400" dirty="0" smtClean="0"/>
              <a:t>deflecting plane (H-plane): ridged waveguide </a:t>
            </a:r>
          </a:p>
          <a:p>
            <a:pPr marL="565150" lvl="1">
              <a:spcBef>
                <a:spcPts val="0"/>
              </a:spcBef>
            </a:pPr>
            <a:r>
              <a:rPr lang="en-US" sz="2400" dirty="0" smtClean="0"/>
              <a:t>Other plane (V-plane): selective waveguide </a:t>
            </a:r>
            <a:r>
              <a:rPr lang="en-US" sz="2400" dirty="0" err="1" smtClean="0"/>
              <a:t>stub+coax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05057" y="1021335"/>
            <a:ext cx="3085525" cy="2595159"/>
            <a:chOff x="102463" y="821425"/>
            <a:chExt cx="2965287" cy="25535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63" y="821425"/>
              <a:ext cx="2965287" cy="2405913"/>
            </a:xfrm>
            <a:prstGeom prst="rect">
              <a:avLst/>
            </a:prstGeom>
            <a:ln w="127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547291" y="1189585"/>
              <a:ext cx="870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HOM-h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558" y="975270"/>
              <a:ext cx="853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HOM-v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384" y="3005613"/>
              <a:ext cx="543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FPC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592011" y="2352336"/>
              <a:ext cx="500857" cy="7244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64218" y="881631"/>
            <a:ext cx="5727745" cy="292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Design considerations:</a:t>
            </a:r>
          </a:p>
          <a:p>
            <a:pPr marL="346075" indent="-346075">
              <a:spcBef>
                <a:spcPts val="0"/>
              </a:spcBef>
            </a:pPr>
            <a:r>
              <a:rPr lang="en-US" sz="2000" dirty="0" smtClean="0">
                <a:solidFill>
                  <a:srgbClr val="008000"/>
                </a:solidFill>
              </a:rPr>
              <a:t>All coupler port point to the same (vertical) direction for ease of interface</a:t>
            </a:r>
          </a:p>
          <a:p>
            <a:pPr marL="346075" indent="-346075">
              <a:spcBef>
                <a:spcPts val="0"/>
              </a:spcBef>
            </a:pPr>
            <a:r>
              <a:rPr lang="en-US" sz="2000" dirty="0" smtClean="0">
                <a:solidFill>
                  <a:srgbClr val="008000"/>
                </a:solidFill>
              </a:rPr>
              <a:t>FPC port adapt to LHC main cavity FPC dimensions (27mm&amp;62mm diameter)</a:t>
            </a:r>
          </a:p>
          <a:p>
            <a:pPr marL="346075" indent="-346075">
              <a:spcBef>
                <a:spcPts val="0"/>
              </a:spcBef>
            </a:pPr>
            <a:r>
              <a:rPr lang="en-US" sz="2000" dirty="0" smtClean="0">
                <a:solidFill>
                  <a:srgbClr val="008000"/>
                </a:solidFill>
              </a:rPr>
              <a:t>Minimal local field enhancement at the port</a:t>
            </a:r>
            <a:endParaRPr lang="en-US" sz="2000" dirty="0" smtClean="0">
              <a:solidFill>
                <a:srgbClr val="008000"/>
              </a:solidFill>
            </a:endParaRPr>
          </a:p>
          <a:p>
            <a:pPr marL="346075" indent="-346075">
              <a:spcBef>
                <a:spcPts val="0"/>
              </a:spcBef>
            </a:pPr>
            <a:r>
              <a:rPr lang="en-US" sz="2000" dirty="0" smtClean="0">
                <a:solidFill>
                  <a:srgbClr val="008000"/>
                </a:solidFill>
              </a:rPr>
              <a:t>Be able to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handle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beam power due to acc modes (for RFD </a:t>
            </a:r>
            <a:r>
              <a:rPr lang="en-US" sz="2000" dirty="0">
                <a:solidFill>
                  <a:srgbClr val="008000"/>
                </a:solidFill>
              </a:rPr>
              <a:t>acc at 750MHz, R/Q~</a:t>
            </a:r>
            <a:r>
              <a:rPr lang="en-US" sz="2000" dirty="0" smtClean="0">
                <a:solidFill>
                  <a:srgbClr val="008000"/>
                </a:solidFill>
              </a:rPr>
              <a:t>200, </a:t>
            </a:r>
            <a:r>
              <a:rPr lang="en-US" sz="2000" dirty="0" err="1" smtClean="0">
                <a:solidFill>
                  <a:srgbClr val="008000"/>
                </a:solidFill>
              </a:rPr>
              <a:t>maxP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i="1" dirty="0" smtClean="0">
                <a:solidFill>
                  <a:srgbClr val="008000"/>
                </a:solidFill>
              </a:rPr>
              <a:t>48I</a:t>
            </a:r>
            <a:r>
              <a:rPr lang="en-US" sz="2000" i="1" baseline="30000" dirty="0" smtClean="0">
                <a:solidFill>
                  <a:srgbClr val="008000"/>
                </a:solidFill>
              </a:rPr>
              <a:t>2</a:t>
            </a:r>
            <a:r>
              <a:rPr lang="en-US" sz="2000" i="1" dirty="0" smtClean="0">
                <a:solidFill>
                  <a:srgbClr val="008000"/>
                </a:solidFill>
              </a:rPr>
              <a:t>Q</a:t>
            </a:r>
            <a:r>
              <a:rPr lang="en-US" sz="2000" i="1" baseline="-25000" dirty="0" smtClean="0">
                <a:solidFill>
                  <a:srgbClr val="008000"/>
                </a:solidFill>
              </a:rPr>
              <a:t>ext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</a:p>
          <a:p>
            <a:pPr marL="346075" indent="-346075">
              <a:spcBef>
                <a:spcPts val="0"/>
              </a:spcBef>
            </a:pPr>
            <a:r>
              <a:rPr lang="en-US" sz="2000" dirty="0" err="1" smtClean="0">
                <a:solidFill>
                  <a:srgbClr val="008000"/>
                </a:solidFill>
              </a:rPr>
              <a:t>Multipacting</a:t>
            </a:r>
            <a:r>
              <a:rPr lang="en-US" sz="2000" dirty="0" smtClean="0">
                <a:solidFill>
                  <a:srgbClr val="008000"/>
                </a:solidFill>
              </a:rPr>
              <a:t> suppressed</a:t>
            </a:r>
          </a:p>
          <a:p>
            <a:pPr marL="565150" lvl="1">
              <a:spcBef>
                <a:spcPts val="0"/>
              </a:spcBef>
            </a:pPr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897198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Tm="29389"/>
    </mc:Choice>
    <mc:Fallback>
      <p:transition advTm="2938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760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45151" y="6509238"/>
            <a:ext cx="4019628" cy="253022"/>
          </a:xfrm>
        </p:spPr>
        <p:txBody>
          <a:bodyPr/>
          <a:lstStyle/>
          <a:p>
            <a:r>
              <a:rPr lang="en-US" dirty="0" smtClean="0"/>
              <a:t>Zenghai Li        LARP Internal Review    June 10, 2013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736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.1|3.5|1.3|3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2268</TotalTime>
  <Words>1792</Words>
  <Application>Microsoft Macintosh PowerPoint</Application>
  <PresentationFormat>On-screen Show (4:3)</PresentationFormat>
  <Paragraphs>264</Paragraphs>
  <Slides>26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Equity</vt:lpstr>
      <vt:lpstr>Equation</vt:lpstr>
      <vt:lpstr>RF Design and Modeling for the LHC Crab Cavities</vt:lpstr>
      <vt:lpstr>Slide 2</vt:lpstr>
      <vt:lpstr>Outline</vt:lpstr>
      <vt:lpstr>Slide 4</vt:lpstr>
      <vt:lpstr>Slide 5</vt:lpstr>
      <vt:lpstr>RFD cavity parameters</vt:lpstr>
      <vt:lpstr>RFD Field Multipole Component</vt:lpstr>
      <vt:lpstr>RFD Coupler Design</vt:lpstr>
      <vt:lpstr>Slide 9</vt:lpstr>
      <vt:lpstr>FPC Probe</vt:lpstr>
      <vt:lpstr>3-Stage High-Pass Filter HOM Coupler</vt:lpstr>
      <vt:lpstr>Ridged Waveguide &amp; Selective Coupling HOM Couplers for RFD</vt:lpstr>
      <vt:lpstr>RFD Ridged Waveguide Coupler: Qext &amp; Impedance</vt:lpstr>
      <vt:lpstr>DQW Cavity Simulation- FPC coupler </vt:lpstr>
      <vt:lpstr>DQW Cavity with HOM high-pass filter</vt:lpstr>
      <vt:lpstr>DQW Cavity Simulation –  small FPC opening</vt:lpstr>
      <vt:lpstr>DQW Cavity Simulation –  large FPC opening</vt:lpstr>
      <vt:lpstr>DQW Cavity Parameters</vt:lpstr>
      <vt:lpstr>DQW Cavity Multipacting - preliminary</vt:lpstr>
      <vt:lpstr>RFD - MP in FPC coupler</vt:lpstr>
      <vt:lpstr>RFD - MP in Waveguide HOM Coupler</vt:lpstr>
      <vt:lpstr>Suppression With Grooves</vt:lpstr>
      <vt:lpstr>RFD - WG HOM Coupler MP mitigation </vt:lpstr>
      <vt:lpstr>RFD - MP in Vertical HOM Coupler and Cavity Surface</vt:lpstr>
      <vt:lpstr>Summary and Plan</vt:lpstr>
      <vt:lpstr>Summary and Plan</vt:lpstr>
    </vt:vector>
  </TitlesOfParts>
  <Company>SLAC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Ridged Waveguide Deflector</dc:title>
  <dc:creator>Zenghai Li</dc:creator>
  <cp:lastModifiedBy>Zenghai Li</cp:lastModifiedBy>
  <cp:revision>285</cp:revision>
  <dcterms:created xsi:type="dcterms:W3CDTF">2013-06-10T04:05:53Z</dcterms:created>
  <dcterms:modified xsi:type="dcterms:W3CDTF">2013-06-10T05:28:46Z</dcterms:modified>
</cp:coreProperties>
</file>