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  <p:sldMasterId id="2147483667" r:id="rId2"/>
    <p:sldMasterId id="2147483680" r:id="rId3"/>
  </p:sldMasterIdLst>
  <p:notesMasterIdLst>
    <p:notesMasterId r:id="rId35"/>
  </p:notesMasterIdLst>
  <p:handoutMasterIdLst>
    <p:handoutMasterId r:id="rId36"/>
  </p:handoutMasterIdLst>
  <p:sldIdLst>
    <p:sldId id="257" r:id="rId4"/>
    <p:sldId id="280" r:id="rId5"/>
    <p:sldId id="258" r:id="rId6"/>
    <p:sldId id="296" r:id="rId7"/>
    <p:sldId id="297" r:id="rId8"/>
    <p:sldId id="298" r:id="rId9"/>
    <p:sldId id="310" r:id="rId10"/>
    <p:sldId id="311" r:id="rId11"/>
    <p:sldId id="312" r:id="rId12"/>
    <p:sldId id="313" r:id="rId13"/>
    <p:sldId id="302" r:id="rId14"/>
    <p:sldId id="304" r:id="rId15"/>
    <p:sldId id="309" r:id="rId16"/>
    <p:sldId id="303" r:id="rId17"/>
    <p:sldId id="276" r:id="rId18"/>
    <p:sldId id="277" r:id="rId19"/>
    <p:sldId id="262" r:id="rId20"/>
    <p:sldId id="306" r:id="rId21"/>
    <p:sldId id="278" r:id="rId22"/>
    <p:sldId id="279" r:id="rId23"/>
    <p:sldId id="305" r:id="rId24"/>
    <p:sldId id="307" r:id="rId25"/>
    <p:sldId id="274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72" r:id="rId34"/>
  </p:sldIdLst>
  <p:sldSz cx="9144000" cy="6858000" type="screen4x3"/>
  <p:notesSz cx="6934200" cy="92329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9F"/>
    <a:srgbClr val="25408B"/>
    <a:srgbClr val="000000"/>
    <a:srgbClr val="0000FF"/>
    <a:srgbClr val="FF9900"/>
    <a:srgbClr val="0066FF"/>
    <a:srgbClr val="99CCFF"/>
    <a:srgbClr val="660066"/>
    <a:srgbClr val="FFFFFF"/>
    <a:srgbClr val="D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15" autoAdjust="0"/>
    <p:restoredTop sz="99340" autoAdjust="0"/>
  </p:normalViewPr>
  <p:slideViewPr>
    <p:cSldViewPr snapToGrid="0">
      <p:cViewPr varScale="1">
        <p:scale>
          <a:sx n="130" d="100"/>
          <a:sy n="130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81213" y="8844245"/>
            <a:ext cx="412161" cy="27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6300" tIns="61530" rIns="126300" bIns="61530" anchor="ctr">
            <a:spAutoFit/>
          </a:bodyPr>
          <a:lstStyle/>
          <a:p>
            <a:pPr algn="r" defTabSz="1279486">
              <a:defRPr/>
            </a:pPr>
            <a:fld id="{F752B1B1-5586-4E15-8AED-7BA5A6AD5113}" type="slidenum">
              <a:rPr lang="en-US" sz="1000" b="0">
                <a:cs typeface="+mn-cs"/>
              </a:rPr>
              <a:pPr algn="r" defTabSz="1279486">
                <a:defRPr/>
              </a:pPr>
              <a:t>‹#›</a:t>
            </a:fld>
            <a:endParaRPr lang="en-US" sz="10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2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445" y="4384809"/>
            <a:ext cx="5079742" cy="41539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6300" tIns="61530" rIns="126300" bIns="615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8500"/>
            <a:ext cx="4602163" cy="3451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38546" y="8767196"/>
            <a:ext cx="554828" cy="4166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126300" tIns="61530" rIns="126300" bIns="61530" anchor="ctr">
            <a:spAutoFit/>
          </a:bodyPr>
          <a:lstStyle/>
          <a:p>
            <a:pPr algn="r" defTabSz="1279486">
              <a:defRPr/>
            </a:pPr>
            <a:fld id="{AE436D56-BC2B-430C-A5AE-24920E72B34B}" type="slidenum">
              <a:rPr lang="en-US" sz="1900" b="0">
                <a:cs typeface="+mn-cs"/>
              </a:rPr>
              <a:pPr algn="r" defTabSz="1279486">
                <a:defRPr/>
              </a:pPr>
              <a:t>‹#›</a:t>
            </a:fld>
            <a:endParaRPr lang="en-US" sz="19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81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1D4F9F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603051"/>
            <a:ext cx="91440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chemeClr val="tx1"/>
                </a:solidFill>
                <a:effectLst/>
              </a:rPr>
              <a:t>Jean </a:t>
            </a:r>
            <a:r>
              <a:rPr lang="en-US" sz="2800" baseline="0" dirty="0" err="1" smtClean="0">
                <a:solidFill>
                  <a:schemeClr val="tx1"/>
                </a:solidFill>
                <a:effectLst/>
              </a:rPr>
              <a:t>Delayen</a:t>
            </a:r>
            <a:endParaRPr lang="en-US" sz="2800" baseline="0" dirty="0" smtClean="0">
              <a:solidFill>
                <a:schemeClr val="tx1"/>
              </a:solidFill>
              <a:effectLst/>
            </a:endParaRPr>
          </a:p>
          <a:p>
            <a:endParaRPr lang="en-US" sz="2000" baseline="0" dirty="0" smtClean="0">
              <a:solidFill>
                <a:schemeClr val="tx1"/>
              </a:solidFill>
              <a:effectLst/>
            </a:endParaRP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Center for Accelerator Science</a:t>
            </a:r>
          </a:p>
          <a:p>
            <a:r>
              <a:rPr lang="en-US" sz="2000" baseline="0" dirty="0" smtClean="0">
                <a:solidFill>
                  <a:schemeClr val="tx1"/>
                </a:solidFill>
                <a:effectLst/>
              </a:rPr>
              <a:t>Old Dominion University</a:t>
            </a:r>
            <a:endParaRPr lang="en-US" sz="2000" baseline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67352" y="6335938"/>
            <a:ext cx="1339200" cy="461648"/>
            <a:chOff x="140854" y="5334000"/>
            <a:chExt cx="2471332" cy="8519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" name="Picture 9" descr="HiLumi logo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899323"/>
            <a:ext cx="9144000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Jean </a:t>
            </a:r>
            <a:r>
              <a:rPr lang="en-US" sz="2400" dirty="0" err="1" smtClean="0">
                <a:solidFill>
                  <a:srgbClr val="000000"/>
                </a:solidFill>
              </a:rPr>
              <a:t>Delayen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0000"/>
                </a:solidFill>
              </a:rPr>
              <a:t>Subashini</a:t>
            </a:r>
            <a:r>
              <a:rPr lang="en-US" sz="2400" dirty="0" smtClean="0">
                <a:solidFill>
                  <a:srgbClr val="000000"/>
                </a:solidFill>
              </a:rPr>
              <a:t> De Silva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Department of Physics, Old Dominion University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Thomas Jefferson National Accelerator Facility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64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98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27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94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07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17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1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511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079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96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13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48642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495917"/>
            <a:ext cx="7772400" cy="1470025"/>
          </a:xfrm>
        </p:spPr>
        <p:txBody>
          <a:bodyPr/>
          <a:lstStyle>
            <a:lvl1pPr>
              <a:defRPr sz="3400" baseline="0"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5283"/>
            <a:ext cx="5075853" cy="457200"/>
          </a:xfrm>
        </p:spPr>
        <p:txBody>
          <a:bodyPr/>
          <a:lstStyle>
            <a:lvl1pPr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location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260841" y="177292"/>
            <a:ext cx="2845907" cy="457200"/>
          </a:xfrm>
        </p:spPr>
        <p:txBody>
          <a:bodyPr/>
          <a:lstStyle>
            <a:lvl1pPr algn="r">
              <a:buNone/>
              <a:defRPr sz="2000" b="1" baseline="0">
                <a:solidFill>
                  <a:srgbClr val="1D4F9F"/>
                </a:solidFill>
              </a:defRPr>
            </a:lvl1pPr>
          </a:lstStyle>
          <a:p>
            <a:pPr lvl="0"/>
            <a:r>
              <a:rPr lang="en-US" dirty="0" smtClean="0"/>
              <a:t>Click to add Date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3899323"/>
            <a:ext cx="9144000" cy="23698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Jean </a:t>
            </a:r>
            <a:r>
              <a:rPr lang="en-US" sz="2400" dirty="0" err="1" smtClean="0">
                <a:solidFill>
                  <a:srgbClr val="000000"/>
                </a:solidFill>
              </a:rPr>
              <a:t>Delayen</a:t>
            </a:r>
            <a:endParaRPr lang="en-US" sz="24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400" dirty="0" err="1" smtClean="0">
                <a:solidFill>
                  <a:srgbClr val="000000"/>
                </a:solidFill>
              </a:rPr>
              <a:t>Subashini</a:t>
            </a:r>
            <a:r>
              <a:rPr lang="en-US" sz="2400" dirty="0" smtClean="0">
                <a:solidFill>
                  <a:srgbClr val="000000"/>
                </a:solidFill>
              </a:rPr>
              <a:t> De Silva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Center for Accelerator Science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Department of Physics, Old Dominion University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Thomas Jefferson National Accelerator Facility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70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69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62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407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31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335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721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603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0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89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61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12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257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689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308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5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latin typeface="Times New Roman" pitchFamily="18" charset="0"/>
                <a:cs typeface="+mn-cs"/>
              </a:rPr>
              <a:t>Page </a:t>
            </a:r>
            <a:fld id="{1B5B5EA7-2DCA-4A86-8031-B157A36EB5B6}" type="slidenum">
              <a:rPr lang="en-US" sz="800" b="0" i="1" smtClean="0">
                <a:latin typeface="Times New Roman" pitchFamily="18" charset="0"/>
                <a:cs typeface="+mn-cs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latin typeface="Times New Roman" pitchFamily="18" charset="0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4" cstate="print">
            <a:lum bright="9000"/>
          </a:blip>
          <a:stretch>
            <a:fillRect/>
          </a:stretch>
        </p:blipFill>
        <p:spPr>
          <a:xfrm>
            <a:off x="7170579" y="6320536"/>
            <a:ext cx="796967" cy="518029"/>
          </a:xfrm>
          <a:prstGeom prst="rect">
            <a:avLst/>
          </a:prstGeom>
        </p:spPr>
      </p:pic>
      <p:pic>
        <p:nvPicPr>
          <p:cNvPr id="8" name="Picture 7" descr="SLAC_Logo_our_nam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09073" y="6461441"/>
            <a:ext cx="880546" cy="314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79200" y="632473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31" name="Picture 7" descr="New JLab Logo wo word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56" y="6512868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8293779" y="6313336"/>
            <a:ext cx="796967" cy="5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5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27716" name="Line 4"/>
          <p:cNvSpPr>
            <a:spLocks noChangeShapeType="1"/>
          </p:cNvSpPr>
          <p:nvPr/>
        </p:nvSpPr>
        <p:spPr bwMode="auto">
          <a:xfrm>
            <a:off x="0" y="816742"/>
            <a:ext cx="9144000" cy="0"/>
          </a:xfrm>
          <a:prstGeom prst="line">
            <a:avLst/>
          </a:prstGeom>
          <a:noFill/>
          <a:ln w="635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627717" name="Line 5"/>
          <p:cNvSpPr>
            <a:spLocks noChangeShapeType="1"/>
          </p:cNvSpPr>
          <p:nvPr/>
        </p:nvSpPr>
        <p:spPr bwMode="auto">
          <a:xfrm>
            <a:off x="0" y="6281531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031" name="Picture 7" descr="New JLab Logo wo word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56" y="6512868"/>
            <a:ext cx="1074198" cy="2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720" name="Text Box 8"/>
          <p:cNvSpPr txBox="1">
            <a:spLocks noChangeArrowheads="1"/>
          </p:cNvSpPr>
          <p:nvPr/>
        </p:nvSpPr>
        <p:spPr bwMode="auto">
          <a:xfrm>
            <a:off x="2971800" y="6554908"/>
            <a:ext cx="31305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800" b="0" i="1" dirty="0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t>Page </a:t>
            </a:r>
            <a:fld id="{1B5B5EA7-2DCA-4A86-8031-B157A36EB5B6}" type="slidenum">
              <a:rPr lang="en-US" sz="800" b="0" i="1" smtClean="0">
                <a:solidFill>
                  <a:srgbClr val="000000"/>
                </a:solidFill>
                <a:latin typeface="Times New Roman" pitchFamily="18" charset="0"/>
                <a:cs typeface="Arial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1" dirty="0">
              <a:solidFill>
                <a:srgbClr val="000000"/>
              </a:solidFill>
              <a:latin typeface="Times New Roman" pitchFamily="18" charset="0"/>
              <a:cs typeface="Arial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12" name="Picture 11" descr="identifier.gif"/>
          <p:cNvPicPr>
            <a:picLocks noChangeAspect="1"/>
          </p:cNvPicPr>
          <p:nvPr/>
        </p:nvPicPr>
        <p:blipFill>
          <a:blip r:embed="rId15" cstate="print">
            <a:lum bright="9000"/>
          </a:blip>
          <a:stretch>
            <a:fillRect/>
          </a:stretch>
        </p:blipFill>
        <p:spPr>
          <a:xfrm>
            <a:off x="8293779" y="6313336"/>
            <a:ext cx="796967" cy="5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1D4F9F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4.jpeg"/><Relationship Id="rId4" Type="http://schemas.openxmlformats.org/officeDocument/2006/relationships/image" Target="../media/image31.emf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RF Dipole Cavity</a:t>
            </a:r>
            <a:br>
              <a:rPr lang="en-US" sz="3600" dirty="0" smtClean="0"/>
            </a:br>
            <a:r>
              <a:rPr lang="en-US" sz="3600" dirty="0" smtClean="0"/>
              <a:t>Design and Plans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205283"/>
            <a:ext cx="4030675" cy="457200"/>
          </a:xfrm>
        </p:spPr>
        <p:txBody>
          <a:bodyPr/>
          <a:lstStyle/>
          <a:p>
            <a:r>
              <a:rPr lang="en-US" dirty="0" smtClean="0"/>
              <a:t>LARP Review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81651" y="177292"/>
            <a:ext cx="4125097" cy="457200"/>
          </a:xfrm>
        </p:spPr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smtClean="0"/>
              <a:t>10 June</a:t>
            </a:r>
            <a:r>
              <a:rPr lang="en-US" smtClean="0"/>
              <a:t> </a:t>
            </a:r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29" y="863600"/>
            <a:ext cx="4038600" cy="5257800"/>
          </a:xfrm>
        </p:spPr>
        <p:txBody>
          <a:bodyPr/>
          <a:lstStyle/>
          <a:p>
            <a:r>
              <a:rPr lang="en-US" sz="2000" dirty="0" smtClean="0"/>
              <a:t>Cable calibration</a:t>
            </a:r>
          </a:p>
          <a:p>
            <a:pPr lvl="1"/>
            <a:r>
              <a:rPr lang="en-US" sz="1600" dirty="0" smtClean="0"/>
              <a:t>Q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 = 2.76</a:t>
            </a:r>
            <a:r>
              <a:rPr lang="en-US" sz="1600" dirty="0" smtClean="0">
                <a:latin typeface="Times New Roman"/>
                <a:cs typeface="Times New Roman"/>
              </a:rPr>
              <a:t>×10</a:t>
            </a:r>
            <a:r>
              <a:rPr lang="en-US" sz="1600" baseline="30000" dirty="0" smtClean="0">
                <a:latin typeface="Times New Roman"/>
                <a:cs typeface="Times New Roman"/>
              </a:rPr>
              <a:t>9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/>
              <a:t>Q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dirty="0"/>
              <a:t>= </a:t>
            </a:r>
            <a:r>
              <a:rPr lang="en-US" sz="1600" dirty="0" smtClean="0"/>
              <a:t>8.62</a:t>
            </a:r>
            <a:r>
              <a:rPr lang="en-US" sz="1600" dirty="0" smtClean="0">
                <a:latin typeface="Times New Roman"/>
                <a:cs typeface="Times New Roman"/>
              </a:rPr>
              <a:t>×10</a:t>
            </a:r>
            <a:r>
              <a:rPr lang="en-US" sz="1600" baseline="30000" dirty="0" smtClean="0">
                <a:latin typeface="Times New Roman"/>
                <a:cs typeface="Times New Roman"/>
              </a:rPr>
              <a:t>10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en-US" sz="2000" dirty="0" smtClean="0"/>
          </a:p>
          <a:p>
            <a:r>
              <a:rPr lang="en-US" sz="2000" dirty="0" smtClean="0"/>
              <a:t>LLRF control</a:t>
            </a:r>
          </a:p>
          <a:p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02115" y="1014553"/>
            <a:ext cx="4038600" cy="5257800"/>
          </a:xfrm>
        </p:spPr>
        <p:txBody>
          <a:bodyPr/>
          <a:lstStyle/>
          <a:p>
            <a:r>
              <a:rPr lang="en-US" sz="2000" dirty="0"/>
              <a:t>T</a:t>
            </a:r>
            <a:r>
              <a:rPr lang="en-US" sz="2000" dirty="0" smtClean="0"/>
              <a:t>est with 500 W </a:t>
            </a:r>
            <a:r>
              <a:rPr lang="en-US" sz="2000" dirty="0" err="1" smtClean="0"/>
              <a:t>rf</a:t>
            </a:r>
            <a:r>
              <a:rPr lang="en-US" sz="2000" dirty="0" smtClean="0"/>
              <a:t> amplifier</a:t>
            </a:r>
            <a:endParaRPr lang="en-US" sz="2000" dirty="0"/>
          </a:p>
        </p:txBody>
      </p:sp>
      <p:pic>
        <p:nvPicPr>
          <p:cNvPr id="58370" name="Picture 2" descr="C:\My Data\400 MHz Cavity Measurements\400 MHz Crabbing Cavity Pictures\IMG_3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135" y="903841"/>
            <a:ext cx="3098290" cy="23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My Data\400 MHz Cavity Measurements\400 MHz Crabbing Cavity Pictures\From HyeKyoung\1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7" b="16188"/>
          <a:stretch/>
        </p:blipFill>
        <p:spPr bwMode="auto">
          <a:xfrm>
            <a:off x="100529" y="2614340"/>
            <a:ext cx="2458720" cy="20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C:\My Data\400 MHz Cavity Measurements\400 MHz Crabbing Cavity Pictures\From HyeKyoung\1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 bwMode="auto">
          <a:xfrm>
            <a:off x="6313019" y="3284080"/>
            <a:ext cx="2348178" cy="294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0" y="1706633"/>
            <a:ext cx="2971042" cy="4456564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9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 preferRelativeResize="0"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110616" y="97749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6014846" y="501469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869823" y="522601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91732" y="529205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6050407" y="560854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6022974" y="591638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923670" y="554301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942975" y="583968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>
            <a:off x="3263900" y="191068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267200" y="203351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997200" y="524793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3.4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00500" y="5248227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5.0</a:t>
            </a: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K and 4.2 K Test Results</a:t>
            </a:r>
            <a:endParaRPr lang="en-US" dirty="0"/>
          </a:p>
        </p:txBody>
      </p:sp>
      <p:sp>
        <p:nvSpPr>
          <p:cNvPr id="22" name="Content Placeholder 6"/>
          <p:cNvSpPr>
            <a:spLocks noGrp="1"/>
          </p:cNvSpPr>
          <p:nvPr>
            <p:ph sz="half" idx="4294967295"/>
          </p:nvPr>
        </p:nvSpPr>
        <p:spPr>
          <a:xfrm>
            <a:off x="5961507" y="990600"/>
            <a:ext cx="3169793" cy="3886200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/>
              <a:t>Multipacting easily processed and did not reoccur</a:t>
            </a:r>
          </a:p>
          <a:p>
            <a:r>
              <a:rPr lang="en-US" sz="1800" dirty="0" smtClean="0"/>
              <a:t>No He processing</a:t>
            </a:r>
          </a:p>
          <a:p>
            <a:r>
              <a:rPr lang="en-US" sz="1800" dirty="0" smtClean="0"/>
              <a:t>Achieved </a:t>
            </a:r>
            <a:r>
              <a:rPr lang="en-US" sz="1800" dirty="0"/>
              <a:t>fields</a:t>
            </a:r>
          </a:p>
          <a:p>
            <a:pPr lvl="1"/>
            <a:r>
              <a:rPr lang="en-US" sz="1400" dirty="0"/>
              <a:t>E</a:t>
            </a:r>
            <a:r>
              <a:rPr lang="en-US" sz="1400" baseline="-25000" dirty="0"/>
              <a:t>T</a:t>
            </a:r>
            <a:r>
              <a:rPr lang="en-US" sz="1400" dirty="0"/>
              <a:t> = 18.6 MV/m</a:t>
            </a:r>
          </a:p>
          <a:p>
            <a:pPr lvl="1"/>
            <a:r>
              <a:rPr lang="en-US" sz="1400" dirty="0"/>
              <a:t>V</a:t>
            </a:r>
            <a:r>
              <a:rPr lang="en-US" sz="1400" baseline="-25000" dirty="0"/>
              <a:t>T</a:t>
            </a:r>
            <a:r>
              <a:rPr lang="en-US" sz="1400" dirty="0"/>
              <a:t> = 7.0 MV</a:t>
            </a:r>
          </a:p>
          <a:p>
            <a:pPr lvl="1"/>
            <a:r>
              <a:rPr lang="en-US" sz="1400" dirty="0"/>
              <a:t>E</a:t>
            </a:r>
            <a:r>
              <a:rPr lang="en-US" sz="1400" baseline="-25000" dirty="0"/>
              <a:t>P</a:t>
            </a:r>
            <a:r>
              <a:rPr lang="en-US" sz="1400" dirty="0"/>
              <a:t> = 75 MV/m</a:t>
            </a:r>
          </a:p>
          <a:p>
            <a:pPr lvl="1"/>
            <a:r>
              <a:rPr lang="en-US" sz="1400" dirty="0"/>
              <a:t>B</a:t>
            </a:r>
            <a:r>
              <a:rPr lang="en-US" sz="1400" baseline="-25000" dirty="0"/>
              <a:t>P</a:t>
            </a:r>
            <a:r>
              <a:rPr lang="en-US" sz="1400" dirty="0"/>
              <a:t> = 131 </a:t>
            </a:r>
            <a:r>
              <a:rPr lang="en-US" sz="1400" dirty="0" err="1" smtClean="0"/>
              <a:t>mT</a:t>
            </a:r>
            <a:endParaRPr lang="en-US" sz="1800" dirty="0"/>
          </a:p>
          <a:p>
            <a:r>
              <a:rPr lang="en-US" sz="1800" dirty="0" smtClean="0"/>
              <a:t>Expected Q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6.7</a:t>
            </a:r>
            <a:r>
              <a:rPr lang="en-US" sz="1800" dirty="0" smtClean="0">
                <a:cs typeface="Times New Roman"/>
              </a:rPr>
              <a:t>×10</a:t>
            </a:r>
            <a:r>
              <a:rPr lang="en-US" sz="1800" baseline="30000" dirty="0" smtClean="0">
                <a:cs typeface="Times New Roman"/>
              </a:rPr>
              <a:t>9</a:t>
            </a:r>
          </a:p>
          <a:p>
            <a:pPr lvl="1"/>
            <a:r>
              <a:rPr lang="en-US" sz="1400" dirty="0" smtClean="0"/>
              <a:t>At R</a:t>
            </a:r>
            <a:r>
              <a:rPr lang="en-US" sz="1400" baseline="-25000" dirty="0" smtClean="0"/>
              <a:t>S</a:t>
            </a:r>
            <a:r>
              <a:rPr lang="en-US" sz="1400" dirty="0" smtClean="0"/>
              <a:t> = 22 n</a:t>
            </a:r>
            <a:r>
              <a:rPr lang="el-GR" sz="1400" dirty="0" smtClean="0"/>
              <a:t>Ω</a:t>
            </a:r>
            <a:endParaRPr lang="en-US" sz="1400" dirty="0" smtClean="0"/>
          </a:p>
          <a:p>
            <a:pPr lvl="1"/>
            <a:r>
              <a:rPr lang="en-US" sz="1400" dirty="0" smtClean="0"/>
              <a:t>And </a:t>
            </a:r>
            <a:r>
              <a:rPr lang="en-US" sz="1400" dirty="0" err="1" smtClean="0"/>
              <a:t>R</a:t>
            </a:r>
            <a:r>
              <a:rPr lang="en-US" sz="1400" baseline="-25000" dirty="0" err="1" smtClean="0"/>
              <a:t>res</a:t>
            </a:r>
            <a:r>
              <a:rPr lang="en-US" sz="1400" dirty="0" smtClean="0"/>
              <a:t> = 20 n</a:t>
            </a:r>
            <a:r>
              <a:rPr lang="el-GR" sz="1400" dirty="0" smtClean="0"/>
              <a:t>Ω</a:t>
            </a:r>
            <a:endParaRPr lang="en-US" sz="1400" dirty="0" smtClean="0"/>
          </a:p>
          <a:p>
            <a:r>
              <a:rPr lang="en-US" sz="1800" dirty="0" smtClean="0"/>
              <a:t>Achieved Q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</a:t>
            </a:r>
            <a:r>
              <a:rPr lang="en-US" sz="1800" dirty="0"/>
              <a:t>= </a:t>
            </a:r>
            <a:r>
              <a:rPr lang="en-US" sz="1800" dirty="0" smtClean="0"/>
              <a:t>4.0</a:t>
            </a:r>
            <a:r>
              <a:rPr lang="en-US" sz="1800" dirty="0" smtClean="0">
                <a:cs typeface="Times New Roman"/>
              </a:rPr>
              <a:t>×10</a:t>
            </a:r>
            <a:r>
              <a:rPr lang="en-US" sz="1800" baseline="30000" dirty="0" smtClean="0">
                <a:cs typeface="Times New Roman"/>
              </a:rPr>
              <a:t>9</a:t>
            </a:r>
            <a:endParaRPr lang="en-US" sz="1800" baseline="30000" dirty="0">
              <a:cs typeface="Times New Roman"/>
            </a:endParaRPr>
          </a:p>
        </p:txBody>
      </p:sp>
      <p:sp>
        <p:nvSpPr>
          <p:cNvPr id="21" name="Content Placeholder 6"/>
          <p:cNvSpPr>
            <a:spLocks noGrp="1"/>
          </p:cNvSpPr>
          <p:nvPr>
            <p:ph sz="half" idx="4294967295"/>
          </p:nvPr>
        </p:nvSpPr>
        <p:spPr>
          <a:xfrm>
            <a:off x="4995848" y="3493551"/>
            <a:ext cx="1022350" cy="36301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Quench</a:t>
            </a:r>
            <a:endParaRPr lang="en-US" sz="16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496306" y="280016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 descr="HiLumi logo.jpe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7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Low-field Q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063" t="16092" r="19684" b="29655"/>
          <a:stretch/>
        </p:blipFill>
        <p:spPr bwMode="auto">
          <a:xfrm>
            <a:off x="4996978" y="1016101"/>
            <a:ext cx="3044987" cy="2333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8407" y="4593946"/>
            <a:ext cx="8229600" cy="1514246"/>
          </a:xfrm>
        </p:spPr>
        <p:txBody>
          <a:bodyPr/>
          <a:lstStyle/>
          <a:p>
            <a:r>
              <a:rPr lang="en-US" sz="2400" dirty="0" smtClean="0"/>
              <a:t>Calculated Q due to stainless steel flanges : 3.7 10</a:t>
            </a:r>
            <a:r>
              <a:rPr lang="en-US" sz="2400" baseline="30000" dirty="0" smtClean="0"/>
              <a:t>9</a:t>
            </a:r>
          </a:p>
          <a:p>
            <a:endParaRPr lang="en-US" sz="2400" baseline="30000" dirty="0"/>
          </a:p>
          <a:p>
            <a:r>
              <a:rPr lang="en-US" sz="2400" dirty="0" smtClean="0"/>
              <a:t>Measured Q : 4.0 10</a:t>
            </a:r>
            <a:r>
              <a:rPr lang="en-US" sz="2400" baseline="30000" dirty="0" smtClean="0"/>
              <a:t>9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787" t="11724" r="16380" b="29655"/>
          <a:stretch/>
        </p:blipFill>
        <p:spPr bwMode="auto">
          <a:xfrm>
            <a:off x="1599628" y="1016101"/>
            <a:ext cx="2933679" cy="2345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26387" y="3599078"/>
            <a:ext cx="270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line port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96511" y="3599077"/>
            <a:ext cx="1748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Coupler 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362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499 MHz Deflecting Cavity for </a:t>
            </a:r>
            <a:r>
              <a:rPr lang="en-US" dirty="0" err="1"/>
              <a:t>JLab</a:t>
            </a:r>
            <a:r>
              <a:rPr lang="en-US" dirty="0"/>
              <a:t> Upgrade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250" y="990600"/>
            <a:ext cx="3284524" cy="5257800"/>
          </a:xfrm>
        </p:spPr>
        <p:txBody>
          <a:bodyPr/>
          <a:lstStyle/>
          <a:p>
            <a:r>
              <a:rPr lang="en-US" sz="2000" dirty="0" smtClean="0"/>
              <a:t>No </a:t>
            </a:r>
            <a:r>
              <a:rPr lang="en-US" sz="2000" dirty="0" err="1" smtClean="0"/>
              <a:t>multipacting</a:t>
            </a:r>
            <a:endParaRPr lang="en-US" sz="2000" dirty="0"/>
          </a:p>
          <a:p>
            <a:r>
              <a:rPr lang="en-US" sz="2000" dirty="0" err="1"/>
              <a:t>R</a:t>
            </a:r>
            <a:r>
              <a:rPr lang="en-US" sz="2000" baseline="-25000" dirty="0" err="1"/>
              <a:t>res</a:t>
            </a:r>
            <a:r>
              <a:rPr lang="en-US" sz="2000" dirty="0"/>
              <a:t> </a:t>
            </a:r>
            <a:r>
              <a:rPr lang="en-US" sz="2000" dirty="0" smtClean="0"/>
              <a:t>~ 5 </a:t>
            </a:r>
            <a:r>
              <a:rPr lang="en-US" sz="2000" dirty="0"/>
              <a:t>n</a:t>
            </a:r>
            <a:r>
              <a:rPr lang="el-GR" sz="2000" dirty="0"/>
              <a:t>Ω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5359" r="7676" b="9679"/>
          <a:stretch/>
        </p:blipFill>
        <p:spPr>
          <a:xfrm rot="5400000">
            <a:off x="203315" y="2299524"/>
            <a:ext cx="2640787" cy="15969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9" y="4608575"/>
            <a:ext cx="2243599" cy="162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69" y="1065247"/>
            <a:ext cx="6423232" cy="483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1" descr="HiLumi logo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64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Proof-of-Principle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946" y="1100383"/>
            <a:ext cx="7942090" cy="4966461"/>
          </a:xfrm>
        </p:spPr>
        <p:txBody>
          <a:bodyPr/>
          <a:lstStyle/>
          <a:p>
            <a:r>
              <a:rPr lang="en-US" sz="2000" dirty="0"/>
              <a:t>Proof-of-Principle cavity achieved 7 MV deflecting voltage </a:t>
            </a:r>
            <a:r>
              <a:rPr lang="en-US" sz="2000" dirty="0" err="1"/>
              <a:t>cw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Residual surface resistance a little high (</a:t>
            </a:r>
            <a:r>
              <a:rPr lang="en-US" sz="2000" dirty="0" smtClean="0"/>
              <a:t>34 </a:t>
            </a:r>
            <a:r>
              <a:rPr lang="en-US" sz="2000" dirty="0"/>
              <a:t>n</a:t>
            </a:r>
            <a:r>
              <a:rPr lang="el-GR" sz="2000" dirty="0"/>
              <a:t>Ω</a:t>
            </a:r>
            <a:r>
              <a:rPr lang="en-US" sz="2000" dirty="0"/>
              <a:t>)</a:t>
            </a:r>
          </a:p>
          <a:p>
            <a:pPr lvl="1"/>
            <a:r>
              <a:rPr lang="en-US" sz="1800" dirty="0" smtClean="0"/>
              <a:t>Consistent with losses in stainless steel flanges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/>
              <a:t>Multipacting </a:t>
            </a:r>
            <a:r>
              <a:rPr lang="en-US" sz="2000" dirty="0" smtClean="0"/>
              <a:t>quickly processed and did not reoccur</a:t>
            </a:r>
          </a:p>
          <a:p>
            <a:endParaRPr lang="en-US" sz="2000" dirty="0"/>
          </a:p>
          <a:p>
            <a:r>
              <a:rPr lang="en-US" sz="2000" dirty="0"/>
              <a:t>Proof-of-Principle cavity has achieved its purpose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Ready to move on to the prototype cavity</a:t>
            </a:r>
          </a:p>
          <a:p>
            <a:endParaRPr lang="en-US" sz="2000" dirty="0"/>
          </a:p>
          <a:p>
            <a:r>
              <a:rPr lang="en-US" sz="2000" dirty="0"/>
              <a:t>Reasonably confident that 10 MV can be achieved with 2 cavities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5" descr="HiLumi logo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6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 Design vs</a:t>
            </a:r>
            <a:r>
              <a:rPr lang="en-US" dirty="0"/>
              <a:t>.</a:t>
            </a:r>
            <a:r>
              <a:rPr lang="en-US" dirty="0" smtClean="0"/>
              <a:t> Proof-of-Principle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/>
          <a:srcRect l="41221" t="14775" r="26659" b="32548"/>
          <a:stretch/>
        </p:blipFill>
        <p:spPr bwMode="auto">
          <a:xfrm>
            <a:off x="813717" y="3905698"/>
            <a:ext cx="798731" cy="818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/>
          <a:srcRect l="40953" t="14347" r="26659" b="32762"/>
          <a:stretch/>
        </p:blipFill>
        <p:spPr bwMode="auto">
          <a:xfrm>
            <a:off x="2303586" y="3866315"/>
            <a:ext cx="800231" cy="8167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788112" y="3180902"/>
            <a:ext cx="457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728118" y="4296884"/>
            <a:ext cx="457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41630"/>
          <a:stretch/>
        </p:blipFill>
        <p:spPr bwMode="auto">
          <a:xfrm>
            <a:off x="505098" y="2362200"/>
            <a:ext cx="127715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32" t="14714" r="25952" b="38921"/>
          <a:stretch/>
        </p:blipFill>
        <p:spPr bwMode="auto">
          <a:xfrm>
            <a:off x="2514600" y="2433470"/>
            <a:ext cx="1394703" cy="122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0" y="4921863"/>
            <a:ext cx="2011713" cy="11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58" y="4921863"/>
            <a:ext cx="1122468" cy="110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343400" y="1424137"/>
            <a:ext cx="0" cy="418448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" b="11283"/>
          <a:stretch/>
        </p:blipFill>
        <p:spPr bwMode="auto">
          <a:xfrm>
            <a:off x="4915814" y="949248"/>
            <a:ext cx="3746314" cy="250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5791" y="949248"/>
            <a:ext cx="3793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ODU/SLAC 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Cavity Design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volution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0600" y="3458554"/>
            <a:ext cx="35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rototype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esign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08820"/>
              </p:ext>
            </p:extLst>
          </p:nvPr>
        </p:nvGraphicFramePr>
        <p:xfrm>
          <a:off x="5082676" y="4246479"/>
          <a:ext cx="3412589" cy="171551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60206"/>
                <a:gridCol w="1014759"/>
                <a:gridCol w="990308"/>
                <a:gridCol w="747316"/>
              </a:tblGrid>
              <a:tr h="333798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Cavity Dimensions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89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Prototype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</a:t>
                      </a:r>
                      <a:endParaRPr lang="en-US" sz="1000" dirty="0" smtClean="0">
                        <a:effectLst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Proof-of-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Principle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effectLst/>
                        </a:rPr>
                        <a:t>Units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3143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Radius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140.5</a:t>
                      </a:r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170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3468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Iris-to-iris</a:t>
                      </a:r>
                      <a:r>
                        <a:rPr lang="en-GB" sz="1000" kern="800" baseline="0" dirty="0" smtClean="0">
                          <a:effectLst/>
                        </a:rPr>
                        <a:t> </a:t>
                      </a:r>
                      <a:r>
                        <a:rPr lang="en-GB" sz="1000" kern="800" dirty="0" smtClean="0">
                          <a:effectLst/>
                        </a:rPr>
                        <a:t>Length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535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528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3415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err="1" smtClean="0">
                          <a:effectLst/>
                          <a:latin typeface="+mn-lt"/>
                        </a:rPr>
                        <a:t>Beampipe</a:t>
                      </a:r>
                      <a:endParaRPr lang="en-GB" sz="1000" kern="800" dirty="0" smtClean="0">
                        <a:effectLst/>
                        <a:latin typeface="+mn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aperture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42</a:t>
                      </a:r>
                      <a:endParaRPr lang="en-US" sz="10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42</a:t>
                      </a:r>
                      <a:endParaRPr lang="en-US" sz="10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smtClean="0">
                          <a:effectLst/>
                        </a:rPr>
                        <a:t>mm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8276897" y="3105807"/>
            <a:ext cx="315310" cy="41057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8276897" y="3132752"/>
            <a:ext cx="315310" cy="3836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82" y="2865922"/>
            <a:ext cx="2096393" cy="16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99106" y="404833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Electric Field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99106" y="533148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Magnetic Field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8" y="4432570"/>
            <a:ext cx="2147600" cy="157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71" y="887085"/>
            <a:ext cx="1491647" cy="185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423232" y="1553543"/>
            <a:ext cx="152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Transverse </a:t>
            </a:r>
          </a:p>
          <a:p>
            <a:r>
              <a:rPr lang="en-US" dirty="0" smtClean="0"/>
              <a:t>Electric Field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284" y="970984"/>
            <a:ext cx="2920562" cy="21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3822" y="2965503"/>
            <a:ext cx="957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* At energy content of 1 J</a:t>
            </a:r>
            <a:endParaRPr lang="en-US" sz="800" dirty="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83" y="3124936"/>
            <a:ext cx="2101682" cy="146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37" y="4548275"/>
            <a:ext cx="2033220" cy="1566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80" y="1071967"/>
            <a:ext cx="1812037" cy="187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8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5829" y="846652"/>
            <a:ext cx="3867780" cy="50041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Multipacting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Simulations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549" y="1742825"/>
            <a:ext cx="2592600" cy="15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83298" y="912191"/>
            <a:ext cx="2438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Proof-of-Principle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90671" y="91219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design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124200" y="41910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Using Track3P from the ACE3P Code Suite developed at SLAC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 t="23075" r="14830" b="15683"/>
          <a:stretch/>
        </p:blipFill>
        <p:spPr bwMode="auto">
          <a:xfrm>
            <a:off x="6633609" y="1219968"/>
            <a:ext cx="2137780" cy="14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0213" r="22608" b="17674"/>
          <a:stretch/>
        </p:blipFill>
        <p:spPr bwMode="auto">
          <a:xfrm>
            <a:off x="6633609" y="2671412"/>
            <a:ext cx="2108519" cy="168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20572" r="25159" b="14540"/>
          <a:stretch/>
        </p:blipFill>
        <p:spPr bwMode="auto">
          <a:xfrm>
            <a:off x="381147" y="2763208"/>
            <a:ext cx="2305048" cy="162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My Data\LHC Square Cavity\New\Final Design\Multipacting\Plo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898" r="8021"/>
          <a:stretch/>
        </p:blipFill>
        <p:spPr bwMode="auto">
          <a:xfrm>
            <a:off x="159682" y="4385611"/>
            <a:ext cx="2606147" cy="18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My Data\Multipacting\Multipacting-400 MHz\Plot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4600" r="7922"/>
          <a:stretch/>
        </p:blipFill>
        <p:spPr bwMode="auto">
          <a:xfrm>
            <a:off x="6239182" y="4379872"/>
            <a:ext cx="2614717" cy="18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5" t="27809" r="11548" b="10857"/>
          <a:stretch/>
        </p:blipFill>
        <p:spPr bwMode="auto">
          <a:xfrm>
            <a:off x="159682" y="1213886"/>
            <a:ext cx="2767026" cy="153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0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Simulations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7" y="1002740"/>
            <a:ext cx="2832654" cy="252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97" y="3635365"/>
            <a:ext cx="3337402" cy="234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24" y="1022437"/>
            <a:ext cx="2006218" cy="250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55" y="3626632"/>
            <a:ext cx="3330311" cy="23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962" y="3334111"/>
            <a:ext cx="3295037" cy="280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56502" y="2841899"/>
            <a:ext cx="457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9600" y="121970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Field flatness /</a:t>
            </a:r>
          </a:p>
          <a:p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Multipoles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963103"/>
              </p:ext>
            </p:extLst>
          </p:nvPr>
        </p:nvGraphicFramePr>
        <p:xfrm>
          <a:off x="3783466" y="1014069"/>
          <a:ext cx="3021201" cy="207326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84487"/>
                <a:gridCol w="898377"/>
                <a:gridCol w="876730"/>
                <a:gridCol w="661607"/>
              </a:tblGrid>
              <a:tr h="463188"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Multipole Components</a:t>
                      </a:r>
                      <a:endParaRPr lang="en-US" sz="14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54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effectLst/>
                        </a:rPr>
                        <a:t> 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Prototype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Design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Proof-of-Principle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effectLst/>
                        </a:rPr>
                        <a:t>Units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248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>
                          <a:effectLst/>
                        </a:rPr>
                        <a:t>b</a:t>
                      </a:r>
                      <a:r>
                        <a:rPr lang="en-GB" sz="1000" kern="800" baseline="-25000" dirty="0"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effectLst/>
                        </a:rPr>
                        <a:t>455.2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3.0×10</a:t>
                      </a:r>
                      <a:r>
                        <a:rPr lang="en-U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err="1">
                          <a:effectLst/>
                        </a:rPr>
                        <a:t>mT</a:t>
                      </a:r>
                      <a:r>
                        <a:rPr lang="en-GB" sz="1000" kern="800" dirty="0">
                          <a:effectLst/>
                        </a:rPr>
                        <a:t>/m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248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effectLst/>
                        </a:rPr>
                        <a:t>b</a:t>
                      </a:r>
                      <a:r>
                        <a:rPr lang="en-GB" sz="1000" kern="800" baseline="-25000">
                          <a:effectLst/>
                        </a:rPr>
                        <a:t>4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24.62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effectLst/>
                        </a:rPr>
                        <a:t>mT/m</a:t>
                      </a:r>
                      <a:r>
                        <a:rPr lang="en-GB" sz="1000" kern="800" baseline="30000">
                          <a:effectLst/>
                        </a:rPr>
                        <a:t>2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248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>
                          <a:effectLst/>
                        </a:rPr>
                        <a:t>b</a:t>
                      </a:r>
                      <a:r>
                        <a:rPr lang="en-GB" sz="1000" kern="800" baseline="-25000">
                          <a:effectLst/>
                        </a:rPr>
                        <a:t>5</a:t>
                      </a: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-2.19x10</a:t>
                      </a:r>
                      <a:r>
                        <a:rPr lang="en-US" sz="900" baseline="30000" dirty="0" smtClean="0">
                          <a:effectLst/>
                        </a:rPr>
                        <a:t>6</a:t>
                      </a:r>
                      <a:endParaRPr lang="en-US" sz="9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-4.6×10</a:t>
                      </a:r>
                      <a:r>
                        <a:rPr lang="en-US" sz="9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kern="800" dirty="0" err="1">
                          <a:effectLst/>
                        </a:rPr>
                        <a:t>mT</a:t>
                      </a:r>
                      <a:r>
                        <a:rPr lang="en-GB" sz="1000" kern="800" dirty="0">
                          <a:effectLst/>
                        </a:rPr>
                        <a:t>/m</a:t>
                      </a:r>
                      <a:r>
                        <a:rPr lang="en-GB" sz="1000" kern="800" baseline="30000" dirty="0">
                          <a:effectLst/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</a:tr>
              <a:tr h="248655"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At V</a:t>
                      </a:r>
                      <a:r>
                        <a:rPr lang="en-US" sz="1000" baseline="-250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T</a:t>
                      </a:r>
                      <a:r>
                        <a:rPr lang="en-US" sz="1000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</a:rPr>
                        <a:t> = 10 MV</a:t>
                      </a:r>
                      <a:endParaRPr lang="en-US" sz="100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7305" marR="27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24836" y="4233512"/>
            <a:ext cx="19001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/>
              <a:t>Shift in electrical center of 55 </a:t>
            </a:r>
            <a:r>
              <a:rPr lang="en-US" b="0" dirty="0" smtClean="0">
                <a:latin typeface="Symbol" pitchFamily="18" charset="2"/>
              </a:rPr>
              <a:t>m</a:t>
            </a:r>
            <a:r>
              <a:rPr lang="en-US" b="0" dirty="0" smtClean="0"/>
              <a:t>m due to the asymmetry introduced by the couplers</a:t>
            </a:r>
            <a:endParaRPr lang="en-US" b="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67816" y="5280838"/>
            <a:ext cx="457200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18159" r="27143" b="37143"/>
          <a:stretch/>
        </p:blipFill>
        <p:spPr bwMode="auto">
          <a:xfrm>
            <a:off x="609600" y="2477531"/>
            <a:ext cx="854286" cy="7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339" y="1027901"/>
            <a:ext cx="1270999" cy="73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7" r="11744" b="11911"/>
          <a:stretch/>
        </p:blipFill>
        <p:spPr bwMode="auto">
          <a:xfrm>
            <a:off x="7349713" y="2069646"/>
            <a:ext cx="1647645" cy="122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8173535" y="1895471"/>
            <a:ext cx="0" cy="443735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199" y="2477531"/>
            <a:ext cx="1242440" cy="7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3329797"/>
            <a:ext cx="3177949" cy="278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2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90" y="1503218"/>
            <a:ext cx="8887968" cy="3685309"/>
          </a:xfrm>
        </p:spPr>
        <p:txBody>
          <a:bodyPr/>
          <a:lstStyle/>
          <a:p>
            <a:r>
              <a:rPr lang="en-US" dirty="0" smtClean="0"/>
              <a:t>Work performed by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Subashini</a:t>
            </a:r>
            <a:r>
              <a:rPr lang="en-US" dirty="0" smtClean="0"/>
              <a:t> De Silva (ODU PhD Student)</a:t>
            </a:r>
          </a:p>
          <a:p>
            <a:pPr lvl="1"/>
            <a:r>
              <a:rPr lang="en-US" dirty="0" smtClean="0"/>
              <a:t>Jean </a:t>
            </a:r>
            <a:r>
              <a:rPr lang="en-US" dirty="0" err="1" smtClean="0"/>
              <a:t>Delayen</a:t>
            </a:r>
            <a:r>
              <a:rPr lang="en-US" dirty="0" smtClean="0"/>
              <a:t> (ODU)</a:t>
            </a:r>
          </a:p>
          <a:p>
            <a:pPr lvl="1"/>
            <a:r>
              <a:rPr lang="en-US" dirty="0" err="1" smtClean="0"/>
              <a:t>Zenghai</a:t>
            </a:r>
            <a:r>
              <a:rPr lang="en-US" dirty="0" smtClean="0"/>
              <a:t> Li (SLAC)</a:t>
            </a:r>
          </a:p>
          <a:p>
            <a:pPr lvl="1"/>
            <a:r>
              <a:rPr lang="en-US" dirty="0" smtClean="0"/>
              <a:t>Julius </a:t>
            </a:r>
            <a:r>
              <a:rPr lang="en-US" dirty="0" err="1" smtClean="0"/>
              <a:t>Nfor</a:t>
            </a:r>
            <a:r>
              <a:rPr lang="en-US" dirty="0" smtClean="0"/>
              <a:t> (ODU Post-Doc)</a:t>
            </a:r>
          </a:p>
          <a:p>
            <a:pPr lvl="1"/>
            <a:r>
              <a:rPr lang="en-US" dirty="0" err="1" smtClean="0"/>
              <a:t>Rocio</a:t>
            </a:r>
            <a:r>
              <a:rPr lang="en-US" dirty="0" smtClean="0"/>
              <a:t> </a:t>
            </a:r>
            <a:r>
              <a:rPr lang="en-US" dirty="0" err="1" smtClean="0"/>
              <a:t>Olave</a:t>
            </a:r>
            <a:r>
              <a:rPr lang="en-US" dirty="0" smtClean="0"/>
              <a:t> (ODU Post-Doc)</a:t>
            </a:r>
          </a:p>
          <a:p>
            <a:pPr lvl="1"/>
            <a:r>
              <a:rPr lang="en-US" dirty="0" err="1" smtClean="0"/>
              <a:t>HyeKyoung</a:t>
            </a:r>
            <a:r>
              <a:rPr lang="en-US" dirty="0" smtClean="0"/>
              <a:t> Park (ODU Master Student/</a:t>
            </a:r>
            <a:r>
              <a:rPr lang="en-US" dirty="0" err="1" smtClean="0"/>
              <a:t>JLab</a:t>
            </a:r>
            <a:r>
              <a:rPr lang="en-US" dirty="0" smtClean="0"/>
              <a:t> Mech. Eng.)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1198" y="1668486"/>
            <a:ext cx="2227222" cy="106154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Wide frequency separation between modes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74" y="1403303"/>
            <a:ext cx="2742742" cy="159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8452" y="941638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Higher order mode analysis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18159" r="27143" b="37143"/>
          <a:stretch/>
        </p:blipFill>
        <p:spPr bwMode="auto">
          <a:xfrm>
            <a:off x="6503792" y="1067681"/>
            <a:ext cx="2176508" cy="183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9197" y="3051718"/>
            <a:ext cx="197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Nearest cavity mode </a:t>
            </a:r>
          </a:p>
          <a:p>
            <a:pPr marL="0" indent="0">
              <a:buNone/>
            </a:pPr>
            <a:r>
              <a:rPr lang="en-US" dirty="0"/>
              <a:t>   ~230 MHz away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7101" y="3040019"/>
            <a:ext cx="197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Nearest cavity mode 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smtClean="0"/>
              <a:t>~190 </a:t>
            </a:r>
            <a:r>
              <a:rPr lang="en-US" dirty="0"/>
              <a:t>MHz away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74" y="3574938"/>
            <a:ext cx="3475267" cy="25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23" y="3638104"/>
            <a:ext cx="3374949" cy="246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01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5" y="901047"/>
            <a:ext cx="8983409" cy="529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721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Almost Final Geometry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359" y="990600"/>
            <a:ext cx="8829446" cy="5257800"/>
          </a:xfrm>
        </p:spPr>
        <p:txBody>
          <a:bodyPr/>
          <a:lstStyle/>
          <a:p>
            <a:r>
              <a:rPr lang="en-US" sz="2000" dirty="0" smtClean="0"/>
              <a:t>Still need to include access ports for chemistry and high-pressure rinsing</a:t>
            </a:r>
          </a:p>
          <a:p>
            <a:r>
              <a:rPr lang="en-US" sz="2000" dirty="0" smtClean="0"/>
              <a:t>Still need to decide location of transitions and flanges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513" y="1953234"/>
            <a:ext cx="5564059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3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Prototype </a:t>
            </a:r>
            <a:r>
              <a:rPr lang="en-US" dirty="0" smtClean="0"/>
              <a:t>Design vs</a:t>
            </a:r>
            <a:r>
              <a:rPr lang="en-US" dirty="0"/>
              <a:t>. </a:t>
            </a:r>
            <a:r>
              <a:rPr lang="en-US" dirty="0" smtClean="0"/>
              <a:t>Proof-of-Principle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3564797"/>
              </p:ext>
            </p:extLst>
          </p:nvPr>
        </p:nvGraphicFramePr>
        <p:xfrm>
          <a:off x="2012707" y="865200"/>
          <a:ext cx="5303884" cy="4623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107440"/>
                <a:gridCol w="990600"/>
                <a:gridCol w="996044"/>
              </a:tblGrid>
              <a:tr h="83018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RF PARAMETERS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Prototype design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</a:rPr>
                        <a:t>Proof-of- Principle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Units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341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Deflecting voltage (V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baseline="30000" dirty="0" smtClean="0"/>
                        <a:t>*</a:t>
                      </a:r>
                      <a:r>
                        <a:rPr lang="en-US" sz="1100" b="1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0.375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0.375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MV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2765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Peak electric field (E</a:t>
                      </a:r>
                      <a:r>
                        <a:rPr lang="en-US" sz="1100" b="1" baseline="-25000" dirty="0" smtClean="0"/>
                        <a:t>P</a:t>
                      </a:r>
                      <a:r>
                        <a:rPr lang="en-US" sz="1100" b="1" baseline="30000" dirty="0" smtClean="0"/>
                        <a:t>*</a:t>
                      </a:r>
                      <a:r>
                        <a:rPr lang="en-US" sz="1100" b="1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3.66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4.02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MV/m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19200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Peak magnetic field</a:t>
                      </a:r>
                      <a:r>
                        <a:rPr lang="en-US" sz="1100" b="1" baseline="0" dirty="0" smtClean="0"/>
                        <a:t> (B</a:t>
                      </a:r>
                      <a:r>
                        <a:rPr lang="en-US" sz="1100" b="1" baseline="-25000" dirty="0" smtClean="0"/>
                        <a:t>P</a:t>
                      </a:r>
                      <a:r>
                        <a:rPr lang="en-US" sz="1100" b="1" baseline="30000" dirty="0" smtClean="0"/>
                        <a:t>*</a:t>
                      </a:r>
                      <a:r>
                        <a:rPr lang="en-US" sz="1100" b="1" baseline="0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6.14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7.06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mT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8230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B</a:t>
                      </a:r>
                      <a:r>
                        <a:rPr lang="en-US" sz="1100" b="1" baseline="-25000" dirty="0" smtClean="0"/>
                        <a:t>P</a:t>
                      </a:r>
                      <a:r>
                        <a:rPr lang="en-US" sz="1100" b="1" baseline="30000" dirty="0" smtClean="0"/>
                        <a:t> </a:t>
                      </a:r>
                      <a:r>
                        <a:rPr lang="en-US" sz="1100" b="1" baseline="0" dirty="0" smtClean="0"/>
                        <a:t>/</a:t>
                      </a:r>
                      <a:r>
                        <a:rPr lang="en-US" sz="1100" b="1" baseline="-25000" dirty="0" smtClean="0"/>
                        <a:t> </a:t>
                      </a:r>
                      <a:r>
                        <a:rPr lang="en-US" sz="1100" b="1" baseline="0" dirty="0" smtClean="0"/>
                        <a:t>E</a:t>
                      </a:r>
                      <a:r>
                        <a:rPr lang="en-US" sz="1100" b="1" baseline="-25000" dirty="0" smtClean="0"/>
                        <a:t>P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1.67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1.76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 err="1" smtClean="0"/>
                        <a:t>mT</a:t>
                      </a:r>
                      <a:r>
                        <a:rPr lang="en-US" sz="1100" b="1" baseline="0" dirty="0" smtClean="0"/>
                        <a:t> / </a:t>
                      </a:r>
                      <a:r>
                        <a:rPr lang="en-US" sz="1100" b="1" dirty="0" smtClean="0"/>
                        <a:t>(MV/m)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78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Stored Energy (U*)</a:t>
                      </a:r>
                      <a:endParaRPr lang="en-US" sz="11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0.13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0.195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J</a:t>
                      </a:r>
                      <a:endParaRPr lang="en-US" sz="11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7991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Geometrical</a:t>
                      </a:r>
                      <a:r>
                        <a:rPr lang="en-US" sz="1100" b="1" baseline="0" dirty="0" smtClean="0"/>
                        <a:t> factor (G = QR</a:t>
                      </a:r>
                      <a:r>
                        <a:rPr lang="en-US" sz="1100" b="1" baseline="-25000" dirty="0" smtClean="0"/>
                        <a:t>S</a:t>
                      </a:r>
                      <a:r>
                        <a:rPr lang="en-US" sz="1100" b="1" baseline="0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106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141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100" b="1" dirty="0" smtClean="0"/>
                        <a:t>Ω</a:t>
                      </a:r>
                      <a:endParaRPr lang="en-US" sz="1100" b="1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26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[R/Q]</a:t>
                      </a:r>
                      <a:r>
                        <a:rPr lang="en-US" sz="1100" b="1" baseline="-25000" dirty="0" smtClean="0"/>
                        <a:t>T</a:t>
                      </a:r>
                      <a:endParaRPr lang="en-US" sz="1100" b="1" i="1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427.2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287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 smtClean="0"/>
                        <a:t>Ω</a:t>
                      </a:r>
                      <a:endParaRPr lang="en-US" sz="1100" b="1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26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dirty="0" smtClean="0"/>
                        <a:t>R</a:t>
                      </a:r>
                      <a:r>
                        <a:rPr lang="en-US" sz="1100" b="1" baseline="-25000" dirty="0" smtClean="0"/>
                        <a:t>S</a:t>
                      </a:r>
                      <a:endParaRPr lang="en-US" sz="1100" b="1" i="1" baseline="-25000" dirty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smtClean="0"/>
                        <a:t>4.54x10</a:t>
                      </a:r>
                      <a:r>
                        <a:rPr lang="en-US" sz="1100" b="1" baseline="30000" dirty="0" smtClean="0"/>
                        <a:t>4</a:t>
                      </a:r>
                      <a:endParaRPr lang="en-US" sz="1100" b="1" baseline="300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4.04×10</a:t>
                      </a:r>
                      <a:r>
                        <a:rPr lang="en-US" sz="1100" b="1" baseline="30000" dirty="0" smtClean="0"/>
                        <a:t>4</a:t>
                      </a:r>
                      <a:endParaRPr lang="en-US" sz="1100" b="1" baseline="30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 smtClean="0"/>
                        <a:t>Ω</a:t>
                      </a:r>
                      <a:r>
                        <a:rPr lang="en-US" sz="1100" b="1" baseline="30000" dirty="0" smtClean="0"/>
                        <a:t>2</a:t>
                      </a:r>
                      <a:endParaRPr lang="en-US" sz="1100" b="1" baseline="30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261">
                <a:tc grid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baseline="30000" dirty="0" smtClean="0"/>
                        <a:t>*</a:t>
                      </a:r>
                      <a:r>
                        <a:rPr lang="en-US" sz="1100" b="1" dirty="0" smtClean="0"/>
                        <a:t>  </a:t>
                      </a:r>
                      <a:r>
                        <a:rPr lang="en-US" sz="1100" b="1" kern="1200" dirty="0" smtClean="0"/>
                        <a:t>at </a:t>
                      </a:r>
                      <a:r>
                        <a:rPr lang="en-US" sz="1100" b="1" dirty="0" smtClean="0"/>
                        <a:t>E</a:t>
                      </a:r>
                      <a:r>
                        <a:rPr lang="en-US" sz="1100" b="1" baseline="-25000" dirty="0" smtClean="0"/>
                        <a:t>T</a:t>
                      </a:r>
                      <a:r>
                        <a:rPr lang="en-US" sz="1100" b="1" dirty="0" smtClean="0"/>
                        <a:t>= 1</a:t>
                      </a:r>
                      <a:r>
                        <a:rPr lang="en-US" sz="1100" b="1" baseline="0" dirty="0" smtClean="0"/>
                        <a:t> MV/m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26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</a:rPr>
                        <a:t>At V</a:t>
                      </a:r>
                      <a:r>
                        <a:rPr lang="en-US" sz="1100" b="1" baseline="-2500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11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chemeClr val="tx1"/>
                          </a:solidFill>
                        </a:rPr>
                        <a:t>= 3.4 MV</a:t>
                      </a:r>
                      <a:endParaRPr lang="en-US" sz="11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26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Peak electric field (E</a:t>
                      </a:r>
                      <a:r>
                        <a:rPr lang="en-US" sz="1100" b="1" baseline="-25000" dirty="0" smtClean="0"/>
                        <a:t>P</a:t>
                      </a:r>
                      <a:r>
                        <a:rPr lang="en-US" sz="1100" b="1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33.2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36.5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MV/m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295261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Peak magnetic field</a:t>
                      </a:r>
                      <a:r>
                        <a:rPr lang="en-US" sz="1100" b="1" baseline="0" dirty="0" smtClean="0"/>
                        <a:t> (B</a:t>
                      </a:r>
                      <a:r>
                        <a:rPr lang="en-US" sz="1100" b="1" baseline="-25000" dirty="0" smtClean="0"/>
                        <a:t>P</a:t>
                      </a:r>
                      <a:r>
                        <a:rPr lang="en-US" sz="1100" b="1" baseline="0" dirty="0" smtClean="0"/>
                        <a:t>)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55.7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 smtClean="0"/>
                        <a:t>64.0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mT</a:t>
                      </a:r>
                      <a:endParaRPr lang="en-US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" y="886200"/>
            <a:ext cx="1817628" cy="145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0" y="2343099"/>
            <a:ext cx="1135893" cy="134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1" y="4724400"/>
            <a:ext cx="1466059" cy="116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0" t="12572" r="26350" b="30540"/>
          <a:stretch/>
        </p:blipFill>
        <p:spPr bwMode="auto">
          <a:xfrm>
            <a:off x="7640100" y="2567411"/>
            <a:ext cx="1199100" cy="122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18096" r="27381" b="37079"/>
          <a:stretch/>
        </p:blipFill>
        <p:spPr bwMode="auto">
          <a:xfrm>
            <a:off x="7619999" y="3852287"/>
            <a:ext cx="1359225" cy="115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17651" r="27341" b="37524"/>
          <a:stretch/>
        </p:blipFill>
        <p:spPr bwMode="auto">
          <a:xfrm>
            <a:off x="7656289" y="5011235"/>
            <a:ext cx="1284498" cy="10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591" y="1199575"/>
            <a:ext cx="1747104" cy="10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56900" y="5565734"/>
            <a:ext cx="535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/>
              <a:t>Prototype is superior to Proof-of-Principle across all parameters</a:t>
            </a:r>
          </a:p>
          <a:p>
            <a:pPr algn="l"/>
            <a:r>
              <a:rPr lang="en-US" sz="1400" b="0" dirty="0" smtClean="0"/>
              <a:t>Electromagnetic design is now frozen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5" y="3698456"/>
            <a:ext cx="1395572" cy="108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5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Analysis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5332" y="94339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Mechanical strength – Stress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4168" y="281814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4mm thick formed plate added</a:t>
            </a:r>
            <a:endParaRPr lang="en-US" sz="1800" b="0" dirty="0"/>
          </a:p>
        </p:txBody>
      </p:sp>
      <p:grpSp>
        <p:nvGrpSpPr>
          <p:cNvPr id="9" name="Group 8"/>
          <p:cNvGrpSpPr/>
          <p:nvPr/>
        </p:nvGrpSpPr>
        <p:grpSpPr>
          <a:xfrm>
            <a:off x="302998" y="1487885"/>
            <a:ext cx="4297680" cy="2366020"/>
            <a:chOff x="4618104" y="3104094"/>
            <a:chExt cx="4297680" cy="2366020"/>
          </a:xfrm>
        </p:grpSpPr>
        <p:pic>
          <p:nvPicPr>
            <p:cNvPr id="10" name="Picture 9" descr="stress00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8104" y="3104094"/>
              <a:ext cx="4297680" cy="23350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326991" y="5162337"/>
              <a:ext cx="1378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/>
                <a:t>4mm thickness</a:t>
              </a:r>
              <a:endParaRPr lang="en-US" b="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2205" y="3830174"/>
            <a:ext cx="4876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/>
              <a:t>Weak area identified </a:t>
            </a:r>
          </a:p>
          <a:p>
            <a:pPr algn="l"/>
            <a:r>
              <a:rPr lang="en-US" b="0" dirty="0" smtClean="0"/>
              <a:t>(LHC crab cavity meeting, December 2012)</a:t>
            </a:r>
            <a:endParaRPr lang="en-US" b="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1782" y="3262746"/>
            <a:ext cx="4572000" cy="274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7352985" y="3166393"/>
            <a:ext cx="953444" cy="93077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6302559" y="3168913"/>
            <a:ext cx="955333" cy="670056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69136" y="5523555"/>
            <a:ext cx="293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4mm thick stiffeners added</a:t>
            </a:r>
            <a:endParaRPr lang="en-US" sz="1800" b="0" dirty="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4106800" y="5546856"/>
            <a:ext cx="676797" cy="161365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1890" y="1502739"/>
            <a:ext cx="3922486" cy="1077218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 smtClean="0"/>
              <a:t>Worst case scenario:</a:t>
            </a:r>
          </a:p>
          <a:p>
            <a:pPr algn="l"/>
            <a:r>
              <a:rPr lang="en-US" sz="1600" b="0" dirty="0" smtClean="0"/>
              <a:t>Allowable stress 70 MPa </a:t>
            </a:r>
          </a:p>
          <a:p>
            <a:pPr algn="l"/>
            <a:r>
              <a:rPr lang="en-US" sz="1600" b="0" dirty="0" smtClean="0"/>
              <a:t>at room temperature and 2.6 bar external pressure</a:t>
            </a:r>
            <a:endParaRPr lang="en-US" sz="1600" b="0" dirty="0"/>
          </a:p>
        </p:txBody>
      </p:sp>
      <p:sp>
        <p:nvSpPr>
          <p:cNvPr id="15" name="Right Arrow 14"/>
          <p:cNvSpPr/>
          <p:nvPr/>
        </p:nvSpPr>
        <p:spPr bwMode="auto">
          <a:xfrm rot="1737023">
            <a:off x="3496233" y="3639674"/>
            <a:ext cx="842682" cy="46616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Analysis</a:t>
            </a:r>
            <a:endParaRPr lang="en-US" dirty="0"/>
          </a:p>
        </p:txBody>
      </p:sp>
      <p:pic>
        <p:nvPicPr>
          <p:cNvPr id="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694" y="980522"/>
            <a:ext cx="5486400" cy="31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60218" y="1162543"/>
            <a:ext cx="3046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Results (Stress intensity)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0" dirty="0" smtClean="0"/>
              <a:t>  Main body below 70 MPa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b="0" dirty="0" smtClean="0"/>
              <a:t>  Stress concentration at coupler ports – solved by machining instead of stamping (flexibility to increase thickness at high stress areas)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9911" y="4882188"/>
            <a:ext cx="551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Adjacent beam pipe is not needed for SPS test.</a:t>
            </a:r>
          </a:p>
          <a:p>
            <a:pPr algn="l"/>
            <a:r>
              <a:rPr lang="en-US" sz="1800" b="0" dirty="0" smtClean="0"/>
              <a:t>Then, stiffener will be identical top and bottom and still meets the requirements.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0643" t="1558" r="12820" b="2601"/>
          <a:stretch>
            <a:fillRect/>
          </a:stretch>
        </p:blipFill>
        <p:spPr bwMode="auto">
          <a:xfrm>
            <a:off x="794950" y="3612068"/>
            <a:ext cx="2168865" cy="24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>
            <a:stCxn id="7" idx="1"/>
          </p:cNvCxnSpPr>
          <p:nvPr/>
        </p:nvCxnSpPr>
        <p:spPr bwMode="auto">
          <a:xfrm flipH="1">
            <a:off x="2123525" y="5343853"/>
            <a:ext cx="1236386" cy="429714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3533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1849" y="5568545"/>
            <a:ext cx="728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Niobium property at 2-4K</a:t>
            </a:r>
          </a:p>
          <a:p>
            <a:pPr algn="l"/>
            <a:r>
              <a:rPr lang="en-US" sz="1800" b="0" dirty="0" smtClean="0"/>
              <a:t>Picture not showing adjacent beam pipe but included in the analysis</a:t>
            </a:r>
          </a:p>
          <a:p>
            <a:pPr algn="l"/>
            <a:endParaRPr lang="en-US" sz="18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572483" y="946354"/>
            <a:ext cx="59807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Pressure Sensitivity	</a:t>
            </a:r>
            <a:r>
              <a:rPr lang="en-US" sz="2400" b="0" dirty="0" smtClean="0"/>
              <a:t>-30 Hz/</a:t>
            </a:r>
            <a:r>
              <a:rPr lang="en-US" sz="2400" b="0" dirty="0" err="1" smtClean="0"/>
              <a:t>torr</a:t>
            </a:r>
            <a:r>
              <a:rPr lang="en-US" sz="2400" b="0" dirty="0" smtClean="0"/>
              <a:t> 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Tuning Sensitivity		</a:t>
            </a:r>
            <a:r>
              <a:rPr lang="en-US" sz="2400" b="0" dirty="0" smtClean="0"/>
              <a:t>+90 kHz/mm</a:t>
            </a:r>
          </a:p>
          <a:p>
            <a:pPr algn="l">
              <a:spcAft>
                <a:spcPts val="600"/>
              </a:spcAft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Lorentz Force Detuning	</a:t>
            </a:r>
            <a:r>
              <a:rPr lang="en-US" sz="2400" b="0" dirty="0" smtClean="0"/>
              <a:t>-20 Hz/(MV/m)</a:t>
            </a:r>
            <a:r>
              <a:rPr lang="en-US" sz="2400" b="0" baseline="30000" dirty="0" smtClean="0"/>
              <a:t>2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94112" y="2409408"/>
            <a:ext cx="7268524" cy="3138070"/>
            <a:chOff x="423194" y="2825924"/>
            <a:chExt cx="7268524" cy="3138070"/>
          </a:xfrm>
        </p:grpSpPr>
        <p:pic>
          <p:nvPicPr>
            <p:cNvPr id="14" name="Picture 13" descr="LFD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3194" y="2827904"/>
              <a:ext cx="5486400" cy="2970286"/>
            </a:xfrm>
            <a:prstGeom prst="rect">
              <a:avLst/>
            </a:prstGeom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090" b="-57"/>
            <a:stretch>
              <a:fillRect/>
            </a:stretch>
          </p:blipFill>
          <p:spPr bwMode="auto">
            <a:xfrm>
              <a:off x="5240511" y="2825924"/>
              <a:ext cx="2451207" cy="2994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4493084" y="5440774"/>
              <a:ext cx="23487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0" dirty="0" smtClean="0"/>
                <a:t>Lorentz force detuning Deformation scale 5.8e+4</a:t>
              </a:r>
              <a:endParaRPr lang="en-US" b="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77522" y="1077225"/>
            <a:ext cx="1946526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>
              <a:spcAft>
                <a:spcPts val="300"/>
              </a:spcAft>
            </a:pPr>
            <a:r>
              <a:rPr lang="en-US" sz="1600" b="0" dirty="0" smtClean="0"/>
              <a:t>All characteristics improved from the proof of principle cavity design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60960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Tuner Options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t="8226" r="5648" b="8469"/>
          <a:stretch>
            <a:fillRect/>
          </a:stretch>
        </p:blipFill>
        <p:spPr bwMode="auto">
          <a:xfrm>
            <a:off x="129736" y="1556747"/>
            <a:ext cx="2743200" cy="174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6444" y="3922119"/>
            <a:ext cx="8581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0" dirty="0" smtClean="0"/>
              <a:t>   JLAB scissor jack tuner fits with minimal scaling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0" dirty="0" smtClean="0"/>
              <a:t>   Tuner can be driven by stepper motor or pneumatic control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0" dirty="0" smtClean="0"/>
              <a:t>   Proven performance of JLAB mechanical tuner</a:t>
            </a:r>
          </a:p>
          <a:p>
            <a:pPr lvl="1" algn="l">
              <a:spcBef>
                <a:spcPts val="600"/>
              </a:spcBef>
            </a:pPr>
            <a:r>
              <a:rPr lang="en-US" sz="2400" b="0" dirty="0" smtClean="0"/>
              <a:t>  Resolution/</a:t>
            </a:r>
            <a:r>
              <a:rPr lang="en-US" sz="2400" b="0" dirty="0" err="1" smtClean="0"/>
              <a:t>Deadband</a:t>
            </a:r>
            <a:r>
              <a:rPr lang="en-US" sz="2400" b="0" dirty="0" smtClean="0"/>
              <a:t>/Hysteresis &lt; 2 Hz</a:t>
            </a:r>
          </a:p>
          <a:p>
            <a:pPr lvl="1" algn="l">
              <a:spcBef>
                <a:spcPts val="600"/>
              </a:spcBef>
            </a:pPr>
            <a:r>
              <a:rPr lang="en-US" sz="2400" b="0" dirty="0" smtClean="0"/>
              <a:t>  Frequency drift due to Helium pressure fluctuations</a:t>
            </a:r>
            <a:endParaRPr lang="en-US" sz="2400" b="0" dirty="0"/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406"/>
          <a:stretch>
            <a:fillRect/>
          </a:stretch>
        </p:blipFill>
        <p:spPr bwMode="auto">
          <a:xfrm>
            <a:off x="2939684" y="1247541"/>
            <a:ext cx="2622335" cy="208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5637541" y="1133553"/>
            <a:ext cx="3400661" cy="2362668"/>
            <a:chOff x="5622427" y="937071"/>
            <a:chExt cx="3400661" cy="2362668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7025" t="-6379"/>
            <a:stretch>
              <a:fillRect/>
            </a:stretch>
          </p:blipFill>
          <p:spPr bwMode="auto">
            <a:xfrm>
              <a:off x="5622427" y="937071"/>
              <a:ext cx="3400661" cy="2362668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5966272" y="945625"/>
              <a:ext cx="25958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cs typeface="Times New Roman" pitchFamily="18" charset="0"/>
                </a:rPr>
                <a:t>CEBAF Upgrade Coarse Tuner </a:t>
              </a:r>
              <a:br>
                <a:rPr lang="en-US" sz="1200" dirty="0" smtClean="0">
                  <a:cs typeface="Times New Roman" pitchFamily="18" charset="0"/>
                </a:rPr>
              </a:br>
              <a:r>
                <a:rPr lang="en-US" sz="1200" dirty="0" smtClean="0">
                  <a:cs typeface="Times New Roman" pitchFamily="18" charset="0"/>
                </a:rPr>
                <a:t>Resolution/Deadband Test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31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Tank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3679" y="4433380"/>
            <a:ext cx="844654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Simple stainless steel construction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All cavity and Helium ports on flat surface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Bellows connections to compensate thermal contraction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Dummy pipes or internal structure to reduce Helium volume if required.</a:t>
            </a:r>
          </a:p>
          <a:p>
            <a:pPr algn="l">
              <a:buFont typeface="Arial" pitchFamily="34" charset="0"/>
              <a:buChar char="•"/>
            </a:pPr>
            <a:endParaRPr lang="en-US" sz="2000" b="0" dirty="0"/>
          </a:p>
        </p:txBody>
      </p:sp>
      <p:pic>
        <p:nvPicPr>
          <p:cNvPr id="9" name="Picture 8" descr="HV7.JPG"/>
          <p:cNvPicPr>
            <a:picLocks noChangeAspect="1"/>
          </p:cNvPicPr>
          <p:nvPr/>
        </p:nvPicPr>
        <p:blipFill>
          <a:blip r:embed="rId2" cstate="print"/>
          <a:srcRect l="6785" t="17951" r="12710" b="10243"/>
          <a:stretch>
            <a:fillRect/>
          </a:stretch>
        </p:blipFill>
        <p:spPr>
          <a:xfrm>
            <a:off x="683880" y="1229446"/>
            <a:ext cx="3680652" cy="301214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6135" y="1060397"/>
            <a:ext cx="3657600" cy="316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4857287" y="1504982"/>
            <a:ext cx="452380" cy="838648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82392" y="1135650"/>
            <a:ext cx="194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/>
              <a:t>Dummy pipes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67992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Concept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001" y="5045012"/>
            <a:ext cx="8504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0" dirty="0" smtClean="0"/>
              <a:t>Ongoing brain-storming to use identical helium tank for both configuration if it is beneficial</a:t>
            </a:r>
          </a:p>
          <a:p>
            <a:pPr algn="l"/>
            <a:endParaRPr lang="en-US" sz="2400" b="0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7" t="10281" r="7383" b="10275"/>
          <a:stretch>
            <a:fillRect/>
          </a:stretch>
        </p:blipFill>
        <p:spPr bwMode="auto">
          <a:xfrm>
            <a:off x="299857" y="1559361"/>
            <a:ext cx="4171478" cy="285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3529" t="5807" r="6555" b="7669"/>
          <a:stretch>
            <a:fillRect/>
          </a:stretch>
        </p:blipFill>
        <p:spPr bwMode="auto">
          <a:xfrm>
            <a:off x="4770503" y="1545772"/>
            <a:ext cx="4110958" cy="285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9640" y="4340642"/>
            <a:ext cx="3220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/>
              <a:t>Horizontal beam deflection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1310" y="4343204"/>
            <a:ext cx="2906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/>
              <a:t>Vertical beam deflection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21166" y="1016006"/>
            <a:ext cx="4545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Helium tank/Tuner Assembly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01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70" y="950976"/>
            <a:ext cx="8077200" cy="513222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Proof-of principle design and results</a:t>
            </a:r>
          </a:p>
          <a:p>
            <a:r>
              <a:rPr lang="en-US" dirty="0" smtClean="0"/>
              <a:t>Prototype design </a:t>
            </a:r>
            <a:r>
              <a:rPr lang="en-US" dirty="0" err="1" smtClean="0"/>
              <a:t>vs</a:t>
            </a:r>
            <a:r>
              <a:rPr lang="en-US" dirty="0" smtClean="0"/>
              <a:t> proof-of-principle cavity</a:t>
            </a:r>
          </a:p>
          <a:p>
            <a:pPr lvl="1"/>
            <a:r>
              <a:rPr lang="en-US" dirty="0" smtClean="0"/>
              <a:t>RF parameters</a:t>
            </a:r>
          </a:p>
          <a:p>
            <a:pPr lvl="1"/>
            <a:r>
              <a:rPr lang="en-US" dirty="0" err="1" smtClean="0"/>
              <a:t>Multipacting</a:t>
            </a:r>
            <a:endParaRPr lang="en-US" dirty="0"/>
          </a:p>
          <a:p>
            <a:pPr lvl="1"/>
            <a:r>
              <a:rPr lang="en-US" dirty="0"/>
              <a:t>Field flatness and </a:t>
            </a:r>
            <a:r>
              <a:rPr lang="en-US" dirty="0" err="1" smtClean="0"/>
              <a:t>multipoles</a:t>
            </a:r>
            <a:endParaRPr lang="en-US" dirty="0"/>
          </a:p>
          <a:p>
            <a:pPr lvl="1"/>
            <a:r>
              <a:rPr lang="en-US" dirty="0"/>
              <a:t>Higher Order Mode analysis</a:t>
            </a:r>
          </a:p>
          <a:p>
            <a:r>
              <a:rPr lang="en-US" dirty="0"/>
              <a:t>Mechanical analysis</a:t>
            </a:r>
          </a:p>
          <a:p>
            <a:pPr lvl="1"/>
            <a:r>
              <a:rPr lang="en-US" dirty="0"/>
              <a:t>Mechanical strength</a:t>
            </a:r>
          </a:p>
          <a:p>
            <a:pPr lvl="1"/>
            <a:r>
              <a:rPr lang="en-US" dirty="0"/>
              <a:t>Pressure sensitivity</a:t>
            </a:r>
          </a:p>
          <a:p>
            <a:pPr lvl="1"/>
            <a:r>
              <a:rPr lang="en-US" dirty="0"/>
              <a:t>Lorentz force detuning</a:t>
            </a:r>
          </a:p>
          <a:p>
            <a:r>
              <a:rPr lang="en-US" dirty="0" smtClean="0"/>
              <a:t>Cryostat and ancillary components</a:t>
            </a:r>
          </a:p>
          <a:p>
            <a:pPr lvl="1"/>
            <a:r>
              <a:rPr lang="en-US" dirty="0" smtClean="0"/>
              <a:t>Tuner</a:t>
            </a:r>
          </a:p>
          <a:p>
            <a:pPr lvl="1"/>
            <a:r>
              <a:rPr lang="en-US" dirty="0" smtClean="0"/>
              <a:t>Helium tank</a:t>
            </a:r>
          </a:p>
          <a:p>
            <a:pPr lvl="1"/>
            <a:r>
              <a:rPr lang="en-US" dirty="0" smtClean="0"/>
              <a:t>Cryostat concept</a:t>
            </a:r>
          </a:p>
          <a:p>
            <a:r>
              <a:rPr lang="en-US" dirty="0" smtClean="0"/>
              <a:t>Summary and Future plan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57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Concept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799" y="4181840"/>
            <a:ext cx="8204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 Cryostat concept including as many parts as possible</a:t>
            </a:r>
          </a:p>
          <a:p>
            <a:pPr algn="l"/>
            <a:r>
              <a:rPr lang="en-US" sz="2000" b="0" dirty="0" smtClean="0"/>
              <a:t>	He tank/tuner assembly</a:t>
            </a:r>
          </a:p>
          <a:p>
            <a:pPr algn="l"/>
            <a:r>
              <a:rPr lang="en-US" sz="2000" b="0" dirty="0" smtClean="0"/>
              <a:t>	Magnetic shielding</a:t>
            </a:r>
          </a:p>
          <a:p>
            <a:pPr algn="l"/>
            <a:r>
              <a:rPr lang="en-US" sz="2000" b="0" dirty="0" smtClean="0"/>
              <a:t>	Helium supply and return lines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b="0" dirty="0" smtClean="0"/>
              <a:t>   Envelope for SPS (520x1200x3100mm) can be met  without the adjacent beam pipe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453560" y="3340205"/>
            <a:ext cx="2599617" cy="0"/>
          </a:xfrm>
          <a:prstGeom prst="straightConnector1">
            <a:avLst/>
          </a:prstGeom>
          <a:noFill/>
          <a:ln w="12700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230521" y="858748"/>
            <a:ext cx="5332719" cy="3122822"/>
            <a:chOff x="253573" y="1081585"/>
            <a:chExt cx="5332719" cy="3122822"/>
          </a:xfrm>
        </p:grpSpPr>
        <p:sp>
          <p:nvSpPr>
            <p:cNvPr id="20" name="TextBox 19"/>
            <p:cNvSpPr txBox="1"/>
            <p:nvPr/>
          </p:nvSpPr>
          <p:spPr>
            <a:xfrm>
              <a:off x="2150575" y="3896630"/>
              <a:ext cx="9525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2900 mm</a:t>
              </a:r>
              <a:endParaRPr lang="en-US" dirty="0"/>
            </a:p>
          </p:txBody>
        </p:sp>
        <p:pic>
          <p:nvPicPr>
            <p:cNvPr id="23" name="Picture 22" descr="CRM5.JPG"/>
            <p:cNvPicPr>
              <a:picLocks noChangeAspect="1"/>
            </p:cNvPicPr>
            <p:nvPr/>
          </p:nvPicPr>
          <p:blipFill>
            <a:blip r:embed="rId2" cstate="print"/>
            <a:srcRect l="4266" r="6012" b="6017"/>
            <a:stretch>
              <a:fillRect/>
            </a:stretch>
          </p:blipFill>
          <p:spPr>
            <a:xfrm>
              <a:off x="253573" y="1081585"/>
              <a:ext cx="5332719" cy="2868008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 bwMode="auto">
            <a:xfrm>
              <a:off x="453358" y="3611496"/>
              <a:ext cx="4502844" cy="338097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cxnSp>
        <p:nvCxnSpPr>
          <p:cNvPr id="15" name="Straight Arrow Connector 14"/>
          <p:cNvCxnSpPr/>
          <p:nvPr/>
        </p:nvCxnSpPr>
        <p:spPr bwMode="auto">
          <a:xfrm>
            <a:off x="8815123" y="1043491"/>
            <a:ext cx="0" cy="3012142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279" t="1557" r="1643" b="952"/>
          <a:stretch>
            <a:fillRect/>
          </a:stretch>
        </p:blipFill>
        <p:spPr bwMode="auto">
          <a:xfrm>
            <a:off x="5486398" y="1011219"/>
            <a:ext cx="3200400" cy="309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411481" y="3746734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Cross section view</a:t>
            </a:r>
            <a:endParaRPr lang="en-US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8296757" y="2215733"/>
            <a:ext cx="8472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940 mm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5866790" y="943661"/>
            <a:ext cx="2633472" cy="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6819087" y="994094"/>
            <a:ext cx="847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815 mm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7695590" y="2816352"/>
            <a:ext cx="826618" cy="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7740802" y="2903361"/>
            <a:ext cx="847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248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2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Future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3" y="990600"/>
            <a:ext cx="8939174" cy="5257800"/>
          </a:xfrm>
        </p:spPr>
        <p:txBody>
          <a:bodyPr/>
          <a:lstStyle/>
          <a:p>
            <a:r>
              <a:rPr lang="en-US" dirty="0" smtClean="0"/>
              <a:t>“Final” prototype </a:t>
            </a:r>
            <a:r>
              <a:rPr lang="en-US" dirty="0"/>
              <a:t>c</a:t>
            </a:r>
            <a:r>
              <a:rPr lang="en-US" dirty="0" smtClean="0"/>
              <a:t>avity design</a:t>
            </a:r>
            <a:endParaRPr lang="en-US" dirty="0"/>
          </a:p>
          <a:p>
            <a:pPr lvl="1"/>
            <a:r>
              <a:rPr lang="en-US" dirty="0" smtClean="0"/>
              <a:t>Better electromagnetic properties </a:t>
            </a:r>
            <a:r>
              <a:rPr lang="en-US" dirty="0"/>
              <a:t>than proof-of-principle</a:t>
            </a:r>
          </a:p>
          <a:p>
            <a:pPr lvl="1"/>
            <a:r>
              <a:rPr lang="en-US" dirty="0" smtClean="0"/>
              <a:t>Includes power and HOM couplers</a:t>
            </a:r>
          </a:p>
          <a:p>
            <a:pPr lvl="1"/>
            <a:r>
              <a:rPr lang="en-US" dirty="0" smtClean="0"/>
              <a:t>Complies with safety requirements </a:t>
            </a:r>
          </a:p>
          <a:p>
            <a:pPr lvl="1"/>
            <a:r>
              <a:rPr lang="en-US" dirty="0" smtClean="0"/>
              <a:t>Complies with dimensional requirements</a:t>
            </a:r>
          </a:p>
          <a:p>
            <a:r>
              <a:rPr lang="en-US" dirty="0" smtClean="0"/>
              <a:t>Integrated system design study ongoing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complete layout </a:t>
            </a:r>
          </a:p>
          <a:p>
            <a:pPr lvl="1"/>
            <a:r>
              <a:rPr lang="en-US" dirty="0" smtClean="0"/>
              <a:t>Mechanical tuner</a:t>
            </a:r>
          </a:p>
          <a:p>
            <a:pPr lvl="1"/>
            <a:r>
              <a:rPr lang="en-US" dirty="0" smtClean="0"/>
              <a:t>Helium tank</a:t>
            </a:r>
            <a:endParaRPr lang="en-US" dirty="0"/>
          </a:p>
          <a:p>
            <a:pPr lvl="1"/>
            <a:r>
              <a:rPr lang="en-US" dirty="0" smtClean="0"/>
              <a:t>Cryostat concept</a:t>
            </a:r>
          </a:p>
          <a:p>
            <a:r>
              <a:rPr lang="en-US" dirty="0" smtClean="0"/>
              <a:t>Ready to build and test “final” prototype cavity</a:t>
            </a:r>
          </a:p>
        </p:txBody>
      </p:sp>
    </p:spTree>
    <p:extLst>
      <p:ext uri="{BB962C8B-B14F-4D97-AF65-F5344CB8AC3E}">
        <p14:creationId xmlns:p14="http://schemas.microsoft.com/office/powerpoint/2010/main" val="26955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Principle Design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1600" y="841830"/>
            <a:ext cx="5105400" cy="5257800"/>
          </a:xfrm>
        </p:spPr>
        <p:txBody>
          <a:bodyPr/>
          <a:lstStyle/>
          <a:p>
            <a:r>
              <a:rPr lang="en-US" sz="2000" dirty="0" smtClean="0"/>
              <a:t>Design requirements</a:t>
            </a:r>
          </a:p>
          <a:p>
            <a:pPr lvl="1"/>
            <a:r>
              <a:rPr lang="en-US" sz="1800" dirty="0" smtClean="0"/>
              <a:t>Frequency = 400 MHz</a:t>
            </a:r>
          </a:p>
          <a:p>
            <a:pPr lvl="1"/>
            <a:r>
              <a:rPr lang="en-US" sz="1800" dirty="0" smtClean="0"/>
              <a:t>Beam aperture = 84 mm</a:t>
            </a:r>
          </a:p>
          <a:p>
            <a:pPr lvl="1"/>
            <a:r>
              <a:rPr lang="en-US" sz="1800" dirty="0" smtClean="0"/>
              <a:t>Total transverse voltage = 10 MV</a:t>
            </a:r>
          </a:p>
          <a:p>
            <a:pPr lvl="1"/>
            <a:r>
              <a:rPr lang="en-US" sz="1800" dirty="0" smtClean="0"/>
              <a:t>Transverse voltage per cavity = 3.4 MV</a:t>
            </a:r>
          </a:p>
          <a:p>
            <a:pPr lvl="1"/>
            <a:endParaRPr lang="en-US" sz="1200" dirty="0"/>
          </a:p>
          <a:p>
            <a:r>
              <a:rPr lang="en-US" sz="2200" dirty="0" smtClean="0"/>
              <a:t>Transverse electric and magnetic fields</a:t>
            </a:r>
            <a:endParaRPr lang="en-US" sz="2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0" t="12572" r="26350" b="30540"/>
          <a:stretch/>
        </p:blipFill>
        <p:spPr bwMode="auto">
          <a:xfrm>
            <a:off x="203120" y="3568686"/>
            <a:ext cx="2235160" cy="227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3" t="18096" r="32143" b="37079"/>
          <a:stretch/>
        </p:blipFill>
        <p:spPr bwMode="auto">
          <a:xfrm>
            <a:off x="2438280" y="3169539"/>
            <a:ext cx="3100255" cy="307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2" t="18096" r="27381" b="37079"/>
          <a:stretch/>
        </p:blipFill>
        <p:spPr bwMode="auto">
          <a:xfrm>
            <a:off x="6125659" y="1264200"/>
            <a:ext cx="2815128" cy="24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5"/>
          <p:cNvSpPr>
            <a:spLocks noGrp="1"/>
          </p:cNvSpPr>
          <p:nvPr>
            <p:ph sz="half" idx="1"/>
          </p:nvPr>
        </p:nvSpPr>
        <p:spPr>
          <a:xfrm>
            <a:off x="5232400" y="834576"/>
            <a:ext cx="3793588" cy="5257800"/>
          </a:xfrm>
        </p:spPr>
        <p:txBody>
          <a:bodyPr/>
          <a:lstStyle/>
          <a:p>
            <a:r>
              <a:rPr lang="en-US" sz="2000" dirty="0" smtClean="0"/>
              <a:t>Surface electric and magnetic fields</a:t>
            </a:r>
            <a:endParaRPr lang="en-US" sz="22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5" t="17651" r="27341" b="37524"/>
          <a:stretch/>
        </p:blipFill>
        <p:spPr bwMode="auto">
          <a:xfrm>
            <a:off x="6084270" y="3773712"/>
            <a:ext cx="2856517" cy="241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4975200" y="6339276"/>
            <a:ext cx="1339200" cy="461648"/>
            <a:chOff x="140854" y="5334000"/>
            <a:chExt cx="2471332" cy="8519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 descr="HiLumi logo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5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Properties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59"/>
              </p:ext>
            </p:extLst>
          </p:nvPr>
        </p:nvGraphicFramePr>
        <p:xfrm>
          <a:off x="5803057" y="1030515"/>
          <a:ext cx="3007114" cy="40030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63297"/>
                <a:gridCol w="952666"/>
                <a:gridCol w="79115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Property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Unit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0.375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4.02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7.06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400" b="0" i="1" baseline="-25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4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 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0.195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4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286.95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140.86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4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4.04×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4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4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en-US" sz="14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4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087732" y="873486"/>
            <a:ext cx="3328828" cy="2809940"/>
            <a:chOff x="333829" y="1030515"/>
            <a:chExt cx="3328828" cy="2809940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2" t="18159" r="27143" b="37143"/>
            <a:stretch/>
          </p:blipFill>
          <p:spPr bwMode="auto">
            <a:xfrm>
              <a:off x="333829" y="1030515"/>
              <a:ext cx="3328828" cy="280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435428" y="1785258"/>
              <a:ext cx="3154659" cy="2026169"/>
              <a:chOff x="435428" y="1785258"/>
              <a:chExt cx="3154659" cy="2026169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1175658" y="1785258"/>
                <a:ext cx="0" cy="2026169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2000774" y="1938371"/>
                <a:ext cx="1589313" cy="90714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822960" y="2827370"/>
                <a:ext cx="0" cy="5399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2427846" y="2554988"/>
                <a:ext cx="84998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9900"/>
                    </a:solidFill>
                  </a:rPr>
                  <a:t>52.8 cm</a:t>
                </a:r>
                <a:endParaRPr lang="en-US" baseline="-25000" dirty="0" smtClean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91798" y="2164467"/>
                <a:ext cx="6950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9900"/>
                    </a:solidFill>
                  </a:rPr>
                  <a:t>34 cm</a:t>
                </a:r>
                <a:endParaRPr lang="en-US" baseline="-25000" dirty="0" smtClean="0">
                  <a:solidFill>
                    <a:srgbClr val="FF99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5428" y="2557717"/>
                <a:ext cx="8366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9900"/>
                    </a:solidFill>
                  </a:rPr>
                  <a:t>8.4 cm</a:t>
                </a:r>
                <a:endParaRPr lang="en-US" baseline="-25000" dirty="0" smtClean="0">
                  <a:solidFill>
                    <a:srgbClr val="FF990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2531057" y="3594079"/>
            <a:ext cx="3058194" cy="2661479"/>
            <a:chOff x="2337412" y="3367314"/>
            <a:chExt cx="3058194" cy="26614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412" y="3681053"/>
              <a:ext cx="3058194" cy="2347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428647" y="3367314"/>
              <a:ext cx="29006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>
                  <a:solidFill>
                    <a:srgbClr val="000000"/>
                  </a:solidFill>
                </a:rPr>
                <a:t>HOM Properties</a:t>
              </a:r>
              <a:endParaRPr lang="en-US" u="sng" baseline="-25000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Content Placeholder 5"/>
          <p:cNvSpPr>
            <a:spLocks noGrp="1"/>
          </p:cNvSpPr>
          <p:nvPr>
            <p:ph sz="half" idx="1"/>
          </p:nvPr>
        </p:nvSpPr>
        <p:spPr>
          <a:xfrm>
            <a:off x="63168" y="4147718"/>
            <a:ext cx="2365479" cy="1814169"/>
          </a:xfrm>
        </p:spPr>
        <p:txBody>
          <a:bodyPr/>
          <a:lstStyle/>
          <a:p>
            <a:r>
              <a:rPr lang="en-US" sz="1800" dirty="0" smtClean="0"/>
              <a:t>No lower order modes</a:t>
            </a:r>
          </a:p>
          <a:p>
            <a:r>
              <a:rPr lang="en-US" sz="1800" dirty="0" smtClean="0"/>
              <a:t>Separation of HOMs from fundamental mode ~ 190 MHz</a:t>
            </a:r>
            <a:endParaRPr lang="en-US" sz="1600" dirty="0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7" name="Picture 26" descr="HiLumi logo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6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Fabrication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709615"/>
              </p:ext>
            </p:extLst>
          </p:nvPr>
        </p:nvGraphicFramePr>
        <p:xfrm>
          <a:off x="629644" y="846138"/>
          <a:ext cx="8279348" cy="535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11658523" imgH="7543646" progId="AcroExch.Document.7">
                  <p:embed/>
                </p:oleObj>
              </mc:Choice>
              <mc:Fallback>
                <p:oleObj name="Acrobat Document" r:id="rId3" imgW="11658523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644" y="846138"/>
                        <a:ext cx="8279348" cy="5357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963726" y="1092415"/>
            <a:ext cx="3772754" cy="822109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 smtClean="0"/>
              <a:t>Fine grain Nb – RRR 353-405</a:t>
            </a:r>
          </a:p>
          <a:p>
            <a:pPr marL="0" indent="0">
              <a:buNone/>
            </a:pPr>
            <a:r>
              <a:rPr lang="it-IT" sz="2000" dirty="0" smtClean="0"/>
              <a:t>Cavity thickness – 3 mm </a:t>
            </a:r>
            <a:endParaRPr lang="en-US" sz="20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HiLumi logo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5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RF-Dipole Cavity Designs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64251"/>
              </p:ext>
            </p:extLst>
          </p:nvPr>
        </p:nvGraphicFramePr>
        <p:xfrm>
          <a:off x="154929" y="1201338"/>
          <a:ext cx="4030694" cy="4709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69952"/>
                <a:gridCol w="750568"/>
                <a:gridCol w="707366"/>
                <a:gridCol w="733245"/>
                <a:gridCol w="769563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Frequency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499.0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750.0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Aperture Diameter (d)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d/(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/2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0.133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0.224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Nearest HOM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777.0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589.5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4.29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4.38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7.13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endParaRPr lang="en-US" sz="1200" b="0" i="1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1.53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1.83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2.16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mT/</a:t>
                      </a:r>
                    </a:p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(MV/m)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R/Q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982.5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287.2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Geometrical Factor (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105.9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138.7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136.0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en-US" sz="1200" b="0" i="1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4.0×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1.7×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algn="l"/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At 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200" b="0" i="1" baseline="-25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lang="en-US" sz="1200" b="0" i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= 1 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MV/m</a:t>
                      </a:r>
                      <a:endParaRPr lang="en-US" sz="1200" b="0" i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248031" y="4604991"/>
            <a:ext cx="237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750 MHz Crabbing Cavity for MEIC at Jefferson Lab</a:t>
            </a:r>
            <a:r>
              <a:rPr lang="en-US" baseline="30000" dirty="0" smtClean="0"/>
              <a:t>*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4279759" y="2694938"/>
            <a:ext cx="2789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499 MHz Deflecting Cavity for</a:t>
            </a:r>
          </a:p>
          <a:p>
            <a:r>
              <a:rPr lang="en-US" dirty="0" smtClean="0"/>
              <a:t>Jefferson Lab 12 GeV Upgrade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48031" y="910350"/>
            <a:ext cx="282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400 MHz Crabbing Cavity for </a:t>
            </a:r>
          </a:p>
          <a:p>
            <a:r>
              <a:rPr lang="en-US" dirty="0" smtClean="0"/>
              <a:t>LHC High Luminosity Upgrade</a:t>
            </a:r>
            <a:endParaRPr lang="en-US" dirty="0"/>
          </a:p>
        </p:txBody>
      </p:sp>
      <p:pic>
        <p:nvPicPr>
          <p:cNvPr id="25" name="Picture 2" descr="C:\Documents and Settings\sdesilva\Desktop\Pizza Seminar\IMG_0787.JPG"/>
          <p:cNvPicPr>
            <a:picLocks noChangeAspect="1" noChangeArrowheads="1"/>
          </p:cNvPicPr>
          <p:nvPr/>
        </p:nvPicPr>
        <p:blipFill>
          <a:blip r:embed="rId2" cstate="print"/>
          <a:srcRect t="16667"/>
          <a:stretch>
            <a:fillRect/>
          </a:stretch>
        </p:blipFill>
        <p:spPr bwMode="auto">
          <a:xfrm>
            <a:off x="7069661" y="1311834"/>
            <a:ext cx="2074339" cy="1295721"/>
          </a:xfrm>
          <a:prstGeom prst="rect">
            <a:avLst/>
          </a:prstGeom>
          <a:noFill/>
        </p:spPr>
      </p:pic>
      <p:pic>
        <p:nvPicPr>
          <p:cNvPr id="26" name="Picture 2" descr="C:\My Data\750 MHz Crabbing Cavity\stack-up\IMG_3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/>
          <a:stretch/>
        </p:blipFill>
        <p:spPr bwMode="auto">
          <a:xfrm rot="16200000">
            <a:off x="7136372" y="4490078"/>
            <a:ext cx="1241078" cy="22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4248031" y="3224884"/>
            <a:ext cx="2190847" cy="1234015"/>
            <a:chOff x="4243275" y="1383522"/>
            <a:chExt cx="2190847" cy="1234015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2447" y="1402713"/>
              <a:ext cx="1971675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6054608" y="1598221"/>
              <a:ext cx="0" cy="75895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669896" y="2340538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24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4451412" y="1402713"/>
              <a:ext cx="663513" cy="62991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4243275" y="1383522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44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72169" y="1433831"/>
            <a:ext cx="2379164" cy="1275292"/>
            <a:chOff x="4236399" y="3242400"/>
            <a:chExt cx="2379164" cy="1275292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09585" y="3265419"/>
              <a:ext cx="2105978" cy="124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6193348" y="3434749"/>
              <a:ext cx="0" cy="8038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5851337" y="4240693"/>
              <a:ext cx="764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3</a:t>
              </a:r>
              <a:r>
                <a:rPr lang="en-US" sz="1200" dirty="0" smtClean="0">
                  <a:solidFill>
                    <a:srgbClr val="FF0000"/>
                  </a:solidFill>
                </a:rPr>
                <a:t>4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Straight Arrow Connector 32"/>
            <p:cNvCxnSpPr>
              <a:stCxn id="22" idx="1"/>
            </p:cNvCxnSpPr>
            <p:nvPr/>
          </p:nvCxnSpPr>
          <p:spPr bwMode="auto">
            <a:xfrm flipV="1">
              <a:off x="4509585" y="3251925"/>
              <a:ext cx="549603" cy="63690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4236399" y="3242400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53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64001" y="5151573"/>
            <a:ext cx="2217074" cy="1002351"/>
            <a:chOff x="4409767" y="5151573"/>
            <a:chExt cx="2217074" cy="1002351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78641" y="5214407"/>
              <a:ext cx="1793558" cy="85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Straight Arrow Connector 28"/>
            <p:cNvCxnSpPr/>
            <p:nvPr/>
          </p:nvCxnSpPr>
          <p:spPr bwMode="auto">
            <a:xfrm>
              <a:off x="6281075" y="5319525"/>
              <a:ext cx="0" cy="58597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5943601" y="5876925"/>
              <a:ext cx="683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19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 bwMode="auto">
            <a:xfrm flipV="1">
              <a:off x="4863417" y="5151573"/>
              <a:ext cx="651532" cy="40413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4409767" y="5190551"/>
              <a:ext cx="76422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35 cm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Picture 36" descr="C:\My Data\499 MHz Cavity Measurements\499 MHz Deflecting Cavity Pictures\IMG_3962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t="31236" r="10440" b="25546"/>
          <a:stretch/>
        </p:blipFill>
        <p:spPr bwMode="auto">
          <a:xfrm>
            <a:off x="6626840" y="3355678"/>
            <a:ext cx="2399949" cy="9871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8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3" name="Picture 42" descr="HiLumi logo.jpe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8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Treatment, Preparation and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886" y="965200"/>
            <a:ext cx="3638414" cy="2925755"/>
          </a:xfrm>
        </p:spPr>
        <p:txBody>
          <a:bodyPr/>
          <a:lstStyle/>
          <a:p>
            <a:r>
              <a:rPr lang="en-US" sz="2000" dirty="0" smtClean="0"/>
              <a:t>Bulk BCP – 85 </a:t>
            </a:r>
            <a:r>
              <a:rPr lang="el-GR" sz="2000" i="1" dirty="0" smtClean="0"/>
              <a:t>μ</a:t>
            </a:r>
            <a:r>
              <a:rPr lang="en-US" sz="2000" dirty="0" smtClean="0"/>
              <a:t>m</a:t>
            </a:r>
          </a:p>
          <a:p>
            <a:r>
              <a:rPr lang="en-US" sz="2000" dirty="0" smtClean="0"/>
              <a:t>Heat treatment – At 600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C for 10 hours</a:t>
            </a:r>
          </a:p>
          <a:p>
            <a:r>
              <a:rPr lang="en-US" sz="2000" dirty="0" smtClean="0"/>
              <a:t>Light BCP – ~10 </a:t>
            </a:r>
            <a:r>
              <a:rPr lang="el-GR" sz="2000" i="1" dirty="0"/>
              <a:t>μ</a:t>
            </a:r>
            <a:r>
              <a:rPr lang="en-US" sz="2000" dirty="0" smtClean="0"/>
              <a:t>m</a:t>
            </a:r>
          </a:p>
          <a:p>
            <a:r>
              <a:rPr lang="en-US" sz="2000" dirty="0" smtClean="0"/>
              <a:t>High Pressure Rinse – 3 passes</a:t>
            </a:r>
          </a:p>
          <a:p>
            <a:r>
              <a:rPr lang="en-US" sz="2000" dirty="0" smtClean="0"/>
              <a:t>Assembly in the clean room</a:t>
            </a:r>
          </a:p>
          <a:p>
            <a:pPr marL="0" indent="0">
              <a:buNone/>
            </a:pPr>
            <a:endParaRPr lang="en-US" sz="2000" dirty="0" smtClean="0"/>
          </a:p>
          <a:p>
            <a:pPr lvl="1"/>
            <a:endParaRPr lang="en-US" sz="1600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14247" y="4159140"/>
            <a:ext cx="3661563" cy="195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b="0" kern="0" dirty="0" smtClean="0">
                <a:solidFill>
                  <a:srgbClr val="000000"/>
                </a:solidFill>
              </a:rPr>
              <a:t>RF Tests Performed</a:t>
            </a:r>
          </a:p>
          <a:p>
            <a:pPr lvl="1"/>
            <a:r>
              <a:rPr lang="en-US" sz="1600" b="0" kern="0" dirty="0" smtClean="0">
                <a:solidFill>
                  <a:srgbClr val="000000"/>
                </a:solidFill>
              </a:rPr>
              <a:t>2 K high power test</a:t>
            </a:r>
          </a:p>
          <a:p>
            <a:pPr lvl="1"/>
            <a:r>
              <a:rPr lang="en-US" sz="1600" b="0" kern="0" dirty="0" smtClean="0">
                <a:solidFill>
                  <a:srgbClr val="000000"/>
                </a:solidFill>
              </a:rPr>
              <a:t>Cavity warmed up to 4 K</a:t>
            </a:r>
          </a:p>
          <a:p>
            <a:pPr lvl="1"/>
            <a:r>
              <a:rPr lang="en-US" sz="1600" b="0" kern="0" dirty="0" smtClean="0">
                <a:solidFill>
                  <a:srgbClr val="000000"/>
                </a:solidFill>
              </a:rPr>
              <a:t>4 K high power test</a:t>
            </a:r>
          </a:p>
          <a:p>
            <a:pPr lvl="1"/>
            <a:r>
              <a:rPr lang="en-US" sz="1600" b="0" kern="0" dirty="0" smtClean="0">
                <a:solidFill>
                  <a:srgbClr val="000000"/>
                </a:solidFill>
              </a:rPr>
              <a:t>Cavity cooled down to 2 K</a:t>
            </a:r>
          </a:p>
          <a:p>
            <a:pPr lvl="1"/>
            <a:r>
              <a:rPr lang="en-US" sz="1600" b="0" kern="0" dirty="0" smtClean="0">
                <a:solidFill>
                  <a:srgbClr val="000000"/>
                </a:solidFill>
              </a:rPr>
              <a:t>2 K high power test</a:t>
            </a:r>
          </a:p>
          <a:p>
            <a:pPr marL="0" indent="0">
              <a:buFontTx/>
              <a:buNone/>
            </a:pPr>
            <a:endParaRPr lang="en-US" sz="2000" b="0" kern="0" dirty="0" smtClean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80397" y="4159140"/>
            <a:ext cx="3835012" cy="195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000000"/>
                </a:solidFill>
              </a:rPr>
              <a:t>RF Test Plan</a:t>
            </a:r>
          </a:p>
          <a:p>
            <a:pPr lvl="1"/>
            <a:r>
              <a:rPr lang="en-US" sz="1600" b="0" dirty="0">
                <a:solidFill>
                  <a:srgbClr val="000000"/>
                </a:solidFill>
              </a:rPr>
              <a:t>High power tests at 2 K and 4 K</a:t>
            </a:r>
          </a:p>
          <a:p>
            <a:pPr lvl="1"/>
            <a:r>
              <a:rPr lang="en-US" sz="1600" b="0" dirty="0" err="1">
                <a:solidFill>
                  <a:srgbClr val="000000"/>
                </a:solidFill>
              </a:rPr>
              <a:t>Rs</a:t>
            </a:r>
            <a:r>
              <a:rPr lang="en-US" sz="1600" b="0" dirty="0">
                <a:solidFill>
                  <a:srgbClr val="000000"/>
                </a:solidFill>
              </a:rPr>
              <a:t> vs. T</a:t>
            </a:r>
          </a:p>
          <a:p>
            <a:pPr lvl="1"/>
            <a:r>
              <a:rPr lang="en-US" sz="1600" b="0" dirty="0">
                <a:solidFill>
                  <a:srgbClr val="000000"/>
                </a:solidFill>
              </a:rPr>
              <a:t>Pressure test</a:t>
            </a:r>
          </a:p>
          <a:p>
            <a:pPr lvl="1"/>
            <a:r>
              <a:rPr lang="en-US" sz="1600" b="0" dirty="0">
                <a:solidFill>
                  <a:srgbClr val="000000"/>
                </a:solidFill>
              </a:rPr>
              <a:t>Lorentz detuning</a:t>
            </a:r>
          </a:p>
          <a:p>
            <a:pPr lvl="1"/>
            <a:r>
              <a:rPr lang="en-US" sz="1600" b="0" dirty="0">
                <a:solidFill>
                  <a:srgbClr val="000000"/>
                </a:solidFill>
              </a:rPr>
              <a:t>No He processing was done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159460" y="850899"/>
            <a:ext cx="4575108" cy="3168541"/>
            <a:chOff x="4159460" y="850899"/>
            <a:chExt cx="4575108" cy="3168541"/>
          </a:xfrm>
        </p:grpSpPr>
        <p:grpSp>
          <p:nvGrpSpPr>
            <p:cNvPr id="11" name="Group 10"/>
            <p:cNvGrpSpPr/>
            <p:nvPr/>
          </p:nvGrpSpPr>
          <p:grpSpPr>
            <a:xfrm>
              <a:off x="4159460" y="850899"/>
              <a:ext cx="4261080" cy="3168541"/>
              <a:chOff x="4159460" y="850899"/>
              <a:chExt cx="4261080" cy="316854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159460" y="863600"/>
                <a:ext cx="2268149" cy="3155840"/>
                <a:chOff x="4159460" y="863600"/>
                <a:chExt cx="2268149" cy="3155840"/>
              </a:xfrm>
            </p:grpSpPr>
            <p:pic>
              <p:nvPicPr>
                <p:cNvPr id="5" name="Picture 4" descr="IMG_0215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/>
                <a:srcRect l="22371" r="18570"/>
                <a:stretch/>
              </p:blipFill>
              <p:spPr bwMode="auto">
                <a:xfrm>
                  <a:off x="4159460" y="1139911"/>
                  <a:ext cx="2268149" cy="2879529"/>
                </a:xfrm>
                <a:prstGeom prst="rect">
                  <a:avLst/>
                </a:prstGeom>
                <a:noFill/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4521200" y="863600"/>
                  <a:ext cx="14478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BCP Cabinet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6972740" y="850899"/>
                <a:ext cx="1447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HPR Cabinet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5" name="Picture 14" descr="HP Rinsing Cabi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01738" y="1158678"/>
              <a:ext cx="2132830" cy="2843773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 descr="HiLumi logo.jpe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7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069" y="881416"/>
            <a:ext cx="4304731" cy="5257800"/>
          </a:xfrm>
        </p:spPr>
        <p:txBody>
          <a:bodyPr/>
          <a:lstStyle/>
          <a:p>
            <a:r>
              <a:rPr lang="en-US" sz="2000" dirty="0" smtClean="0"/>
              <a:t>Followed by a HPR of 3 passes</a:t>
            </a:r>
          </a:p>
          <a:p>
            <a:r>
              <a:rPr lang="en-US" sz="2000" dirty="0" smtClean="0"/>
              <a:t>Ultrasonic degreased hardware</a:t>
            </a:r>
          </a:p>
          <a:p>
            <a:r>
              <a:rPr lang="en-US" sz="2000" dirty="0" smtClean="0"/>
              <a:t>Leak tested</a:t>
            </a:r>
            <a:endParaRPr lang="en-US" sz="16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416"/>
            <a:ext cx="4250140" cy="5257800"/>
          </a:xfrm>
        </p:spPr>
        <p:txBody>
          <a:bodyPr/>
          <a:lstStyle/>
          <a:p>
            <a:r>
              <a:rPr lang="en-US" sz="2000" dirty="0" smtClean="0"/>
              <a:t>Assembly in clean room</a:t>
            </a:r>
            <a:endParaRPr lang="en-US" sz="2000" dirty="0"/>
          </a:p>
        </p:txBody>
      </p:sp>
      <p:pic>
        <p:nvPicPr>
          <p:cNvPr id="59394" name="Picture 2" descr="C:\My Data\400 MHz Cavity Measurements\400 MHz Crabbing Cavity Pictures\From Alex\pics01\0000013100-20130311_1824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3" r="4412" b="16973"/>
          <a:stretch/>
        </p:blipFill>
        <p:spPr bwMode="auto">
          <a:xfrm>
            <a:off x="3324103" y="1792180"/>
            <a:ext cx="3417490" cy="155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C:\My Data\400 MHz Cavity Measurements\400 MHz Crabbing Cavity Pictures\From Alex\0000013102-20130312_1849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30" y="3372700"/>
            <a:ext cx="3588565" cy="26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CUMENTS\LAPTOP\Documents\2013 LARP-HiLumi\400 MHz New Pictures\IMG_4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8" y="2411830"/>
            <a:ext cx="2692922" cy="35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E:\DOCUMENTS\LAPTOP\Documents\2013 LARP-HiLumi\400 MHz New Pictures\IMG_39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r="17070"/>
          <a:stretch/>
        </p:blipFill>
        <p:spPr bwMode="auto">
          <a:xfrm>
            <a:off x="6806319" y="1782007"/>
            <a:ext cx="2282024" cy="42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975200" y="6338751"/>
            <a:ext cx="1339200" cy="461648"/>
            <a:chOff x="140854" y="5334000"/>
            <a:chExt cx="2471332" cy="8519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71532" r="-1"/>
            <a:stretch/>
          </p:blipFill>
          <p:spPr>
            <a:xfrm>
              <a:off x="1880757" y="5334000"/>
              <a:ext cx="731429" cy="8445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 descr="HiLumi logo.jpe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54" y="5334000"/>
              <a:ext cx="1763268" cy="8519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0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DU-SLAC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DU pp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DU ppt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ODU-SLAC</Template>
  <TotalTime>1375</TotalTime>
  <Words>1258</Words>
  <Application>Microsoft Office PowerPoint</Application>
  <PresentationFormat>On-screen Show (4:3)</PresentationFormat>
  <Paragraphs>399</Paragraphs>
  <Slides>31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ODU-SLAC</vt:lpstr>
      <vt:lpstr>ODU ppt template</vt:lpstr>
      <vt:lpstr>1_ODU ppt template</vt:lpstr>
      <vt:lpstr>Acrobat Document</vt:lpstr>
      <vt:lpstr>RF Dipole Cavity Design and Plans</vt:lpstr>
      <vt:lpstr>Acknowledgments</vt:lpstr>
      <vt:lpstr>Outline</vt:lpstr>
      <vt:lpstr>Proof of Principle Design</vt:lpstr>
      <vt:lpstr>Basic Properties</vt:lpstr>
      <vt:lpstr>Fabrication</vt:lpstr>
      <vt:lpstr>RF-Dipole Cavity Designs</vt:lpstr>
      <vt:lpstr>Surface Treatment, Preparation and Testing</vt:lpstr>
      <vt:lpstr>Assembly</vt:lpstr>
      <vt:lpstr>Preparation for Test</vt:lpstr>
      <vt:lpstr>2 K and 4.2 K Test Results</vt:lpstr>
      <vt:lpstr>Low-field Q</vt:lpstr>
      <vt:lpstr>499 MHz Deflecting Cavity for JLab Upgrade</vt:lpstr>
      <vt:lpstr>Summary on Proof-of-Principle</vt:lpstr>
      <vt:lpstr>Prototype Design vs. Proof-of-Principle</vt:lpstr>
      <vt:lpstr>Prototype Design vs. Proof-of-Principle</vt:lpstr>
      <vt:lpstr>Prototype Design vs. Proof-of-Principle</vt:lpstr>
      <vt:lpstr>Multipacting Simulations</vt:lpstr>
      <vt:lpstr>Prototype Design vs. Proof-of-Principle</vt:lpstr>
      <vt:lpstr>Prototype Design vs. Proof-of-Principle</vt:lpstr>
      <vt:lpstr>Couplers</vt:lpstr>
      <vt:lpstr>Almost Final Geometry</vt:lpstr>
      <vt:lpstr>Prototype Design vs. Proof-of-Principle</vt:lpstr>
      <vt:lpstr>Mechanical Analysis</vt:lpstr>
      <vt:lpstr>Mechanical Analysis</vt:lpstr>
      <vt:lpstr>Mechanical Analysis</vt:lpstr>
      <vt:lpstr>Tuner Options</vt:lpstr>
      <vt:lpstr>Helium Tank</vt:lpstr>
      <vt:lpstr>Cryostat Concept</vt:lpstr>
      <vt:lpstr>Cryostat Concept</vt:lpstr>
      <vt:lpstr>Summary and Future Plan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 to SPS Testing   Prototype Design  ODU/SLAC RF Dipole Cavity</dc:title>
  <dc:creator>Jean Delayen</dc:creator>
  <cp:lastModifiedBy>Jean Delayen</cp:lastModifiedBy>
  <cp:revision>65</cp:revision>
  <cp:lastPrinted>2013-04-05T20:45:03Z</cp:lastPrinted>
  <dcterms:created xsi:type="dcterms:W3CDTF">2013-04-01T20:30:52Z</dcterms:created>
  <dcterms:modified xsi:type="dcterms:W3CDTF">2013-06-09T19:22:24Z</dcterms:modified>
</cp:coreProperties>
</file>