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59" r:id="rId3"/>
    <p:sldId id="378" r:id="rId4"/>
    <p:sldId id="380" r:id="rId5"/>
    <p:sldId id="364" r:id="rId6"/>
    <p:sldId id="361" r:id="rId7"/>
    <p:sldId id="365" r:id="rId8"/>
    <p:sldId id="367" r:id="rId9"/>
    <p:sldId id="374" r:id="rId10"/>
    <p:sldId id="369" r:id="rId11"/>
    <p:sldId id="371" r:id="rId12"/>
    <p:sldId id="363" r:id="rId13"/>
    <p:sldId id="376" r:id="rId14"/>
    <p:sldId id="382" r:id="rId15"/>
    <p:sldId id="381" r:id="rId16"/>
    <p:sldId id="354" r:id="rId17"/>
    <p:sldId id="362" r:id="rId18"/>
    <p:sldId id="353" r:id="rId19"/>
    <p:sldId id="379" r:id="rId20"/>
    <p:sldId id="357" r:id="rId21"/>
    <p:sldId id="356" r:id="rId22"/>
    <p:sldId id="375" r:id="rId23"/>
    <p:sldId id="358" r:id="rId24"/>
    <p:sldId id="328" r:id="rId25"/>
    <p:sldId id="348" r:id="rId26"/>
    <p:sldId id="351" r:id="rId27"/>
    <p:sldId id="352" r:id="rId28"/>
    <p:sldId id="350" r:id="rId29"/>
    <p:sldId id="3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48" autoAdjust="0"/>
  </p:normalViewPr>
  <p:slideViewPr>
    <p:cSldViewPr snapToGrid="0" snapToObjects="1">
      <p:cViewPr varScale="1">
        <p:scale>
          <a:sx n="118" d="100"/>
          <a:sy n="118" d="100"/>
        </p:scale>
        <p:origin x="-10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10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ssandro:Documents:LARP:LARP-L2:LARP-L2-CRABS:LRP-L2-IR-FNAL-June13:LARP-L2-Crabs-Summary-Jun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ssandro:Documents:LARP:LARP-L2:LARP-L2-CRABS:LRP-L2-IR-FNAL-June13:LARP-L2-Crabs-Summary-Jun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US Contribution to the HL-LHC Crab Cavities</a:t>
            </a:r>
          </a:p>
        </c:rich>
      </c:tx>
      <c:layout>
        <c:manualLayout>
          <c:xMode val="edge"/>
          <c:yMode val="edge"/>
          <c:x val="0.245283144410021"/>
          <c:y val="0.040404090223635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329222009928"/>
          <c:y val="0.191919428562269"/>
          <c:w val="0.670859882147067"/>
          <c:h val="0.5707077744088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Sheet2!$A$15</c:f>
              <c:strCache>
                <c:ptCount val="1"/>
                <c:pt idx="0">
                  <c:v>LARP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Sheet2!$B$1:$L$1</c:f>
              <c:strCache>
                <c:ptCount val="10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  <c:pt idx="8">
                  <c:v>FY21</c:v>
                </c:pt>
                <c:pt idx="9">
                  <c:v>FY22</c:v>
                </c:pt>
              </c:strCache>
            </c:strRef>
          </c:cat>
          <c:val>
            <c:numRef>
              <c:f>Sheet2!$B$15:$L$15</c:f>
              <c:numCache>
                <c:formatCode>0.0000</c:formatCode>
                <c:ptCount val="11"/>
                <c:pt idx="0">
                  <c:v>0.64329467</c:v>
                </c:pt>
                <c:pt idx="1">
                  <c:v>1.24509076</c:v>
                </c:pt>
                <c:pt idx="2">
                  <c:v>1.2538888</c:v>
                </c:pt>
                <c:pt idx="3">
                  <c:v>0.15140506</c:v>
                </c:pt>
                <c:pt idx="4" formatCode="General">
                  <c:v>0.0</c:v>
                </c:pt>
                <c:pt idx="5" formatCode="General">
                  <c:v>0.0</c:v>
                </c:pt>
                <c:pt idx="6" formatCode="General">
                  <c:v>0.0</c:v>
                </c:pt>
                <c:pt idx="7" formatCode="General">
                  <c:v>0.0</c:v>
                </c:pt>
                <c:pt idx="8" formatCode="General">
                  <c:v>0.0</c:v>
                </c:pt>
                <c:pt idx="9" formatCode="General">
                  <c:v>0.0</c:v>
                </c:pt>
                <c:pt idx="10" formatCode="General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Sheet2!$A$16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Sheet2!$B$1:$L$1</c:f>
              <c:strCache>
                <c:ptCount val="10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  <c:pt idx="8">
                  <c:v>FY21</c:v>
                </c:pt>
                <c:pt idx="9">
                  <c:v>FY22</c:v>
                </c:pt>
              </c:strCache>
            </c:strRef>
          </c:cat>
          <c:val>
            <c:numRef>
              <c:f>Sheet2!$B$16:$L$16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0.14937472</c:v>
                </c:pt>
                <c:pt idx="3">
                  <c:v>2.58514343</c:v>
                </c:pt>
                <c:pt idx="4">
                  <c:v>2.92493723</c:v>
                </c:pt>
                <c:pt idx="5">
                  <c:v>10.18367888</c:v>
                </c:pt>
                <c:pt idx="6">
                  <c:v>10.44923855</c:v>
                </c:pt>
                <c:pt idx="7">
                  <c:v>6.2524126</c:v>
                </c:pt>
                <c:pt idx="8">
                  <c:v>2.90134539</c:v>
                </c:pt>
                <c:pt idx="9">
                  <c:v>1.78845968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132152"/>
        <c:axId val="1886133912"/>
      </c:barChart>
      <c:catAx>
        <c:axId val="1886132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40251797659013"/>
              <c:y val="0.8585869172522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86133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61339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Cost - $M</a:t>
                </a:r>
              </a:p>
            </c:rich>
          </c:tx>
          <c:layout>
            <c:manualLayout>
              <c:xMode val="edge"/>
              <c:yMode val="edge"/>
              <c:x val="0.0314465569756438"/>
              <c:y val="0.31818221051113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861321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6960601210672"/>
          <c:y val="0.414141924792264"/>
          <c:w val="0.140461287824542"/>
          <c:h val="0.12626278194886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'LARP-W-Oustide'!$A$15</c:f>
              <c:strCache>
                <c:ptCount val="1"/>
                <c:pt idx="0">
                  <c:v>LARP</c:v>
                </c:pt>
              </c:strCache>
            </c:strRef>
          </c:tx>
          <c:invertIfNegative val="0"/>
          <c:cat>
            <c:strRef>
              <c:f>'LARP-W-Oustide'!$B$1:$E$1</c:f>
              <c:strCache>
                <c:ptCount val="4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</c:strCache>
            </c:strRef>
          </c:cat>
          <c:val>
            <c:numRef>
              <c:f>'LARP-W-Oustide'!$B$15:$E$15</c:f>
              <c:numCache>
                <c:formatCode>0.0000</c:formatCode>
                <c:ptCount val="4"/>
                <c:pt idx="0">
                  <c:v>0.64329467</c:v>
                </c:pt>
                <c:pt idx="1">
                  <c:v>1.24509076</c:v>
                </c:pt>
                <c:pt idx="2">
                  <c:v>1.2538888</c:v>
                </c:pt>
                <c:pt idx="3">
                  <c:v>0.15140506</c:v>
                </c:pt>
              </c:numCache>
            </c:numRef>
          </c:val>
        </c:ser>
        <c:ser>
          <c:idx val="1"/>
          <c:order val="1"/>
          <c:tx>
            <c:strRef>
              <c:f>'LARP-W-Oustide'!$A$16</c:f>
              <c:strCache>
                <c:ptCount val="1"/>
                <c:pt idx="0">
                  <c:v>GARD</c:v>
                </c:pt>
              </c:strCache>
            </c:strRef>
          </c:tx>
          <c:invertIfNegative val="0"/>
          <c:cat>
            <c:strRef>
              <c:f>'LARP-W-Oustide'!$B$1:$E$1</c:f>
              <c:strCache>
                <c:ptCount val="4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</c:strCache>
            </c:strRef>
          </c:cat>
          <c:val>
            <c:numRef>
              <c:f>'LARP-W-Oustide'!$B$16:$E$16</c:f>
              <c:numCache>
                <c:formatCode>0.0000</c:formatCode>
                <c:ptCount val="4"/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'LARP-W-Oustide'!$A$17</c:f>
              <c:strCache>
                <c:ptCount val="1"/>
                <c:pt idx="0">
                  <c:v>STFC</c:v>
                </c:pt>
              </c:strCache>
            </c:strRef>
          </c:tx>
          <c:invertIfNegative val="0"/>
          <c:cat>
            <c:strRef>
              <c:f>'LARP-W-Oustide'!$B$1:$E$1</c:f>
              <c:strCache>
                <c:ptCount val="4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</c:strCache>
            </c:strRef>
          </c:cat>
          <c:val>
            <c:numRef>
              <c:f>'LARP-W-Oustide'!$B$17:$E$17</c:f>
              <c:numCache>
                <c:formatCode>0.0000</c:formatCode>
                <c:ptCount val="4"/>
                <c:pt idx="1">
                  <c:v>0.4</c:v>
                </c:pt>
                <c:pt idx="2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'LARP-W-Oustide'!$A$18</c:f>
              <c:strCache>
                <c:ptCount val="1"/>
                <c:pt idx="0">
                  <c:v>CERN</c:v>
                </c:pt>
              </c:strCache>
            </c:strRef>
          </c:tx>
          <c:invertIfNegative val="0"/>
          <c:cat>
            <c:strRef>
              <c:f>'LARP-W-Oustide'!$B$1:$E$1</c:f>
              <c:strCache>
                <c:ptCount val="4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</c:strCache>
            </c:strRef>
          </c:cat>
          <c:val>
            <c:numRef>
              <c:f>'LARP-W-Oustide'!$B$18:$E$18</c:f>
              <c:numCache>
                <c:formatCode>0.0000</c:formatCode>
                <c:ptCount val="4"/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er>
          <c:idx val="4"/>
          <c:order val="4"/>
          <c:tx>
            <c:strRef>
              <c:f>'LARP-W-Oustide'!$A$19</c:f>
              <c:strCache>
                <c:ptCount val="1"/>
                <c:pt idx="0">
                  <c:v>SBIR</c:v>
                </c:pt>
              </c:strCache>
            </c:strRef>
          </c:tx>
          <c:invertIfNegative val="0"/>
          <c:cat>
            <c:strRef>
              <c:f>'LARP-W-Oustide'!$B$1:$E$1</c:f>
              <c:strCache>
                <c:ptCount val="4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</c:strCache>
            </c:strRef>
          </c:cat>
          <c:val>
            <c:numRef>
              <c:f>'LARP-W-Oustide'!$B$19:$E$19</c:f>
              <c:numCache>
                <c:formatCode>0.0000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5"/>
          <c:order val="5"/>
          <c:tx>
            <c:strRef>
              <c:f>'LARP-W-Oustide'!$A$20</c:f>
              <c:strCache>
                <c:ptCount val="1"/>
                <c:pt idx="0">
                  <c:v>Construction</c:v>
                </c:pt>
              </c:strCache>
            </c:strRef>
          </c:tx>
          <c:invertIfNegative val="0"/>
          <c:cat>
            <c:strRef>
              <c:f>'LARP-W-Oustide'!$B$1:$E$1</c:f>
              <c:strCache>
                <c:ptCount val="4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</c:strCache>
            </c:strRef>
          </c:cat>
          <c:val>
            <c:numRef>
              <c:f>'LARP-W-Oustide'!$B$20:$E$20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0.14937472</c:v>
                </c:pt>
                <c:pt idx="3">
                  <c:v>2.58514343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958360"/>
        <c:axId val="-2079606200"/>
      </c:barChart>
      <c:catAx>
        <c:axId val="-20799583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606200"/>
        <c:crosses val="autoZero"/>
        <c:auto val="1"/>
        <c:lblAlgn val="ctr"/>
        <c:lblOffset val="100"/>
        <c:noMultiLvlLbl val="0"/>
      </c:catAx>
      <c:valAx>
        <c:axId val="-2079606200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-20799583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00D7-1C28-1448-9B90-994A3D895C58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A307D-40AC-E840-B9FB-FE1C2FF5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1-10-04_logoHiLumi561p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38" y="119319"/>
            <a:ext cx="1342409" cy="647090"/>
          </a:xfrm>
          <a:prstGeom prst="rect">
            <a:avLst/>
          </a:prstGeom>
        </p:spPr>
      </p:pic>
      <p:pic>
        <p:nvPicPr>
          <p:cNvPr id="8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19319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2011-10-04_logoHiLumi561p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38" y="119319"/>
            <a:ext cx="1342409" cy="6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0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991-71B6-E644-9EE4-BC6AA21E1C89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hyperlink" Target="http://www.uslarp.org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9991-71B6-E644-9EE4-BC6AA21E1C8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Ratti – Crab Cavity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8A7B-407C-BA42-ADEE-1FD606E7AC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1-10-04_logoHiLumi561px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38" y="119319"/>
            <a:ext cx="1342409" cy="647090"/>
          </a:xfrm>
          <a:prstGeom prst="rect">
            <a:avLst/>
          </a:prstGeom>
        </p:spPr>
      </p:pic>
      <p:pic>
        <p:nvPicPr>
          <p:cNvPr id="8" name="Picture 11" descr="LARP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50" y="119319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0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378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LARP Crab Cavities </a:t>
            </a:r>
            <a:r>
              <a:rPr lang="en-US" dirty="0" smtClean="0"/>
              <a:t>Project </a:t>
            </a:r>
            <a:br>
              <a:rPr lang="en-US" dirty="0" smtClean="0"/>
            </a:br>
            <a:r>
              <a:rPr lang="en-US" dirty="0" smtClean="0"/>
              <a:t>Plans, Cost and Schedule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93" y="3890196"/>
            <a:ext cx="6400800" cy="1752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Ratti</a:t>
            </a:r>
          </a:p>
          <a:p>
            <a:r>
              <a:rPr lang="en-US" sz="2800" dirty="0" smtClean="0"/>
              <a:t>LBNL</a:t>
            </a:r>
            <a:endParaRPr lang="en-US" sz="2800" dirty="0"/>
          </a:p>
        </p:txBody>
      </p:sp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2" cstate="print">
            <a:lum bright="9000"/>
          </a:blip>
          <a:stretch>
            <a:fillRect/>
          </a:stretch>
        </p:blipFill>
        <p:spPr>
          <a:xfrm>
            <a:off x="2376048" y="6103310"/>
            <a:ext cx="796967" cy="518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81" y="6043042"/>
            <a:ext cx="18542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86" y="1041509"/>
            <a:ext cx="625392" cy="625392"/>
          </a:xfrm>
          <a:prstGeom prst="rect">
            <a:avLst/>
          </a:prstGeom>
        </p:spPr>
      </p:pic>
      <p:pic>
        <p:nvPicPr>
          <p:cNvPr id="10" name="Picture 9" descr="FNAL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3" y="5921098"/>
            <a:ext cx="666750" cy="666750"/>
          </a:xfrm>
          <a:prstGeom prst="rect">
            <a:avLst/>
          </a:prstGeom>
        </p:spPr>
      </p:pic>
      <p:pic>
        <p:nvPicPr>
          <p:cNvPr id="12" name="Picture 11" descr="slac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6" y="6167111"/>
            <a:ext cx="1179609" cy="349301"/>
          </a:xfrm>
          <a:prstGeom prst="rect">
            <a:avLst/>
          </a:prstGeom>
        </p:spPr>
      </p:pic>
      <p:pic>
        <p:nvPicPr>
          <p:cNvPr id="13" name="Picture 12" descr="LBNL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38" y="5869393"/>
            <a:ext cx="1019515" cy="7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estimate Top-Down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estimate is ~$2.5M per CM in quantity 10</a:t>
            </a:r>
          </a:p>
          <a:p>
            <a:pPr lvl="1"/>
            <a:r>
              <a:rPr lang="en-US" dirty="0" smtClean="0"/>
              <a:t>Plus ~30% contingency</a:t>
            </a:r>
          </a:p>
          <a:p>
            <a:r>
              <a:rPr lang="en-US" dirty="0" smtClean="0"/>
              <a:t>JLAB cost analysis helps getting another perspective</a:t>
            </a:r>
          </a:p>
          <a:p>
            <a:pPr lvl="1"/>
            <a:r>
              <a:rPr lang="en-US" dirty="0" smtClean="0"/>
              <a:t>JLAB upgrade recent reference for a production run of 10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dirty="0" smtClean="0"/>
              <a:t>Very different, yet relevant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7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Cryomodule Cost History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1485890"/>
            <a:ext cx="3657600" cy="806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Data taken from closed projects, C100 is estimated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Engineering costs included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Overhead Rates lowered for C100,SNS,CEBAF projects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XFEL estimate ~$1.7M?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ILC estimate ~$1M?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4247" y="4246955"/>
            <a:ext cx="18034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A. McEwen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33400"/>
            <a:ext cx="54229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397041"/>
            <a:ext cx="276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From. J. </a:t>
            </a:r>
            <a:r>
              <a:rPr lang="en-US" dirty="0" err="1" smtClean="0"/>
              <a:t>Mammosser</a:t>
            </a:r>
            <a:r>
              <a:rPr lang="en-US" dirty="0" smtClean="0"/>
              <a:t> (JLAB)</a:t>
            </a:r>
            <a:endParaRPr lang="en-US" dirty="0"/>
          </a:p>
        </p:txBody>
      </p:sp>
      <p:pic>
        <p:nvPicPr>
          <p:cNvPr id="7" name="Picture 6" descr="JLab_logo_whit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6347648"/>
            <a:ext cx="1349022" cy="4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Highlights</a:t>
            </a:r>
            <a:endParaRPr lang="en-US" dirty="0"/>
          </a:p>
        </p:txBody>
      </p:sp>
      <p:pic>
        <p:nvPicPr>
          <p:cNvPr id="4" name="Picture 3" descr="LARP-CC-HighLevelSchedule-Jun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69998"/>
            <a:ext cx="8875059" cy="77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Details – R&amp;D	</a:t>
            </a:r>
            <a:endParaRPr lang="en-US" dirty="0"/>
          </a:p>
        </p:txBody>
      </p:sp>
      <p:pic>
        <p:nvPicPr>
          <p:cNvPr id="6" name="Content Placeholder 5" descr="LARP-CC-Schedule-R&amp;D-Jun1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2310"/>
          <a:stretch/>
        </p:blipFill>
        <p:spPr>
          <a:xfrm>
            <a:off x="-12700" y="1968500"/>
            <a:ext cx="9169400" cy="3627795"/>
          </a:xfrm>
        </p:spPr>
      </p:pic>
    </p:spTree>
    <p:extLst>
      <p:ext uri="{BB962C8B-B14F-4D97-AF65-F5344CB8AC3E}">
        <p14:creationId xmlns:p14="http://schemas.microsoft.com/office/powerpoint/2010/main" val="206943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76400" y="70989"/>
            <a:ext cx="5715000" cy="9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Production Cost and Schedule Assumptions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4681" y="1526822"/>
            <a:ext cx="799448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r>
              <a:rPr lang="en-US" sz="2000" dirty="0"/>
              <a:t>CD-3 in FY2017.  CD-0,1,2 schedule unclear, but assume that CD-like readiness is required on timeline consistent with </a:t>
            </a:r>
            <a:r>
              <a:rPr lang="en-US" sz="2000" dirty="0" smtClean="0"/>
              <a:t>CD-</a:t>
            </a:r>
            <a:r>
              <a:rPr lang="en-US" sz="2000" dirty="0" smtClean="0"/>
              <a:t>3</a:t>
            </a:r>
            <a:endParaRPr lang="en-US" sz="2000" dirty="0" smtClean="0"/>
          </a:p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r>
              <a:rPr lang="en-US" sz="2000" dirty="0" smtClean="0"/>
              <a:t>Production window is FY2017-2021</a:t>
            </a:r>
          </a:p>
          <a:p>
            <a:pPr marL="914400" lvl="1" indent="-457200" eaLnBrk="1" hangingPunct="1">
              <a:spcAft>
                <a:spcPts val="400"/>
              </a:spcAft>
              <a:buFont typeface="+mj-lt"/>
              <a:buAutoNum type="alphaLcParenR"/>
            </a:pPr>
            <a:r>
              <a:rPr lang="en-US" sz="2000" dirty="0" smtClean="0"/>
              <a:t>Goal is </a:t>
            </a:r>
            <a:r>
              <a:rPr lang="en-US" sz="2000" dirty="0"/>
              <a:t>~</a:t>
            </a:r>
            <a:r>
              <a:rPr lang="en-US" sz="2000" dirty="0" smtClean="0"/>
              <a:t>1 </a:t>
            </a:r>
            <a:r>
              <a:rPr lang="en-US" sz="2000" dirty="0" smtClean="0"/>
              <a:t>year schedule contingency relative to CERN schedule. Deliver production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by </a:t>
            </a:r>
            <a:r>
              <a:rPr lang="en-US" sz="2000" dirty="0" smtClean="0"/>
              <a:t>end of </a:t>
            </a:r>
            <a:r>
              <a:rPr lang="en-US" sz="2000" dirty="0" smtClean="0"/>
              <a:t>20</a:t>
            </a:r>
            <a:r>
              <a:rPr lang="en-US" sz="2000" dirty="0" smtClean="0"/>
              <a:t>21.</a:t>
            </a:r>
            <a:endParaRPr lang="en-US" sz="2000" dirty="0" smtClean="0"/>
          </a:p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r>
              <a:rPr lang="en-US" sz="2000" dirty="0" smtClean="0"/>
              <a:t>LARP and external funding allow for a timely SPS test</a:t>
            </a:r>
            <a:endParaRPr lang="en-US" sz="2000" dirty="0" smtClean="0"/>
          </a:p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r>
              <a:rPr lang="en-US" sz="2000" dirty="0" smtClean="0"/>
              <a:t>CERN Hi-</a:t>
            </a:r>
            <a:r>
              <a:rPr lang="en-US" sz="2000" dirty="0" err="1" smtClean="0"/>
              <a:t>Lumi</a:t>
            </a:r>
            <a:r>
              <a:rPr lang="en-US" sz="2000" dirty="0" smtClean="0"/>
              <a:t> TDR is complete in 2015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endParaRPr lang="en-US" sz="2000" dirty="0" smtClean="0"/>
          </a:p>
          <a:p>
            <a:pPr marL="457200" indent="-457200" eaLnBrk="1" hangingPunct="1">
              <a:spcAft>
                <a:spcPts val="400"/>
              </a:spcAft>
              <a:buFont typeface="+mj-lt"/>
              <a:buAutoNum type="arabicPeriod"/>
            </a:pPr>
            <a:endParaRPr lang="en-US" sz="2000" dirty="0"/>
          </a:p>
          <a:p>
            <a:pPr eaLnBrk="1" hangingPunct="1">
              <a:spcAft>
                <a:spcPts val="400"/>
              </a:spcAft>
            </a:pPr>
            <a:r>
              <a:rPr lang="en-US" sz="2000" dirty="0" smtClean="0"/>
              <a:t>Consistent with</a:t>
            </a:r>
            <a:r>
              <a:rPr lang="en-US" sz="2000" dirty="0" smtClean="0"/>
              <a:t> the Magnet plan</a:t>
            </a:r>
          </a:p>
          <a:p>
            <a:pPr eaLnBrk="1" hangingPunct="1">
              <a:spcAft>
                <a:spcPts val="400"/>
              </a:spcAft>
            </a:pPr>
            <a:endParaRPr lang="en-US" sz="20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7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Schedule Details - Production</a:t>
            </a:r>
            <a:endParaRPr lang="en-US" dirty="0"/>
          </a:p>
        </p:txBody>
      </p:sp>
      <p:pic>
        <p:nvPicPr>
          <p:cNvPr id="4" name="Content Placeholder 3" descr="LARP-CC-Schedule-Construction-Jun1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48"/>
          <a:stretch/>
        </p:blipFill>
        <p:spPr>
          <a:xfrm>
            <a:off x="38100" y="1612901"/>
            <a:ext cx="9055100" cy="2758129"/>
          </a:xfrm>
        </p:spPr>
      </p:pic>
    </p:spTree>
    <p:extLst>
      <p:ext uri="{BB962C8B-B14F-4D97-AF65-F5344CB8AC3E}">
        <p14:creationId xmlns:p14="http://schemas.microsoft.com/office/powerpoint/2010/main" val="55760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While the CC system is the only way to substantially increase luminosity, CERN’s decision on implementing CCs depends upon the SPS test.</a:t>
            </a:r>
          </a:p>
          <a:p>
            <a:pPr lvl="1"/>
            <a:r>
              <a:rPr lang="en-US" dirty="0" smtClean="0"/>
              <a:t>System requirements for LHC not yet finalized.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Budget and Schedule</a:t>
            </a:r>
          </a:p>
          <a:p>
            <a:pPr lvl="1"/>
            <a:r>
              <a:rPr lang="en-US" dirty="0" smtClean="0"/>
              <a:t>Spending profile does not match LARP’s available funds</a:t>
            </a:r>
          </a:p>
          <a:p>
            <a:pPr lvl="1"/>
            <a:r>
              <a:rPr lang="en-US" dirty="0" smtClean="0"/>
              <a:t>LARP R&amp;D Schedule is very aggressive for a 2015 delivery</a:t>
            </a:r>
          </a:p>
          <a:p>
            <a:pPr lvl="2"/>
            <a:r>
              <a:rPr lang="en-US" dirty="0" smtClean="0"/>
              <a:t>Even with all funding committed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Many preferred resources already committed to several other projects.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0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4351"/>
            <a:ext cx="845161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Final decision on HL-LHC installation in 2016</a:t>
            </a:r>
          </a:p>
          <a:p>
            <a:r>
              <a:rPr lang="en-US" dirty="0" smtClean="0"/>
              <a:t>LHC configuration to be determined</a:t>
            </a:r>
          </a:p>
          <a:p>
            <a:pPr lvl="1"/>
            <a:r>
              <a:rPr lang="en-US" dirty="0" smtClean="0"/>
              <a:t>Could be 6 (3+3) interleaved cavities in a single CM (total of 4 + spares needed) to using 3 CM with two interleaved cavities each (total of 12 + spares needed)</a:t>
            </a:r>
          </a:p>
          <a:p>
            <a:pPr lvl="1"/>
            <a:r>
              <a:rPr lang="en-US" dirty="0" smtClean="0"/>
              <a:t>LHC details to be studied- impacts effort and spares plan) </a:t>
            </a:r>
          </a:p>
          <a:p>
            <a:pPr lvl="2"/>
            <a:r>
              <a:rPr lang="en-US" dirty="0" smtClean="0"/>
              <a:t>LH vs. RH side</a:t>
            </a:r>
          </a:p>
          <a:p>
            <a:pPr lvl="2"/>
            <a:r>
              <a:rPr lang="en-US" dirty="0" smtClean="0"/>
              <a:t>H </a:t>
            </a:r>
            <a:r>
              <a:rPr lang="en-US" dirty="0" err="1" smtClean="0"/>
              <a:t>vs</a:t>
            </a:r>
            <a:r>
              <a:rPr lang="en-US" dirty="0" smtClean="0"/>
              <a:t> V crossing</a:t>
            </a:r>
          </a:p>
          <a:p>
            <a:r>
              <a:rPr lang="en-US" dirty="0" smtClean="0"/>
              <a:t>External contributions hard to manage and in some cases still awaiting funding</a:t>
            </a:r>
          </a:p>
        </p:txBody>
      </p:sp>
    </p:spTree>
    <p:extLst>
      <p:ext uri="{BB962C8B-B14F-4D97-AF65-F5344CB8AC3E}">
        <p14:creationId xmlns:p14="http://schemas.microsoft.com/office/powerpoint/2010/main" val="177268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short term schedule (LARP R&amp;D) depends upon a spending profile that is beyond LARP’s financial capabilities</a:t>
            </a:r>
          </a:p>
          <a:p>
            <a:r>
              <a:rPr lang="en-US" dirty="0" smtClean="0"/>
              <a:t>External contributions are needed to meet the goal of shipping one </a:t>
            </a:r>
            <a:r>
              <a:rPr lang="en-US" dirty="0" err="1" smtClean="0"/>
              <a:t>cryomodule</a:t>
            </a:r>
            <a:r>
              <a:rPr lang="en-US" dirty="0" smtClean="0"/>
              <a:t> to CERN at the end of 2015</a:t>
            </a:r>
          </a:p>
          <a:p>
            <a:pPr lvl="1"/>
            <a:r>
              <a:rPr lang="en-US" dirty="0" smtClean="0"/>
              <a:t>We will gain one year of LARP funding if schedule slips</a:t>
            </a:r>
          </a:p>
          <a:p>
            <a:r>
              <a:rPr lang="en-US" dirty="0" smtClean="0"/>
              <a:t>We have some control over some external resources…</a:t>
            </a:r>
          </a:p>
          <a:p>
            <a:pPr lvl="1"/>
            <a:r>
              <a:rPr lang="en-US" dirty="0" err="1" smtClean="0"/>
              <a:t>Toohig</a:t>
            </a:r>
            <a:r>
              <a:rPr lang="en-US" dirty="0" smtClean="0"/>
              <a:t>, GARD (somewhat)</a:t>
            </a:r>
          </a:p>
          <a:p>
            <a:r>
              <a:rPr lang="en-US" dirty="0" smtClean="0"/>
              <a:t>…and NO control over others</a:t>
            </a:r>
          </a:p>
          <a:p>
            <a:pPr lvl="1"/>
            <a:r>
              <a:rPr lang="en-US" dirty="0" smtClean="0"/>
              <a:t>CERN, UK, SBIR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9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</a:t>
            </a:r>
          </a:p>
          <a:p>
            <a:pPr lvl="1"/>
            <a:r>
              <a:rPr lang="en-US" dirty="0" smtClean="0"/>
              <a:t>Schedule: While we are aiming at shipping at the end of 2015, LS2 is not scheduled until 2017</a:t>
            </a:r>
          </a:p>
          <a:p>
            <a:pPr lvl="1"/>
            <a:r>
              <a:rPr lang="en-US" dirty="0" smtClean="0"/>
              <a:t>Budget: CERN is committed to the project and could provide additional resources if needed </a:t>
            </a:r>
          </a:p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Experience with R&amp;D will help production</a:t>
            </a:r>
          </a:p>
          <a:p>
            <a:pPr lvl="1"/>
            <a:r>
              <a:rPr lang="en-US" dirty="0" smtClean="0"/>
              <a:t>Have ~30% cost contingency and ~ 1 yr. schedule float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6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Scope of work</a:t>
            </a:r>
          </a:p>
          <a:p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Two phases, LARP + Construction</a:t>
            </a:r>
          </a:p>
          <a:p>
            <a:r>
              <a:rPr lang="en-US" dirty="0" smtClean="0"/>
              <a:t>Cost estimate</a:t>
            </a:r>
          </a:p>
          <a:p>
            <a:pPr lvl="1"/>
            <a:r>
              <a:rPr lang="en-US" dirty="0" smtClean="0"/>
              <a:t>Basis of estimate</a:t>
            </a:r>
          </a:p>
          <a:p>
            <a:pPr lvl="1"/>
            <a:r>
              <a:rPr lang="en-US" dirty="0" smtClean="0"/>
              <a:t>Contingency analysis</a:t>
            </a:r>
          </a:p>
          <a:p>
            <a:pPr lvl="1"/>
            <a:r>
              <a:rPr lang="en-US" dirty="0" smtClean="0"/>
              <a:t>Comparative analysis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Sleepless nights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2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77"/>
            <a:ext cx="8229600" cy="11430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556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CERN leads the global collaboration</a:t>
            </a:r>
          </a:p>
          <a:p>
            <a:pPr lvl="1"/>
            <a:r>
              <a:rPr lang="en-US" sz="1600" dirty="0" smtClean="0"/>
              <a:t>Directly responsible for several tasks</a:t>
            </a:r>
          </a:p>
          <a:p>
            <a:pPr lvl="2"/>
            <a:r>
              <a:rPr lang="en-US" sz="1400" dirty="0" smtClean="0"/>
              <a:t>RF power and controls, local installation, cryogenics, machine protection…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US contributes well defined part of the project</a:t>
            </a:r>
          </a:p>
          <a:p>
            <a:pPr lvl="1"/>
            <a:r>
              <a:rPr lang="en-US" sz="1600" dirty="0" smtClean="0"/>
              <a:t>Cavities and </a:t>
            </a:r>
            <a:r>
              <a:rPr lang="en-US" sz="1600" dirty="0" err="1" smtClean="0"/>
              <a:t>cryomodules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D</a:t>
            </a:r>
            <a:r>
              <a:rPr lang="en-US" sz="2000" dirty="0" smtClean="0"/>
              <a:t>efined roles within LARP collaboration:</a:t>
            </a:r>
          </a:p>
          <a:p>
            <a:pPr lvl="1"/>
            <a:r>
              <a:rPr lang="en-US" sz="1600" dirty="0" smtClean="0"/>
              <a:t>BNL, ODU – cavity development with aux systems </a:t>
            </a:r>
          </a:p>
          <a:p>
            <a:pPr lvl="2"/>
            <a:r>
              <a:rPr lang="en-US" sz="1400" dirty="0" smtClean="0"/>
              <a:t>tuners, mode dampers….</a:t>
            </a:r>
          </a:p>
          <a:p>
            <a:pPr lvl="1"/>
            <a:r>
              <a:rPr lang="en-US" sz="1600" dirty="0" smtClean="0"/>
              <a:t>FNAL -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design and integration</a:t>
            </a:r>
          </a:p>
          <a:p>
            <a:pPr lvl="1"/>
            <a:r>
              <a:rPr lang="en-US" sz="1600" dirty="0" smtClean="0"/>
              <a:t>SLAC – Leads and coordinates EM modeling support</a:t>
            </a:r>
          </a:p>
          <a:p>
            <a:pPr lvl="1"/>
            <a:r>
              <a:rPr lang="en-US" sz="1600" dirty="0" smtClean="0"/>
              <a:t>FNAL, LBNL - beam dynamics studies</a:t>
            </a:r>
          </a:p>
          <a:p>
            <a:pPr lvl="1"/>
            <a:r>
              <a:rPr lang="en-US" sz="1600" dirty="0" smtClean="0"/>
              <a:t>Points of contacts defined at each lab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Welcome </a:t>
            </a:r>
            <a:r>
              <a:rPr lang="en-US" sz="2000" dirty="0" err="1" smtClean="0"/>
              <a:t>Niowave</a:t>
            </a:r>
            <a:endParaRPr lang="en-US" sz="2000" dirty="0" smtClean="0"/>
          </a:p>
          <a:p>
            <a:pPr lvl="1"/>
            <a:r>
              <a:rPr lang="en-US" sz="1600" dirty="0" smtClean="0"/>
              <a:t>Built all three prototype cavities to date</a:t>
            </a:r>
          </a:p>
          <a:p>
            <a:pPr lvl="1"/>
            <a:r>
              <a:rPr lang="en-US" sz="1600" dirty="0" smtClean="0"/>
              <a:t>Funded by DOE SBIR program to build one cryostat</a:t>
            </a:r>
          </a:p>
          <a:p>
            <a:pPr marL="457200" lvl="1" indent="0">
              <a:buNone/>
            </a:pP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72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(non LARP)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UK (STFC) are requesting funding for 2014-17</a:t>
            </a:r>
          </a:p>
          <a:p>
            <a:pPr lvl="1"/>
            <a:r>
              <a:rPr lang="en-US" dirty="0" smtClean="0"/>
              <a:t>This would fund ~2 FTE/year towards CC design and testing</a:t>
            </a:r>
          </a:p>
          <a:p>
            <a:pPr lvl="2"/>
            <a:r>
              <a:rPr lang="en-US" dirty="0" smtClean="0"/>
              <a:t>Limited hardware budget, well below what we want</a:t>
            </a:r>
          </a:p>
          <a:p>
            <a:r>
              <a:rPr lang="en-US" dirty="0" smtClean="0"/>
              <a:t>CERN committed to many aspects of the project</a:t>
            </a:r>
          </a:p>
          <a:p>
            <a:pPr lvl="1"/>
            <a:r>
              <a:rPr lang="en-US" dirty="0" smtClean="0"/>
              <a:t>Offered to help when and where needed and possible by EU rules</a:t>
            </a:r>
          </a:p>
          <a:p>
            <a:pPr lvl="2"/>
            <a:r>
              <a:rPr lang="en-US" dirty="0" smtClean="0"/>
              <a:t>IE. Niobium procurement</a:t>
            </a:r>
          </a:p>
          <a:p>
            <a:r>
              <a:rPr lang="en-US" dirty="0" smtClean="0"/>
              <a:t>Phase II SBIR awarded to </a:t>
            </a:r>
            <a:r>
              <a:rPr lang="en-US" dirty="0" err="1" smtClean="0"/>
              <a:t>NioWave</a:t>
            </a:r>
            <a:r>
              <a:rPr lang="en-US" dirty="0" smtClean="0"/>
              <a:t> can be applied towards the goals of this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9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 smtClean="0"/>
              <a:t>Building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in person meetings</a:t>
            </a:r>
          </a:p>
          <a:p>
            <a:pPr lvl="1"/>
            <a:r>
              <a:rPr lang="en-US" dirty="0" smtClean="0"/>
              <a:t>LARP CM in November 2012</a:t>
            </a:r>
          </a:p>
          <a:p>
            <a:pPr lvl="1"/>
            <a:r>
              <a:rPr lang="en-US" dirty="0" err="1" smtClean="0"/>
              <a:t>Cryomdule</a:t>
            </a:r>
            <a:r>
              <a:rPr lang="en-US" dirty="0" smtClean="0"/>
              <a:t> integration meeting at FNAL in December 2012</a:t>
            </a:r>
          </a:p>
          <a:p>
            <a:pPr lvl="1"/>
            <a:r>
              <a:rPr lang="en-US" dirty="0" smtClean="0"/>
              <a:t>LARP CM in Napa in April 2013</a:t>
            </a:r>
          </a:p>
          <a:p>
            <a:pPr lvl="1"/>
            <a:r>
              <a:rPr lang="en-US" dirty="0" err="1" smtClean="0"/>
              <a:t>Cryomodule</a:t>
            </a:r>
            <a:r>
              <a:rPr lang="en-US" dirty="0" smtClean="0"/>
              <a:t> integration meeting with </a:t>
            </a:r>
            <a:r>
              <a:rPr lang="en-US" dirty="0" err="1" smtClean="0"/>
              <a:t>Niowave</a:t>
            </a:r>
            <a:r>
              <a:rPr lang="en-US" dirty="0" smtClean="0"/>
              <a:t> at FNAL in May 2013</a:t>
            </a:r>
          </a:p>
          <a:p>
            <a:r>
              <a:rPr lang="en-US" dirty="0" smtClean="0"/>
              <a:t>Web + Audio conferences in between</a:t>
            </a:r>
          </a:p>
          <a:p>
            <a:pPr lvl="1"/>
            <a:r>
              <a:rPr lang="en-US" dirty="0" smtClean="0"/>
              <a:t>Plan to establish regular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5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Extremely talented team</a:t>
            </a:r>
          </a:p>
          <a:p>
            <a:pPr lvl="1"/>
            <a:r>
              <a:rPr lang="en-US" dirty="0" smtClean="0"/>
              <a:t>Important to allocate funding AND securing availability of key resources</a:t>
            </a:r>
          </a:p>
          <a:p>
            <a:r>
              <a:rPr lang="en-US" dirty="0" smtClean="0"/>
              <a:t>Challenge</a:t>
            </a:r>
            <a:r>
              <a:rPr lang="en-US" dirty="0"/>
              <a:t> </a:t>
            </a:r>
            <a:r>
              <a:rPr lang="en-US" dirty="0" smtClean="0"/>
              <a:t>of managing contributions outside LARP’s funding</a:t>
            </a:r>
          </a:p>
          <a:p>
            <a:pPr lvl="2"/>
            <a:r>
              <a:rPr lang="en-US" dirty="0" smtClean="0"/>
              <a:t>But everyone is committed to the common goals</a:t>
            </a:r>
          </a:p>
          <a:p>
            <a:r>
              <a:rPr lang="en-US" dirty="0" smtClean="0"/>
              <a:t>Technical results are very encouraging</a:t>
            </a:r>
          </a:p>
          <a:p>
            <a:r>
              <a:rPr lang="en-US" dirty="0" smtClean="0"/>
              <a:t>We are ready to continue working towards our goals</a:t>
            </a:r>
          </a:p>
          <a:p>
            <a:r>
              <a:rPr lang="en-US" dirty="0"/>
              <a:t>O</a:t>
            </a:r>
            <a:r>
              <a:rPr lang="en-US" dirty="0" smtClean="0"/>
              <a:t>n track for CD</a:t>
            </a:r>
            <a:r>
              <a:rPr lang="en-US" smtClean="0"/>
              <a:t>-0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00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063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0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Cryostat Integration Meeting</a:t>
            </a:r>
            <a:br>
              <a:rPr lang="en-US" dirty="0" smtClean="0"/>
            </a:br>
            <a:r>
              <a:rPr lang="en-US" sz="3600" dirty="0" smtClean="0"/>
              <a:t>May 30, 2013 </a:t>
            </a:r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65"/>
            <a:ext cx="8229600" cy="52319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SBIR cryostat is going to be designed to be capable of going to the SPS test</a:t>
            </a:r>
          </a:p>
          <a:p>
            <a:pPr lvl="1"/>
            <a:r>
              <a:rPr lang="en-US" dirty="0" smtClean="0"/>
              <a:t>Will house two cavities</a:t>
            </a:r>
          </a:p>
          <a:p>
            <a:r>
              <a:rPr lang="en-US" dirty="0" smtClean="0"/>
              <a:t>The Cryostat for the SPS test will NOT be the one for the final installation in the LHC.</a:t>
            </a:r>
          </a:p>
          <a:p>
            <a:pPr lvl="1"/>
            <a:r>
              <a:rPr lang="en-US" dirty="0" smtClean="0"/>
              <a:t>It *may* be compatible with a test in IP4, but this should not come at a big cost in time and money</a:t>
            </a:r>
          </a:p>
          <a:p>
            <a:pPr lvl="1"/>
            <a:r>
              <a:rPr lang="en-US" dirty="0" smtClean="0"/>
              <a:t>We’re only planning a test with a kick in one plane</a:t>
            </a:r>
          </a:p>
          <a:p>
            <a:pPr lvl="1"/>
            <a:r>
              <a:rPr lang="en-US" dirty="0" smtClean="0"/>
              <a:t>Will have two cavities</a:t>
            </a:r>
          </a:p>
          <a:p>
            <a:r>
              <a:rPr lang="en-US" dirty="0" smtClean="0"/>
              <a:t>The current plan for the SPS is to run until the end of 2017</a:t>
            </a:r>
          </a:p>
          <a:p>
            <a:pPr lvl="1"/>
            <a:r>
              <a:rPr lang="en-US" dirty="0" smtClean="0"/>
              <a:t>We will still try to hold the delivery to CERN by the end of 2015</a:t>
            </a:r>
          </a:p>
          <a:p>
            <a:r>
              <a:rPr lang="en-US" dirty="0" smtClean="0"/>
              <a:t>We don’t need external approval for the pressure vessel</a:t>
            </a:r>
          </a:p>
          <a:p>
            <a:pPr lvl="1"/>
            <a:r>
              <a:rPr lang="en-US" dirty="0" smtClean="0"/>
              <a:t>But need all traceable documentation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need a more precise plan on who is doing the cryostat mechanical integration and </a:t>
            </a:r>
            <a:r>
              <a:rPr lang="en-US" dirty="0" smtClean="0"/>
              <a:t>H/V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4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060"/>
            <a:ext cx="8229600" cy="1143000"/>
          </a:xfrm>
        </p:spPr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414"/>
            <a:ext cx="8229600" cy="4525963"/>
          </a:xfrm>
        </p:spPr>
        <p:txBody>
          <a:bodyPr/>
          <a:lstStyle/>
          <a:p>
            <a:r>
              <a:rPr lang="en-US" dirty="0" smtClean="0"/>
              <a:t>Should plan for an intermediate step of the dressed prototype cavities in a Vertical Test</a:t>
            </a:r>
          </a:p>
          <a:p>
            <a:pPr lvl="1"/>
            <a:r>
              <a:rPr lang="en-US" dirty="0" smtClean="0"/>
              <a:t>ANL may be a good place to test</a:t>
            </a:r>
          </a:p>
          <a:p>
            <a:r>
              <a:rPr lang="en-US" dirty="0" smtClean="0"/>
              <a:t>We carry both design to a dressed cavity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46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Plan – 3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87" y="1600200"/>
            <a:ext cx="873644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RFD + DQW modeling studies will continue</a:t>
            </a:r>
          </a:p>
          <a:p>
            <a:r>
              <a:rPr lang="en-US" dirty="0" smtClean="0"/>
              <a:t>Models ready by the end of summer</a:t>
            </a:r>
          </a:p>
          <a:p>
            <a:r>
              <a:rPr lang="en-US" dirty="0" smtClean="0"/>
              <a:t>RFD needs one test of prototype cavity</a:t>
            </a:r>
          </a:p>
          <a:p>
            <a:r>
              <a:rPr lang="en-US" dirty="0" err="1" smtClean="0"/>
              <a:t>Niowave</a:t>
            </a:r>
            <a:r>
              <a:rPr lang="en-US" dirty="0" smtClean="0"/>
              <a:t> will support development of models, fabrication concepts…</a:t>
            </a:r>
          </a:p>
          <a:p>
            <a:r>
              <a:rPr lang="en-US" dirty="0" smtClean="0"/>
              <a:t>FNAL will start developing 3D model of cryostat</a:t>
            </a:r>
          </a:p>
          <a:p>
            <a:pPr lvl="1"/>
            <a:r>
              <a:rPr lang="en-US" dirty="0" smtClean="0"/>
              <a:t>Same mount points?</a:t>
            </a:r>
          </a:p>
          <a:p>
            <a:r>
              <a:rPr lang="en-US" dirty="0" smtClean="0"/>
              <a:t>CERN and FNAL will provide mechanical analysis support</a:t>
            </a:r>
          </a:p>
          <a:p>
            <a:r>
              <a:rPr lang="en-US" dirty="0" smtClean="0"/>
              <a:t>SLAC will continue coordinating the CAD 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0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Beam Dynamics to tell us if and how much can the </a:t>
            </a:r>
            <a:r>
              <a:rPr lang="en-US" dirty="0" err="1" smtClean="0"/>
              <a:t>beampipe</a:t>
            </a:r>
            <a:r>
              <a:rPr lang="en-US" dirty="0" smtClean="0"/>
              <a:t> diameter change.</a:t>
            </a:r>
          </a:p>
          <a:p>
            <a:r>
              <a:rPr lang="en-US" dirty="0" smtClean="0"/>
              <a:t>Resolve ASME vs. EU standards to simplify requirements on cryostat.</a:t>
            </a:r>
          </a:p>
          <a:p>
            <a:r>
              <a:rPr lang="en-US" dirty="0" smtClean="0"/>
              <a:t>Finalize position of dummy </a:t>
            </a:r>
            <a:r>
              <a:rPr lang="en-US" dirty="0" err="1" smtClean="0"/>
              <a:t>beampipe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it go outside? Yes for US designs</a:t>
            </a:r>
          </a:p>
          <a:p>
            <a:pPr lvl="1"/>
            <a:r>
              <a:rPr lang="en-US" dirty="0" smtClean="0"/>
              <a:t>Can we reduce distance from cavity axis to edge of cryostat to 255 mm? If not, how much can we reduce?</a:t>
            </a:r>
          </a:p>
          <a:p>
            <a:r>
              <a:rPr lang="en-US" dirty="0" smtClean="0"/>
              <a:t>Schedule next </a:t>
            </a:r>
            <a:r>
              <a:rPr lang="en-US" dirty="0" err="1" smtClean="0"/>
              <a:t>readytalk</a:t>
            </a:r>
            <a:r>
              <a:rPr lang="en-US" smtClean="0"/>
              <a:t> meeting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57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41105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End-loaded Cryostat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4800600" cy="578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0" y="1371600"/>
            <a:ext cx="1905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Cryomodule cost roughly driven by cavity string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491111"/>
            <a:ext cx="276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From. J. </a:t>
            </a:r>
            <a:r>
              <a:rPr lang="en-US" dirty="0" err="1" smtClean="0"/>
              <a:t>Mammosser</a:t>
            </a:r>
            <a:r>
              <a:rPr lang="en-US" dirty="0" smtClean="0"/>
              <a:t> (JLAB)</a:t>
            </a:r>
            <a:endParaRPr lang="en-US" dirty="0"/>
          </a:p>
        </p:txBody>
      </p:sp>
      <p:pic>
        <p:nvPicPr>
          <p:cNvPr id="6" name="Picture 5" descr="JLab_logo_whit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6347648"/>
            <a:ext cx="1349022" cy="4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US Contribution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15" y="1600200"/>
            <a:ext cx="8229600" cy="51760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LARP funds R&amp;D until the SPS test</a:t>
            </a:r>
          </a:p>
          <a:p>
            <a:pPr lvl="1"/>
            <a:r>
              <a:rPr lang="en-US" dirty="0" smtClean="0"/>
              <a:t>Deliver one </a:t>
            </a:r>
            <a:r>
              <a:rPr lang="en-US" dirty="0" err="1" smtClean="0"/>
              <a:t>cryomodule</a:t>
            </a:r>
            <a:r>
              <a:rPr lang="en-US" dirty="0" smtClean="0"/>
              <a:t> for testing in the SPS </a:t>
            </a:r>
            <a:r>
              <a:rPr lang="en-US" dirty="0" smtClean="0"/>
              <a:t>during the 2016</a:t>
            </a:r>
            <a:r>
              <a:rPr lang="en-US" dirty="0" smtClean="0"/>
              <a:t>-17 </a:t>
            </a:r>
            <a:r>
              <a:rPr lang="en-US" dirty="0" smtClean="0"/>
              <a:t>runs and </a:t>
            </a:r>
            <a:r>
              <a:rPr lang="en-US" dirty="0" smtClean="0"/>
              <a:t>possibly in Pt-4 in the LHC</a:t>
            </a:r>
          </a:p>
          <a:p>
            <a:pPr lvl="2"/>
            <a:r>
              <a:rPr lang="en-US" dirty="0" smtClean="0"/>
              <a:t>2 cavities, He vessels, tuners, HOM mode dampers</a:t>
            </a:r>
          </a:p>
          <a:p>
            <a:pPr lvl="2"/>
            <a:r>
              <a:rPr lang="en-US" dirty="0" smtClean="0"/>
              <a:t>RF couplers provided by CERN</a:t>
            </a:r>
          </a:p>
          <a:p>
            <a:pPr lvl="2"/>
            <a:r>
              <a:rPr lang="en-US" dirty="0" smtClean="0"/>
              <a:t>Cryogenics, RF power, local installation provided by CERN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US Construction </a:t>
            </a:r>
            <a:r>
              <a:rPr lang="en-US" dirty="0" smtClean="0"/>
              <a:t>Project </a:t>
            </a:r>
            <a:r>
              <a:rPr lang="en-US" dirty="0" smtClean="0"/>
              <a:t>funds production</a:t>
            </a:r>
          </a:p>
          <a:p>
            <a:pPr lvl="1"/>
            <a:r>
              <a:rPr lang="en-US" dirty="0" smtClean="0"/>
              <a:t>Deliver 10 </a:t>
            </a:r>
            <a:r>
              <a:rPr lang="en-US" dirty="0" err="1" smtClean="0"/>
              <a:t>cryomodules</a:t>
            </a:r>
            <a:r>
              <a:rPr lang="en-US" dirty="0" smtClean="0"/>
              <a:t> of 3 cavities each</a:t>
            </a:r>
          </a:p>
          <a:p>
            <a:pPr lvl="2"/>
            <a:r>
              <a:rPr lang="en-US" dirty="0" smtClean="0"/>
              <a:t>Contain cavities, He vessels, tuners, HOM mode dampers</a:t>
            </a:r>
          </a:p>
          <a:p>
            <a:pPr lvl="2"/>
            <a:r>
              <a:rPr lang="en-US" dirty="0" smtClean="0"/>
              <a:t>Cryogenics, RF power, local installation provided by CERN</a:t>
            </a:r>
          </a:p>
          <a:p>
            <a:pPr lvl="2"/>
            <a:r>
              <a:rPr lang="en-US" dirty="0"/>
              <a:t>8</a:t>
            </a:r>
            <a:r>
              <a:rPr lang="en-US" dirty="0" smtClean="0"/>
              <a:t> CM needed in </a:t>
            </a:r>
            <a:r>
              <a:rPr lang="en-US" dirty="0" err="1" smtClean="0"/>
              <a:t>pts</a:t>
            </a:r>
            <a:r>
              <a:rPr lang="en-US" dirty="0" smtClean="0"/>
              <a:t> 1 and 5, 2 spares (one per IP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Feedback </a:t>
            </a:r>
            <a:r>
              <a:rPr lang="en-US" sz="2600" dirty="0">
                <a:solidFill>
                  <a:srgbClr val="FF0000"/>
                </a:solidFill>
              </a:rPr>
              <a:t>from DOE reminds that the effort on crab cavities should be carried through </a:t>
            </a:r>
            <a:r>
              <a:rPr lang="en-US" sz="2600" dirty="0" smtClean="0">
                <a:solidFill>
                  <a:srgbClr val="FF0000"/>
                </a:solidFill>
              </a:rPr>
              <a:t>construction and not be limited to the SPS test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8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705"/>
            <a:ext cx="8229600" cy="1143000"/>
          </a:xfrm>
        </p:spPr>
        <p:txBody>
          <a:bodyPr/>
          <a:lstStyle/>
          <a:p>
            <a:r>
              <a:rPr lang="en-US" dirty="0" smtClean="0"/>
              <a:t>Plans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594"/>
            <a:ext cx="8229600" cy="54083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SPS </a:t>
            </a:r>
            <a:r>
              <a:rPr lang="en-US" dirty="0"/>
              <a:t>Validation </a:t>
            </a:r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2 cavities, one plane only (H or V)</a:t>
            </a:r>
            <a:endParaRPr lang="en-US" dirty="0"/>
          </a:p>
          <a:p>
            <a:pPr lvl="1"/>
            <a:r>
              <a:rPr lang="en-US" dirty="0" smtClean="0"/>
              <a:t>Crab concept with proton beams</a:t>
            </a:r>
          </a:p>
          <a:p>
            <a:pPr lvl="1"/>
            <a:r>
              <a:rPr lang="en-US" dirty="0" smtClean="0"/>
              <a:t>Machine protection aspects</a:t>
            </a:r>
          </a:p>
          <a:p>
            <a:pPr lvl="1"/>
            <a:r>
              <a:rPr lang="en-US" dirty="0" smtClean="0"/>
              <a:t>Beam measurements (noise, heat loads..)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Essential to finalize LHC design</a:t>
            </a:r>
          </a:p>
          <a:p>
            <a:pPr lvl="1"/>
            <a:r>
              <a:rPr lang="en-US" dirty="0" smtClean="0"/>
              <a:t>CERN wil</a:t>
            </a:r>
            <a:r>
              <a:rPr lang="en-US" dirty="0" smtClean="0"/>
              <a:t>l make </a:t>
            </a:r>
            <a:r>
              <a:rPr lang="en-US" dirty="0"/>
              <a:t>a</a:t>
            </a:r>
            <a:r>
              <a:rPr lang="en-US" dirty="0" smtClean="0"/>
              <a:t> final </a:t>
            </a:r>
            <a:r>
              <a:rPr lang="en-US" dirty="0" smtClean="0"/>
              <a:t>decision on crab cavity system </a:t>
            </a:r>
            <a:r>
              <a:rPr lang="en-US" dirty="0" smtClean="0"/>
              <a:t>only after </a:t>
            </a:r>
            <a:r>
              <a:rPr lang="en-US" dirty="0" smtClean="0"/>
              <a:t>a successful SPS </a:t>
            </a:r>
            <a:r>
              <a:rPr lang="en-US" dirty="0" smtClean="0"/>
              <a:t>test</a:t>
            </a:r>
          </a:p>
          <a:p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a prototype </a:t>
            </a:r>
            <a:r>
              <a:rPr lang="en-US" dirty="0" err="1"/>
              <a:t>cryomodule</a:t>
            </a:r>
            <a:r>
              <a:rPr lang="en-US" dirty="0"/>
              <a:t> for LHC</a:t>
            </a:r>
          </a:p>
          <a:p>
            <a:pPr lvl="1"/>
            <a:r>
              <a:rPr lang="en-US" dirty="0"/>
              <a:t>3 cavities, new dimensions and interfaces</a:t>
            </a:r>
          </a:p>
          <a:p>
            <a:endParaRPr lang="en-US" dirty="0" smtClean="0"/>
          </a:p>
          <a:p>
            <a:r>
              <a:rPr lang="en-US" dirty="0" smtClean="0"/>
              <a:t>Production </a:t>
            </a:r>
            <a:r>
              <a:rPr lang="en-US" dirty="0"/>
              <a:t>Run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01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Bottoms up - Resource loaded schedule using average rates for broad categories at each lab</a:t>
            </a:r>
          </a:p>
          <a:p>
            <a:pPr lvl="1"/>
            <a:r>
              <a:rPr lang="en-US" dirty="0" smtClean="0"/>
              <a:t>Scientist/Engineer, Designer, Technician, </a:t>
            </a:r>
            <a:r>
              <a:rPr lang="en-US" dirty="0" err="1" smtClean="0"/>
              <a:t>PostDoc</a:t>
            </a:r>
            <a:endParaRPr lang="en-US" dirty="0" smtClean="0"/>
          </a:p>
          <a:p>
            <a:r>
              <a:rPr lang="en-US" dirty="0" smtClean="0"/>
              <a:t>Checked against top-down comparisons</a:t>
            </a:r>
          </a:p>
          <a:p>
            <a:r>
              <a:rPr lang="en-US" dirty="0" smtClean="0"/>
              <a:t>Fully burdened, including materials and travel</a:t>
            </a:r>
          </a:p>
          <a:p>
            <a:r>
              <a:rPr lang="en-US" dirty="0" smtClean="0"/>
              <a:t>Salaries and material costs escalated through 2022</a:t>
            </a:r>
          </a:p>
          <a:p>
            <a:r>
              <a:rPr lang="en-US" dirty="0" smtClean="0"/>
              <a:t>Schedule details are still high level</a:t>
            </a:r>
          </a:p>
          <a:p>
            <a:pPr lvl="1"/>
            <a:r>
              <a:rPr lang="en-US" dirty="0" smtClean="0"/>
              <a:t>Plan to refine towards CD-1</a:t>
            </a:r>
          </a:p>
        </p:txBody>
      </p:sp>
    </p:spTree>
    <p:extLst>
      <p:ext uri="{BB962C8B-B14F-4D97-AF65-F5344CB8AC3E}">
        <p14:creationId xmlns:p14="http://schemas.microsoft.com/office/powerpoint/2010/main" val="132155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budget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 –&gt; SPS demonstration</a:t>
            </a:r>
          </a:p>
          <a:p>
            <a:pPr lvl="1"/>
            <a:r>
              <a:rPr lang="en-US" dirty="0" smtClean="0"/>
              <a:t>3 years, $4.5M, 35% contingency</a:t>
            </a:r>
          </a:p>
          <a:p>
            <a:pPr lvl="1"/>
            <a:r>
              <a:rPr lang="en-US" dirty="0" smtClean="0"/>
              <a:t>Big challenge – more later</a:t>
            </a:r>
          </a:p>
          <a:p>
            <a:r>
              <a:rPr lang="en-US" dirty="0" smtClean="0"/>
              <a:t>Construction –&gt; LHC prototype CM</a:t>
            </a:r>
          </a:p>
          <a:p>
            <a:pPr lvl="1"/>
            <a:r>
              <a:rPr lang="en-US" dirty="0" smtClean="0"/>
              <a:t>3 years, $5.6M, 30% contingency</a:t>
            </a:r>
          </a:p>
          <a:p>
            <a:r>
              <a:rPr lang="en-US" dirty="0" smtClean="0"/>
              <a:t>Construction –&gt; 10 Production CM</a:t>
            </a:r>
          </a:p>
          <a:p>
            <a:pPr lvl="1"/>
            <a:r>
              <a:rPr lang="en-US" dirty="0" smtClean="0"/>
              <a:t>~3.5 years, $25M, &gt;25% contingency </a:t>
            </a:r>
          </a:p>
          <a:p>
            <a:pPr lvl="1"/>
            <a:r>
              <a:rPr lang="en-US" dirty="0" smtClean="0"/>
              <a:t>Up to one year schedule float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4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862620"/>
          </a:xfrm>
        </p:spPr>
        <p:txBody>
          <a:bodyPr/>
          <a:lstStyle/>
          <a:p>
            <a:r>
              <a:rPr lang="en-US" dirty="0" smtClean="0"/>
              <a:t>Spending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030"/>
            <a:ext cx="8229600" cy="19924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LARP to Construction transition point could be modified as needed</a:t>
            </a:r>
          </a:p>
          <a:p>
            <a:r>
              <a:rPr lang="en-US" dirty="0" smtClean="0"/>
              <a:t>FY18 jump due to material procurement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urchase order for cavities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697860"/>
              </p:ext>
            </p:extLst>
          </p:nvPr>
        </p:nvGraphicFramePr>
        <p:xfrm>
          <a:off x="457199" y="1230960"/>
          <a:ext cx="8229601" cy="331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47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R&amp;D – Spending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41" y="1418585"/>
            <a:ext cx="4444060" cy="50311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Challenge:</a:t>
            </a:r>
          </a:p>
          <a:p>
            <a:pPr lvl="1"/>
            <a:r>
              <a:rPr lang="en-US" sz="2400" dirty="0" smtClean="0"/>
              <a:t>External contributions are needed to meet SPS test goals</a:t>
            </a:r>
          </a:p>
          <a:p>
            <a:r>
              <a:rPr lang="en-US" sz="2800" dirty="0" smtClean="0"/>
              <a:t>LARP contributes to less than 1/2 of the cost:</a:t>
            </a:r>
          </a:p>
          <a:p>
            <a:pPr lvl="1"/>
            <a:r>
              <a:rPr lang="en-US" sz="2400" dirty="0" smtClean="0"/>
              <a:t>Not all commitments are finalized</a:t>
            </a:r>
          </a:p>
          <a:p>
            <a:pPr marL="742950" lvl="2" indent="-342900"/>
            <a:r>
              <a:rPr lang="en-US" dirty="0"/>
              <a:t>FTEs estimated using LARP cost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592808"/>
              </p:ext>
            </p:extLst>
          </p:nvPr>
        </p:nvGraphicFramePr>
        <p:xfrm>
          <a:off x="4412074" y="23405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00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31762"/>
            <a:ext cx="8229600" cy="1143000"/>
          </a:xfrm>
        </p:spPr>
        <p:txBody>
          <a:bodyPr/>
          <a:lstStyle/>
          <a:p>
            <a:r>
              <a:rPr lang="en-US" dirty="0" smtClean="0"/>
              <a:t>LARP R&amp;D – External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865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External Resources:</a:t>
            </a:r>
          </a:p>
          <a:p>
            <a:pPr lvl="1"/>
            <a:r>
              <a:rPr lang="en-US" sz="2400" dirty="0" smtClean="0"/>
              <a:t>CERN ME committed &gt;0.5 FTE/</a:t>
            </a:r>
            <a:r>
              <a:rPr lang="en-US" sz="2400" dirty="0" err="1" smtClean="0"/>
              <a:t>yr</a:t>
            </a:r>
            <a:r>
              <a:rPr lang="en-US" sz="2400" dirty="0" smtClean="0"/>
              <a:t> in support of CM development and integration in SPS test</a:t>
            </a:r>
          </a:p>
          <a:p>
            <a:pPr lvl="1"/>
            <a:r>
              <a:rPr lang="en-US" sz="2400" dirty="0" err="1" smtClean="0"/>
              <a:t>Niowave</a:t>
            </a:r>
            <a:endParaRPr lang="en-US" sz="2400" dirty="0" smtClean="0"/>
          </a:p>
          <a:p>
            <a:pPr lvl="2"/>
            <a:r>
              <a:rPr lang="en-US" sz="1800" dirty="0" smtClean="0"/>
              <a:t>Received in April 2013 a Phase II SBIR – ready to support LARP’s deliverable</a:t>
            </a:r>
          </a:p>
          <a:p>
            <a:pPr lvl="1"/>
            <a:r>
              <a:rPr lang="en-US" sz="2400" dirty="0" smtClean="0"/>
              <a:t>STFC</a:t>
            </a:r>
          </a:p>
          <a:p>
            <a:pPr lvl="2"/>
            <a:r>
              <a:rPr lang="en-US" sz="1800" dirty="0" smtClean="0"/>
              <a:t>Requesting funding for 2014-17 for 2 FTE for CM design</a:t>
            </a:r>
          </a:p>
          <a:p>
            <a:pPr lvl="1"/>
            <a:r>
              <a:rPr lang="en-US" sz="2400" dirty="0" smtClean="0"/>
              <a:t>GARD</a:t>
            </a:r>
          </a:p>
          <a:p>
            <a:pPr lvl="2"/>
            <a:r>
              <a:rPr lang="en-US" sz="1800" dirty="0" smtClean="0"/>
              <a:t>FNAL’s GARD committed $0.4M for FY14 and 15</a:t>
            </a:r>
          </a:p>
          <a:p>
            <a:pPr lvl="1"/>
            <a:r>
              <a:rPr lang="en-US" sz="2400" dirty="0" smtClean="0"/>
              <a:t>LARP Management (</a:t>
            </a:r>
            <a:r>
              <a:rPr lang="en-US" sz="2400" dirty="0" err="1" smtClean="0"/>
              <a:t>Toohig</a:t>
            </a:r>
            <a:r>
              <a:rPr lang="en-US" sz="2400" dirty="0" smtClean="0"/>
              <a:t> Fellows and Oversight) accounted separately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CERN available to pick up some difference in case of shortfall</a:t>
            </a:r>
          </a:p>
          <a:p>
            <a:pPr lvl="1"/>
            <a:r>
              <a:rPr lang="en-US" sz="2400" dirty="0" smtClean="0"/>
              <a:t>But there are restrictions and requires planning</a:t>
            </a:r>
          </a:p>
        </p:txBody>
      </p:sp>
    </p:spTree>
    <p:extLst>
      <p:ext uri="{BB962C8B-B14F-4D97-AF65-F5344CB8AC3E}">
        <p14:creationId xmlns:p14="http://schemas.microsoft.com/office/powerpoint/2010/main" val="349616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18531</TotalTime>
  <Words>1631</Words>
  <Application>Microsoft Macintosh PowerPoint</Application>
  <PresentationFormat>On-screen Show (4:3)</PresentationFormat>
  <Paragraphs>235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LARP Crab Cavities Project  Plans, Cost and Schedule </vt:lpstr>
      <vt:lpstr>Overview</vt:lpstr>
      <vt:lpstr>Scope of US Contribution  </vt:lpstr>
      <vt:lpstr>Plans overview</vt:lpstr>
      <vt:lpstr>Basis of Estimate</vt:lpstr>
      <vt:lpstr>Estimated budget highlights</vt:lpstr>
      <vt:lpstr>Spending profile</vt:lpstr>
      <vt:lpstr>LARP R&amp;D – Spending profile</vt:lpstr>
      <vt:lpstr>LARP R&amp;D – External Resources</vt:lpstr>
      <vt:lpstr>Cost estimate Top-Down</vt:lpstr>
      <vt:lpstr>Jlab Cryomodule Cost History</vt:lpstr>
      <vt:lpstr>Schedule Highlights</vt:lpstr>
      <vt:lpstr>Schedule Details – R&amp;D </vt:lpstr>
      <vt:lpstr>PowerPoint Presentation</vt:lpstr>
      <vt:lpstr>Schedule Details - Production</vt:lpstr>
      <vt:lpstr>Risks and Concerns</vt:lpstr>
      <vt:lpstr>Scope Risk</vt:lpstr>
      <vt:lpstr>Schedule Risk</vt:lpstr>
      <vt:lpstr>Risk Mitigation</vt:lpstr>
      <vt:lpstr>Organization</vt:lpstr>
      <vt:lpstr>External (non LARP) Contributions</vt:lpstr>
      <vt:lpstr>Building a team</vt:lpstr>
      <vt:lpstr>Final Comments</vt:lpstr>
      <vt:lpstr>Questions</vt:lpstr>
      <vt:lpstr>Cryostat Integration Meeting May 30, 2013 Results</vt:lpstr>
      <vt:lpstr>More Results</vt:lpstr>
      <vt:lpstr>Proposed Plan – 3 months</vt:lpstr>
      <vt:lpstr>Action Items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Ratti</dc:creator>
  <cp:lastModifiedBy>Alessandro Ratti</cp:lastModifiedBy>
  <cp:revision>259</cp:revision>
  <cp:lastPrinted>2013-04-08T15:21:26Z</cp:lastPrinted>
  <dcterms:created xsi:type="dcterms:W3CDTF">2012-11-13T18:31:07Z</dcterms:created>
  <dcterms:modified xsi:type="dcterms:W3CDTF">2013-06-10T16:32:30Z</dcterms:modified>
</cp:coreProperties>
</file>