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07" r:id="rId2"/>
    <p:sldId id="1083" r:id="rId3"/>
    <p:sldId id="1090" r:id="rId4"/>
    <p:sldId id="1082" r:id="rId5"/>
    <p:sldId id="1084" r:id="rId6"/>
    <p:sldId id="1072" r:id="rId7"/>
    <p:sldId id="1088" r:id="rId8"/>
    <p:sldId id="1089" r:id="rId9"/>
    <p:sldId id="1081" r:id="rId10"/>
    <p:sldId id="1091" r:id="rId11"/>
    <p:sldId id="1092" r:id="rId12"/>
    <p:sldId id="1093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0066FF"/>
    <a:srgbClr val="0033CC"/>
    <a:srgbClr val="FF3300"/>
    <a:srgbClr val="003399"/>
    <a:srgbClr val="003366"/>
    <a:srgbClr val="800000"/>
    <a:srgbClr val="FF9966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8934" autoAdjust="0"/>
  </p:normalViewPr>
  <p:slideViewPr>
    <p:cSldViewPr>
      <p:cViewPr>
        <p:scale>
          <a:sx n="100" d="100"/>
          <a:sy n="100" d="100"/>
        </p:scale>
        <p:origin x="-3852" y="-19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1" d="100"/>
          <a:sy n="141" d="100"/>
        </p:scale>
        <p:origin x="-459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697961" y="9127590"/>
            <a:ext cx="572790" cy="4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44" tIns="62728" rIns="128844" bIns="62728" anchor="ctr">
            <a:spAutoFit/>
          </a:bodyPr>
          <a:lstStyle/>
          <a:p>
            <a:pPr algn="r" defTabSz="1296827"/>
            <a:fld id="{0C248C74-A1BF-4A9C-97C3-5A5D6B022034}" type="slidenum">
              <a:rPr lang="en-US" sz="2000">
                <a:latin typeface="Arial" charset="0"/>
              </a:rPr>
              <a:pPr algn="r" defTabSz="1296827"/>
              <a:t>‹#›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1"/>
            <a:ext cx="5365750" cy="432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8844" tIns="62728" rIns="128844" bIns="62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3900"/>
            <a:ext cx="4784725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697961" y="9127590"/>
            <a:ext cx="572790" cy="4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44" tIns="62728" rIns="128844" bIns="62728" anchor="ctr">
            <a:spAutoFit/>
          </a:bodyPr>
          <a:lstStyle/>
          <a:p>
            <a:pPr algn="r" defTabSz="1296827"/>
            <a:fld id="{E7B1BAEA-71C4-45DD-B483-2339FDD29BB8}" type="slidenum">
              <a:rPr lang="en-US" sz="2000">
                <a:latin typeface="Arial" charset="0"/>
              </a:rPr>
              <a:pPr algn="r" defTabSz="1296827"/>
              <a:t>‹#›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2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8100"/>
            <a:ext cx="2105025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"/>
            <a:ext cx="6162675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3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"/>
            <a:ext cx="75057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93800"/>
            <a:ext cx="7759700" cy="5130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4172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5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0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6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5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62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 flipH="1"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"/>
            <a:ext cx="750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level5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212725" y="6553200"/>
            <a:ext cx="283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LARP Review</a:t>
            </a:r>
            <a:r>
              <a:rPr lang="en-US" sz="1000" baseline="0" dirty="0" smtClean="0"/>
              <a:t>, June 10, 2013</a:t>
            </a:r>
            <a:endParaRPr lang="en-US" sz="1000" dirty="0" smtClean="0"/>
          </a:p>
        </p:txBody>
      </p:sp>
      <p:sp>
        <p:nvSpPr>
          <p:cNvPr id="1030" name="Text Box 12"/>
          <p:cNvSpPr txBox="1">
            <a:spLocks noChangeArrowheads="1"/>
          </p:cNvSpPr>
          <p:nvPr/>
        </p:nvSpPr>
        <p:spPr bwMode="auto">
          <a:xfrm>
            <a:off x="3065463" y="6553200"/>
            <a:ext cx="2954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/>
              <a:t>Production Plan</a:t>
            </a:r>
            <a:r>
              <a:rPr lang="en-US" sz="1000" baseline="0" dirty="0" smtClean="0"/>
              <a:t> – Mike Anerella</a:t>
            </a:r>
            <a:endParaRPr lang="en-US" sz="1000" dirty="0" smtClean="0"/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E90346AF-ACFB-4C64-9BFA-79D3B779B3BC}" type="slidenum">
              <a:rPr lang="en-US" sz="1000" smtClean="0"/>
              <a:pPr>
                <a:defRPr/>
              </a:pPr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31387"/>
            <a:ext cx="7586664" cy="16764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3600" dirty="0" smtClean="0"/>
              <a:t>IR Quadrupole Production Plan</a:t>
            </a:r>
            <a:br>
              <a:rPr lang="en-US" sz="3600" dirty="0" smtClean="0"/>
            </a:br>
            <a:endParaRPr lang="en-US" sz="2400" b="0" i="1" dirty="0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61" y="542925"/>
            <a:ext cx="68833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815263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Mike Anerella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b="0" dirty="0" smtClean="0"/>
              <a:t>LARP Review</a:t>
            </a:r>
          </a:p>
          <a:p>
            <a:pPr>
              <a:lnSpc>
                <a:spcPct val="80000"/>
              </a:lnSpc>
            </a:pPr>
            <a:endParaRPr lang="en-US" sz="2000" b="0" i="1" dirty="0" smtClean="0"/>
          </a:p>
          <a:p>
            <a:pPr>
              <a:lnSpc>
                <a:spcPct val="80000"/>
              </a:lnSpc>
            </a:pPr>
            <a:r>
              <a:rPr lang="en-US" sz="2000" b="0" i="1" dirty="0" smtClean="0"/>
              <a:t>June 10, 2013</a:t>
            </a:r>
          </a:p>
        </p:txBody>
      </p:sp>
      <p:pic>
        <p:nvPicPr>
          <p:cNvPr id="2053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6" y="524936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1951167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023"/>
            <a:ext cx="9143999" cy="5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46049" y="174351"/>
            <a:ext cx="4804520" cy="81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dirty="0" smtClean="0">
                <a:solidFill>
                  <a:srgbClr val="FF0000"/>
                </a:solidFill>
                <a:latin typeface="Bitstream Vera Serif"/>
              </a:rPr>
              <a:t>Quadrupole Assembly &amp; Test</a:t>
            </a:r>
          </a:p>
          <a:p>
            <a:pPr>
              <a:lnSpc>
                <a:spcPct val="84000"/>
              </a:lnSpc>
              <a:buClr>
                <a:srgbClr val="000000"/>
              </a:buClr>
              <a:buSzPct val="100000"/>
            </a:pPr>
            <a:r>
              <a:rPr lang="en-GB" sz="2800" dirty="0">
                <a:solidFill>
                  <a:srgbClr val="FF0000"/>
                </a:solidFill>
                <a:latin typeface="Bitstream Vera Serif"/>
              </a:rPr>
              <a:t>(1/2 production x 2 locations</a:t>
            </a:r>
            <a:r>
              <a:rPr lang="en-GB" sz="2800" dirty="0" smtClean="0">
                <a:solidFill>
                  <a:srgbClr val="FF0000"/>
                </a:solidFill>
                <a:latin typeface="Bitstream Vera Serif"/>
              </a:rPr>
              <a:t>)</a:t>
            </a:r>
            <a:endParaRPr lang="en-GB" sz="28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1371601" cy="7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91160" y="1140023"/>
            <a:ext cx="100965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Coil Pack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305" y="2286000"/>
            <a:ext cx="122335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59363" y="3505200"/>
            <a:ext cx="13716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Coil Structure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0225" y="1636737"/>
            <a:ext cx="23096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/>
              <a:t> </a:t>
            </a:r>
            <a:r>
              <a:rPr lang="en-US" sz="1600" dirty="0" err="1" smtClean="0"/>
              <a:t>assy</a:t>
            </a:r>
            <a:r>
              <a:rPr lang="en-US" sz="1600" dirty="0" smtClean="0"/>
              <a:t> with 2x duration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9275" y="2183040"/>
            <a:ext cx="23096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/>
              <a:t> </a:t>
            </a:r>
            <a:r>
              <a:rPr lang="en-US" sz="1600" dirty="0" smtClean="0"/>
              <a:t>test with 1.5x duration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81525" y="2578149"/>
            <a:ext cx="230964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time based on FNAL</a:t>
            </a:r>
          </a:p>
          <a:p>
            <a:r>
              <a:rPr lang="en-US" sz="1600" dirty="0" smtClean="0"/>
              <a:t>(BNL test time TBD)</a:t>
            </a:r>
            <a:endParaRPr lang="en-US" sz="16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5095">
            <a:off x="4652649" y="5632231"/>
            <a:ext cx="396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05400" y="5257800"/>
            <a:ext cx="203324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Test setup in parallel w/ He vessel , cryostat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assy</a:t>
            </a:r>
            <a:endParaRPr lang="en-US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(2</a:t>
            </a:r>
            <a:r>
              <a:rPr lang="en-US" sz="1400" b="1" baseline="30000" dirty="0" smtClean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set of vessels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req’d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(2 testing techs,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assy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disassy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techs)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7277" y="4590595"/>
            <a:ext cx="242632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Coil Pack (2 techs) in parallel w/ Structure (2 techs)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8384">
            <a:off x="4372886" y="4619925"/>
            <a:ext cx="396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 rot="19283399">
            <a:off x="7369719" y="4665411"/>
            <a:ext cx="17857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NOT Optimized yet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1976" y="1328960"/>
            <a:ext cx="11182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Coil 5 done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96802" y="3197423"/>
            <a:ext cx="12385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Coil 15 done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4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24000"/>
            <a:ext cx="9023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46049" y="174351"/>
            <a:ext cx="5144357" cy="81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dirty="0" smtClean="0">
                <a:solidFill>
                  <a:srgbClr val="FF0000"/>
                </a:solidFill>
                <a:latin typeface="Bitstream Vera Serif"/>
              </a:rPr>
              <a:t>Complete Production Schedule</a:t>
            </a:r>
          </a:p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800" dirty="0" smtClean="0">
                <a:solidFill>
                  <a:srgbClr val="FF0000"/>
                </a:solidFill>
                <a:latin typeface="Bitstream Vera Serif"/>
              </a:rPr>
              <a:t>(1/2 </a:t>
            </a:r>
            <a:r>
              <a:rPr lang="en-GB" sz="2800" dirty="0">
                <a:solidFill>
                  <a:srgbClr val="FF0000"/>
                </a:solidFill>
                <a:latin typeface="Bitstream Vera Serif"/>
              </a:rPr>
              <a:t>production x 2 locations</a:t>
            </a:r>
            <a:r>
              <a:rPr lang="en-GB" sz="2800" dirty="0" smtClean="0">
                <a:solidFill>
                  <a:srgbClr val="FF0000"/>
                </a:solidFill>
                <a:latin typeface="Bitstream Vera Serif"/>
              </a:rPr>
              <a:t>)</a:t>
            </a:r>
            <a:endParaRPr lang="en-GB" sz="28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10023" y="2708734"/>
            <a:ext cx="20859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April 2022 CERN need date (30 months float)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" y="2760001"/>
            <a:ext cx="396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38600" y="4538990"/>
            <a:ext cx="228600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December 2022 CERN need date (18 months float)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1" y="4641523"/>
            <a:ext cx="396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51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Bitstream Vera Serif"/>
              </a:rPr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3800"/>
            <a:ext cx="7759700" cy="3073400"/>
          </a:xfrm>
        </p:spPr>
        <p:txBody>
          <a:bodyPr/>
          <a:lstStyle/>
          <a:p>
            <a:r>
              <a:rPr lang="en-US" dirty="0" smtClean="0"/>
              <a:t>Detailed estimates in support of overall plan</a:t>
            </a:r>
          </a:p>
          <a:p>
            <a:r>
              <a:rPr lang="en-US" dirty="0" smtClean="0"/>
              <a:t>Efficiencies beyond R&amp;D achieved through the use of multiple tooling sets</a:t>
            </a:r>
          </a:p>
          <a:p>
            <a:r>
              <a:rPr lang="en-US" dirty="0" smtClean="0"/>
              <a:t>Plan meets CERN delivery requirements with adequate schedule float</a:t>
            </a:r>
          </a:p>
          <a:p>
            <a:r>
              <a:rPr lang="en-US" dirty="0" smtClean="0"/>
              <a:t>Resources, i.e. staffing levels are manageable</a:t>
            </a:r>
          </a:p>
          <a:p>
            <a:r>
              <a:rPr lang="en-US" dirty="0" smtClean="0"/>
              <a:t>Some optimization is still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86200" y="349250"/>
            <a:ext cx="1460656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0033CC"/>
                </a:solidFill>
                <a:latin typeface="Bitstream Vera Serif"/>
              </a:rPr>
              <a:t>Scope</a:t>
            </a: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 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391483"/>
            <a:ext cx="5562600" cy="48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Assemble 20 (16 + 4 spares) Q1/Q3 quadrupole structures:</a:t>
            </a:r>
          </a:p>
          <a:p>
            <a:pPr eaLnBrk="1" hangingPunct="1">
              <a:spcAft>
                <a:spcPts val="400"/>
              </a:spcAft>
            </a:pPr>
            <a:r>
              <a:rPr lang="en-US" dirty="0" smtClean="0">
                <a:solidFill>
                  <a:srgbClr val="0033CC"/>
                </a:solidFill>
              </a:rPr>
              <a:t>“structure” = coils clamped radially in aluminum shells, axially with stainless steel rods and end plates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4.5 coils per quad = 90 coils total</a:t>
            </a:r>
          </a:p>
          <a:p>
            <a:pPr marL="342900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Cold test all 20 quads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0033CC"/>
                </a:solidFill>
              </a:rPr>
              <a:t>Demonstrate 140 T/m Operation</a:t>
            </a:r>
            <a:endParaRPr lang="en-US" dirty="0" smtClean="0">
              <a:solidFill>
                <a:srgbClr val="0033CC"/>
              </a:solidFill>
            </a:endParaRP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Field measurements</a:t>
            </a:r>
          </a:p>
          <a:p>
            <a:pPr marL="342900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Satisfy CERN production delivery requirements with suitable margin</a:t>
            </a:r>
          </a:p>
          <a:p>
            <a:pPr eaLnBrk="1" hangingPunct="1">
              <a:spcAft>
                <a:spcPts val="400"/>
              </a:spcAft>
            </a:pPr>
            <a:r>
              <a:rPr lang="en-US" dirty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(4/2022 1</a:t>
            </a:r>
            <a:r>
              <a:rPr lang="en-US" baseline="30000" dirty="0" smtClean="0">
                <a:solidFill>
                  <a:srgbClr val="0033CC"/>
                </a:solidFill>
              </a:rPr>
              <a:t>st</a:t>
            </a:r>
            <a:r>
              <a:rPr lang="en-US" dirty="0" smtClean="0">
                <a:solidFill>
                  <a:srgbClr val="0033CC"/>
                </a:solidFill>
              </a:rPr>
              <a:t> unit, 12/2022 16</a:t>
            </a:r>
            <a:r>
              <a:rPr lang="en-US" baseline="30000" dirty="0" smtClean="0">
                <a:solidFill>
                  <a:srgbClr val="0033CC"/>
                </a:solidFill>
              </a:rPr>
              <a:t>th</a:t>
            </a:r>
            <a:r>
              <a:rPr lang="en-US" dirty="0" smtClean="0">
                <a:solidFill>
                  <a:srgbClr val="0033CC"/>
                </a:solidFill>
              </a:rPr>
              <a:t> unit)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05280"/>
            <a:ext cx="3276600" cy="326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2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74049" y="304800"/>
            <a:ext cx="3412088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0033CC"/>
                </a:solidFill>
                <a:latin typeface="Bitstream Vera Serif"/>
              </a:rPr>
              <a:t>Work Breakdown</a:t>
            </a: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 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 bwMode="auto">
          <a:xfrm>
            <a:off x="533400" y="1828800"/>
            <a:ext cx="2347120" cy="61264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400"/>
              </a:spcAft>
            </a:pPr>
            <a:r>
              <a:rPr lang="en-US" sz="1800" dirty="0">
                <a:solidFill>
                  <a:srgbClr val="0033CC"/>
                </a:solidFill>
              </a:rPr>
              <a:t>Superconductor cabling</a:t>
            </a:r>
          </a:p>
        </p:txBody>
      </p:sp>
      <p:sp>
        <p:nvSpPr>
          <p:cNvPr id="9" name="Flowchart: Process 8"/>
          <p:cNvSpPr/>
          <p:nvPr/>
        </p:nvSpPr>
        <p:spPr bwMode="auto">
          <a:xfrm>
            <a:off x="3572944" y="1828800"/>
            <a:ext cx="2057400" cy="61264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400"/>
              </a:spcAft>
            </a:pPr>
            <a:r>
              <a:rPr lang="en-US" sz="1800" dirty="0" smtClean="0">
                <a:solidFill>
                  <a:srgbClr val="0033CC"/>
                </a:solidFill>
              </a:rPr>
              <a:t>Coil pack assembly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0" name="Flowchart: Process 9"/>
          <p:cNvSpPr/>
          <p:nvPr/>
        </p:nvSpPr>
        <p:spPr bwMode="auto">
          <a:xfrm>
            <a:off x="6438900" y="1828800"/>
            <a:ext cx="2057400" cy="61264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400"/>
              </a:spcAft>
            </a:pPr>
            <a:r>
              <a:rPr lang="en-US" sz="1800" dirty="0" smtClean="0">
                <a:solidFill>
                  <a:srgbClr val="0033CC"/>
                </a:solidFill>
              </a:rPr>
              <a:t>Coil pack assembly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 bwMode="auto">
          <a:xfrm>
            <a:off x="3572944" y="2971800"/>
            <a:ext cx="2057400" cy="61264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400"/>
              </a:spcAft>
            </a:pPr>
            <a:r>
              <a:rPr lang="en-US" sz="1800" dirty="0" smtClean="0">
                <a:solidFill>
                  <a:srgbClr val="0033CC"/>
                </a:solidFill>
              </a:rPr>
              <a:t>Coil structure assembly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 bwMode="auto">
          <a:xfrm>
            <a:off x="6438900" y="2971800"/>
            <a:ext cx="2057400" cy="61264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400"/>
              </a:spcAft>
            </a:pPr>
            <a:r>
              <a:rPr lang="en-US" sz="1800" dirty="0" smtClean="0">
                <a:solidFill>
                  <a:srgbClr val="0033CC"/>
                </a:solidFill>
              </a:rPr>
              <a:t>Coil structure assembly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 bwMode="auto">
          <a:xfrm>
            <a:off x="3572944" y="3886200"/>
            <a:ext cx="2057400" cy="61264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400"/>
              </a:spcAft>
            </a:pPr>
            <a:r>
              <a:rPr lang="en-US" sz="1800" dirty="0" smtClean="0">
                <a:solidFill>
                  <a:srgbClr val="0033CC"/>
                </a:solidFill>
              </a:rPr>
              <a:t>He vessel, cryostat installation </a:t>
            </a:r>
            <a:r>
              <a:rPr lang="en-US" sz="1200" dirty="0" smtClean="0">
                <a:solidFill>
                  <a:srgbClr val="0033CC"/>
                </a:solidFill>
              </a:rPr>
              <a:t>(temporary)</a:t>
            </a:r>
            <a:endParaRPr lang="en-US" sz="1200" dirty="0">
              <a:solidFill>
                <a:srgbClr val="0033CC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 bwMode="auto">
          <a:xfrm>
            <a:off x="3582469" y="4724400"/>
            <a:ext cx="2057400" cy="8382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400"/>
              </a:spcAft>
            </a:pPr>
            <a:r>
              <a:rPr lang="en-US" sz="1800" dirty="0" smtClean="0">
                <a:solidFill>
                  <a:srgbClr val="0033CC"/>
                </a:solidFill>
              </a:rPr>
              <a:t>Horizontal Test facility installation &amp; test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 bwMode="auto">
          <a:xfrm>
            <a:off x="6431360" y="4724400"/>
            <a:ext cx="2057400" cy="8477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400"/>
              </a:spcAft>
            </a:pPr>
            <a:r>
              <a:rPr lang="en-US" sz="1800" dirty="0" smtClean="0">
                <a:solidFill>
                  <a:srgbClr val="0033CC"/>
                </a:solidFill>
              </a:rPr>
              <a:t>Vertical Test facility installation &amp; test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 bwMode="auto">
          <a:xfrm>
            <a:off x="533400" y="2971800"/>
            <a:ext cx="2347120" cy="61264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400"/>
              </a:spcAft>
            </a:pPr>
            <a:r>
              <a:rPr lang="en-US" sz="1800" dirty="0" smtClean="0">
                <a:solidFill>
                  <a:srgbClr val="0033CC"/>
                </a:solidFill>
              </a:rPr>
              <a:t>Yoke / aluminum shell subassemblies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 bwMode="auto">
          <a:xfrm>
            <a:off x="983060" y="1143000"/>
            <a:ext cx="1447800" cy="44767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400"/>
              </a:spcAft>
            </a:pPr>
            <a:r>
              <a:rPr lang="en-US" sz="1800" dirty="0" smtClean="0">
                <a:solidFill>
                  <a:srgbClr val="FF0000"/>
                </a:solidFill>
              </a:rPr>
              <a:t>LBNL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 bwMode="auto">
          <a:xfrm>
            <a:off x="3849169" y="1142999"/>
            <a:ext cx="1447800" cy="44767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400"/>
              </a:spcAft>
            </a:pPr>
            <a:r>
              <a:rPr lang="en-US" sz="1800" dirty="0" smtClean="0">
                <a:solidFill>
                  <a:srgbClr val="FF0000"/>
                </a:solidFill>
              </a:rPr>
              <a:t>FNAL (10)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 bwMode="auto">
          <a:xfrm>
            <a:off x="6743700" y="1152525"/>
            <a:ext cx="1447800" cy="44767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400"/>
              </a:spcAft>
            </a:pPr>
            <a:r>
              <a:rPr lang="en-US" sz="1800" dirty="0" smtClean="0">
                <a:solidFill>
                  <a:srgbClr val="FF0000"/>
                </a:solidFill>
              </a:rPr>
              <a:t>BNL (10)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18" idx="2"/>
            <a:endCxn id="2" idx="0"/>
          </p:cNvCxnSpPr>
          <p:nvPr/>
        </p:nvCxnSpPr>
        <p:spPr bwMode="auto">
          <a:xfrm>
            <a:off x="1706960" y="1590675"/>
            <a:ext cx="0" cy="2381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" idx="2"/>
            <a:endCxn id="17" idx="0"/>
          </p:cNvCxnSpPr>
          <p:nvPr/>
        </p:nvCxnSpPr>
        <p:spPr bwMode="auto">
          <a:xfrm>
            <a:off x="1706960" y="2441448"/>
            <a:ext cx="0" cy="5303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573069" y="1590675"/>
            <a:ext cx="0" cy="2381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460060" y="1624012"/>
            <a:ext cx="0" cy="2381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4573069" y="2441448"/>
            <a:ext cx="0" cy="5303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7488635" y="2441448"/>
            <a:ext cx="0" cy="5303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endCxn id="13" idx="0"/>
          </p:cNvCxnSpPr>
          <p:nvPr/>
        </p:nvCxnSpPr>
        <p:spPr bwMode="auto">
          <a:xfrm>
            <a:off x="4594104" y="3584448"/>
            <a:ext cx="7540" cy="3017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12" idx="2"/>
            <a:endCxn id="16" idx="0"/>
          </p:cNvCxnSpPr>
          <p:nvPr/>
        </p:nvCxnSpPr>
        <p:spPr bwMode="auto">
          <a:xfrm flipH="1">
            <a:off x="7460060" y="3584448"/>
            <a:ext cx="7540" cy="11399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13" idx="2"/>
            <a:endCxn id="15" idx="0"/>
          </p:cNvCxnSpPr>
          <p:nvPr/>
        </p:nvCxnSpPr>
        <p:spPr bwMode="auto">
          <a:xfrm>
            <a:off x="4601644" y="4498848"/>
            <a:ext cx="9525" cy="2255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2893099" y="3301747"/>
            <a:ext cx="679845" cy="125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2902624" y="2141221"/>
            <a:ext cx="679845" cy="125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93" name="TextBox 7192"/>
          <p:cNvSpPr txBox="1"/>
          <p:nvPr/>
        </p:nvSpPr>
        <p:spPr>
          <a:xfrm>
            <a:off x="60204" y="5879931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(Alternate breakdowns being discussed (single assembly site, single test site), but are not addressed herein)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33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86200" y="349250"/>
            <a:ext cx="1826141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Coil Plan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51286"/>
              </p:ext>
            </p:extLst>
          </p:nvPr>
        </p:nvGraphicFramePr>
        <p:xfrm>
          <a:off x="409576" y="2590800"/>
          <a:ext cx="8534399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867"/>
                <a:gridCol w="1604210"/>
                <a:gridCol w="1604210"/>
                <a:gridCol w="173611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Time (days)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Operation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BNL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FNAL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Production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React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20.25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Impregnate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30.75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Prep for cold mass assembly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3400" y="1295400"/>
            <a:ext cx="838200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Aft>
                <a:spcPts val="400"/>
              </a:spcAft>
            </a:pPr>
            <a:r>
              <a:rPr lang="en-US" sz="2000" dirty="0" smtClean="0">
                <a:solidFill>
                  <a:srgbClr val="0033CC"/>
                </a:solidFill>
              </a:rPr>
              <a:t>Coil fabrication is a dominant cost and schedule element in the program </a:t>
            </a:r>
          </a:p>
          <a:p>
            <a:pPr algn="ctr" eaLnBrk="1" hangingPunct="1">
              <a:spcAft>
                <a:spcPts val="400"/>
              </a:spcAft>
            </a:pPr>
            <a:r>
              <a:rPr lang="en-US" sz="2000" dirty="0" smtClean="0">
                <a:solidFill>
                  <a:srgbClr val="0033CC"/>
                </a:solidFill>
              </a:rPr>
              <a:t>→ </a:t>
            </a:r>
            <a:r>
              <a:rPr lang="en-US" sz="2000" dirty="0" smtClean="0">
                <a:solidFill>
                  <a:srgbClr val="FF0000"/>
                </a:solidFill>
              </a:rPr>
              <a:t>prompted detailed review</a:t>
            </a:r>
          </a:p>
          <a:p>
            <a:pPr eaLnBrk="1" hangingPunct="1">
              <a:spcAft>
                <a:spcPts val="400"/>
              </a:spcAft>
            </a:pPr>
            <a:r>
              <a:rPr lang="en-US" sz="2000" dirty="0" smtClean="0">
                <a:solidFill>
                  <a:srgbClr val="0033CC"/>
                </a:solidFill>
              </a:rPr>
              <a:t>After independent BNL &amp; FNAL estimates &amp; subsequent meetings to review: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81000" y="4585901"/>
            <a:ext cx="8534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Example of added benefit of meetings: realization that FARO Arms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for cmm inspection must be budgeted for each location; more efficient operation, standardized inspection, etc.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90800" y="349250"/>
            <a:ext cx="4536819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Resulting Coil Schedule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059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800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 coil every 15 days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Excludes measurement &amp; midplane ground insulation (covered later)</a:t>
            </a:r>
          </a:p>
          <a:p>
            <a:pPr algn="ctr"/>
            <a:r>
              <a:rPr lang="en-US" dirty="0" smtClean="0"/>
              <a:t>(details next slide)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94400" y="1293911"/>
            <a:ext cx="3048000" cy="307777"/>
            <a:chOff x="6096000" y="1343024"/>
            <a:chExt cx="3048000" cy="30777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447800"/>
              <a:ext cx="47625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686550" y="1343024"/>
              <a:ext cx="24574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Series reactions=1 oven needed</a:t>
              </a:r>
              <a:endParaRPr lang="en-US" sz="1400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096000" y="1352549"/>
              <a:ext cx="3009900" cy="298252"/>
            </a:xfrm>
            <a:prstGeom prst="rect">
              <a:avLst/>
            </a:prstGeom>
            <a:noFill/>
            <a:ln w="1587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33805" y="1447800"/>
            <a:ext cx="1066796" cy="1620738"/>
            <a:chOff x="3733805" y="1447800"/>
            <a:chExt cx="1066796" cy="1620738"/>
          </a:xfrm>
        </p:grpSpPr>
        <p:sp>
          <p:nvSpPr>
            <p:cNvPr id="3" name="TextBox 2"/>
            <p:cNvSpPr txBox="1"/>
            <p:nvPr/>
          </p:nvSpPr>
          <p:spPr>
            <a:xfrm rot="16200000">
              <a:off x="3233414" y="2044928"/>
              <a:ext cx="152400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Parallel effort:</a:t>
              </a:r>
            </a:p>
            <a:p>
              <a:r>
                <a:rPr lang="en-US" sz="1400" dirty="0" smtClean="0"/>
                <a:t>(cure OL/wind IL</a:t>
              </a:r>
              <a:endParaRPr lang="en-US" sz="1400" dirty="0"/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800600" y="1447800"/>
              <a:ext cx="0" cy="9673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4419600" y="1544537"/>
              <a:ext cx="38100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4419600" y="1562101"/>
              <a:ext cx="0" cy="10286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Curved Connector 27"/>
          <p:cNvCxnSpPr/>
          <p:nvPr/>
        </p:nvCxnSpPr>
        <p:spPr bwMode="auto">
          <a:xfrm rot="16200000" flipH="1">
            <a:off x="6407152" y="3136900"/>
            <a:ext cx="2349497" cy="22859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581900" y="2438400"/>
            <a:ext cx="15621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Parallel effort:</a:t>
            </a:r>
          </a:p>
          <a:p>
            <a:r>
              <a:rPr lang="en-US" sz="1400" dirty="0" smtClean="0"/>
              <a:t>2 impregnation lines (but 1 station)</a:t>
            </a:r>
            <a:endParaRPr lang="en-US" sz="1400" dirty="0"/>
          </a:p>
        </p:txBody>
      </p:sp>
      <p:cxnSp>
        <p:nvCxnSpPr>
          <p:cNvPr id="2064" name="Straight Arrow Connector 2063"/>
          <p:cNvCxnSpPr/>
          <p:nvPr/>
        </p:nvCxnSpPr>
        <p:spPr bwMode="auto">
          <a:xfrm>
            <a:off x="4800601" y="1981200"/>
            <a:ext cx="1676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99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451219" y="3177064"/>
            <a:ext cx="1676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99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6289419" y="4425947"/>
            <a:ext cx="1676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9900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2067" name="Group 2066"/>
          <p:cNvGrpSpPr/>
          <p:nvPr/>
        </p:nvGrpSpPr>
        <p:grpSpPr>
          <a:xfrm>
            <a:off x="6289675" y="1600199"/>
            <a:ext cx="2854325" cy="307777"/>
            <a:chOff x="6289675" y="1600199"/>
            <a:chExt cx="2854325" cy="307777"/>
          </a:xfrm>
        </p:grpSpPr>
        <p:grpSp>
          <p:nvGrpSpPr>
            <p:cNvPr id="57" name="Group 56"/>
            <p:cNvGrpSpPr/>
            <p:nvPr/>
          </p:nvGrpSpPr>
          <p:grpSpPr>
            <a:xfrm>
              <a:off x="6289675" y="1600199"/>
              <a:ext cx="2854325" cy="307777"/>
              <a:chOff x="6096000" y="1343024"/>
              <a:chExt cx="3009900" cy="307777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686549" y="1343024"/>
                <a:ext cx="237917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Reaction </a:t>
                </a:r>
                <a:r>
                  <a:rPr lang="en-US" sz="1400" dirty="0" err="1" smtClean="0"/>
                  <a:t>fxt</a:t>
                </a:r>
                <a:r>
                  <a:rPr lang="en-US" sz="1400" dirty="0" smtClean="0"/>
                  <a:t> use = 3 needed</a:t>
                </a:r>
                <a:endParaRPr lang="en-US" sz="1400" dirty="0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6096000" y="1352549"/>
                <a:ext cx="3009900" cy="298252"/>
              </a:xfrm>
              <a:prstGeom prst="rect">
                <a:avLst/>
              </a:prstGeom>
              <a:noFill/>
              <a:ln w="15875" cap="flat" cmpd="sng" algn="ctr">
                <a:solidFill>
                  <a:srgbClr val="00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 bwMode="auto">
            <a:xfrm>
              <a:off x="6365747" y="1758850"/>
              <a:ext cx="43840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99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154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76400" y="349250"/>
            <a:ext cx="3943708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Coil schedule details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206" y="1295400"/>
            <a:ext cx="3785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Resources per location: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85607"/>
              </p:ext>
            </p:extLst>
          </p:nvPr>
        </p:nvGraphicFramePr>
        <p:xfrm>
          <a:off x="228601" y="1714560"/>
          <a:ext cx="8499473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903"/>
                <a:gridCol w="837043"/>
                <a:gridCol w="5653527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Operation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Techs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 </a:t>
                      </a:r>
                      <a:endParaRPr lang="en-US" sz="16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Wind / cure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2.5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 techs wind/cure inner, wind outer -  0.5 tech cures outer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React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 line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Impregnate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 lines in parallel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Prep for </a:t>
                      </a:r>
                      <a:r>
                        <a:rPr lang="en-US" sz="1600" dirty="0" smtClean="0">
                          <a:effectLst/>
                        </a:rPr>
                        <a:t>cm </a:t>
                      </a:r>
                      <a:r>
                        <a:rPr lang="en-US" sz="1600" dirty="0" err="1" smtClean="0">
                          <a:effectLst/>
                        </a:rPr>
                        <a:t>assy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*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Same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 tech as outer layer cure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" y="3581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Total Tooling per location: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77576"/>
              </p:ext>
            </p:extLst>
          </p:nvPr>
        </p:nvGraphicFramePr>
        <p:xfrm>
          <a:off x="199232" y="4038600"/>
          <a:ext cx="8440734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399"/>
                <a:gridCol w="762000"/>
                <a:gridCol w="5240335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Item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Qty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 </a:t>
                      </a:r>
                      <a:endParaRPr lang="en-US" sz="16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Winding</a:t>
                      </a:r>
                      <a:r>
                        <a:rPr lang="en-US" sz="1600" baseline="0" dirty="0" smtClean="0">
                          <a:effectLst/>
                        </a:rPr>
                        <a:t> mandrel </a:t>
                      </a:r>
                      <a:r>
                        <a:rPr lang="en-US" sz="1600" baseline="0" dirty="0" err="1" smtClean="0">
                          <a:effectLst/>
                        </a:rPr>
                        <a:t>assy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Includes pushers, spacers, segments, etc.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Reaction oven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Reaction tooling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Prep occurs</a:t>
                      </a:r>
                      <a:r>
                        <a:rPr lang="en-US" sz="1600" baseline="0" dirty="0" smtClean="0">
                          <a:effectLst/>
                          <a:latin typeface="+mn-lt"/>
                        </a:rPr>
                        <a:t> in parallel w/reaction, + reaction tool is occupied during 1</a:t>
                      </a:r>
                      <a:r>
                        <a:rPr lang="en-US" sz="1600" baseline="30000" dirty="0" smtClean="0">
                          <a:effectLst/>
                          <a:latin typeface="+mn-lt"/>
                        </a:rPr>
                        <a:t>st</a:t>
                      </a:r>
                      <a:r>
                        <a:rPr lang="en-US" sz="1600" baseline="0" dirty="0" smtClean="0">
                          <a:effectLst/>
                          <a:latin typeface="+mn-lt"/>
                        </a:rPr>
                        <a:t> ~ 10 days of impregnation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Impregnation station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Actual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 install/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impreg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/remove takes only ~ 1/3 of duration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Impregnation</a:t>
                      </a:r>
                      <a:r>
                        <a:rPr lang="en-US" sz="1600" baseline="0" dirty="0" smtClean="0">
                          <a:effectLst/>
                        </a:rPr>
                        <a:t> tooling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09800" y="31242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→ 7 coil techs total (excludes supervision)</a:t>
            </a:r>
          </a:p>
        </p:txBody>
      </p:sp>
      <p:sp>
        <p:nvSpPr>
          <p:cNvPr id="6" name="Bent Arrow 5"/>
          <p:cNvSpPr/>
          <p:nvPr/>
        </p:nvSpPr>
        <p:spPr bwMode="auto">
          <a:xfrm rot="16200000">
            <a:off x="2632869" y="5867400"/>
            <a:ext cx="457200" cy="304800"/>
          </a:xfrm>
          <a:prstGeom prst="ben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5972145"/>
            <a:ext cx="483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Note that 1 of each are available from R&amp;D</a:t>
            </a:r>
          </a:p>
        </p:txBody>
      </p:sp>
    </p:spTree>
    <p:extLst>
      <p:ext uri="{BB962C8B-B14F-4D97-AF65-F5344CB8AC3E}">
        <p14:creationId xmlns:p14="http://schemas.microsoft.com/office/powerpoint/2010/main" val="23797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" y="991493"/>
            <a:ext cx="9000972" cy="5454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47825" y="15875"/>
            <a:ext cx="5444119" cy="91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Complete Coil schedule</a:t>
            </a:r>
          </a:p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(1/2 production x 2 locations)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3145">
            <a:off x="4424362" y="6141441"/>
            <a:ext cx="396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99443" y="1330531"/>
            <a:ext cx="396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6382" y="1904999"/>
            <a:ext cx="19304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/>
              <a:t> </a:t>
            </a:r>
            <a:r>
              <a:rPr lang="en-US" sz="1600" dirty="0" smtClean="0"/>
              <a:t>2 coils with 2x duration (new tools)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906167" y="6125633"/>
            <a:ext cx="130205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9/10/20 finish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1176643"/>
            <a:ext cx="13716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3/15/17 start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(after last R&amp;D coil)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47825" y="15875"/>
            <a:ext cx="5444119" cy="91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Coil Prep schedule</a:t>
            </a:r>
          </a:p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(1/2 production x 2 locations)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1109066"/>
            <a:ext cx="9013825" cy="529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26382" y="1904999"/>
            <a:ext cx="1930401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Cmm inspection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Install midplane ground insulation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Part time use of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coil winder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65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708544"/>
            <a:ext cx="9144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51010" y="228600"/>
            <a:ext cx="5614037" cy="71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 smtClean="0">
                <a:solidFill>
                  <a:srgbClr val="FF0000"/>
                </a:solidFill>
                <a:latin typeface="Bitstream Vera Serif"/>
              </a:rPr>
              <a:t>Yoke / Shell Subassembly</a:t>
            </a:r>
          </a:p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dirty="0" smtClean="0">
                <a:solidFill>
                  <a:srgbClr val="FF0000"/>
                </a:solidFill>
                <a:latin typeface="Bitstream Vera Serif"/>
              </a:rPr>
              <a:t>(1/2 production shown x 2 parallel lines)</a:t>
            </a:r>
            <a:endParaRPr lang="en-GB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000125"/>
            <a:ext cx="805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Parallel effort to production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Early start due to (slightly) longer task duration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Assembly (2 x 2 Techs), Strain Gauge Installation (1 Tech) performed in parallel</a:t>
            </a:r>
          </a:p>
          <a:p>
            <a:pPr algn="ctr"/>
            <a:r>
              <a:rPr lang="en-US" sz="1800" dirty="0" smtClean="0"/>
              <a:t>→All subassemblies available for production, including shipping time</a:t>
            </a:r>
            <a:endParaRPr lang="en-US" sz="1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4630806"/>
            <a:ext cx="1764804" cy="15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42567" y="2344579"/>
            <a:ext cx="96123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Need date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2333" y="2936914"/>
            <a:ext cx="9612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10/3/18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9482" y="3660577"/>
            <a:ext cx="9612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3/11/19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9573" y="6029792"/>
            <a:ext cx="9612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1/7/21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Data\Microsoft\Templates\LBNL.pot</Template>
  <TotalTime>41091</TotalTime>
  <Pages>1</Pages>
  <Words>671</Words>
  <Application>Microsoft Office PowerPoint</Application>
  <PresentationFormat>On-screen Show (4:3)</PresentationFormat>
  <Paragraphs>145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LBNL</vt:lpstr>
      <vt:lpstr>IR Quadrupole Production Plan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Anerella, Michael D</cp:lastModifiedBy>
  <cp:revision>1630</cp:revision>
  <cp:lastPrinted>2013-06-07T17:09:15Z</cp:lastPrinted>
  <dcterms:created xsi:type="dcterms:W3CDTF">2004-10-30T19:36:16Z</dcterms:created>
  <dcterms:modified xsi:type="dcterms:W3CDTF">2013-06-07T20:20:23Z</dcterms:modified>
</cp:coreProperties>
</file>