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7" r:id="rId3"/>
    <p:sldId id="378" r:id="rId4"/>
    <p:sldId id="380" r:id="rId5"/>
    <p:sldId id="381" r:id="rId6"/>
    <p:sldId id="382" r:id="rId7"/>
    <p:sldId id="383" r:id="rId8"/>
    <p:sldId id="384" r:id="rId9"/>
    <p:sldId id="379" r:id="rId10"/>
    <p:sldId id="353" r:id="rId11"/>
    <p:sldId id="332" r:id="rId12"/>
    <p:sldId id="335" r:id="rId13"/>
    <p:sldId id="364" r:id="rId14"/>
    <p:sldId id="385" r:id="rId15"/>
    <p:sldId id="386" r:id="rId16"/>
    <p:sldId id="33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6" autoAdjust="0"/>
    <p:restoredTop sz="94660"/>
  </p:normalViewPr>
  <p:slideViewPr>
    <p:cSldViewPr>
      <p:cViewPr>
        <p:scale>
          <a:sx n="85" d="100"/>
          <a:sy n="85" d="100"/>
        </p:scale>
        <p:origin x="-6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477D2-AF4B-3D4B-823D-CCEDF5BB09F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90DAC-955E-8841-A3E7-7E2182F0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4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CC432-9518-46F0-9776-6B790F60C221}" type="datetimeFigureOut">
              <a:rPr lang="en-US" smtClean="0"/>
              <a:pPr/>
              <a:t>6/10/2013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BBDC1-A6E4-4829-9D64-CEB62B041C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9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AFEC2-BFFE-A741-9FC7-1EC0FFAAE006}" type="slidenum">
              <a:rPr lang="en-US"/>
              <a:pPr/>
              <a:t>3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47" y="4343798"/>
            <a:ext cx="5030107" cy="41155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31763"/>
            <a:ext cx="82296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10, 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W. Hofle @LARP Review June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9C98-ABE5-4DA9-AF15-1537A2100CE9}" type="slidenum">
              <a:rPr lang="en-US"/>
              <a:pPr>
                <a:defRPr/>
              </a:pPr>
              <a:t>‹#›</a:t>
            </a:fld>
            <a:r>
              <a:rPr lang="en-US" dirty="0"/>
              <a:t>/28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46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3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8A21-83CA-4710-AD94-5D6A3C6AA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dico.cern.ch/conferenceDisplay.py?confId=234589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7157" y="1752600"/>
            <a:ext cx="647061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High Bandwidth Transverse Feedback </a:t>
            </a:r>
          </a:p>
          <a:p>
            <a:pPr algn="ctr"/>
            <a:r>
              <a:rPr lang="en-US" sz="3200" dirty="0" smtClean="0"/>
              <a:t>within the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dirty="0" smtClean="0"/>
              <a:t>HC Injector </a:t>
            </a:r>
            <a:r>
              <a:rPr lang="en-US" sz="3200" dirty="0" smtClean="0">
                <a:solidFill>
                  <a:srgbClr val="FF0000"/>
                </a:solidFill>
              </a:rPr>
              <a:t>U</a:t>
            </a:r>
            <a:r>
              <a:rPr lang="en-US" sz="3200" dirty="0" smtClean="0"/>
              <a:t>pgrade </a:t>
            </a:r>
            <a:r>
              <a:rPr lang="en-US" sz="3200" dirty="0" smtClean="0">
                <a:solidFill>
                  <a:srgbClr val="FF0000"/>
                </a:solidFill>
              </a:rPr>
              <a:t>P</a:t>
            </a:r>
            <a:r>
              <a:rPr lang="en-US" sz="3200" dirty="0" smtClean="0"/>
              <a:t>roject</a:t>
            </a:r>
          </a:p>
          <a:p>
            <a:pPr algn="ctr"/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LIU</a:t>
            </a:r>
            <a:r>
              <a:rPr lang="en-US" sz="3200" dirty="0" smtClean="0"/>
              <a:t>)</a:t>
            </a:r>
            <a:endParaRPr lang="en-US" sz="2400" dirty="0" smtClean="0"/>
          </a:p>
          <a:p>
            <a:pPr marL="457200" indent="-457200" algn="ctr">
              <a:buAutoNum type="alphaUcPeriod" startAt="23"/>
            </a:pPr>
            <a:endParaRPr lang="en-US" sz="2400" dirty="0" smtClean="0"/>
          </a:p>
          <a:p>
            <a:pPr algn="ctr"/>
            <a:r>
              <a:rPr lang="en-US" dirty="0" smtClean="0"/>
              <a:t>W. </a:t>
            </a:r>
            <a:r>
              <a:rPr lang="en-US" dirty="0" err="1" smtClean="0"/>
              <a:t>Hofle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CERN BE-RF-FB</a:t>
            </a:r>
          </a:p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191000" cy="365125"/>
          </a:xfrm>
        </p:spPr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56388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10.06.2013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546" y="1219200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sz="2000" dirty="0" smtClean="0"/>
              <a:t>Increase performance </a:t>
            </a:r>
            <a:r>
              <a:rPr lang="en-US" sz="2000" dirty="0" smtClean="0">
                <a:sym typeface="Wingdings" pitchFamily="2" charset="2"/>
              </a:rPr>
              <a:t> higher brightness</a:t>
            </a:r>
          </a:p>
          <a:p>
            <a:pPr marL="1200150" lvl="2" indent="-285750">
              <a:buClr>
                <a:srgbClr val="FF0000"/>
              </a:buClr>
              <a:buSzPct val="60000"/>
              <a:buBlip>
                <a:blip r:embed="rId3"/>
              </a:buBlip>
            </a:pPr>
            <a:r>
              <a:rPr lang="en-US" sz="2000" dirty="0" smtClean="0">
                <a:sym typeface="Wingdings" pitchFamily="2" charset="2"/>
              </a:rPr>
              <a:t>LINAC4 (H- </a:t>
            </a:r>
            <a:r>
              <a:rPr lang="en-US" sz="2000" dirty="0" err="1" smtClean="0">
                <a:sym typeface="Wingdings" pitchFamily="2" charset="2"/>
              </a:rPr>
              <a:t>linac</a:t>
            </a:r>
            <a:r>
              <a:rPr lang="en-US" sz="2000" dirty="0" smtClean="0">
                <a:sym typeface="Wingdings" pitchFamily="2" charset="2"/>
              </a:rPr>
              <a:t>) is being constructed</a:t>
            </a:r>
          </a:p>
          <a:p>
            <a:pPr marL="1200150" lvl="2" indent="-285750">
              <a:buClr>
                <a:srgbClr val="FF0000"/>
              </a:buClr>
              <a:buSzPct val="60000"/>
              <a:buBlip>
                <a:blip r:embed="rId3"/>
              </a:buBlip>
            </a:pPr>
            <a:r>
              <a:rPr lang="en-US" sz="2000" dirty="0" smtClean="0">
                <a:sym typeface="Wingdings" pitchFamily="2" charset="2"/>
              </a:rPr>
              <a:t>raise of injection energy into PSB from 50 </a:t>
            </a:r>
            <a:r>
              <a:rPr lang="en-US" sz="2000" dirty="0" err="1" smtClean="0">
                <a:sym typeface="Wingdings" pitchFamily="2" charset="2"/>
              </a:rPr>
              <a:t>MeV</a:t>
            </a:r>
            <a:r>
              <a:rPr lang="en-US" sz="2000" dirty="0" smtClean="0">
                <a:sym typeface="Wingdings" pitchFamily="2" charset="2"/>
              </a:rPr>
              <a:t> to 160 </a:t>
            </a:r>
            <a:r>
              <a:rPr lang="en-US" sz="2000" dirty="0" err="1" smtClean="0">
                <a:sym typeface="Wingdings" pitchFamily="2" charset="2"/>
              </a:rPr>
              <a:t>MeV</a:t>
            </a:r>
            <a:r>
              <a:rPr lang="en-US" sz="2000" dirty="0" smtClean="0">
                <a:sym typeface="Wingdings" pitchFamily="2" charset="2"/>
              </a:rPr>
              <a:t> (LINAC4)</a:t>
            </a:r>
          </a:p>
          <a:p>
            <a:pPr marL="1200150" lvl="2" indent="-285750">
              <a:buClr>
                <a:srgbClr val="FF0000"/>
              </a:buClr>
              <a:buSzPct val="60000"/>
              <a:buBlip>
                <a:blip r:embed="rId3"/>
              </a:buBlip>
            </a:pPr>
            <a:r>
              <a:rPr lang="en-US" sz="2000" dirty="0" smtClean="0">
                <a:sym typeface="Wingdings" pitchFamily="2" charset="2"/>
              </a:rPr>
              <a:t>increase injection energy into PS (space charge limits) 1.42 </a:t>
            </a:r>
            <a:r>
              <a:rPr lang="en-US" sz="2000" dirty="0" err="1" smtClean="0">
                <a:sym typeface="Wingdings" pitchFamily="2" charset="2"/>
              </a:rPr>
              <a:t>GeV</a:t>
            </a:r>
            <a:endParaRPr lang="en-US" sz="2000" dirty="0" smtClean="0">
              <a:sym typeface="Wingdings" pitchFamily="2" charset="2"/>
            </a:endParaRPr>
          </a:p>
          <a:p>
            <a:pPr marL="1200150" lvl="2" indent="-285750">
              <a:buClr>
                <a:srgbClr val="FF0000"/>
              </a:buClr>
              <a:buSzPct val="60000"/>
              <a:buBlip>
                <a:blip r:embed="rId3"/>
              </a:buBlip>
            </a:pPr>
            <a:r>
              <a:rPr lang="en-US" sz="2000" dirty="0" smtClean="0">
                <a:sym typeface="Wingdings" pitchFamily="2" charset="2"/>
              </a:rPr>
              <a:t>SPS: RF upgrade (power),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Q20 optics (lower </a:t>
            </a:r>
            <a:r>
              <a:rPr lang="en-US" sz="2000" dirty="0" err="1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sz="2000" baseline="-25000" dirty="0" err="1" smtClean="0">
                <a:solidFill>
                  <a:srgbClr val="0070C0"/>
                </a:solidFill>
                <a:sym typeface="Wingdings" pitchFamily="2" charset="2"/>
              </a:rPr>
              <a:t>T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TMCI</a:t>
            </a: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1200150" lvl="2" indent="-285750">
              <a:buClr>
                <a:srgbClr val="FF0000"/>
              </a:buClr>
              <a:buSzPct val="60000"/>
              <a:buBlip>
                <a:blip r:embed="rId3"/>
              </a:buBlip>
            </a:pP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vacuum chamber coating in SPS as part of </a:t>
            </a:r>
            <a:r>
              <a:rPr lang="en-US" sz="2000" dirty="0" err="1" smtClean="0">
                <a:solidFill>
                  <a:srgbClr val="0070C0"/>
                </a:solidFill>
                <a:sym typeface="Wingdings" pitchFamily="2" charset="2"/>
              </a:rPr>
              <a:t>ecloud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 mitigation</a:t>
            </a:r>
          </a:p>
          <a:p>
            <a:pPr marL="1200150" lvl="2" indent="-285750">
              <a:buClr>
                <a:srgbClr val="FF0000"/>
              </a:buClr>
              <a:buSzPct val="60000"/>
              <a:buBlip>
                <a:blip r:embed="rId3"/>
              </a:buBlip>
            </a:pPr>
            <a:r>
              <a:rPr lang="en-US" sz="2000" i="1" dirty="0" smtClean="0">
                <a:solidFill>
                  <a:srgbClr val="FF0000"/>
                </a:solidFill>
                <a:sym typeface="Wingdings" pitchFamily="2" charset="2"/>
              </a:rPr>
              <a:t>high bandwidth feedback</a:t>
            </a:r>
          </a:p>
          <a:p>
            <a:pPr marL="1200150" lvl="2" indent="-285750">
              <a:buClr>
                <a:srgbClr val="FF0000"/>
              </a:buClr>
              <a:buSzPct val="60000"/>
              <a:buBlip>
                <a:blip r:embed="rId3"/>
              </a:buBlip>
            </a:pP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LLRF upgrades </a:t>
            </a:r>
            <a:r>
              <a:rPr lang="en-US" sz="2000" dirty="0" smtClean="0">
                <a:sym typeface="Wingdings" pitchFamily="2" charset="2"/>
              </a:rPr>
              <a:t>in PSB,PS,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SPS</a:t>
            </a:r>
            <a:r>
              <a:rPr lang="en-US" sz="2000" dirty="0" smtClean="0">
                <a:sym typeface="Wingdings" pitchFamily="2" charset="2"/>
              </a:rPr>
              <a:t> with additional long./cavity  feedbacks</a:t>
            </a:r>
          </a:p>
          <a:p>
            <a:pPr marL="1200150" lvl="2" indent="-285750">
              <a:buClr>
                <a:srgbClr val="FF0000"/>
              </a:buClr>
              <a:buSzPct val="60000"/>
              <a:buBlip>
                <a:blip r:embed="rId3"/>
              </a:buBlip>
            </a:pPr>
            <a:r>
              <a:rPr lang="en-US" sz="2000" dirty="0" smtClean="0">
                <a:sym typeface="Wingdings" pitchFamily="2" charset="2"/>
              </a:rPr>
              <a:t>upgrades for beam transfer, collimation, scraping, instrumentation</a:t>
            </a:r>
          </a:p>
          <a:p>
            <a:pPr marL="742950" lvl="1" indent="-285750">
              <a:buClr>
                <a:srgbClr val="FF0000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742950" lvl="1" indent="-285750"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sz="2000" dirty="0" smtClean="0"/>
              <a:t>Increase reliability and lifetimes (exploitation until 2030+)</a:t>
            </a:r>
          </a:p>
          <a:p>
            <a:pPr marL="742950" lvl="1" indent="-285750"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sz="2000" dirty="0" smtClean="0"/>
              <a:t>Spares, radio-protection, replacement of aging equipment</a:t>
            </a:r>
          </a:p>
          <a:p>
            <a:pPr marL="742950" lvl="1" indent="-285750">
              <a:buClr>
                <a:srgbClr val="FF0000"/>
              </a:buClr>
              <a:buSzPct val="100000"/>
            </a:pPr>
            <a:endParaRPr lang="en-US" sz="2000" dirty="0" smtClean="0"/>
          </a:p>
          <a:p>
            <a:pPr marL="742950" lvl="1" indent="-285750"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sz="2000" dirty="0" smtClean="0"/>
              <a:t>Project timeline: “baseline” completed after LS2 (long shutdown 2 of LHC)</a:t>
            </a:r>
          </a:p>
          <a:p>
            <a:pPr marL="742950" lvl="1" indent="-285750">
              <a:buClr>
                <a:srgbClr val="FF0000"/>
              </a:buClr>
              <a:buSzPct val="100000"/>
            </a:pPr>
            <a:r>
              <a:rPr lang="en-US" sz="2000" dirty="0" smtClean="0"/>
              <a:t>	installations; LS1 started at end of 2012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68724" y="228600"/>
            <a:ext cx="385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LIU project: Goals and Means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8" y="542693"/>
            <a:ext cx="8132739" cy="56323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objective: cure transverse “single bunch” instability by feedback</a:t>
            </a:r>
          </a:p>
          <a:p>
            <a:endParaRPr lang="en-US" sz="2000" dirty="0"/>
          </a:p>
          <a:p>
            <a:r>
              <a:rPr lang="en-US" sz="2000" dirty="0" smtClean="0"/>
              <a:t>two collective effects are limiting the </a:t>
            </a:r>
          </a:p>
          <a:p>
            <a:r>
              <a:rPr lang="en-US" sz="2000" dirty="0" smtClean="0"/>
              <a:t>SPS performance as LHC injector</a:t>
            </a:r>
            <a:endParaRPr lang="en-US" sz="2000" dirty="0"/>
          </a:p>
          <a:p>
            <a:pPr marL="742950" lvl="1" indent="-285750"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sz="2000" dirty="0" smtClean="0"/>
              <a:t>e-cloud</a:t>
            </a:r>
          </a:p>
          <a:p>
            <a:pPr marL="742950" lvl="1" indent="-285750"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sz="2000" dirty="0" smtClean="0"/>
              <a:t>TMCI</a:t>
            </a:r>
          </a:p>
          <a:p>
            <a:pPr marL="0" lvl="1">
              <a:buClr>
                <a:srgbClr val="FF0000"/>
              </a:buClr>
              <a:buSzPct val="100000"/>
            </a:pPr>
            <a:r>
              <a:rPr lang="en-US" sz="2000" dirty="0" smtClean="0"/>
              <a:t>similarities:  both effects cause vertical </a:t>
            </a:r>
            <a:r>
              <a:rPr lang="en-US" sz="2000" i="1" dirty="0" smtClean="0"/>
              <a:t>intra</a:t>
            </a:r>
            <a:r>
              <a:rPr lang="en-US" sz="2000" dirty="0" smtClean="0"/>
              <a:t> bunch instability</a:t>
            </a:r>
          </a:p>
          <a:p>
            <a:r>
              <a:rPr lang="en-US" sz="2000" dirty="0" smtClean="0"/>
              <a:t>high chromaticity suppresses instability to a certain extent</a:t>
            </a:r>
          </a:p>
          <a:p>
            <a:endParaRPr lang="en-US" sz="2000" dirty="0"/>
          </a:p>
          <a:p>
            <a:r>
              <a:rPr lang="en-US" sz="2000" dirty="0"/>
              <a:t>f</a:t>
            </a:r>
            <a:r>
              <a:rPr lang="en-US" sz="2000" dirty="0" smtClean="0"/>
              <a:t>eedback expected to permit running at low chromaticity and at intensities beyond which high chromaticity is an established cure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review of  SPS mitigation strategy (</a:t>
            </a:r>
            <a:r>
              <a:rPr lang="en-US" sz="2000" dirty="0" err="1" smtClean="0">
                <a:solidFill>
                  <a:srgbClr val="0000FF"/>
                </a:solidFill>
              </a:rPr>
              <a:t>ecloud</a:t>
            </a:r>
            <a:r>
              <a:rPr lang="en-US" sz="2000" dirty="0" smtClean="0">
                <a:solidFill>
                  <a:srgbClr val="0000FF"/>
                </a:solidFill>
              </a:rPr>
              <a:t> / TMCI) around 2015/2016</a:t>
            </a:r>
          </a:p>
          <a:p>
            <a:endParaRPr lang="en-US" sz="2000" dirty="0" smtClean="0"/>
          </a:p>
          <a:p>
            <a:r>
              <a:rPr lang="en-US" sz="2000" dirty="0" smtClean="0"/>
              <a:t>Feedback important to maintain small transverse </a:t>
            </a:r>
            <a:r>
              <a:rPr lang="en-US" sz="2000" dirty="0" err="1" smtClean="0"/>
              <a:t>emittances</a:t>
            </a:r>
            <a:r>
              <a:rPr lang="en-US" sz="2000" dirty="0" smtClean="0"/>
              <a:t> 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 smtClean="0"/>
              <a:t>Also beneficial to provide enhanced stability for scrubbing beam (two </a:t>
            </a:r>
            <a:r>
              <a:rPr lang="en-US" sz="2000" dirty="0" err="1" smtClean="0"/>
              <a:t>bunchlets</a:t>
            </a:r>
            <a:r>
              <a:rPr lang="en-US" sz="2000" dirty="0" smtClean="0"/>
              <a:t> spaced 5 ns every 25 ns)</a:t>
            </a:r>
            <a:endParaRPr lang="en-US" sz="2000" dirty="0"/>
          </a:p>
          <a:p>
            <a:pPr marL="342900" indent="-342900">
              <a:buBlip>
                <a:blip r:embed="rId3"/>
              </a:buBlip>
            </a:pPr>
            <a:r>
              <a:rPr lang="en-US" sz="2000" dirty="0" smtClean="0"/>
              <a:t>Complementary to existing coupled bunch feedback (20 MHz bandwidth)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0"/>
            <a:ext cx="6111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Motivation for High Bandwidth </a:t>
            </a:r>
            <a:r>
              <a:rPr lang="en-US" sz="2400" dirty="0">
                <a:solidFill>
                  <a:srgbClr val="0000FF"/>
                </a:solidFill>
              </a:rPr>
              <a:t>F</a:t>
            </a:r>
            <a:r>
              <a:rPr lang="en-US" sz="2400" dirty="0" smtClean="0">
                <a:solidFill>
                  <a:srgbClr val="0000FF"/>
                </a:solidFill>
              </a:rPr>
              <a:t>eedback in SPS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.web.cern.ch/SL/sli/sp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1320" y="740650"/>
            <a:ext cx="4610100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2057400"/>
            <a:ext cx="17376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RF, low radiation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5181600"/>
            <a:ext cx="2395207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special instrumentation</a:t>
            </a:r>
          </a:p>
          <a:p>
            <a:r>
              <a:rPr lang="en-US" dirty="0" smtClean="0"/>
              <a:t>no RF infrastructure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124200"/>
            <a:ext cx="216328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extraction CNGS/LHC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3048000"/>
            <a:ext cx="100059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524000"/>
            <a:ext cx="2180084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slow extraction</a:t>
            </a:r>
          </a:p>
          <a:p>
            <a:r>
              <a:rPr lang="en-US" dirty="0" smtClean="0"/>
              <a:t>radiation high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current transverse FB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486400"/>
            <a:ext cx="154933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extraction LHC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4423" y="5478966"/>
            <a:ext cx="2273058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LSS3 layout followed up </a:t>
            </a:r>
          </a:p>
          <a:p>
            <a:r>
              <a:rPr lang="en-US" sz="1400" dirty="0" smtClean="0"/>
              <a:t>by working group under LIU</a:t>
            </a:r>
          </a:p>
          <a:p>
            <a:r>
              <a:rPr lang="en-US" sz="1400" dirty="0" smtClean="0"/>
              <a:t>led by E. </a:t>
            </a:r>
            <a:r>
              <a:rPr lang="en-US" sz="1400" dirty="0" err="1" smtClean="0"/>
              <a:t>Montesinos</a:t>
            </a:r>
            <a:r>
              <a:rPr lang="en-US" sz="1400" dirty="0" smtClean="0"/>
              <a:t> (BE-RF)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629400" y="5867400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9600" y="6096000"/>
            <a:ext cx="2209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location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52800" y="1219200"/>
            <a:ext cx="213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86600" y="914400"/>
            <a:ext cx="18853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base line location</a:t>
            </a:r>
          </a:p>
          <a:p>
            <a:r>
              <a:rPr lang="en-US" dirty="0" smtClean="0"/>
              <a:t>for wide band TFB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7696200" y="1600200"/>
            <a:ext cx="6858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5325" y="76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Implementation in SPS:  Locations for transverse feedbacks in SPS</a:t>
            </a:r>
          </a:p>
        </p:txBody>
      </p:sp>
    </p:spTree>
    <p:extLst>
      <p:ext uri="{BB962C8B-B14F-4D97-AF65-F5344CB8AC3E}">
        <p14:creationId xmlns:p14="http://schemas.microsoft.com/office/powerpoint/2010/main" val="31491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53120"/>
            <a:ext cx="3675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New kickers – Tunnel Space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91301"/>
            <a:ext cx="2895600" cy="365125"/>
          </a:xfrm>
        </p:spPr>
        <p:txBody>
          <a:bodyPr/>
          <a:lstStyle/>
          <a:p>
            <a:r>
              <a:rPr lang="en-GB" smtClean="0"/>
              <a:t>W. Hofle @LARP Review June 2013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990600"/>
            <a:ext cx="7620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sz="2000" dirty="0">
                <a:sym typeface="Wingdings"/>
              </a:rPr>
              <a:t>S</a:t>
            </a:r>
            <a:r>
              <a:rPr lang="en-US" sz="2000" dirty="0" smtClean="0">
                <a:sym typeface="Wingdings"/>
              </a:rPr>
              <a:t>hort (array of) </a:t>
            </a:r>
            <a:r>
              <a:rPr lang="en-US" sz="2000" dirty="0" err="1" smtClean="0">
                <a:sym typeface="Wingdings"/>
              </a:rPr>
              <a:t>striplines</a:t>
            </a:r>
            <a:r>
              <a:rPr lang="en-US" sz="2000" dirty="0" smtClean="0">
                <a:sym typeface="Wingdings"/>
              </a:rPr>
              <a:t>, slotted wave guides, cavities ?</a:t>
            </a:r>
          </a:p>
          <a:p>
            <a:pPr marL="742950" lvl="1" indent="-285750">
              <a:spcAft>
                <a:spcPts val="6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sym typeface="Wingdings"/>
              </a:rPr>
              <a:t>Location: dispersion </a:t>
            </a:r>
            <a:r>
              <a:rPr lang="en-US" sz="2000" dirty="0" err="1" smtClean="0">
                <a:sym typeface="Wingdings"/>
              </a:rPr>
              <a:t>supressor</a:t>
            </a:r>
            <a:r>
              <a:rPr lang="en-US" sz="2000" dirty="0" smtClean="0">
                <a:sym typeface="Wingdings"/>
              </a:rPr>
              <a:t>, flat vacuum chamber</a:t>
            </a:r>
          </a:p>
          <a:p>
            <a:pPr marL="742950" lvl="1" indent="-285750">
              <a:spcAft>
                <a:spcPts val="6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sym typeface="Wingdings"/>
              </a:rPr>
              <a:t>Frequency reach &lt; 1.5 GHz</a:t>
            </a:r>
          </a:p>
          <a:p>
            <a:pPr marL="742950" lvl="1" indent="-285750">
              <a:spcAft>
                <a:spcPts val="6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sym typeface="Wingdings"/>
              </a:rPr>
              <a:t>Cabling / Infra-structure being prepared in LS1 (2013/2014)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91301"/>
            <a:ext cx="2133600" cy="365125"/>
          </a:xfrm>
        </p:spPr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91301"/>
            <a:ext cx="2133600" cy="365125"/>
          </a:xfrm>
        </p:spPr>
        <p:txBody>
          <a:bodyPr/>
          <a:lstStyle/>
          <a:p>
            <a:fld id="{DAF08A21-83CA-4710-AD94-5D6A3C6AA84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3" y="2902392"/>
            <a:ext cx="4569922" cy="3426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03" y="3587776"/>
            <a:ext cx="3655938" cy="2741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6350" y="2664446"/>
            <a:ext cx="3238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Low attenuation, low dispersion </a:t>
            </a:r>
          </a:p>
          <a:p>
            <a:r>
              <a:rPr lang="en-GB" dirty="0" smtClean="0"/>
              <a:t>“smooth-wall” coax-cables 7/8”</a:t>
            </a:r>
          </a:p>
          <a:p>
            <a:r>
              <a:rPr lang="en-GB" dirty="0"/>
              <a:t>i</a:t>
            </a:r>
            <a:r>
              <a:rPr lang="en-GB" dirty="0" smtClean="0"/>
              <a:t>nstalled in May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8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84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Time-Line: SPS Implementation of vertical High Bandwidth Feedback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25727" y="1556698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Year 4</a:t>
            </a:r>
            <a:endParaRPr lang="en-US" sz="1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749122" y="1556698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Year 3</a:t>
            </a:r>
            <a:endParaRPr lang="en-US" sz="1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827402" y="1556698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Year 2</a:t>
            </a:r>
            <a:endParaRPr lang="en-US" sz="1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982492" y="1556698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+mn-lt"/>
              </a:rPr>
              <a:t>Year 1</a:t>
            </a:r>
            <a:endParaRPr lang="en-US" sz="1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47447" y="1556698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Year 5</a:t>
            </a:r>
            <a:endParaRPr lang="en-US" sz="1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818" y="2718138"/>
            <a:ext cx="844910" cy="2867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Phase 1: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83567" y="1753609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2017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630137" y="2060160"/>
            <a:ext cx="8113094" cy="457200"/>
          </a:xfrm>
          <a:prstGeom prst="rightArrow">
            <a:avLst>
              <a:gd name="adj1" fmla="val 54040"/>
              <a:gd name="adj2" fmla="val 33129"/>
            </a:avLst>
          </a:prstGeom>
          <a:noFill/>
          <a:ln w="38100" cap="flat" cmpd="sng" algn="ctr">
            <a:solidFill>
              <a:srgbClr val="00B0F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77981" y="1752383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2014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rot="16200000" flipH="1">
            <a:off x="2493695" y="2264252"/>
            <a:ext cx="420624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45767" y="1746163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27" name="Straight Connector 7"/>
          <p:cNvCxnSpPr>
            <a:cxnSpLocks noChangeShapeType="1"/>
          </p:cNvCxnSpPr>
          <p:nvPr/>
        </p:nvCxnSpPr>
        <p:spPr bwMode="auto">
          <a:xfrm rot="5400000">
            <a:off x="3972287" y="2286015"/>
            <a:ext cx="228600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28" name="Straight Connector 7"/>
          <p:cNvCxnSpPr>
            <a:cxnSpLocks noChangeShapeType="1"/>
          </p:cNvCxnSpPr>
          <p:nvPr/>
        </p:nvCxnSpPr>
        <p:spPr bwMode="auto">
          <a:xfrm rot="5400000">
            <a:off x="3050567" y="2286015"/>
            <a:ext cx="228600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29" name="Straight Connector 7"/>
          <p:cNvCxnSpPr>
            <a:cxnSpLocks noChangeShapeType="1"/>
          </p:cNvCxnSpPr>
          <p:nvPr/>
        </p:nvCxnSpPr>
        <p:spPr bwMode="auto">
          <a:xfrm rot="5400000">
            <a:off x="2128847" y="2284065"/>
            <a:ext cx="228600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0" name="Straight Connector 7"/>
          <p:cNvCxnSpPr>
            <a:cxnSpLocks noChangeShapeType="1"/>
          </p:cNvCxnSpPr>
          <p:nvPr/>
        </p:nvCxnSpPr>
        <p:spPr bwMode="auto">
          <a:xfrm rot="5400000">
            <a:off x="6737447" y="2286015"/>
            <a:ext cx="228600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1" name="Straight Connector 8"/>
          <p:cNvCxnSpPr>
            <a:cxnSpLocks noChangeShapeType="1"/>
          </p:cNvCxnSpPr>
          <p:nvPr/>
        </p:nvCxnSpPr>
        <p:spPr bwMode="auto">
          <a:xfrm rot="16200000" flipH="1">
            <a:off x="1575978" y="2260250"/>
            <a:ext cx="412620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1752055" y="1752383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33" name="Straight Connector 8"/>
          <p:cNvCxnSpPr>
            <a:cxnSpLocks noChangeShapeType="1"/>
          </p:cNvCxnSpPr>
          <p:nvPr/>
        </p:nvCxnSpPr>
        <p:spPr bwMode="auto">
          <a:xfrm rot="16200000" flipH="1">
            <a:off x="649184" y="2265324"/>
            <a:ext cx="422768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793841" y="1740867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2011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35" name="Straight Connector 8"/>
          <p:cNvCxnSpPr>
            <a:cxnSpLocks noChangeShapeType="1"/>
          </p:cNvCxnSpPr>
          <p:nvPr/>
        </p:nvCxnSpPr>
        <p:spPr bwMode="auto">
          <a:xfrm rot="16200000" flipH="1">
            <a:off x="7101223" y="2267884"/>
            <a:ext cx="422768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6" name="Straight Connector 8"/>
          <p:cNvCxnSpPr>
            <a:cxnSpLocks noChangeShapeType="1"/>
          </p:cNvCxnSpPr>
          <p:nvPr/>
        </p:nvCxnSpPr>
        <p:spPr bwMode="auto">
          <a:xfrm rot="16200000" flipH="1">
            <a:off x="3413583" y="2266811"/>
            <a:ext cx="424288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7" name="Straight Connector 7"/>
          <p:cNvCxnSpPr>
            <a:cxnSpLocks noChangeShapeType="1"/>
          </p:cNvCxnSpPr>
          <p:nvPr/>
        </p:nvCxnSpPr>
        <p:spPr bwMode="auto">
          <a:xfrm rot="16200000" flipH="1">
            <a:off x="4334475" y="2269472"/>
            <a:ext cx="425944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540127" y="1753609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2015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39" name="Straight Connector 7"/>
          <p:cNvCxnSpPr>
            <a:cxnSpLocks noChangeShapeType="1"/>
          </p:cNvCxnSpPr>
          <p:nvPr/>
        </p:nvCxnSpPr>
        <p:spPr bwMode="auto">
          <a:xfrm rot="5400000">
            <a:off x="4894006" y="2286015"/>
            <a:ext cx="228600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40" name="Straight Connector 7"/>
          <p:cNvCxnSpPr>
            <a:cxnSpLocks noChangeShapeType="1"/>
          </p:cNvCxnSpPr>
          <p:nvPr/>
        </p:nvCxnSpPr>
        <p:spPr bwMode="auto">
          <a:xfrm rot="16200000" flipH="1">
            <a:off x="6177433" y="2268454"/>
            <a:ext cx="425407" cy="150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41" name="Straight Connector 7"/>
          <p:cNvCxnSpPr>
            <a:cxnSpLocks noChangeShapeType="1"/>
          </p:cNvCxnSpPr>
          <p:nvPr/>
        </p:nvCxnSpPr>
        <p:spPr bwMode="auto">
          <a:xfrm rot="5400000">
            <a:off x="1207127" y="2284065"/>
            <a:ext cx="228600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42" name="Straight Connector 7"/>
          <p:cNvCxnSpPr>
            <a:cxnSpLocks noChangeShapeType="1"/>
          </p:cNvCxnSpPr>
          <p:nvPr/>
        </p:nvCxnSpPr>
        <p:spPr bwMode="auto">
          <a:xfrm rot="16200000" flipH="1">
            <a:off x="5257580" y="2266587"/>
            <a:ext cx="421674" cy="150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43" name="Straight Connector 7"/>
          <p:cNvCxnSpPr>
            <a:cxnSpLocks noChangeShapeType="1"/>
          </p:cNvCxnSpPr>
          <p:nvPr/>
        </p:nvCxnSpPr>
        <p:spPr bwMode="auto">
          <a:xfrm rot="5400000">
            <a:off x="5815727" y="2286015"/>
            <a:ext cx="228600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421073" y="1753609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2016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28861" y="2207559"/>
            <a:ext cx="1212636" cy="1908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308947" y="2207559"/>
            <a:ext cx="824684" cy="1836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219231" y="1754835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2018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469167" y="1557235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Year 6</a:t>
            </a:r>
            <a:endParaRPr lang="en-US" sz="1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398207" y="1557235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Year 7</a:t>
            </a:r>
            <a:endParaRPr lang="en-US" sz="14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50" name="Straight Connector 7"/>
          <p:cNvCxnSpPr>
            <a:cxnSpLocks noChangeShapeType="1"/>
          </p:cNvCxnSpPr>
          <p:nvPr/>
        </p:nvCxnSpPr>
        <p:spPr bwMode="auto">
          <a:xfrm>
            <a:off x="2936938" y="1137875"/>
            <a:ext cx="0" cy="50292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none"/>
          </a:ln>
        </p:spPr>
      </p:cxnSp>
      <p:sp>
        <p:nvSpPr>
          <p:cNvPr id="64" name="Rectangle 63"/>
          <p:cNvSpPr/>
          <p:nvPr/>
        </p:nvSpPr>
        <p:spPr>
          <a:xfrm>
            <a:off x="1325062" y="2725757"/>
            <a:ext cx="1503800" cy="2791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demonstrator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16647" y="3045429"/>
            <a:ext cx="1453900" cy="614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power amplifiers for phase 2 tendering 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389252" y="5084944"/>
            <a:ext cx="2263124" cy="5257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phase 2 beam tests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10818" y="5084944"/>
            <a:ext cx="844910" cy="2867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Phase 2: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"/>
          <p:cNvCxnSpPr>
            <a:cxnSpLocks noChangeShapeType="1"/>
          </p:cNvCxnSpPr>
          <p:nvPr/>
        </p:nvCxnSpPr>
        <p:spPr bwMode="auto">
          <a:xfrm>
            <a:off x="3252047" y="1137875"/>
            <a:ext cx="0" cy="5029200"/>
          </a:xfrm>
          <a:prstGeom prst="line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none"/>
          </a:ln>
        </p:spPr>
      </p:cxnSp>
      <p:sp>
        <p:nvSpPr>
          <p:cNvPr id="75" name="Rectangle 74"/>
          <p:cNvSpPr/>
          <p:nvPr/>
        </p:nvSpPr>
        <p:spPr>
          <a:xfrm>
            <a:off x="3240736" y="1099710"/>
            <a:ext cx="1148516" cy="457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review for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phase 2: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"/>
          <p:cNvCxnSpPr>
            <a:cxnSpLocks noChangeShapeType="1"/>
          </p:cNvCxnSpPr>
          <p:nvPr/>
        </p:nvCxnSpPr>
        <p:spPr bwMode="auto">
          <a:xfrm flipH="1">
            <a:off x="6652376" y="1145309"/>
            <a:ext cx="6527" cy="5095103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 type="none"/>
          </a:ln>
        </p:spPr>
      </p:cxnSp>
      <p:sp>
        <p:nvSpPr>
          <p:cNvPr id="77" name="Rectangle 76"/>
          <p:cNvSpPr/>
          <p:nvPr/>
        </p:nvSpPr>
        <p:spPr>
          <a:xfrm>
            <a:off x="310818" y="5695660"/>
            <a:ext cx="844910" cy="2867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Phase 3: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658903" y="5670694"/>
            <a:ext cx="1933622" cy="2867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Final implementation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652376" y="1137875"/>
            <a:ext cx="929041" cy="4575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go / no-go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phase 3: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3" name="Straight Connector 8"/>
          <p:cNvCxnSpPr>
            <a:cxnSpLocks noChangeShapeType="1"/>
          </p:cNvCxnSpPr>
          <p:nvPr/>
        </p:nvCxnSpPr>
        <p:spPr bwMode="auto">
          <a:xfrm rot="16200000" flipH="1">
            <a:off x="7922247" y="2271544"/>
            <a:ext cx="422768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54" name="Straight Connector 7"/>
          <p:cNvCxnSpPr>
            <a:cxnSpLocks noChangeShapeType="1"/>
          </p:cNvCxnSpPr>
          <p:nvPr/>
        </p:nvCxnSpPr>
        <p:spPr bwMode="auto">
          <a:xfrm>
            <a:off x="7721289" y="2169765"/>
            <a:ext cx="0" cy="230550"/>
          </a:xfrm>
          <a:prstGeom prst="line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976447" y="1742399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2019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4007" y="3725812"/>
            <a:ext cx="1994620" cy="507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</a:t>
            </a:r>
            <a:r>
              <a:rPr lang="en-US" sz="1400" dirty="0" smtClean="0">
                <a:solidFill>
                  <a:schemeClr val="tx1"/>
                </a:solidFill>
              </a:rPr>
              <a:t>ew pick-up design and construction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31362" y="4369702"/>
            <a:ext cx="1767265" cy="5257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kickers design and construction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10,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Hofle @LARP Review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B9C98-ABE5-4DA9-AF15-1537A2100CE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65843" y="297366"/>
            <a:ext cx="2602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CERN contributions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4187" y="1267522"/>
            <a:ext cx="7391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Accelerator Physics Support</a:t>
            </a:r>
            <a:r>
              <a:rPr lang="en-US" dirty="0" smtClean="0">
                <a:sym typeface="Wingdings"/>
              </a:rPr>
              <a:t>: Simulations, integration studies for implementation in SPS (optics, aperture, impedance)</a:t>
            </a:r>
          </a:p>
          <a:p>
            <a:pPr marL="742950" lvl="1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Coordination</a:t>
            </a:r>
            <a:r>
              <a:rPr lang="en-US" dirty="0" smtClean="0">
                <a:sym typeface="Wingdings"/>
              </a:rPr>
              <a:t>, interface for potential contributions in Europe (for example kicker hardware from INF – </a:t>
            </a:r>
            <a:r>
              <a:rPr lang="en-US" dirty="0" err="1" smtClean="0">
                <a:sym typeface="Wingdings"/>
              </a:rPr>
              <a:t>Frascati</a:t>
            </a:r>
            <a:r>
              <a:rPr lang="en-US" dirty="0" smtClean="0">
                <a:sym typeface="Wingdings"/>
              </a:rPr>
              <a:t>)</a:t>
            </a:r>
          </a:p>
          <a:p>
            <a:pPr marL="742950" lvl="1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ym typeface="Wingdings"/>
              </a:rPr>
              <a:t>Project fully integrated within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LHC Injector Upgrade Project (LIU)</a:t>
            </a:r>
          </a:p>
          <a:p>
            <a:pPr marL="1200150" lvl="2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ym typeface="Wingdings"/>
              </a:rPr>
              <a:t>Engineering (FPGA and electronics development)</a:t>
            </a:r>
          </a:p>
          <a:p>
            <a:pPr marL="1200150" lvl="2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dirty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ick-up design and construction</a:t>
            </a:r>
            <a:endParaRPr lang="en-US" dirty="0">
              <a:sym typeface="Wingdings"/>
            </a:endParaRPr>
          </a:p>
          <a:p>
            <a:pPr marL="1200150" lvl="2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ym typeface="Wingdings"/>
              </a:rPr>
              <a:t>Fabrication of final system, vacuum structures, electronics</a:t>
            </a:r>
          </a:p>
          <a:p>
            <a:pPr marL="1200150" lvl="2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ym typeface="Wingdings"/>
              </a:rPr>
              <a:t>Integration of components, vacuum testing, tunnel infra-structure, cabling </a:t>
            </a:r>
          </a:p>
          <a:p>
            <a:pPr marL="1200150" lvl="2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ym typeface="Wingdings"/>
              </a:rPr>
              <a:t>Integration with Control System</a:t>
            </a:r>
          </a:p>
          <a:p>
            <a:pPr marL="1200150" lvl="2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ym typeface="Wingdings"/>
              </a:rPr>
              <a:t>Machine Developments, Commissioning</a:t>
            </a:r>
          </a:p>
        </p:txBody>
      </p:sp>
    </p:spTree>
    <p:extLst>
      <p:ext uri="{BB962C8B-B14F-4D97-AF65-F5344CB8AC3E}">
        <p14:creationId xmlns:p14="http://schemas.microsoft.com/office/powerpoint/2010/main" val="6266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10,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Hofle @LARP Review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B9C98-ABE5-4DA9-AF15-1537A2100CE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0335" y="282498"/>
            <a:ext cx="1373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408" y="892096"/>
            <a:ext cx="8305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ym typeface="Wingdings"/>
              </a:rPr>
              <a:t>SPS can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profit from High Bandwidth Transverse Feedback </a:t>
            </a:r>
            <a:r>
              <a:rPr lang="en-US" dirty="0" smtClean="0">
                <a:sym typeface="Wingdings"/>
              </a:rPr>
              <a:t>in a number of ways: 25 ns and 50 ns upgrade variants (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TMCI, ECI</a:t>
            </a:r>
            <a:r>
              <a:rPr lang="en-US" dirty="0" smtClean="0">
                <a:sym typeface="Wingdings"/>
              </a:rPr>
              <a:t>), and during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scrubbing</a:t>
            </a:r>
            <a:r>
              <a:rPr lang="en-US" dirty="0" smtClean="0">
                <a:sym typeface="Wingdings"/>
              </a:rPr>
              <a:t> (scrubbing beam !)</a:t>
            </a:r>
          </a:p>
          <a:p>
            <a:pPr marL="742950" lvl="1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ym typeface="Wingdings"/>
              </a:rPr>
              <a:t>Interest and potential applications in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PS and LHC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SPS is also a test-bed </a:t>
            </a:r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pPr marL="742950" lvl="1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ym typeface="Wingdings"/>
              </a:rPr>
              <a:t>CERN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committed to upgrade transverse feedbacks and high bandwidth transverse feedback </a:t>
            </a:r>
            <a:r>
              <a:rPr lang="en-US" dirty="0" smtClean="0">
                <a:sym typeface="Wingdings"/>
              </a:rPr>
              <a:t>in injectors within 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LIU Project frame</a:t>
            </a:r>
          </a:p>
          <a:p>
            <a:pPr marL="742950" lvl="1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ym typeface="Wingdings"/>
              </a:rPr>
              <a:t>2012 / 2013 Beam Tests with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SLAC developed demonstrator </a:t>
            </a:r>
            <a:r>
              <a:rPr lang="en-US" dirty="0" smtClean="0">
                <a:sym typeface="Wingdings"/>
              </a:rPr>
              <a:t>hardware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successful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Feedback loop closed with 3.2 GS/s digitization </a:t>
            </a:r>
            <a:r>
              <a:rPr lang="en-US" dirty="0" smtClean="0">
                <a:sym typeface="Wingdings"/>
              </a:rPr>
              <a:t>using a single bunch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confidence in digital technology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 </a:t>
            </a:r>
          </a:p>
          <a:p>
            <a:pPr marL="742950" lvl="1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Full exploration of demonstrator </a:t>
            </a:r>
            <a:r>
              <a:rPr lang="en-US" dirty="0" smtClean="0">
                <a:sym typeface="Wingdings"/>
              </a:rPr>
              <a:t>with beam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requires new hardware </a:t>
            </a:r>
            <a:r>
              <a:rPr lang="en-US" dirty="0" smtClean="0">
                <a:sym typeface="Wingdings"/>
              </a:rPr>
              <a:t>be put in place to overcome bandwidth limitations of present kicker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down selection of kicker options ongoing</a:t>
            </a:r>
            <a:r>
              <a:rPr lang="en-US" dirty="0" smtClean="0">
                <a:sym typeface="Wingdings" pitchFamily="2" charset="2"/>
              </a:rPr>
              <a:t>, infrastructure put in place for installation of new kickers as early as at end of LS1,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amplifiers</a:t>
            </a:r>
          </a:p>
          <a:p>
            <a:pPr marL="742950" lvl="1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New pick-up design launched </a:t>
            </a:r>
            <a:r>
              <a:rPr lang="en-US" dirty="0" smtClean="0">
                <a:sym typeface="Wingdings" pitchFamily="2" charset="2"/>
              </a:rPr>
              <a:t>at CERN</a:t>
            </a:r>
          </a:p>
          <a:p>
            <a:pPr marL="742950" lvl="1" indent="-285750"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Full bandwidth tests in SPS between LS1 and LS2 mandatory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to propose </a:t>
            </a:r>
            <a:r>
              <a:rPr lang="en-US" dirty="0" smtClean="0">
                <a:sym typeface="Wingdings" pitchFamily="2" charset="2"/>
              </a:rPr>
              <a:t>such a system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for LHC </a:t>
            </a:r>
            <a:r>
              <a:rPr lang="en-US" dirty="0" smtClean="0">
                <a:sym typeface="Wingdings" pitchFamily="2" charset="2"/>
              </a:rPr>
              <a:t>as well as the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final implementation for the SPS </a:t>
            </a:r>
            <a:endParaRPr lang="en-US" dirty="0" smtClean="0">
              <a:solidFill>
                <a:srgbClr val="0000FF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3670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/>
          </a:p>
        </p:txBody>
      </p:sp>
      <p:pic>
        <p:nvPicPr>
          <p:cNvPr id="579588" name="Picture 4" descr="Accelerators_layout_06060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11978" r="10262" b="3993"/>
          <a:stretch>
            <a:fillRect/>
          </a:stretch>
        </p:blipFill>
        <p:spPr bwMode="auto">
          <a:xfrm>
            <a:off x="1042988" y="712788"/>
            <a:ext cx="7148512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9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409575"/>
          </a:xfrm>
          <a:noFill/>
          <a:ln/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CERN </a:t>
            </a:r>
            <a:r>
              <a:rPr lang="en-US" sz="2400" dirty="0">
                <a:solidFill>
                  <a:srgbClr val="0000FF"/>
                </a:solidFill>
              </a:rPr>
              <a:t>Accelerator Complex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371475" y="714375"/>
            <a:ext cx="2743200" cy="461665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LHC</a:t>
            </a:r>
            <a:r>
              <a:rPr lang="en-US" sz="1200" b="1" dirty="0" smtClean="0"/>
              <a:t>: 450 </a:t>
            </a:r>
            <a:r>
              <a:rPr lang="en-US" sz="1200" b="1" dirty="0" err="1"/>
              <a:t>GeV</a:t>
            </a:r>
            <a:r>
              <a:rPr lang="en-US" sz="1200" b="1" dirty="0"/>
              <a:t> to 7 </a:t>
            </a:r>
            <a:r>
              <a:rPr lang="en-US" sz="1200" b="1" dirty="0" err="1"/>
              <a:t>TeV</a:t>
            </a:r>
            <a:r>
              <a:rPr lang="en-US" sz="1200" b="1" dirty="0"/>
              <a:t>, protons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400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MHz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5114925" y="1285875"/>
            <a:ext cx="2209800" cy="646331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200" b="1" dirty="0"/>
              <a:t>SPS</a:t>
            </a:r>
            <a:r>
              <a:rPr lang="en-US" sz="1200" b="1" dirty="0" smtClean="0"/>
              <a:t>: 26 </a:t>
            </a:r>
            <a:r>
              <a:rPr lang="en-US" sz="1200" b="1" dirty="0" err="1" smtClean="0"/>
              <a:t>GeV</a:t>
            </a:r>
            <a:r>
              <a:rPr lang="en-US" sz="1200" b="1" dirty="0" smtClean="0"/>
              <a:t>/c </a:t>
            </a:r>
            <a:r>
              <a:rPr lang="en-US" sz="1200" b="1" dirty="0"/>
              <a:t>to 450 </a:t>
            </a:r>
            <a:r>
              <a:rPr lang="en-US" sz="1200" b="1" dirty="0" err="1"/>
              <a:t>GeV</a:t>
            </a:r>
            <a:r>
              <a:rPr lang="en-US" sz="1200" b="1" dirty="0" smtClean="0"/>
              <a:t>,</a:t>
            </a:r>
          </a:p>
          <a:p>
            <a:r>
              <a:rPr lang="en-US" sz="1200" b="1" dirty="0" smtClean="0"/>
              <a:t> protons for LHC</a:t>
            </a:r>
            <a:endParaRPr lang="en-US" sz="1200" b="1" dirty="0"/>
          </a:p>
          <a:p>
            <a:r>
              <a:rPr lang="en-US" sz="1200" b="1" dirty="0" smtClean="0">
                <a:solidFill>
                  <a:srgbClr val="FF0000"/>
                </a:solidFill>
              </a:rPr>
              <a:t>200 MHz, 800 MHz</a:t>
            </a:r>
            <a:endParaRPr lang="en-US" sz="1200" dirty="0"/>
          </a:p>
        </p:txBody>
      </p:sp>
      <p:sp>
        <p:nvSpPr>
          <p:cNvPr id="579592" name="Text Box 8"/>
          <p:cNvSpPr txBox="1">
            <a:spLocks noChangeArrowheads="1"/>
          </p:cNvSpPr>
          <p:nvPr/>
        </p:nvSpPr>
        <p:spPr bwMode="auto">
          <a:xfrm>
            <a:off x="5867400" y="4419600"/>
            <a:ext cx="3200400" cy="830997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PS: Protons 1.4 </a:t>
            </a:r>
            <a:r>
              <a:rPr lang="en-US" sz="1200" b="1" dirty="0" err="1" smtClean="0"/>
              <a:t>GeV</a:t>
            </a:r>
            <a:r>
              <a:rPr lang="en-US" sz="1200" b="1" dirty="0" smtClean="0"/>
              <a:t> – 26 </a:t>
            </a:r>
            <a:r>
              <a:rPr lang="en-US" sz="1200" b="1" dirty="0" err="1" smtClean="0"/>
              <a:t>GeV</a:t>
            </a:r>
            <a:r>
              <a:rPr lang="en-US" sz="1200" b="1" dirty="0" smtClean="0"/>
              <a:t>/c</a:t>
            </a:r>
          </a:p>
          <a:p>
            <a:r>
              <a:rPr lang="en-US" sz="1200" b="1" dirty="0"/>
              <a:t>f</a:t>
            </a:r>
            <a:r>
              <a:rPr lang="en-US" sz="1200" b="1" dirty="0" smtClean="0"/>
              <a:t>uture: 2 </a:t>
            </a:r>
            <a:r>
              <a:rPr lang="en-US" sz="1200" b="1" dirty="0" err="1" smtClean="0"/>
              <a:t>GeV</a:t>
            </a:r>
            <a:r>
              <a:rPr lang="en-US" sz="1200" b="1" dirty="0" smtClean="0"/>
              <a:t> – 26 </a:t>
            </a:r>
            <a:r>
              <a:rPr lang="en-US" sz="1200" b="1" dirty="0" err="1" smtClean="0"/>
              <a:t>GeV</a:t>
            </a:r>
            <a:r>
              <a:rPr lang="en-US" sz="1200" b="1" dirty="0" smtClean="0"/>
              <a:t>/c</a:t>
            </a:r>
            <a:endParaRPr lang="en-US" sz="1200" b="1" dirty="0"/>
          </a:p>
          <a:p>
            <a:r>
              <a:rPr lang="en-US" sz="1200" b="1" dirty="0" smtClean="0">
                <a:solidFill>
                  <a:srgbClr val="FF0000"/>
                </a:solidFill>
              </a:rPr>
              <a:t>3 – 10  MHz, 13 MHz, 20 MHz, 40 MHz, 80 MHz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b</a:t>
            </a:r>
            <a:r>
              <a:rPr lang="en-US" sz="1200" b="1" dirty="0" smtClean="0">
                <a:solidFill>
                  <a:srgbClr val="FF0000"/>
                </a:solidFill>
              </a:rPr>
              <a:t>unch structure of 25 ns created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79594" name="Text Box 10"/>
          <p:cNvSpPr txBox="1">
            <a:spLocks noChangeArrowheads="1"/>
          </p:cNvSpPr>
          <p:nvPr/>
        </p:nvSpPr>
        <p:spPr bwMode="auto">
          <a:xfrm>
            <a:off x="5372100" y="2924175"/>
            <a:ext cx="2286000" cy="646331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200" b="1" dirty="0"/>
              <a:t>PSB: 50 MeV to 1.4 </a:t>
            </a:r>
            <a:r>
              <a:rPr lang="en-US" sz="1200" b="1" dirty="0" err="1"/>
              <a:t>GeV</a:t>
            </a:r>
            <a:r>
              <a:rPr lang="en-US" sz="1200" b="1" dirty="0"/>
              <a:t>, </a:t>
            </a:r>
            <a:endParaRPr lang="en-US" sz="1200" b="1" dirty="0" smtClean="0"/>
          </a:p>
          <a:p>
            <a:r>
              <a:rPr lang="en-US" sz="1200" b="1" dirty="0" smtClean="0"/>
              <a:t>future: 160 MeV to 2 </a:t>
            </a:r>
            <a:r>
              <a:rPr lang="en-US" sz="1200" b="1" dirty="0" err="1" smtClean="0"/>
              <a:t>GeV</a:t>
            </a:r>
            <a:endParaRPr lang="en-US" sz="1200" b="1" dirty="0" smtClean="0"/>
          </a:p>
          <a:p>
            <a:r>
              <a:rPr lang="en-US" sz="1200" b="1" dirty="0" smtClean="0">
                <a:solidFill>
                  <a:srgbClr val="FF0000"/>
                </a:solidFill>
              </a:rPr>
              <a:t>0.6-1.7 MHz, 1.2-3.4 MHz </a:t>
            </a:r>
          </a:p>
        </p:txBody>
      </p:sp>
      <p:sp>
        <p:nvSpPr>
          <p:cNvPr id="579597" name="Rectangle 13"/>
          <p:cNvSpPr>
            <a:spLocks noChangeArrowheads="1"/>
          </p:cNvSpPr>
          <p:nvPr/>
        </p:nvSpPr>
        <p:spPr bwMode="auto">
          <a:xfrm>
            <a:off x="2590800" y="4495800"/>
            <a:ext cx="2362200" cy="646331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LINAC2 (protons), </a:t>
            </a:r>
            <a:r>
              <a:rPr lang="en-US" sz="1200" b="1" dirty="0" smtClean="0">
                <a:solidFill>
                  <a:srgbClr val="FF0000"/>
                </a:solidFill>
              </a:rPr>
              <a:t>200 MHz</a:t>
            </a:r>
          </a:p>
          <a:p>
            <a:r>
              <a:rPr lang="en-US" sz="1200" b="1" dirty="0"/>
              <a:t>t</a:t>
            </a:r>
            <a:r>
              <a:rPr lang="en-US" sz="1200" b="1" dirty="0" smtClean="0"/>
              <a:t>o be replaced by LINAC4 </a:t>
            </a:r>
          </a:p>
          <a:p>
            <a:r>
              <a:rPr lang="en-US" sz="1200" b="1" dirty="0" smtClean="0"/>
              <a:t>(H- , under construction) </a:t>
            </a:r>
            <a:r>
              <a:rPr lang="en-US" sz="1200" b="1" dirty="0" smtClean="0">
                <a:solidFill>
                  <a:srgbClr val="FF0000"/>
                </a:solidFill>
              </a:rPr>
              <a:t>352 MHz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1447800" y="838200"/>
            <a:ext cx="6096000" cy="1905000"/>
          </a:xfrm>
          <a:prstGeom prst="ellips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3200400" y="1981200"/>
            <a:ext cx="3200400" cy="990600"/>
          </a:xfrm>
          <a:prstGeom prst="ellipse">
            <a:avLst/>
          </a:prstGeom>
          <a:noFill/>
          <a:ln w="50800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4800600" y="3962400"/>
            <a:ext cx="1676400" cy="533400"/>
          </a:xfrm>
          <a:prstGeom prst="ellips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4572000" y="3657600"/>
            <a:ext cx="685800" cy="152400"/>
          </a:xfrm>
          <a:prstGeom prst="ellips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95800" y="3810000"/>
            <a:ext cx="352778" cy="304800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/>
          </a:p>
        </p:txBody>
      </p:sp>
      <p:graphicFrame>
        <p:nvGraphicFramePr>
          <p:cNvPr id="68099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2291"/>
              </p:ext>
            </p:extLst>
          </p:nvPr>
        </p:nvGraphicFramePr>
        <p:xfrm>
          <a:off x="495300" y="533400"/>
          <a:ext cx="8153400" cy="5854065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Accelerator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Digital / analogue processing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Power / kicker / bandwidth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Status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PS Booster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(protons)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50 MeV – 1.4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GeV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kin. 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(future: 160 MeV to 2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GeV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kin 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o </a:t>
                      </a: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ecloud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, long bunches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multi turn injection from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Linac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analogue beam offset signal suppression, analogue delay (cables &amp; switches)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100 W, 50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Times New Roman" charset="0"/>
                        </a:rPr>
                        <a:t>W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stripline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Limited to 13 MHz in operation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But built for 100 MHz bandwidth, baseband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H-plane: 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used and required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V-plane: beam stable w/o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FB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</a:t>
                      </a: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pgrade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planned (LIU)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(protons, 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1.4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GeV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– 25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GeV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(kinetic 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(future injection at 2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GeV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ecloud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observed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when beam bunched at 25 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Spacing, coupled bunch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igital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system,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synergy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with LHC Damper for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The low level digital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processing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80 MHz clock frequency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 kW solid state power amplifier; 112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Times New Roman" charset="0"/>
                        </a:rPr>
                        <a:t>W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stripline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(0.9 m length),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with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~30 MHz bandwidth in baseband, lower cut-off ~50 kHz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upgrade (LIU) commissioning started 2012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injection damping and feedback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will be beneficial in particular for high intensity CNGS beams and LHC beams. Currently horizontal instabilities are cured by introducing coupling to the vertical plane which constrains the tunes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SPS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(protons, ions)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(14 – 450)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GeV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/c protons FT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(26 – 450)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GeV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/c LHC beam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ecloud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observed and is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 potential limitation for 25 ns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spacing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digital notch filter and 1T-delay (Altera FPGA, 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80 MHz clock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commissioned in 2000/2001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tetrode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amplifiers with two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30 kW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tetrodes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in push-pull directly coupled to a kicker (base band); feedback bandwidth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~10 kHz to 20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2001 upgraded for LHC beams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-plane: used in operation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V-plane: used in operation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used and required for operation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above 5x10</a:t>
                      </a:r>
                      <a:r>
                        <a:rPr kumimoji="0" lang="en-GB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protons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(max ~5.5x10</a:t>
                      </a:r>
                      <a:r>
                        <a:rPr kumimoji="0" lang="en-GB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13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ppp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accelerated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upgrade under way 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SPS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High Bandwidth Feedback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igital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@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–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8 GS/s clock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nder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development within LARP/LIU, GHz BW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CERN LIU Project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Feedback Review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end July 2013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LHC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(protons, ions)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protons: 450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GeV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/c – 7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TeV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cloud observed and is a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otential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limtation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for 25 ns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spacing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digital notch filter and 1T-delay,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built-in diagnostics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14 bit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DAC / DAC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Altera FPGA, 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40/80 MHz clock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 um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rms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resolution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tetrode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amplifiers with two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30 kW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tetrodes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in push-pull directly coupled to kicker (base band) similar to SPS system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 kHz -&gt; 20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2010 fully commissioned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injection damping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eedback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used in ramp and physics,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essential for LHC operations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0991" name="Rectangle 31"/>
          <p:cNvSpPr>
            <a:spLocks noChangeArrowheads="1"/>
          </p:cNvSpPr>
          <p:nvPr/>
        </p:nvSpPr>
        <p:spPr bwMode="auto">
          <a:xfrm>
            <a:off x="0" y="459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680992" name="Rectangle 32"/>
          <p:cNvSpPr>
            <a:spLocks noChangeArrowheads="1"/>
          </p:cNvSpPr>
          <p:nvPr/>
        </p:nvSpPr>
        <p:spPr bwMode="auto">
          <a:xfrm>
            <a:off x="847725" y="59474"/>
            <a:ext cx="7448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Transverse Feedback Systems </a:t>
            </a:r>
            <a:r>
              <a:rPr lang="en-US" sz="2400" dirty="0" smtClean="0">
                <a:solidFill>
                  <a:srgbClr val="0000FF"/>
                </a:solidFill>
              </a:rPr>
              <a:t>in LHC and its Injectors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B9C98-ABE5-4DA9-AF15-1537A2100CE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80" y="3810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Intra-bunch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ransverse Feedback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357-E4E9-4009-AC9D-3793556B2D77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34299" y="3235662"/>
            <a:ext cx="3305906" cy="8584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prstDash val="sys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0017" y="2060850"/>
            <a:ext cx="8628566" cy="0"/>
          </a:xfrm>
          <a:prstGeom prst="straightConnector1">
            <a:avLst/>
          </a:prstGeom>
          <a:ln w="1270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86406" y="3336829"/>
            <a:ext cx="693617" cy="647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Analog</a:t>
            </a:r>
            <a:endParaRPr lang="en-GB" sz="1200" dirty="0" smtClean="0"/>
          </a:p>
          <a:p>
            <a:pPr algn="ctr"/>
            <a:r>
              <a:rPr lang="en-GB" sz="1200" dirty="0" smtClean="0"/>
              <a:t>Front</a:t>
            </a:r>
          </a:p>
          <a:p>
            <a:pPr algn="ctr"/>
            <a:r>
              <a:rPr lang="en-GB" sz="1200" dirty="0" smtClean="0"/>
              <a:t>End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5947456" y="3336799"/>
            <a:ext cx="693617" cy="6471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Analog</a:t>
            </a:r>
            <a:r>
              <a:rPr lang="en-GB" sz="1200" dirty="0" smtClean="0"/>
              <a:t> Back</a:t>
            </a:r>
          </a:p>
          <a:p>
            <a:pPr algn="ctr"/>
            <a:r>
              <a:rPr lang="en-GB" sz="1200" dirty="0" smtClean="0"/>
              <a:t>End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3308833" y="3336829"/>
            <a:ext cx="1162361" cy="647165"/>
          </a:xfrm>
          <a:prstGeom prst="rect">
            <a:avLst/>
          </a:prstGeom>
          <a:ln w="254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Signal</a:t>
            </a:r>
          </a:p>
          <a:p>
            <a:pPr algn="ctr"/>
            <a:r>
              <a:rPr lang="en-GB" sz="1200" dirty="0" smtClean="0"/>
              <a:t>Processing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665786" y="1737270"/>
            <a:ext cx="693617" cy="647165"/>
          </a:xfrm>
          <a:prstGeom prst="rect">
            <a:avLst/>
          </a:prstGeom>
          <a:solidFill>
            <a:srgbClr val="92D050"/>
          </a:solidFill>
          <a:ln w="254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BPM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7765982" y="1737267"/>
            <a:ext cx="693617" cy="647165"/>
          </a:xfrm>
          <a:prstGeom prst="rect">
            <a:avLst/>
          </a:prstGeom>
          <a:solidFill>
            <a:srgbClr val="92D050"/>
          </a:solidFill>
          <a:ln w="254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Kicker</a:t>
            </a:r>
            <a:endParaRPr lang="en-GB" sz="1200" dirty="0"/>
          </a:p>
        </p:txBody>
      </p:sp>
      <p:cxnSp>
        <p:nvCxnSpPr>
          <p:cNvPr id="13" name="Elbow Connector 12"/>
          <p:cNvCxnSpPr>
            <a:stCxn id="11" idx="2"/>
            <a:endCxn id="8" idx="1"/>
          </p:cNvCxnSpPr>
          <p:nvPr/>
        </p:nvCxnSpPr>
        <p:spPr>
          <a:xfrm rot="16200000" flipH="1">
            <a:off x="511513" y="2885515"/>
            <a:ext cx="1275977" cy="273812"/>
          </a:xfrm>
          <a:prstGeom prst="bentConnector2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88568" y="3660413"/>
            <a:ext cx="347220" cy="1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8" idx="0"/>
            <a:endCxn id="12" idx="2"/>
          </p:cNvCxnSpPr>
          <p:nvPr/>
        </p:nvCxnSpPr>
        <p:spPr>
          <a:xfrm flipV="1">
            <a:off x="7686098" y="2384433"/>
            <a:ext cx="426693" cy="1275951"/>
          </a:xfrm>
          <a:prstGeom prst="bentConnector2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2" idx="3"/>
          </p:cNvCxnSpPr>
          <p:nvPr/>
        </p:nvCxnSpPr>
        <p:spPr>
          <a:xfrm>
            <a:off x="5452783" y="3656525"/>
            <a:ext cx="494673" cy="0"/>
          </a:xfrm>
          <a:prstGeom prst="line">
            <a:avLst/>
          </a:prstGeom>
          <a:ln w="12700" cap="rnd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18" idx="3"/>
          </p:cNvCxnSpPr>
          <p:nvPr/>
        </p:nvCxnSpPr>
        <p:spPr>
          <a:xfrm>
            <a:off x="6641074" y="3660382"/>
            <a:ext cx="39944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 rot="5400000">
            <a:off x="6938589" y="3337594"/>
            <a:ext cx="849440" cy="645576"/>
          </a:xfrm>
          <a:prstGeom prst="triangle">
            <a:avLst/>
          </a:prstGeom>
          <a:solidFill>
            <a:srgbClr val="FF0000"/>
          </a:solidFill>
          <a:ln w="254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009047" y="3452530"/>
            <a:ext cx="65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Power Amp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0" name="Rounded Rectangle 173"/>
          <p:cNvSpPr/>
          <p:nvPr/>
        </p:nvSpPr>
        <p:spPr>
          <a:xfrm>
            <a:off x="1149500" y="2188536"/>
            <a:ext cx="6749944" cy="933259"/>
          </a:xfrm>
          <a:custGeom>
            <a:avLst/>
            <a:gdLst>
              <a:gd name="connsiteX0" fmla="*/ 0 w 6150937"/>
              <a:gd name="connsiteY0" fmla="*/ 358088 h 1657815"/>
              <a:gd name="connsiteX1" fmla="*/ 358088 w 6150937"/>
              <a:gd name="connsiteY1" fmla="*/ 0 h 1657815"/>
              <a:gd name="connsiteX2" fmla="*/ 5792849 w 6150937"/>
              <a:gd name="connsiteY2" fmla="*/ 0 h 1657815"/>
              <a:gd name="connsiteX3" fmla="*/ 6150937 w 6150937"/>
              <a:gd name="connsiteY3" fmla="*/ 358088 h 1657815"/>
              <a:gd name="connsiteX4" fmla="*/ 6150937 w 6150937"/>
              <a:gd name="connsiteY4" fmla="*/ 1299727 h 1657815"/>
              <a:gd name="connsiteX5" fmla="*/ 5792849 w 6150937"/>
              <a:gd name="connsiteY5" fmla="*/ 1657815 h 1657815"/>
              <a:gd name="connsiteX6" fmla="*/ 358088 w 6150937"/>
              <a:gd name="connsiteY6" fmla="*/ 1657815 h 1657815"/>
              <a:gd name="connsiteX7" fmla="*/ 0 w 6150937"/>
              <a:gd name="connsiteY7" fmla="*/ 1299727 h 1657815"/>
              <a:gd name="connsiteX8" fmla="*/ 0 w 6150937"/>
              <a:gd name="connsiteY8" fmla="*/ 358088 h 1657815"/>
              <a:gd name="connsiteX0" fmla="*/ 358088 w 6150937"/>
              <a:gd name="connsiteY0" fmla="*/ 0 h 1657815"/>
              <a:gd name="connsiteX1" fmla="*/ 5792849 w 6150937"/>
              <a:gd name="connsiteY1" fmla="*/ 0 h 1657815"/>
              <a:gd name="connsiteX2" fmla="*/ 6150937 w 6150937"/>
              <a:gd name="connsiteY2" fmla="*/ 358088 h 1657815"/>
              <a:gd name="connsiteX3" fmla="*/ 6150937 w 6150937"/>
              <a:gd name="connsiteY3" fmla="*/ 1299727 h 1657815"/>
              <a:gd name="connsiteX4" fmla="*/ 5792849 w 6150937"/>
              <a:gd name="connsiteY4" fmla="*/ 1657815 h 1657815"/>
              <a:gd name="connsiteX5" fmla="*/ 358088 w 6150937"/>
              <a:gd name="connsiteY5" fmla="*/ 1657815 h 1657815"/>
              <a:gd name="connsiteX6" fmla="*/ 0 w 6150937"/>
              <a:gd name="connsiteY6" fmla="*/ 1299727 h 1657815"/>
              <a:gd name="connsiteX7" fmla="*/ 0 w 6150937"/>
              <a:gd name="connsiteY7" fmla="*/ 358088 h 1657815"/>
              <a:gd name="connsiteX8" fmla="*/ 449528 w 6150937"/>
              <a:gd name="connsiteY8" fmla="*/ 91440 h 1657815"/>
              <a:gd name="connsiteX0" fmla="*/ 358088 w 6150937"/>
              <a:gd name="connsiteY0" fmla="*/ 0 h 1657815"/>
              <a:gd name="connsiteX1" fmla="*/ 5792849 w 6150937"/>
              <a:gd name="connsiteY1" fmla="*/ 0 h 1657815"/>
              <a:gd name="connsiteX2" fmla="*/ 6150937 w 6150937"/>
              <a:gd name="connsiteY2" fmla="*/ 358088 h 1657815"/>
              <a:gd name="connsiteX3" fmla="*/ 6150937 w 6150937"/>
              <a:gd name="connsiteY3" fmla="*/ 1299727 h 1657815"/>
              <a:gd name="connsiteX4" fmla="*/ 5792849 w 6150937"/>
              <a:gd name="connsiteY4" fmla="*/ 1657815 h 1657815"/>
              <a:gd name="connsiteX5" fmla="*/ 358088 w 6150937"/>
              <a:gd name="connsiteY5" fmla="*/ 1657815 h 1657815"/>
              <a:gd name="connsiteX6" fmla="*/ 0 w 6150937"/>
              <a:gd name="connsiteY6" fmla="*/ 1299727 h 1657815"/>
              <a:gd name="connsiteX7" fmla="*/ 0 w 6150937"/>
              <a:gd name="connsiteY7" fmla="*/ 358088 h 1657815"/>
              <a:gd name="connsiteX0" fmla="*/ 5792849 w 6150937"/>
              <a:gd name="connsiteY0" fmla="*/ 0 h 1657815"/>
              <a:gd name="connsiteX1" fmla="*/ 6150937 w 6150937"/>
              <a:gd name="connsiteY1" fmla="*/ 358088 h 1657815"/>
              <a:gd name="connsiteX2" fmla="*/ 6150937 w 6150937"/>
              <a:gd name="connsiteY2" fmla="*/ 1299727 h 1657815"/>
              <a:gd name="connsiteX3" fmla="*/ 5792849 w 6150937"/>
              <a:gd name="connsiteY3" fmla="*/ 1657815 h 1657815"/>
              <a:gd name="connsiteX4" fmla="*/ 358088 w 6150937"/>
              <a:gd name="connsiteY4" fmla="*/ 1657815 h 1657815"/>
              <a:gd name="connsiteX5" fmla="*/ 0 w 6150937"/>
              <a:gd name="connsiteY5" fmla="*/ 1299727 h 1657815"/>
              <a:gd name="connsiteX6" fmla="*/ 0 w 6150937"/>
              <a:gd name="connsiteY6" fmla="*/ 358088 h 1657815"/>
              <a:gd name="connsiteX0" fmla="*/ 6150937 w 6150937"/>
              <a:gd name="connsiteY0" fmla="*/ 0 h 1299727"/>
              <a:gd name="connsiteX1" fmla="*/ 6150937 w 6150937"/>
              <a:gd name="connsiteY1" fmla="*/ 941639 h 1299727"/>
              <a:gd name="connsiteX2" fmla="*/ 5792849 w 6150937"/>
              <a:gd name="connsiteY2" fmla="*/ 1299727 h 1299727"/>
              <a:gd name="connsiteX3" fmla="*/ 358088 w 6150937"/>
              <a:gd name="connsiteY3" fmla="*/ 1299727 h 1299727"/>
              <a:gd name="connsiteX4" fmla="*/ 0 w 6150937"/>
              <a:gd name="connsiteY4" fmla="*/ 941639 h 1299727"/>
              <a:gd name="connsiteX5" fmla="*/ 0 w 6150937"/>
              <a:gd name="connsiteY5" fmla="*/ 0 h 129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937" h="1299727">
                <a:moveTo>
                  <a:pt x="6150937" y="0"/>
                </a:moveTo>
                <a:lnTo>
                  <a:pt x="6150937" y="941639"/>
                </a:lnTo>
                <a:cubicBezTo>
                  <a:pt x="6150937" y="1139406"/>
                  <a:pt x="5990616" y="1299727"/>
                  <a:pt x="5792849" y="1299727"/>
                </a:cubicBezTo>
                <a:lnTo>
                  <a:pt x="358088" y="1299727"/>
                </a:lnTo>
                <a:cubicBezTo>
                  <a:pt x="160321" y="1299727"/>
                  <a:pt x="0" y="1139406"/>
                  <a:pt x="0" y="941639"/>
                </a:cubicBez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/>
          </a:p>
        </p:txBody>
      </p:sp>
      <p:sp>
        <p:nvSpPr>
          <p:cNvPr id="21" name="Pentagon 20"/>
          <p:cNvSpPr/>
          <p:nvPr/>
        </p:nvSpPr>
        <p:spPr>
          <a:xfrm flipH="1">
            <a:off x="2327243" y="3441186"/>
            <a:ext cx="743368" cy="438449"/>
          </a:xfrm>
          <a:prstGeom prst="homePlate">
            <a:avLst/>
          </a:prstGeom>
          <a:ln w="254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smtClean="0"/>
              <a:t>ADC</a:t>
            </a:r>
          </a:p>
        </p:txBody>
      </p:sp>
      <p:sp>
        <p:nvSpPr>
          <p:cNvPr id="22" name="Pentagon 21"/>
          <p:cNvSpPr/>
          <p:nvPr/>
        </p:nvSpPr>
        <p:spPr>
          <a:xfrm>
            <a:off x="4709414" y="3437302"/>
            <a:ext cx="743368" cy="438449"/>
          </a:xfrm>
          <a:prstGeom prst="homePlate">
            <a:avLst/>
          </a:prstGeom>
          <a:ln w="254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smtClean="0"/>
              <a:t>DAC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070612" y="3625192"/>
            <a:ext cx="238221" cy="77532"/>
          </a:xfrm>
          <a:prstGeom prst="rightArrow">
            <a:avLst/>
          </a:prstGeom>
          <a:ln w="254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/>
          </a:p>
        </p:txBody>
      </p:sp>
      <p:sp>
        <p:nvSpPr>
          <p:cNvPr id="24" name="Right Arrow 23"/>
          <p:cNvSpPr/>
          <p:nvPr/>
        </p:nvSpPr>
        <p:spPr>
          <a:xfrm>
            <a:off x="4471194" y="3617758"/>
            <a:ext cx="238221" cy="77532"/>
          </a:xfrm>
          <a:prstGeom prst="rightArrow">
            <a:avLst/>
          </a:prstGeom>
          <a:ln w="254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/>
          </a:p>
        </p:txBody>
      </p:sp>
      <p:sp>
        <p:nvSpPr>
          <p:cNvPr id="25" name="Oval 24"/>
          <p:cNvSpPr/>
          <p:nvPr/>
        </p:nvSpPr>
        <p:spPr>
          <a:xfrm>
            <a:off x="2290574" y="1976935"/>
            <a:ext cx="506782" cy="159972"/>
          </a:xfrm>
          <a:prstGeom prst="ellipse">
            <a:avLst/>
          </a:prstGeom>
          <a:solidFill>
            <a:srgbClr val="FFC000"/>
          </a:solidFill>
          <a:ln w="254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/>
          </a:p>
        </p:txBody>
      </p:sp>
      <p:sp>
        <p:nvSpPr>
          <p:cNvPr id="26" name="TextBox 25"/>
          <p:cNvSpPr txBox="1"/>
          <p:nvPr/>
        </p:nvSpPr>
        <p:spPr>
          <a:xfrm>
            <a:off x="1914655" y="2050037"/>
            <a:ext cx="541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Beam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344715" y="2060850"/>
            <a:ext cx="2946527" cy="95410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closed loop </a:t>
            </a:r>
          </a:p>
          <a:p>
            <a:pPr algn="ctr"/>
            <a:r>
              <a:rPr lang="en-GB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Feedback</a:t>
            </a:r>
            <a:endParaRPr lang="en-GB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925469" y="4521967"/>
            <a:ext cx="503653" cy="459436"/>
            <a:chOff x="1109147" y="5927799"/>
            <a:chExt cx="503653" cy="45943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247041" y="5948064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89891" y="5948064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04191" y="5948064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61341" y="5948064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18491" y="5948064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75641" y="5948064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2791" y="5948064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89941" y="5948064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32007" y="5948064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110575" y="6150047"/>
              <a:ext cx="50153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109147" y="6128598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167031" y="596427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220587" y="5927799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42" name="Oval 41"/>
            <p:cNvSpPr/>
            <p:nvPr/>
          </p:nvSpPr>
          <p:spPr>
            <a:xfrm>
              <a:off x="1281331" y="6000469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338481" y="612974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395631" y="6260713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45" name="Oval 44"/>
            <p:cNvSpPr/>
            <p:nvPr/>
          </p:nvSpPr>
          <p:spPr>
            <a:xfrm>
              <a:off x="1452781" y="634151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509931" y="6308427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567081" y="612974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cxnSp>
          <p:nvCxnSpPr>
            <p:cNvPr id="48" name="Straight Connector 47"/>
            <p:cNvCxnSpPr>
              <a:endCxn id="40" idx="4"/>
            </p:cNvCxnSpPr>
            <p:nvPr/>
          </p:nvCxnSpPr>
          <p:spPr>
            <a:xfrm flipV="1">
              <a:off x="1189891" y="6009993"/>
              <a:ext cx="0" cy="140055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0"/>
            </p:cNvCxnSpPr>
            <p:nvPr/>
          </p:nvCxnSpPr>
          <p:spPr>
            <a:xfrm flipV="1">
              <a:off x="1475641" y="6150048"/>
              <a:ext cx="1648" cy="191468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2" idx="4"/>
            </p:cNvCxnSpPr>
            <p:nvPr/>
          </p:nvCxnSpPr>
          <p:spPr>
            <a:xfrm flipV="1">
              <a:off x="1304191" y="6046188"/>
              <a:ext cx="0" cy="105269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418491" y="6150047"/>
              <a:ext cx="0" cy="110032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6" idx="0"/>
            </p:cNvCxnSpPr>
            <p:nvPr/>
          </p:nvCxnSpPr>
          <p:spPr>
            <a:xfrm flipV="1">
              <a:off x="1532791" y="6152603"/>
              <a:ext cx="0" cy="155824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1" idx="4"/>
            </p:cNvCxnSpPr>
            <p:nvPr/>
          </p:nvCxnSpPr>
          <p:spPr>
            <a:xfrm flipV="1">
              <a:off x="1242712" y="5973518"/>
              <a:ext cx="735" cy="176531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3180202" y="3753445"/>
            <a:ext cx="0" cy="7357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773398" y="4538615"/>
            <a:ext cx="501531" cy="416312"/>
            <a:chOff x="513575" y="5370650"/>
            <a:chExt cx="501531" cy="41631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5004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9289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0719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6434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2149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7864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93579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9294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35007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575" y="5572633"/>
              <a:ext cx="50153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534094" y="5552438"/>
              <a:ext cx="457200" cy="57524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1027679" y="3753445"/>
            <a:ext cx="0" cy="7357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852304" y="4538615"/>
            <a:ext cx="501531" cy="421100"/>
            <a:chOff x="513575" y="5370650"/>
            <a:chExt cx="501531" cy="42110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65004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289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0719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6434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2149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7864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93579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992941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35007" y="5370650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13575" y="5572633"/>
              <a:ext cx="50153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Freeform 78"/>
            <p:cNvSpPr/>
            <p:nvPr/>
          </p:nvSpPr>
          <p:spPr>
            <a:xfrm>
              <a:off x="534094" y="5370650"/>
              <a:ext cx="457200" cy="421100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0" name="Straight Connector 79"/>
          <p:cNvCxnSpPr/>
          <p:nvPr/>
        </p:nvCxnSpPr>
        <p:spPr>
          <a:xfrm flipV="1">
            <a:off x="2106585" y="3753445"/>
            <a:ext cx="0" cy="7357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582683" y="3753445"/>
            <a:ext cx="0" cy="7357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4340114" y="4514347"/>
            <a:ext cx="502219" cy="459436"/>
            <a:chOff x="4136637" y="5645814"/>
            <a:chExt cx="502219" cy="459436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4216647" y="56686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159497" y="56686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273797" y="56686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4330947" y="56686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388097" y="56686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445247" y="56686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502397" y="56686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4559547" y="56686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4137325" y="5883002"/>
              <a:ext cx="50153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 flipV="1">
              <a:off x="4136637" y="602305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93" name="Oval 92"/>
            <p:cNvSpPr/>
            <p:nvPr/>
          </p:nvSpPr>
          <p:spPr>
            <a:xfrm flipV="1">
              <a:off x="4190193" y="6059531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94" name="Oval 93"/>
            <p:cNvSpPr/>
            <p:nvPr/>
          </p:nvSpPr>
          <p:spPr>
            <a:xfrm flipV="1">
              <a:off x="4250937" y="5986861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95" name="Oval 94"/>
            <p:cNvSpPr/>
            <p:nvPr/>
          </p:nvSpPr>
          <p:spPr>
            <a:xfrm flipV="1">
              <a:off x="4308087" y="585758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96" name="Oval 95"/>
            <p:cNvSpPr/>
            <p:nvPr/>
          </p:nvSpPr>
          <p:spPr>
            <a:xfrm flipV="1">
              <a:off x="4365237" y="5726617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97" name="Oval 96"/>
            <p:cNvSpPr/>
            <p:nvPr/>
          </p:nvSpPr>
          <p:spPr>
            <a:xfrm flipV="1">
              <a:off x="4422387" y="564581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98" name="Oval 97"/>
            <p:cNvSpPr/>
            <p:nvPr/>
          </p:nvSpPr>
          <p:spPr>
            <a:xfrm flipV="1">
              <a:off x="4479537" y="5678903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99" name="Oval 98"/>
            <p:cNvSpPr/>
            <p:nvPr/>
          </p:nvSpPr>
          <p:spPr>
            <a:xfrm flipV="1">
              <a:off x="4539068" y="5829011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cxnSp>
          <p:nvCxnSpPr>
            <p:cNvPr id="100" name="Straight Connector 99"/>
            <p:cNvCxnSpPr>
              <a:endCxn id="92" idx="4"/>
            </p:cNvCxnSpPr>
            <p:nvPr/>
          </p:nvCxnSpPr>
          <p:spPr>
            <a:xfrm>
              <a:off x="4159497" y="5883001"/>
              <a:ext cx="0" cy="140055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7" idx="0"/>
            </p:cNvCxnSpPr>
            <p:nvPr/>
          </p:nvCxnSpPr>
          <p:spPr>
            <a:xfrm>
              <a:off x="4445247" y="5691533"/>
              <a:ext cx="1648" cy="191468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9" idx="0"/>
            </p:cNvCxnSpPr>
            <p:nvPr/>
          </p:nvCxnSpPr>
          <p:spPr>
            <a:xfrm>
              <a:off x="4561928" y="5874730"/>
              <a:ext cx="0" cy="8270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388097" y="5772970"/>
              <a:ext cx="0" cy="110032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8" idx="0"/>
            </p:cNvCxnSpPr>
            <p:nvPr/>
          </p:nvCxnSpPr>
          <p:spPr>
            <a:xfrm>
              <a:off x="4502397" y="5724622"/>
              <a:ext cx="0" cy="155824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4213053" y="5886152"/>
              <a:ext cx="1213" cy="173379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614503" y="56686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 flipV="1">
              <a:off x="4591643" y="602305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cxnSp>
          <p:nvCxnSpPr>
            <p:cNvPr id="108" name="Straight Connector 107"/>
            <p:cNvCxnSpPr>
              <a:endCxn id="107" idx="4"/>
            </p:cNvCxnSpPr>
            <p:nvPr/>
          </p:nvCxnSpPr>
          <p:spPr>
            <a:xfrm>
              <a:off x="4614503" y="5883001"/>
              <a:ext cx="0" cy="140055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endCxn id="94" idx="4"/>
            </p:cNvCxnSpPr>
            <p:nvPr/>
          </p:nvCxnSpPr>
          <p:spPr>
            <a:xfrm>
              <a:off x="4273797" y="5886152"/>
              <a:ext cx="0" cy="100709"/>
            </a:xfrm>
            <a:prstGeom prst="line">
              <a:avLst/>
            </a:prstGeom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/>
          <p:cNvCxnSpPr/>
          <p:nvPr/>
        </p:nvCxnSpPr>
        <p:spPr>
          <a:xfrm flipV="1">
            <a:off x="5700687" y="3753445"/>
            <a:ext cx="0" cy="7357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6562803" y="4531666"/>
            <a:ext cx="746503" cy="416312"/>
            <a:chOff x="5100986" y="5630573"/>
            <a:chExt cx="746503" cy="416312"/>
          </a:xfrm>
        </p:grpSpPr>
        <p:cxnSp>
          <p:nvCxnSpPr>
            <p:cNvPr id="112" name="Straight Connector 111"/>
            <p:cNvCxnSpPr/>
            <p:nvPr/>
          </p:nvCxnSpPr>
          <p:spPr>
            <a:xfrm flipV="1">
              <a:off x="526693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520978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532408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538123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543838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549553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555268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560983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5187609" y="5844902"/>
              <a:ext cx="50153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5664787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5100986" y="5697528"/>
              <a:ext cx="746503" cy="275688"/>
              <a:chOff x="5100986" y="5615333"/>
              <a:chExt cx="746503" cy="440078"/>
            </a:xfrm>
          </p:grpSpPr>
          <p:sp>
            <p:nvSpPr>
              <p:cNvPr id="123" name="Freeform 122"/>
              <p:cNvSpPr/>
              <p:nvPr/>
            </p:nvSpPr>
            <p:spPr>
              <a:xfrm flipV="1">
                <a:off x="5100986" y="5615333"/>
                <a:ext cx="511225" cy="440078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  <a:gd name="connsiteX0" fmla="*/ 0 w 510937"/>
                  <a:gd name="connsiteY0" fmla="*/ 208849 h 428626"/>
                  <a:gd name="connsiteX1" fmla="*/ 172799 w 510937"/>
                  <a:gd name="connsiteY1" fmla="*/ 6443 h 428626"/>
                  <a:gd name="connsiteX2" fmla="*/ 401399 w 510937"/>
                  <a:gd name="connsiteY2" fmla="*/ 423162 h 428626"/>
                  <a:gd name="connsiteX3" fmla="*/ 510937 w 510937"/>
                  <a:gd name="connsiteY3" fmla="*/ 206468 h 428626"/>
                  <a:gd name="connsiteX0" fmla="*/ 0 w 510937"/>
                  <a:gd name="connsiteY0" fmla="*/ 206077 h 425854"/>
                  <a:gd name="connsiteX1" fmla="*/ 172799 w 510937"/>
                  <a:gd name="connsiteY1" fmla="*/ 3671 h 425854"/>
                  <a:gd name="connsiteX2" fmla="*/ 401399 w 510937"/>
                  <a:gd name="connsiteY2" fmla="*/ 420390 h 425854"/>
                  <a:gd name="connsiteX3" fmla="*/ 510937 w 510937"/>
                  <a:gd name="connsiteY3" fmla="*/ 203696 h 425854"/>
                  <a:gd name="connsiteX0" fmla="*/ 0 w 501591"/>
                  <a:gd name="connsiteY0" fmla="*/ 197276 h 426280"/>
                  <a:gd name="connsiteX1" fmla="*/ 163453 w 501591"/>
                  <a:gd name="connsiteY1" fmla="*/ 4097 h 426280"/>
                  <a:gd name="connsiteX2" fmla="*/ 392053 w 501591"/>
                  <a:gd name="connsiteY2" fmla="*/ 420816 h 426280"/>
                  <a:gd name="connsiteX3" fmla="*/ 501591 w 501591"/>
                  <a:gd name="connsiteY3" fmla="*/ 204122 h 426280"/>
                  <a:gd name="connsiteX0" fmla="*/ 0 w 501591"/>
                  <a:gd name="connsiteY0" fmla="*/ 197313 h 426317"/>
                  <a:gd name="connsiteX1" fmla="*/ 163453 w 501591"/>
                  <a:gd name="connsiteY1" fmla="*/ 4134 h 426317"/>
                  <a:gd name="connsiteX2" fmla="*/ 392053 w 501591"/>
                  <a:gd name="connsiteY2" fmla="*/ 420853 h 426317"/>
                  <a:gd name="connsiteX3" fmla="*/ 501591 w 501591"/>
                  <a:gd name="connsiteY3" fmla="*/ 204159 h 42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1591" h="426317">
                    <a:moveTo>
                      <a:pt x="0" y="197313"/>
                    </a:moveTo>
                    <a:cubicBezTo>
                      <a:pt x="86632" y="193590"/>
                      <a:pt x="98111" y="-33123"/>
                      <a:pt x="163453" y="4134"/>
                    </a:cubicBezTo>
                    <a:cubicBezTo>
                      <a:pt x="228795" y="41391"/>
                      <a:pt x="335697" y="387516"/>
                      <a:pt x="392053" y="420853"/>
                    </a:cubicBezTo>
                    <a:cubicBezTo>
                      <a:pt x="448409" y="454190"/>
                      <a:pt x="475000" y="329174"/>
                      <a:pt x="501591" y="204159"/>
                    </a:cubicBezTo>
                  </a:path>
                </a:pathLst>
              </a:custGeom>
              <a:noFill/>
              <a:ln w="19050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Freeform 123"/>
              <p:cNvSpPr/>
              <p:nvPr/>
            </p:nvSpPr>
            <p:spPr>
              <a:xfrm flipV="1">
                <a:off x="5612213" y="5842203"/>
                <a:ext cx="235276" cy="197058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  <a:gd name="connsiteX0" fmla="*/ 0 w 347662"/>
                  <a:gd name="connsiteY0" fmla="*/ 208849 h 423162"/>
                  <a:gd name="connsiteX1" fmla="*/ 119062 w 347662"/>
                  <a:gd name="connsiteY1" fmla="*/ 6443 h 423162"/>
                  <a:gd name="connsiteX2" fmla="*/ 347662 w 347662"/>
                  <a:gd name="connsiteY2" fmla="*/ 423162 h 423162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63553"/>
                  <a:gd name="connsiteY0" fmla="*/ 202408 h 204496"/>
                  <a:gd name="connsiteX1" fmla="*/ 119062 w 263553"/>
                  <a:gd name="connsiteY1" fmla="*/ 2 h 204496"/>
                  <a:gd name="connsiteX2" fmla="*/ 263553 w 263553"/>
                  <a:gd name="connsiteY2" fmla="*/ 204495 h 204496"/>
                  <a:gd name="connsiteX0" fmla="*/ 0 w 263553"/>
                  <a:gd name="connsiteY0" fmla="*/ 202408 h 204495"/>
                  <a:gd name="connsiteX1" fmla="*/ 119062 w 263553"/>
                  <a:gd name="connsiteY1" fmla="*/ 2 h 204495"/>
                  <a:gd name="connsiteX2" fmla="*/ 263553 w 263553"/>
                  <a:gd name="connsiteY2" fmla="*/ 204495 h 204495"/>
                  <a:gd name="connsiteX0" fmla="*/ 0 w 263553"/>
                  <a:gd name="connsiteY0" fmla="*/ 190873 h 192960"/>
                  <a:gd name="connsiteX1" fmla="*/ 102708 w 263553"/>
                  <a:gd name="connsiteY1" fmla="*/ 2 h 192960"/>
                  <a:gd name="connsiteX2" fmla="*/ 263553 w 263553"/>
                  <a:gd name="connsiteY2" fmla="*/ 192960 h 192960"/>
                  <a:gd name="connsiteX0" fmla="*/ 0 w 263553"/>
                  <a:gd name="connsiteY0" fmla="*/ 190939 h 193026"/>
                  <a:gd name="connsiteX1" fmla="*/ 102708 w 263553"/>
                  <a:gd name="connsiteY1" fmla="*/ 68 h 193026"/>
                  <a:gd name="connsiteX2" fmla="*/ 263553 w 263553"/>
                  <a:gd name="connsiteY2" fmla="*/ 193026 h 193026"/>
                  <a:gd name="connsiteX0" fmla="*/ 0 w 263553"/>
                  <a:gd name="connsiteY0" fmla="*/ 190882 h 190882"/>
                  <a:gd name="connsiteX1" fmla="*/ 102708 w 263553"/>
                  <a:gd name="connsiteY1" fmla="*/ 11 h 190882"/>
                  <a:gd name="connsiteX2" fmla="*/ 263553 w 263553"/>
                  <a:gd name="connsiteY2" fmla="*/ 181434 h 190882"/>
                  <a:gd name="connsiteX0" fmla="*/ 0 w 263553"/>
                  <a:gd name="connsiteY0" fmla="*/ 190882 h 190882"/>
                  <a:gd name="connsiteX1" fmla="*/ 102708 w 263553"/>
                  <a:gd name="connsiteY1" fmla="*/ 11 h 190882"/>
                  <a:gd name="connsiteX2" fmla="*/ 263553 w 263553"/>
                  <a:gd name="connsiteY2" fmla="*/ 181434 h 190882"/>
                  <a:gd name="connsiteX0" fmla="*/ 0 w 263553"/>
                  <a:gd name="connsiteY0" fmla="*/ 190877 h 190877"/>
                  <a:gd name="connsiteX1" fmla="*/ 102708 w 263553"/>
                  <a:gd name="connsiteY1" fmla="*/ 6 h 190877"/>
                  <a:gd name="connsiteX2" fmla="*/ 263553 w 263553"/>
                  <a:gd name="connsiteY2" fmla="*/ 181429 h 190877"/>
                  <a:gd name="connsiteX0" fmla="*/ 0 w 263553"/>
                  <a:gd name="connsiteY0" fmla="*/ 190877 h 190877"/>
                  <a:gd name="connsiteX1" fmla="*/ 102708 w 263553"/>
                  <a:gd name="connsiteY1" fmla="*/ 6 h 190877"/>
                  <a:gd name="connsiteX2" fmla="*/ 263553 w 263553"/>
                  <a:gd name="connsiteY2" fmla="*/ 181429 h 190877"/>
                  <a:gd name="connsiteX0" fmla="*/ 0 w 230843"/>
                  <a:gd name="connsiteY0" fmla="*/ 190899 h 190899"/>
                  <a:gd name="connsiteX1" fmla="*/ 102708 w 230843"/>
                  <a:gd name="connsiteY1" fmla="*/ 28 h 190899"/>
                  <a:gd name="connsiteX2" fmla="*/ 230843 w 230843"/>
                  <a:gd name="connsiteY2" fmla="*/ 176837 h 190899"/>
                  <a:gd name="connsiteX0" fmla="*/ 0 w 230843"/>
                  <a:gd name="connsiteY0" fmla="*/ 190897 h 190897"/>
                  <a:gd name="connsiteX1" fmla="*/ 102708 w 230843"/>
                  <a:gd name="connsiteY1" fmla="*/ 26 h 190897"/>
                  <a:gd name="connsiteX2" fmla="*/ 230843 w 230843"/>
                  <a:gd name="connsiteY2" fmla="*/ 176835 h 190897"/>
                  <a:gd name="connsiteX0" fmla="*/ 0 w 230843"/>
                  <a:gd name="connsiteY0" fmla="*/ 190896 h 190896"/>
                  <a:gd name="connsiteX1" fmla="*/ 102708 w 230843"/>
                  <a:gd name="connsiteY1" fmla="*/ 25 h 190896"/>
                  <a:gd name="connsiteX2" fmla="*/ 230843 w 230843"/>
                  <a:gd name="connsiteY2" fmla="*/ 176834 h 19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843" h="190896">
                    <a:moveTo>
                      <a:pt x="0" y="190896"/>
                    </a:moveTo>
                    <a:cubicBezTo>
                      <a:pt x="30559" y="71833"/>
                      <a:pt x="64234" y="2369"/>
                      <a:pt x="102708" y="25"/>
                    </a:cubicBezTo>
                    <a:cubicBezTo>
                      <a:pt x="141182" y="-2319"/>
                      <a:pt x="181498" y="164258"/>
                      <a:pt x="230843" y="176834"/>
                    </a:cubicBezTo>
                  </a:path>
                </a:pathLst>
              </a:custGeom>
              <a:noFill/>
              <a:ln w="19050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25" name="Straight Connector 124"/>
          <p:cNvCxnSpPr/>
          <p:nvPr/>
        </p:nvCxnSpPr>
        <p:spPr>
          <a:xfrm flipV="1">
            <a:off x="7935849" y="4537206"/>
            <a:ext cx="0" cy="4163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7878699" y="4537206"/>
            <a:ext cx="0" cy="4163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7992999" y="4537206"/>
            <a:ext cx="0" cy="4163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8050149" y="4537206"/>
            <a:ext cx="0" cy="4163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8107299" y="4537206"/>
            <a:ext cx="0" cy="4163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8164449" y="4537206"/>
            <a:ext cx="0" cy="4163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8221599" y="4537206"/>
            <a:ext cx="0" cy="4163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8278749" y="4537206"/>
            <a:ext cx="0" cy="4163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7856528" y="4751535"/>
            <a:ext cx="50153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8333705" y="4537206"/>
            <a:ext cx="0" cy="4163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8107293" y="3753446"/>
            <a:ext cx="5497" cy="47956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656966" y="4985578"/>
            <a:ext cx="67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transverse </a:t>
            </a:r>
          </a:p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79275" y="5009017"/>
            <a:ext cx="8546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pre-processed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885754" y="4985112"/>
            <a:ext cx="5824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sampled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GB" sz="900" i="1" dirty="0" smtClean="0">
                <a:solidFill>
                  <a:schemeClr val="bg1">
                    <a:lumMod val="50000"/>
                  </a:schemeClr>
                </a:solidFill>
              </a:rPr>
              <a:t>slices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150102" y="4985110"/>
            <a:ext cx="9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calculated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correction data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405771" y="4985110"/>
            <a:ext cx="66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correction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signal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6840797" y="3753445"/>
            <a:ext cx="0" cy="7357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5449029" y="4537206"/>
            <a:ext cx="622262" cy="416312"/>
            <a:chOff x="6280255" y="5630573"/>
            <a:chExt cx="622262" cy="416312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640704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634989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646419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652134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57849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663564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669279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6749941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6327719" y="5844902"/>
              <a:ext cx="50153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6804897" y="5630573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3" name="Group 152"/>
            <p:cNvGrpSpPr/>
            <p:nvPr/>
          </p:nvGrpSpPr>
          <p:grpSpPr>
            <a:xfrm>
              <a:off x="6280255" y="5728024"/>
              <a:ext cx="622262" cy="273180"/>
              <a:chOff x="6280255" y="5728024"/>
              <a:chExt cx="622262" cy="273180"/>
            </a:xfrm>
          </p:grpSpPr>
          <p:sp>
            <p:nvSpPr>
              <p:cNvPr id="154" name="Freeform 153"/>
              <p:cNvSpPr/>
              <p:nvPr/>
            </p:nvSpPr>
            <p:spPr>
              <a:xfrm rot="20539392" flipV="1">
                <a:off x="6280255" y="5728024"/>
                <a:ext cx="476418" cy="273180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  <a:gd name="connsiteX0" fmla="*/ 0 w 510937"/>
                  <a:gd name="connsiteY0" fmla="*/ 208849 h 428626"/>
                  <a:gd name="connsiteX1" fmla="*/ 172799 w 510937"/>
                  <a:gd name="connsiteY1" fmla="*/ 6443 h 428626"/>
                  <a:gd name="connsiteX2" fmla="*/ 401399 w 510937"/>
                  <a:gd name="connsiteY2" fmla="*/ 423162 h 428626"/>
                  <a:gd name="connsiteX3" fmla="*/ 510937 w 510937"/>
                  <a:gd name="connsiteY3" fmla="*/ 206468 h 428626"/>
                  <a:gd name="connsiteX0" fmla="*/ 0 w 510937"/>
                  <a:gd name="connsiteY0" fmla="*/ 206077 h 425854"/>
                  <a:gd name="connsiteX1" fmla="*/ 172799 w 510937"/>
                  <a:gd name="connsiteY1" fmla="*/ 3671 h 425854"/>
                  <a:gd name="connsiteX2" fmla="*/ 401399 w 510937"/>
                  <a:gd name="connsiteY2" fmla="*/ 420390 h 425854"/>
                  <a:gd name="connsiteX3" fmla="*/ 510937 w 510937"/>
                  <a:gd name="connsiteY3" fmla="*/ 203696 h 425854"/>
                  <a:gd name="connsiteX0" fmla="*/ 0 w 501591"/>
                  <a:gd name="connsiteY0" fmla="*/ 197276 h 426280"/>
                  <a:gd name="connsiteX1" fmla="*/ 163453 w 501591"/>
                  <a:gd name="connsiteY1" fmla="*/ 4097 h 426280"/>
                  <a:gd name="connsiteX2" fmla="*/ 392053 w 501591"/>
                  <a:gd name="connsiteY2" fmla="*/ 420816 h 426280"/>
                  <a:gd name="connsiteX3" fmla="*/ 501591 w 501591"/>
                  <a:gd name="connsiteY3" fmla="*/ 204122 h 426280"/>
                  <a:gd name="connsiteX0" fmla="*/ 0 w 501591"/>
                  <a:gd name="connsiteY0" fmla="*/ 197313 h 426317"/>
                  <a:gd name="connsiteX1" fmla="*/ 163453 w 501591"/>
                  <a:gd name="connsiteY1" fmla="*/ 4134 h 426317"/>
                  <a:gd name="connsiteX2" fmla="*/ 392053 w 501591"/>
                  <a:gd name="connsiteY2" fmla="*/ 420853 h 426317"/>
                  <a:gd name="connsiteX3" fmla="*/ 501591 w 501591"/>
                  <a:gd name="connsiteY3" fmla="*/ 204159 h 426317"/>
                  <a:gd name="connsiteX0" fmla="*/ 0 w 467440"/>
                  <a:gd name="connsiteY0" fmla="*/ 350196 h 422439"/>
                  <a:gd name="connsiteX1" fmla="*/ 129302 w 467440"/>
                  <a:gd name="connsiteY1" fmla="*/ 256 h 422439"/>
                  <a:gd name="connsiteX2" fmla="*/ 357902 w 467440"/>
                  <a:gd name="connsiteY2" fmla="*/ 416975 h 422439"/>
                  <a:gd name="connsiteX3" fmla="*/ 467440 w 467440"/>
                  <a:gd name="connsiteY3" fmla="*/ 200281 h 42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440" h="422439">
                    <a:moveTo>
                      <a:pt x="0" y="350196"/>
                    </a:moveTo>
                    <a:cubicBezTo>
                      <a:pt x="86632" y="346473"/>
                      <a:pt x="69652" y="-10874"/>
                      <a:pt x="129302" y="256"/>
                    </a:cubicBezTo>
                    <a:cubicBezTo>
                      <a:pt x="188952" y="11386"/>
                      <a:pt x="301546" y="383638"/>
                      <a:pt x="357902" y="416975"/>
                    </a:cubicBezTo>
                    <a:cubicBezTo>
                      <a:pt x="414258" y="450312"/>
                      <a:pt x="440849" y="325296"/>
                      <a:pt x="467440" y="200281"/>
                    </a:cubicBezTo>
                  </a:path>
                </a:pathLst>
              </a:custGeom>
              <a:noFill/>
              <a:ln w="19050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20539392" flipV="1">
                <a:off x="6758320" y="5773389"/>
                <a:ext cx="144197" cy="96264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  <a:gd name="connsiteX0" fmla="*/ 0 w 347662"/>
                  <a:gd name="connsiteY0" fmla="*/ 208849 h 423162"/>
                  <a:gd name="connsiteX1" fmla="*/ 119062 w 347662"/>
                  <a:gd name="connsiteY1" fmla="*/ 6443 h 423162"/>
                  <a:gd name="connsiteX2" fmla="*/ 347662 w 347662"/>
                  <a:gd name="connsiteY2" fmla="*/ 423162 h 423162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63553"/>
                  <a:gd name="connsiteY0" fmla="*/ 202408 h 204496"/>
                  <a:gd name="connsiteX1" fmla="*/ 119062 w 263553"/>
                  <a:gd name="connsiteY1" fmla="*/ 2 h 204496"/>
                  <a:gd name="connsiteX2" fmla="*/ 263553 w 263553"/>
                  <a:gd name="connsiteY2" fmla="*/ 204495 h 204496"/>
                  <a:gd name="connsiteX0" fmla="*/ 0 w 263553"/>
                  <a:gd name="connsiteY0" fmla="*/ 202408 h 204495"/>
                  <a:gd name="connsiteX1" fmla="*/ 119062 w 263553"/>
                  <a:gd name="connsiteY1" fmla="*/ 2 h 204495"/>
                  <a:gd name="connsiteX2" fmla="*/ 263553 w 263553"/>
                  <a:gd name="connsiteY2" fmla="*/ 204495 h 204495"/>
                  <a:gd name="connsiteX0" fmla="*/ 0 w 263553"/>
                  <a:gd name="connsiteY0" fmla="*/ 190873 h 192960"/>
                  <a:gd name="connsiteX1" fmla="*/ 102708 w 263553"/>
                  <a:gd name="connsiteY1" fmla="*/ 2 h 192960"/>
                  <a:gd name="connsiteX2" fmla="*/ 263553 w 263553"/>
                  <a:gd name="connsiteY2" fmla="*/ 192960 h 192960"/>
                  <a:gd name="connsiteX0" fmla="*/ 0 w 263553"/>
                  <a:gd name="connsiteY0" fmla="*/ 190939 h 193026"/>
                  <a:gd name="connsiteX1" fmla="*/ 102708 w 263553"/>
                  <a:gd name="connsiteY1" fmla="*/ 68 h 193026"/>
                  <a:gd name="connsiteX2" fmla="*/ 263553 w 263553"/>
                  <a:gd name="connsiteY2" fmla="*/ 193026 h 193026"/>
                  <a:gd name="connsiteX0" fmla="*/ 0 w 263553"/>
                  <a:gd name="connsiteY0" fmla="*/ 190882 h 190882"/>
                  <a:gd name="connsiteX1" fmla="*/ 102708 w 263553"/>
                  <a:gd name="connsiteY1" fmla="*/ 11 h 190882"/>
                  <a:gd name="connsiteX2" fmla="*/ 263553 w 263553"/>
                  <a:gd name="connsiteY2" fmla="*/ 181434 h 190882"/>
                  <a:gd name="connsiteX0" fmla="*/ 0 w 263553"/>
                  <a:gd name="connsiteY0" fmla="*/ 190882 h 190882"/>
                  <a:gd name="connsiteX1" fmla="*/ 102708 w 263553"/>
                  <a:gd name="connsiteY1" fmla="*/ 11 h 190882"/>
                  <a:gd name="connsiteX2" fmla="*/ 263553 w 263553"/>
                  <a:gd name="connsiteY2" fmla="*/ 181434 h 190882"/>
                  <a:gd name="connsiteX0" fmla="*/ 0 w 263553"/>
                  <a:gd name="connsiteY0" fmla="*/ 190877 h 190877"/>
                  <a:gd name="connsiteX1" fmla="*/ 102708 w 263553"/>
                  <a:gd name="connsiteY1" fmla="*/ 6 h 190877"/>
                  <a:gd name="connsiteX2" fmla="*/ 263553 w 263553"/>
                  <a:gd name="connsiteY2" fmla="*/ 181429 h 190877"/>
                  <a:gd name="connsiteX0" fmla="*/ 0 w 263553"/>
                  <a:gd name="connsiteY0" fmla="*/ 190877 h 190877"/>
                  <a:gd name="connsiteX1" fmla="*/ 102708 w 263553"/>
                  <a:gd name="connsiteY1" fmla="*/ 6 h 190877"/>
                  <a:gd name="connsiteX2" fmla="*/ 263553 w 263553"/>
                  <a:gd name="connsiteY2" fmla="*/ 181429 h 190877"/>
                  <a:gd name="connsiteX0" fmla="*/ 0 w 230843"/>
                  <a:gd name="connsiteY0" fmla="*/ 190899 h 190899"/>
                  <a:gd name="connsiteX1" fmla="*/ 102708 w 230843"/>
                  <a:gd name="connsiteY1" fmla="*/ 28 h 190899"/>
                  <a:gd name="connsiteX2" fmla="*/ 230843 w 230843"/>
                  <a:gd name="connsiteY2" fmla="*/ 176837 h 190899"/>
                  <a:gd name="connsiteX0" fmla="*/ 0 w 230843"/>
                  <a:gd name="connsiteY0" fmla="*/ 190897 h 190897"/>
                  <a:gd name="connsiteX1" fmla="*/ 102708 w 230843"/>
                  <a:gd name="connsiteY1" fmla="*/ 26 h 190897"/>
                  <a:gd name="connsiteX2" fmla="*/ 230843 w 230843"/>
                  <a:gd name="connsiteY2" fmla="*/ 176835 h 190897"/>
                  <a:gd name="connsiteX0" fmla="*/ 0 w 230843"/>
                  <a:gd name="connsiteY0" fmla="*/ 190896 h 190896"/>
                  <a:gd name="connsiteX1" fmla="*/ 102708 w 230843"/>
                  <a:gd name="connsiteY1" fmla="*/ 25 h 190896"/>
                  <a:gd name="connsiteX2" fmla="*/ 230843 w 230843"/>
                  <a:gd name="connsiteY2" fmla="*/ 176834 h 190896"/>
                  <a:gd name="connsiteX0" fmla="*/ 0 w 102708"/>
                  <a:gd name="connsiteY0" fmla="*/ 190871 h 190871"/>
                  <a:gd name="connsiteX1" fmla="*/ 102708 w 102708"/>
                  <a:gd name="connsiteY1" fmla="*/ 0 h 190871"/>
                  <a:gd name="connsiteX0" fmla="*/ 0 w 117899"/>
                  <a:gd name="connsiteY0" fmla="*/ 152125 h 152125"/>
                  <a:gd name="connsiteX1" fmla="*/ 117899 w 117899"/>
                  <a:gd name="connsiteY1" fmla="*/ 0 h 152125"/>
                  <a:gd name="connsiteX0" fmla="*/ 0 w 117899"/>
                  <a:gd name="connsiteY0" fmla="*/ 155996 h 155996"/>
                  <a:gd name="connsiteX1" fmla="*/ 117899 w 117899"/>
                  <a:gd name="connsiteY1" fmla="*/ 3871 h 155996"/>
                  <a:gd name="connsiteX0" fmla="*/ 0 w 141480"/>
                  <a:gd name="connsiteY0" fmla="*/ 148923 h 148923"/>
                  <a:gd name="connsiteX1" fmla="*/ 141480 w 141480"/>
                  <a:gd name="connsiteY1" fmla="*/ 4277 h 148923"/>
                  <a:gd name="connsiteX0" fmla="*/ 0 w 141480"/>
                  <a:gd name="connsiteY0" fmla="*/ 148861 h 148861"/>
                  <a:gd name="connsiteX1" fmla="*/ 141480 w 141480"/>
                  <a:gd name="connsiteY1" fmla="*/ 4215 h 14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480" h="148861">
                    <a:moveTo>
                      <a:pt x="0" y="148861"/>
                    </a:moveTo>
                    <a:cubicBezTo>
                      <a:pt x="30559" y="29798"/>
                      <a:pt x="30034" y="-14760"/>
                      <a:pt x="141480" y="4215"/>
                    </a:cubicBezTo>
                  </a:path>
                </a:pathLst>
              </a:custGeom>
              <a:noFill/>
              <a:ln w="19050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6515707" y="5008193"/>
            <a:ext cx="8361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pre-distortion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925630" y="5008193"/>
            <a:ext cx="716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drive signal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7765981" y="4385413"/>
            <a:ext cx="746503" cy="713184"/>
            <a:chOff x="7509165" y="5478780"/>
            <a:chExt cx="746503" cy="713184"/>
          </a:xfrm>
        </p:grpSpPr>
        <p:sp>
          <p:nvSpPr>
            <p:cNvPr id="159" name="Freeform 158"/>
            <p:cNvSpPr/>
            <p:nvPr/>
          </p:nvSpPr>
          <p:spPr>
            <a:xfrm flipV="1">
              <a:off x="7509165" y="5478780"/>
              <a:ext cx="511225" cy="713184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  <a:gd name="connsiteX0" fmla="*/ 0 w 510937"/>
                <a:gd name="connsiteY0" fmla="*/ 208849 h 428626"/>
                <a:gd name="connsiteX1" fmla="*/ 172799 w 510937"/>
                <a:gd name="connsiteY1" fmla="*/ 6443 h 428626"/>
                <a:gd name="connsiteX2" fmla="*/ 401399 w 510937"/>
                <a:gd name="connsiteY2" fmla="*/ 423162 h 428626"/>
                <a:gd name="connsiteX3" fmla="*/ 510937 w 510937"/>
                <a:gd name="connsiteY3" fmla="*/ 206468 h 428626"/>
                <a:gd name="connsiteX0" fmla="*/ 0 w 510937"/>
                <a:gd name="connsiteY0" fmla="*/ 206077 h 425854"/>
                <a:gd name="connsiteX1" fmla="*/ 172799 w 510937"/>
                <a:gd name="connsiteY1" fmla="*/ 3671 h 425854"/>
                <a:gd name="connsiteX2" fmla="*/ 401399 w 510937"/>
                <a:gd name="connsiteY2" fmla="*/ 420390 h 425854"/>
                <a:gd name="connsiteX3" fmla="*/ 510937 w 510937"/>
                <a:gd name="connsiteY3" fmla="*/ 203696 h 425854"/>
                <a:gd name="connsiteX0" fmla="*/ 0 w 501591"/>
                <a:gd name="connsiteY0" fmla="*/ 197276 h 426280"/>
                <a:gd name="connsiteX1" fmla="*/ 163453 w 501591"/>
                <a:gd name="connsiteY1" fmla="*/ 4097 h 426280"/>
                <a:gd name="connsiteX2" fmla="*/ 392053 w 501591"/>
                <a:gd name="connsiteY2" fmla="*/ 420816 h 426280"/>
                <a:gd name="connsiteX3" fmla="*/ 501591 w 501591"/>
                <a:gd name="connsiteY3" fmla="*/ 204122 h 426280"/>
                <a:gd name="connsiteX0" fmla="*/ 0 w 501591"/>
                <a:gd name="connsiteY0" fmla="*/ 197313 h 426317"/>
                <a:gd name="connsiteX1" fmla="*/ 163453 w 501591"/>
                <a:gd name="connsiteY1" fmla="*/ 4134 h 426317"/>
                <a:gd name="connsiteX2" fmla="*/ 392053 w 501591"/>
                <a:gd name="connsiteY2" fmla="*/ 420853 h 426317"/>
                <a:gd name="connsiteX3" fmla="*/ 501591 w 501591"/>
                <a:gd name="connsiteY3" fmla="*/ 204159 h 42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591" h="426317">
                  <a:moveTo>
                    <a:pt x="0" y="197313"/>
                  </a:moveTo>
                  <a:cubicBezTo>
                    <a:pt x="86632" y="193590"/>
                    <a:pt x="98111" y="-33123"/>
                    <a:pt x="163453" y="4134"/>
                  </a:cubicBezTo>
                  <a:cubicBezTo>
                    <a:pt x="228795" y="41391"/>
                    <a:pt x="335697" y="387516"/>
                    <a:pt x="392053" y="420853"/>
                  </a:cubicBezTo>
                  <a:cubicBezTo>
                    <a:pt x="448409" y="454190"/>
                    <a:pt x="475000" y="329174"/>
                    <a:pt x="501591" y="204159"/>
                  </a:cubicBezTo>
                </a:path>
              </a:pathLst>
            </a:custGeom>
            <a:noFill/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 flipV="1">
              <a:off x="8020392" y="5846442"/>
              <a:ext cx="235276" cy="102319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  <a:gd name="connsiteX0" fmla="*/ 0 w 347662"/>
                <a:gd name="connsiteY0" fmla="*/ 208849 h 423162"/>
                <a:gd name="connsiteX1" fmla="*/ 119062 w 347662"/>
                <a:gd name="connsiteY1" fmla="*/ 6443 h 423162"/>
                <a:gd name="connsiteX2" fmla="*/ 347662 w 347662"/>
                <a:gd name="connsiteY2" fmla="*/ 423162 h 423162"/>
                <a:gd name="connsiteX0" fmla="*/ 0 w 235516"/>
                <a:gd name="connsiteY0" fmla="*/ 202411 h 206806"/>
                <a:gd name="connsiteX1" fmla="*/ 119062 w 235516"/>
                <a:gd name="connsiteY1" fmla="*/ 5 h 206806"/>
                <a:gd name="connsiteX2" fmla="*/ 235516 w 235516"/>
                <a:gd name="connsiteY2" fmla="*/ 206806 h 206806"/>
                <a:gd name="connsiteX0" fmla="*/ 0 w 235516"/>
                <a:gd name="connsiteY0" fmla="*/ 202411 h 206806"/>
                <a:gd name="connsiteX1" fmla="*/ 119062 w 235516"/>
                <a:gd name="connsiteY1" fmla="*/ 5 h 206806"/>
                <a:gd name="connsiteX2" fmla="*/ 235516 w 235516"/>
                <a:gd name="connsiteY2" fmla="*/ 206806 h 206806"/>
                <a:gd name="connsiteX0" fmla="*/ 0 w 235516"/>
                <a:gd name="connsiteY0" fmla="*/ 202411 h 206806"/>
                <a:gd name="connsiteX1" fmla="*/ 119062 w 235516"/>
                <a:gd name="connsiteY1" fmla="*/ 5 h 206806"/>
                <a:gd name="connsiteX2" fmla="*/ 235516 w 235516"/>
                <a:gd name="connsiteY2" fmla="*/ 206806 h 206806"/>
                <a:gd name="connsiteX0" fmla="*/ 0 w 263553"/>
                <a:gd name="connsiteY0" fmla="*/ 202408 h 204496"/>
                <a:gd name="connsiteX1" fmla="*/ 119062 w 263553"/>
                <a:gd name="connsiteY1" fmla="*/ 2 h 204496"/>
                <a:gd name="connsiteX2" fmla="*/ 263553 w 263553"/>
                <a:gd name="connsiteY2" fmla="*/ 204495 h 204496"/>
                <a:gd name="connsiteX0" fmla="*/ 0 w 263553"/>
                <a:gd name="connsiteY0" fmla="*/ 202408 h 204495"/>
                <a:gd name="connsiteX1" fmla="*/ 119062 w 263553"/>
                <a:gd name="connsiteY1" fmla="*/ 2 h 204495"/>
                <a:gd name="connsiteX2" fmla="*/ 263553 w 263553"/>
                <a:gd name="connsiteY2" fmla="*/ 204495 h 204495"/>
                <a:gd name="connsiteX0" fmla="*/ 0 w 263553"/>
                <a:gd name="connsiteY0" fmla="*/ 190873 h 192960"/>
                <a:gd name="connsiteX1" fmla="*/ 102708 w 263553"/>
                <a:gd name="connsiteY1" fmla="*/ 2 h 192960"/>
                <a:gd name="connsiteX2" fmla="*/ 263553 w 263553"/>
                <a:gd name="connsiteY2" fmla="*/ 192960 h 192960"/>
                <a:gd name="connsiteX0" fmla="*/ 0 w 263553"/>
                <a:gd name="connsiteY0" fmla="*/ 190939 h 193026"/>
                <a:gd name="connsiteX1" fmla="*/ 102708 w 263553"/>
                <a:gd name="connsiteY1" fmla="*/ 68 h 193026"/>
                <a:gd name="connsiteX2" fmla="*/ 263553 w 263553"/>
                <a:gd name="connsiteY2" fmla="*/ 193026 h 193026"/>
                <a:gd name="connsiteX0" fmla="*/ 0 w 263553"/>
                <a:gd name="connsiteY0" fmla="*/ 190882 h 190882"/>
                <a:gd name="connsiteX1" fmla="*/ 102708 w 263553"/>
                <a:gd name="connsiteY1" fmla="*/ 11 h 190882"/>
                <a:gd name="connsiteX2" fmla="*/ 263553 w 263553"/>
                <a:gd name="connsiteY2" fmla="*/ 181434 h 190882"/>
                <a:gd name="connsiteX0" fmla="*/ 0 w 263553"/>
                <a:gd name="connsiteY0" fmla="*/ 190882 h 190882"/>
                <a:gd name="connsiteX1" fmla="*/ 102708 w 263553"/>
                <a:gd name="connsiteY1" fmla="*/ 11 h 190882"/>
                <a:gd name="connsiteX2" fmla="*/ 263553 w 263553"/>
                <a:gd name="connsiteY2" fmla="*/ 181434 h 190882"/>
                <a:gd name="connsiteX0" fmla="*/ 0 w 263553"/>
                <a:gd name="connsiteY0" fmla="*/ 190877 h 190877"/>
                <a:gd name="connsiteX1" fmla="*/ 102708 w 263553"/>
                <a:gd name="connsiteY1" fmla="*/ 6 h 190877"/>
                <a:gd name="connsiteX2" fmla="*/ 263553 w 263553"/>
                <a:gd name="connsiteY2" fmla="*/ 181429 h 190877"/>
                <a:gd name="connsiteX0" fmla="*/ 0 w 263553"/>
                <a:gd name="connsiteY0" fmla="*/ 190877 h 190877"/>
                <a:gd name="connsiteX1" fmla="*/ 102708 w 263553"/>
                <a:gd name="connsiteY1" fmla="*/ 6 h 190877"/>
                <a:gd name="connsiteX2" fmla="*/ 263553 w 263553"/>
                <a:gd name="connsiteY2" fmla="*/ 181429 h 190877"/>
                <a:gd name="connsiteX0" fmla="*/ 0 w 230843"/>
                <a:gd name="connsiteY0" fmla="*/ 190899 h 190899"/>
                <a:gd name="connsiteX1" fmla="*/ 102708 w 230843"/>
                <a:gd name="connsiteY1" fmla="*/ 28 h 190899"/>
                <a:gd name="connsiteX2" fmla="*/ 230843 w 230843"/>
                <a:gd name="connsiteY2" fmla="*/ 176837 h 190899"/>
                <a:gd name="connsiteX0" fmla="*/ 0 w 230843"/>
                <a:gd name="connsiteY0" fmla="*/ 190897 h 190897"/>
                <a:gd name="connsiteX1" fmla="*/ 102708 w 230843"/>
                <a:gd name="connsiteY1" fmla="*/ 26 h 190897"/>
                <a:gd name="connsiteX2" fmla="*/ 230843 w 230843"/>
                <a:gd name="connsiteY2" fmla="*/ 176835 h 190897"/>
                <a:gd name="connsiteX0" fmla="*/ 0 w 230843"/>
                <a:gd name="connsiteY0" fmla="*/ 190896 h 190896"/>
                <a:gd name="connsiteX1" fmla="*/ 102708 w 230843"/>
                <a:gd name="connsiteY1" fmla="*/ 25 h 190896"/>
                <a:gd name="connsiteX2" fmla="*/ 230843 w 230843"/>
                <a:gd name="connsiteY2" fmla="*/ 176834 h 19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843" h="190896">
                  <a:moveTo>
                    <a:pt x="0" y="190896"/>
                  </a:moveTo>
                  <a:cubicBezTo>
                    <a:pt x="30559" y="71833"/>
                    <a:pt x="64234" y="2369"/>
                    <a:pt x="102708" y="25"/>
                  </a:cubicBezTo>
                  <a:cubicBezTo>
                    <a:pt x="141182" y="-2319"/>
                    <a:pt x="181498" y="164258"/>
                    <a:pt x="230843" y="176834"/>
                  </a:cubicBezTo>
                </a:path>
              </a:pathLst>
            </a:custGeom>
            <a:noFill/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65084"/>
            <a:ext cx="7179435" cy="77901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Intra-bunch Damping at Work:  CERN PS Transverse Feedback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9184" y="6356352"/>
            <a:ext cx="2133600" cy="365125"/>
          </a:xfrm>
        </p:spPr>
        <p:txBody>
          <a:bodyPr/>
          <a:lstStyle/>
          <a:p>
            <a:fld id="{E41DB357-E4E9-4009-AC9D-3793556B2D77}" type="slidenum">
              <a:rPr lang="en-GB" smtClean="0"/>
              <a:t>5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744241" y="18482994"/>
            <a:ext cx="3610264" cy="4209393"/>
            <a:chOff x="4679459" y="2198078"/>
            <a:chExt cx="3761153" cy="4512596"/>
          </a:xfrm>
          <a:solidFill>
            <a:srgbClr val="008000">
              <a:alpha val="82000"/>
            </a:srgb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4679459" y="2198078"/>
              <a:ext cx="3761153" cy="4512596"/>
              <a:chOff x="4679459" y="2198078"/>
              <a:chExt cx="3761153" cy="4512596"/>
            </a:xfrm>
            <a:grpFill/>
          </p:grpSpPr>
          <p:sp>
            <p:nvSpPr>
              <p:cNvPr id="9" name="Rounded Rectangle 8"/>
              <p:cNvSpPr/>
              <p:nvPr/>
            </p:nvSpPr>
            <p:spPr>
              <a:xfrm>
                <a:off x="4679459" y="2198078"/>
                <a:ext cx="3761153" cy="4512596"/>
              </a:xfrm>
              <a:prstGeom prst="roundRect">
                <a:avLst>
                  <a:gd name="adj" fmla="val 5084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PS TFB ON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" name="Picture 9"/>
              <p:cNvPicPr>
                <a:picLocks/>
              </p:cNvPicPr>
              <p:nvPr/>
            </p:nvPicPr>
            <p:blipFill rotWithShape="1">
              <a:blip r:embed="rId2"/>
              <a:srcRect t="25462" b="14008"/>
              <a:stretch/>
            </p:blipFill>
            <p:spPr>
              <a:xfrm>
                <a:off x="4880163" y="2452155"/>
                <a:ext cx="3383999" cy="1944000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/>
              <p:cNvPicPr>
                <a:picLocks/>
              </p:cNvPicPr>
              <p:nvPr/>
            </p:nvPicPr>
            <p:blipFill rotWithShape="1">
              <a:blip r:embed="rId3"/>
              <a:srcRect t="19231" r="29377" b="7680"/>
              <a:stretch/>
            </p:blipFill>
            <p:spPr>
              <a:xfrm>
                <a:off x="4880163" y="4496103"/>
                <a:ext cx="3383999" cy="1656000"/>
              </a:xfrm>
              <a:prstGeom prst="rect">
                <a:avLst/>
              </a:prstGeom>
              <a:grp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41361" y="4636635"/>
              <a:ext cx="806944" cy="29695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10 ns/div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6641" y="18635394"/>
            <a:ext cx="3610264" cy="4209393"/>
            <a:chOff x="4679459" y="2198078"/>
            <a:chExt cx="3761153" cy="4512596"/>
          </a:xfrm>
          <a:solidFill>
            <a:srgbClr val="008000">
              <a:alpha val="82000"/>
            </a:srgbClr>
          </a:solidFill>
        </p:grpSpPr>
        <p:grpSp>
          <p:nvGrpSpPr>
            <p:cNvPr id="13" name="Group 12"/>
            <p:cNvGrpSpPr/>
            <p:nvPr/>
          </p:nvGrpSpPr>
          <p:grpSpPr>
            <a:xfrm>
              <a:off x="4679459" y="2198078"/>
              <a:ext cx="3761153" cy="4512596"/>
              <a:chOff x="4679459" y="2198078"/>
              <a:chExt cx="3761153" cy="4512596"/>
            </a:xfrm>
            <a:grpFill/>
          </p:grpSpPr>
          <p:sp>
            <p:nvSpPr>
              <p:cNvPr id="15" name="Rounded Rectangle 14"/>
              <p:cNvSpPr/>
              <p:nvPr/>
            </p:nvSpPr>
            <p:spPr>
              <a:xfrm>
                <a:off x="4679459" y="2198078"/>
                <a:ext cx="3761153" cy="4512596"/>
              </a:xfrm>
              <a:prstGeom prst="roundRect">
                <a:avLst>
                  <a:gd name="adj" fmla="val 5084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PS TFB ON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15"/>
              <p:cNvPicPr>
                <a:picLocks/>
              </p:cNvPicPr>
              <p:nvPr/>
            </p:nvPicPr>
            <p:blipFill rotWithShape="1">
              <a:blip r:embed="rId2"/>
              <a:srcRect t="25462" b="14008"/>
              <a:stretch/>
            </p:blipFill>
            <p:spPr>
              <a:xfrm>
                <a:off x="4880163" y="2452155"/>
                <a:ext cx="3383999" cy="1944000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/>
              <p:cNvPicPr>
                <a:picLocks/>
              </p:cNvPicPr>
              <p:nvPr/>
            </p:nvPicPr>
            <p:blipFill rotWithShape="1">
              <a:blip r:embed="rId3"/>
              <a:srcRect t="19231" r="29377" b="7680"/>
              <a:stretch/>
            </p:blipFill>
            <p:spPr>
              <a:xfrm>
                <a:off x="4880163" y="4496103"/>
                <a:ext cx="3383999" cy="1656000"/>
              </a:xfrm>
              <a:prstGeom prst="rect">
                <a:avLst/>
              </a:prstGeom>
              <a:grpFill/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041361" y="4636635"/>
              <a:ext cx="806944" cy="29695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10 ns/div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627493" y="5638800"/>
            <a:ext cx="2005742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Blas et al. </a:t>
            </a:r>
          </a:p>
          <a:p>
            <a:r>
              <a:rPr lang="en-US" sz="1400" dirty="0" smtClean="0"/>
              <a:t>IPAC’13, WEPME011</a:t>
            </a:r>
          </a:p>
          <a:p>
            <a:r>
              <a:rPr lang="en-US" sz="1400" dirty="0" smtClean="0"/>
              <a:t>D. </a:t>
            </a:r>
            <a:r>
              <a:rPr lang="en-US" sz="1400" dirty="0" err="1" smtClean="0"/>
              <a:t>Perrelet</a:t>
            </a:r>
            <a:r>
              <a:rPr lang="en-US" sz="1400" dirty="0"/>
              <a:t> </a:t>
            </a:r>
            <a:r>
              <a:rPr lang="en-US" sz="1400" dirty="0" smtClean="0"/>
              <a:t> (CERN BE-RF)</a:t>
            </a:r>
            <a:endParaRPr lang="en-US" sz="1400" dirty="0"/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57389"/>
            <a:ext cx="21399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144385" y="691626"/>
            <a:ext cx="2888235" cy="3367514"/>
            <a:chOff x="1403648" y="1340768"/>
            <a:chExt cx="2888235" cy="3367514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1403648" y="1340768"/>
              <a:ext cx="2888235" cy="3367514"/>
              <a:chOff x="4679459" y="2198078"/>
              <a:chExt cx="3761153" cy="4512596"/>
            </a:xfrm>
            <a:solidFill>
              <a:srgbClr val="008000">
                <a:alpha val="82000"/>
              </a:srgbClr>
            </a:solidFill>
          </p:grpSpPr>
          <p:grpSp>
            <p:nvGrpSpPr>
              <p:cNvPr id="19" name="Group 18"/>
              <p:cNvGrpSpPr/>
              <p:nvPr/>
            </p:nvGrpSpPr>
            <p:grpSpPr>
              <a:xfrm>
                <a:off x="4679459" y="2198078"/>
                <a:ext cx="3761153" cy="4512596"/>
                <a:chOff x="4679459" y="2198078"/>
                <a:chExt cx="3761153" cy="4512596"/>
              </a:xfrm>
              <a:grpFill/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4679459" y="2198078"/>
                  <a:ext cx="3761153" cy="4512596"/>
                </a:xfrm>
                <a:prstGeom prst="roundRect">
                  <a:avLst>
                    <a:gd name="adj" fmla="val 5084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996227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992453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988680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7984907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9981133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1977360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3973586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5969813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pic>
              <p:nvPicPr>
                <p:cNvPr id="22" name="Picture 21"/>
                <p:cNvPicPr>
                  <a:picLocks/>
                </p:cNvPicPr>
                <p:nvPr/>
              </p:nvPicPr>
              <p:blipFill rotWithShape="1">
                <a:blip r:embed="rId2"/>
                <a:srcRect t="25462" b="14008"/>
                <a:stretch/>
              </p:blipFill>
              <p:spPr>
                <a:xfrm>
                  <a:off x="4880163" y="2452155"/>
                  <a:ext cx="3383999" cy="194399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3" name="Picture 22"/>
                <p:cNvPicPr>
                  <a:picLocks/>
                </p:cNvPicPr>
                <p:nvPr/>
              </p:nvPicPr>
              <p:blipFill rotWithShape="1">
                <a:blip r:embed="rId3"/>
                <a:srcRect t="19231" r="29377" b="7680"/>
                <a:stretch/>
              </p:blipFill>
              <p:spPr>
                <a:xfrm>
                  <a:off x="4880163" y="4496103"/>
                  <a:ext cx="3383999" cy="1656000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20" name="TextBox 19"/>
              <p:cNvSpPr txBox="1"/>
              <p:nvPr/>
            </p:nvSpPr>
            <p:spPr>
              <a:xfrm>
                <a:off x="5041361" y="4636635"/>
                <a:ext cx="806944" cy="29695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96227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92453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88680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984907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981133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977360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973586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969813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solidFill>
                      <a:schemeClr val="bg1"/>
                    </a:solidFill>
                  </a:rPr>
                  <a:t>10 ns/div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267744" y="4293096"/>
              <a:ext cx="11602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PS TFB ON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87624" y="665606"/>
            <a:ext cx="2824481" cy="3367514"/>
            <a:chOff x="4788024" y="1340768"/>
            <a:chExt cx="2824481" cy="3367514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4788024" y="1340768"/>
              <a:ext cx="2824481" cy="3367514"/>
              <a:chOff x="535991" y="2198078"/>
              <a:chExt cx="3761153" cy="4512596"/>
            </a:xfrm>
            <a:solidFill>
              <a:srgbClr val="FF0000">
                <a:alpha val="61000"/>
              </a:srgbClr>
            </a:solidFill>
          </p:grpSpPr>
          <p:grpSp>
            <p:nvGrpSpPr>
              <p:cNvPr id="25" name="Group 24"/>
              <p:cNvGrpSpPr/>
              <p:nvPr/>
            </p:nvGrpSpPr>
            <p:grpSpPr>
              <a:xfrm>
                <a:off x="535991" y="2198078"/>
                <a:ext cx="3761153" cy="4512596"/>
                <a:chOff x="367322" y="2198078"/>
                <a:chExt cx="3761153" cy="4512596"/>
              </a:xfrm>
              <a:grpFill/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367322" y="2198078"/>
                  <a:ext cx="3761153" cy="4512596"/>
                </a:xfrm>
                <a:prstGeom prst="roundRect">
                  <a:avLst>
                    <a:gd name="adj" fmla="val 5084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996227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992453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988680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7984907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9981133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1977360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3973586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5969813" algn="l" defTabSz="3992453" rtl="0" eaLnBrk="1" latinLnBrk="0" hangingPunct="1">
                    <a:defRPr sz="7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  <a:p>
                  <a:pPr algn="ctr"/>
                  <a:endParaRPr lang="en-US" sz="1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19236" r="29792" b="7641"/>
                <a:stretch/>
              </p:blipFill>
              <p:spPr>
                <a:xfrm>
                  <a:off x="535991" y="4496103"/>
                  <a:ext cx="3361932" cy="1638973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24469" b="16764"/>
                <a:stretch/>
              </p:blipFill>
              <p:spPr>
                <a:xfrm>
                  <a:off x="535991" y="2464595"/>
                  <a:ext cx="3361932" cy="1931560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26" name="TextBox 25"/>
              <p:cNvSpPr txBox="1"/>
              <p:nvPr/>
            </p:nvSpPr>
            <p:spPr>
              <a:xfrm>
                <a:off x="846454" y="4633956"/>
                <a:ext cx="825151" cy="29695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96227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92453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88680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984907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981133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977360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973586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969813" algn="l" defTabSz="3992453" rtl="0" eaLnBrk="1" latinLnBrk="0" hangingPunct="1"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solidFill>
                      <a:schemeClr val="bg1"/>
                    </a:solidFill>
                  </a:rPr>
                  <a:t>10 ns/div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5580112" y="4293096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PS TFB OFF</a:t>
              </a:r>
            </a:p>
          </p:txBody>
        </p:sp>
      </p:grp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13" y="4049139"/>
            <a:ext cx="482663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596830" y="5269468"/>
            <a:ext cx="2931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GeV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    26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Challenge: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Time of Flight Compensation</a:t>
            </a:r>
          </a:p>
          <a:p>
            <a:r>
              <a:rPr lang="en-US" dirty="0" smtClean="0">
                <a:sym typeface="Wingdings"/>
              </a:rPr>
              <a:t>Fully digital implementation</a:t>
            </a:r>
          </a:p>
          <a:p>
            <a:endParaRPr lang="en-US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herent-200MHz-avg-TMCI-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62" y="3628759"/>
            <a:ext cx="2925390" cy="2835608"/>
          </a:xfrm>
          <a:prstGeom prst="rect">
            <a:avLst/>
          </a:prstGeom>
        </p:spPr>
      </p:pic>
      <p:pic>
        <p:nvPicPr>
          <p:cNvPr id="2" name="Picture 1" descr="feedbacksystem-sketch goo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4" y="467419"/>
            <a:ext cx="4032706" cy="3021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7148" y="152400"/>
            <a:ext cx="40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Cambria Math"/>
              </a:rPr>
              <a:t>SPS Simulations with Feedback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1898" y="6275089"/>
            <a:ext cx="2895600" cy="365125"/>
          </a:xfrm>
        </p:spPr>
        <p:txBody>
          <a:bodyPr/>
          <a:lstStyle/>
          <a:p>
            <a:r>
              <a:rPr lang="en-GB" dirty="0" smtClean="0"/>
              <a:t>W. </a:t>
            </a:r>
            <a:r>
              <a:rPr lang="en-GB" dirty="0" err="1" smtClean="0"/>
              <a:t>Hofle</a:t>
            </a:r>
            <a:r>
              <a:rPr lang="en-GB" dirty="0" smtClean="0"/>
              <a:t> @LARP Review June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0898" y="6275089"/>
            <a:ext cx="2133600" cy="365125"/>
          </a:xfrm>
        </p:spPr>
        <p:txBody>
          <a:bodyPr/>
          <a:lstStyle/>
          <a:p>
            <a:fld id="{97FC4858-C8C8-4B34-9212-A47D0D1F01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Coherent-500MHz-a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98" y="3563763"/>
            <a:ext cx="2891722" cy="27794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14487" y="1004060"/>
            <a:ext cx="246926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K. Li et al., IPAC’13, WEPME042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41386" y="363577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ambria Math"/>
              </a:rPr>
              <a:t>ECI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7850" y="363577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ambria Math"/>
              </a:rPr>
              <a:t>TMCI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5722" y="1403523"/>
            <a:ext cx="4211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Bandwidth need at </a:t>
            </a:r>
            <a:r>
              <a:rPr lang="en-US" dirty="0" smtClean="0">
                <a:solidFill>
                  <a:srgbClr val="FF0000"/>
                </a:solidFill>
              </a:rPr>
              <a:t>SPS injection 450 </a:t>
            </a:r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err="1" smtClean="0">
                <a:solidFill>
                  <a:srgbClr val="FF0000"/>
                </a:solidFill>
              </a:rPr>
              <a:t>eV</a:t>
            </a:r>
            <a:r>
              <a:rPr lang="en-US" dirty="0" smtClean="0">
                <a:solidFill>
                  <a:srgbClr val="FF0000"/>
                </a:solidFill>
              </a:rPr>
              <a:t>/c</a:t>
            </a:r>
          </a:p>
          <a:p>
            <a:pPr>
              <a:spcAft>
                <a:spcPts val="600"/>
              </a:spcAft>
            </a:pPr>
            <a:r>
              <a:rPr lang="en-US" dirty="0"/>
              <a:t>f</a:t>
            </a:r>
            <a:r>
              <a:rPr lang="en-US" dirty="0" smtClean="0"/>
              <a:t>rom simulation (2.7 ns bunch length)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ECI:	   500 MHz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TMCI:	   200 MHz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109538" y="3995811"/>
            <a:ext cx="288032" cy="72008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493914" y="4211835"/>
            <a:ext cx="216024" cy="57606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9938" y="4139827"/>
            <a:ext cx="167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i</a:t>
            </a:r>
            <a:r>
              <a:rPr lang="en-US" sz="1600" dirty="0" smtClean="0">
                <a:solidFill>
                  <a:srgbClr val="FF6600"/>
                </a:solidFill>
              </a:rPr>
              <a:t>ncreasing FB gain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5977" y="4211835"/>
            <a:ext cx="167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ncreasing FB gain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3995" y="3105536"/>
            <a:ext cx="206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</a:t>
            </a:r>
            <a:r>
              <a:rPr lang="en-US" dirty="0" err="1" smtClean="0"/>
              <a:t>Headtail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898" y="6275089"/>
            <a:ext cx="2133600" cy="365125"/>
          </a:xfrm>
        </p:spPr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33" y="1182557"/>
            <a:ext cx="5372567" cy="4042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3816840" cy="2391906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143000"/>
            <a:ext cx="1377495" cy="2923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r>
              <a:rPr lang="en-US" sz="1300" dirty="0" smtClean="0"/>
              <a:t>, </a:t>
            </a:r>
            <a:r>
              <a:rPr lang="en-US" sz="13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1300" dirty="0" smtClean="0">
                <a:solidFill>
                  <a:srgbClr val="FF0000"/>
                </a:solidFill>
              </a:rPr>
              <a:t>R</a:t>
            </a:r>
            <a:r>
              <a:rPr lang="en-US" sz="1300" dirty="0" smtClean="0"/>
              <a:t>, </a:t>
            </a:r>
            <a:r>
              <a:rPr lang="en-US" sz="13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300" dirty="0" smtClean="0">
                <a:solidFill>
                  <a:srgbClr val="0000FF"/>
                </a:solidFill>
              </a:rPr>
              <a:t>V</a:t>
            </a:r>
            <a:r>
              <a:rPr lang="en-US" sz="1300" dirty="0" smtClean="0"/>
              <a:t> signals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657600"/>
            <a:ext cx="195682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E. </a:t>
            </a:r>
            <a:r>
              <a:rPr lang="en-US" sz="1600" b="1" dirty="0" err="1" smtClean="0"/>
              <a:t>Métral</a:t>
            </a:r>
            <a:r>
              <a:rPr lang="en-US" sz="1600" b="1" dirty="0" smtClean="0"/>
              <a:t> et al., 2003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1524000"/>
            <a:ext cx="152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S. </a:t>
            </a:r>
            <a:r>
              <a:rPr lang="en-US" sz="1600" b="1" dirty="0" err="1" smtClean="0"/>
              <a:t>Aumon</a:t>
            </a:r>
            <a:r>
              <a:rPr lang="en-US" sz="1600" b="1" dirty="0" smtClean="0"/>
              <a:t>, 2010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599" y="5105400"/>
            <a:ext cx="7821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also candidate for cure by high bandwidth feedback</a:t>
            </a:r>
          </a:p>
          <a:p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f it were / became a limitation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dirty="0" err="1" smtClean="0">
                <a:solidFill>
                  <a:srgbClr val="FF0000"/>
                </a:solidFill>
              </a:rPr>
              <a:t>cloud</a:t>
            </a:r>
            <a:r>
              <a:rPr lang="en-US" dirty="0" smtClean="0">
                <a:solidFill>
                  <a:srgbClr val="FF0000"/>
                </a:solidFill>
              </a:rPr>
              <a:t> instability at PS extraction </a:t>
            </a:r>
            <a:r>
              <a:rPr lang="en-US" dirty="0" smtClean="0">
                <a:solidFill>
                  <a:srgbClr val="0000FF"/>
                </a:solidFill>
              </a:rPr>
              <a:t>another </a:t>
            </a:r>
            <a:r>
              <a:rPr lang="en-US" dirty="0" smtClean="0">
                <a:solidFill>
                  <a:srgbClr val="FF0000"/>
                </a:solidFill>
              </a:rPr>
              <a:t>candidate for high bandwidth feedback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" y="0"/>
            <a:ext cx="91440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FF"/>
                </a:solidFill>
              </a:rPr>
              <a:t>Transverse </a:t>
            </a:r>
            <a:r>
              <a:rPr lang="en-US" sz="2400" dirty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nstability in </a:t>
            </a:r>
            <a:r>
              <a:rPr lang="en-US" sz="2400" dirty="0" smtClean="0">
                <a:solidFill>
                  <a:srgbClr val="FF0000"/>
                </a:solidFill>
              </a:rPr>
              <a:t>PS at Transition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34" y="152400"/>
            <a:ext cx="7785403" cy="74864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Example of </a:t>
            </a:r>
            <a:r>
              <a:rPr lang="en-US" sz="2400" dirty="0" smtClean="0">
                <a:solidFill>
                  <a:srgbClr val="FF0000"/>
                </a:solidFill>
              </a:rPr>
              <a:t>LHC 2012 Instability </a:t>
            </a:r>
            <a:r>
              <a:rPr lang="en-US" sz="2400" dirty="0" smtClean="0">
                <a:solidFill>
                  <a:srgbClr val="0000FF"/>
                </a:solidFill>
              </a:rPr>
              <a:t>at the end of Squeeze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B1H_al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011" r="-23011"/>
          <a:stretch>
            <a:fillRect/>
          </a:stretch>
        </p:blipFill>
        <p:spPr>
          <a:xfrm>
            <a:off x="-491692" y="3422318"/>
            <a:ext cx="4334416" cy="2383762"/>
          </a:xfrm>
        </p:spPr>
      </p:pic>
      <p:pic>
        <p:nvPicPr>
          <p:cNvPr id="6" name="Picture 5" descr="B1_z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3" y="753520"/>
            <a:ext cx="4040278" cy="2541798"/>
          </a:xfrm>
          <a:prstGeom prst="rect">
            <a:avLst/>
          </a:prstGeom>
        </p:spPr>
      </p:pic>
      <p:pic>
        <p:nvPicPr>
          <p:cNvPr id="7" name="Picture 6" descr="B1_waterflow2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268" y="3429000"/>
            <a:ext cx="5488332" cy="30416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27290" y="4760640"/>
            <a:ext cx="2479599" cy="864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55473" y="4406400"/>
            <a:ext cx="1454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End of Squeeze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55635" y="990600"/>
            <a:ext cx="5035965" cy="2590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Indications of </a:t>
            </a:r>
            <a:r>
              <a:rPr lang="en-US" dirty="0" smtClean="0">
                <a:solidFill>
                  <a:srgbClr val="FF0000"/>
                </a:solidFill>
              </a:rPr>
              <a:t>intra bunch motion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Operational optimum being searched using existing systems for cure (bunch-by-bunch damper, </a:t>
            </a:r>
            <a:r>
              <a:rPr lang="en-US" dirty="0" err="1" smtClean="0"/>
              <a:t>octupoles</a:t>
            </a:r>
            <a:r>
              <a:rPr lang="en-US" dirty="0" smtClean="0"/>
              <a:t>, chromaticity)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Review of Instability Diagnostics </a:t>
            </a:r>
            <a:r>
              <a:rPr lang="en-US" dirty="0">
                <a:hlinkClick r:id="rId5"/>
              </a:rPr>
              <a:t>http://indico.cern.ch/conferenceDisplay.py?confId=234589 </a:t>
            </a:r>
            <a:endParaRPr lang="en-US" dirty="0" smtClean="0"/>
          </a:p>
          <a:p>
            <a:pPr marL="285750" indent="-285750">
              <a:buFont typeface="Wingdings"/>
              <a:buChar char="à"/>
            </a:pPr>
            <a:r>
              <a:rPr lang="en-US" dirty="0" smtClean="0"/>
              <a:t>Internal Review on Performance Limitations</a:t>
            </a:r>
          </a:p>
          <a:p>
            <a:r>
              <a:rPr lang="en-US" dirty="0" smtClean="0"/>
              <a:t>      (September 2013)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290" y="5801713"/>
            <a:ext cx="3251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Can a High Bandwidth Feedback </a:t>
            </a:r>
          </a:p>
          <a:p>
            <a:r>
              <a:rPr lang="en-GB" dirty="0">
                <a:solidFill>
                  <a:srgbClr val="0000FF"/>
                </a:solidFill>
              </a:rPr>
              <a:t>h</a:t>
            </a:r>
            <a:r>
              <a:rPr lang="en-GB" dirty="0" smtClean="0">
                <a:solidFill>
                  <a:srgbClr val="0000FF"/>
                </a:solidFill>
              </a:rPr>
              <a:t>elp in LHC ?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6422973"/>
            <a:ext cx="2286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B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Salvant</a:t>
            </a:r>
            <a:r>
              <a:rPr lang="en-US" sz="1600" b="1" dirty="0" smtClean="0"/>
              <a:t> et al., 2013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626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5817" y="228600"/>
            <a:ext cx="4768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From established LHC Operation to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LHC High Luminosity Operation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1430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Important for injectors:</a:t>
            </a:r>
          </a:p>
          <a:p>
            <a:r>
              <a:rPr lang="en-US" sz="2000" dirty="0" smtClean="0"/>
              <a:t>two </a:t>
            </a:r>
            <a:r>
              <a:rPr lang="en-US" sz="2000" i="1" dirty="0" smtClean="0"/>
              <a:t>very different </a:t>
            </a:r>
            <a:r>
              <a:rPr lang="en-US" sz="2000" dirty="0" smtClean="0"/>
              <a:t>scenarios:</a:t>
            </a:r>
          </a:p>
          <a:p>
            <a:endParaRPr lang="en-US" sz="2000" dirty="0" smtClean="0"/>
          </a:p>
          <a:p>
            <a:r>
              <a:rPr lang="en-US" sz="2000" dirty="0" smtClean="0"/>
              <a:t>25 ns bunch spacing </a:t>
            </a:r>
            <a:r>
              <a:rPr lang="en-US" sz="2000" dirty="0" smtClean="0">
                <a:solidFill>
                  <a:srgbClr val="FF0000"/>
                </a:solidFill>
              </a:rPr>
              <a:t>(ECI !)</a:t>
            </a:r>
          </a:p>
          <a:p>
            <a:endParaRPr lang="en-US" sz="2000" dirty="0" smtClean="0"/>
          </a:p>
          <a:p>
            <a:r>
              <a:rPr lang="en-US" sz="2000" dirty="0" smtClean="0"/>
              <a:t>50 ns bunch spacing </a:t>
            </a:r>
            <a:r>
              <a:rPr lang="en-US" sz="2000" dirty="0" smtClean="0">
                <a:solidFill>
                  <a:srgbClr val="FF0000"/>
                </a:solidFill>
              </a:rPr>
              <a:t>(TMCI !)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LIU</a:t>
            </a:r>
            <a:r>
              <a:rPr lang="en-US" sz="2000" dirty="0" smtClean="0"/>
              <a:t> (“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/>
              <a:t>HC </a:t>
            </a:r>
            <a:r>
              <a:rPr lang="en-US" sz="2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/>
              <a:t>njector </a:t>
            </a:r>
            <a:r>
              <a:rPr lang="en-US" sz="2000" dirty="0" smtClean="0">
                <a:solidFill>
                  <a:srgbClr val="FF0000"/>
                </a:solidFill>
              </a:rPr>
              <a:t>U</a:t>
            </a:r>
            <a:r>
              <a:rPr lang="en-US" sz="2000" dirty="0" smtClean="0"/>
              <a:t>pgrade”)</a:t>
            </a:r>
          </a:p>
          <a:p>
            <a:r>
              <a:rPr lang="en-US" sz="2000" dirty="0" smtClean="0"/>
              <a:t>project addresses upgrades</a:t>
            </a:r>
          </a:p>
          <a:p>
            <a:r>
              <a:rPr lang="en-US" sz="2000" dirty="0" smtClean="0"/>
              <a:t>in the injector chain</a:t>
            </a:r>
          </a:p>
          <a:p>
            <a:r>
              <a:rPr lang="en-US" sz="2000" dirty="0" smtClean="0"/>
              <a:t>(LINAC)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PSB</a:t>
            </a:r>
            <a:r>
              <a:rPr lang="en-US" sz="2000" dirty="0" smtClean="0">
                <a:sym typeface="Wingdings" pitchFamily="2" charset="2"/>
              </a:rPr>
              <a:t>PSSPS</a:t>
            </a:r>
          </a:p>
          <a:p>
            <a:r>
              <a:rPr lang="en-US" sz="2000" dirty="0" smtClean="0">
                <a:sym typeface="Wingdings" pitchFamily="2" charset="2"/>
              </a:rPr>
              <a:t>to meet HL requirements</a:t>
            </a:r>
            <a:endParaRPr lang="en-US" sz="20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Hofle @LARP Review June 2013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A21-83CA-4710-AD94-5D6A3C6AA84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12176"/>
              </p:ext>
            </p:extLst>
          </p:nvPr>
        </p:nvGraphicFramePr>
        <p:xfrm>
          <a:off x="3581400" y="2514600"/>
          <a:ext cx="52577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964"/>
                <a:gridCol w="962695"/>
                <a:gridCol w="962695"/>
                <a:gridCol w="962695"/>
                <a:gridCol w="1036749"/>
              </a:tblGrid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LHC</a:t>
                      </a:r>
                    </a:p>
                    <a:p>
                      <a:pPr algn="ctr"/>
                      <a:r>
                        <a:rPr lang="en-GB" sz="1200" dirty="0" smtClean="0"/>
                        <a:t>2012 OP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LHC nominal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HL-LHC</a:t>
                      </a:r>
                    </a:p>
                    <a:p>
                      <a:pPr algn="ctr"/>
                      <a:r>
                        <a:rPr lang="en-US" sz="1200" dirty="0" smtClean="0"/>
                        <a:t>25 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HL-LHC</a:t>
                      </a:r>
                    </a:p>
                    <a:p>
                      <a:pPr algn="ctr"/>
                      <a:r>
                        <a:rPr lang="en-US" sz="1200" dirty="0" smtClean="0"/>
                        <a:t>50 ns</a:t>
                      </a:r>
                      <a:endParaRPr lang="en-GB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Energy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 </a:t>
                      </a:r>
                      <a:r>
                        <a:rPr lang="en-GB" sz="1200" dirty="0" err="1" smtClean="0"/>
                        <a:t>TeV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7 </a:t>
                      </a:r>
                      <a:r>
                        <a:rPr lang="en-GB" sz="1200" dirty="0" err="1" smtClean="0"/>
                        <a:t>Tev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7 </a:t>
                      </a:r>
                      <a:r>
                        <a:rPr lang="en-GB" sz="1200" dirty="0" err="1" smtClean="0"/>
                        <a:t>Tev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7 </a:t>
                      </a:r>
                      <a:r>
                        <a:rPr lang="en-GB" sz="1200" dirty="0" err="1" smtClean="0"/>
                        <a:t>Tev</a:t>
                      </a:r>
                      <a:endParaRPr lang="en-GB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Bunches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1380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1404</a:t>
                      </a:r>
                      <a:endParaRPr lang="en-GB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r>
                        <a:rPr lang="en-GB" sz="1200" dirty="0" err="1" smtClean="0"/>
                        <a:t>unch</a:t>
                      </a:r>
                      <a:r>
                        <a:rPr lang="en-GB" sz="1200" dirty="0" smtClean="0"/>
                        <a:t> spacing [ns]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50</a:t>
                      </a:r>
                      <a:endParaRPr lang="en-GB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p/bunch [10</a:t>
                      </a:r>
                      <a:r>
                        <a:rPr lang="en-US" sz="1200" baseline="30000" dirty="0" smtClean="0"/>
                        <a:t>11</a:t>
                      </a:r>
                      <a:r>
                        <a:rPr lang="en-US" sz="1200" dirty="0" smtClean="0"/>
                        <a:t>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1.55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1.15 (0.58A)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2.2  (1.11 A)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3.5 (0.88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A)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ge</a:t>
                      </a:r>
                      <a:r>
                        <a:rPr lang="en-US" sz="1200" baseline="-25000" dirty="0" smtClean="0">
                          <a:latin typeface="+mn-lt"/>
                        </a:rPr>
                        <a:t>x,y</a:t>
                      </a:r>
                      <a:r>
                        <a:rPr lang="en-US" sz="1200" dirty="0" smtClean="0">
                          <a:latin typeface="Symbol" pitchFamily="18" charset="2"/>
                        </a:rPr>
                        <a:t> </a:t>
                      </a:r>
                      <a:r>
                        <a:rPr lang="en-US" sz="1200" dirty="0" smtClean="0"/>
                        <a:t> [</a:t>
                      </a:r>
                      <a:r>
                        <a:rPr lang="en-US" sz="12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200" dirty="0" smtClean="0"/>
                        <a:t>m]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2.3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3.75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3.0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Peak lumi [10</a:t>
                      </a:r>
                      <a:r>
                        <a:rPr lang="en-US" sz="1200" baseline="30000" dirty="0" smtClean="0"/>
                        <a:t>34</a:t>
                      </a:r>
                      <a:r>
                        <a:rPr lang="en-US" sz="1200" baseline="0" dirty="0" smtClean="0"/>
                        <a:t>]</a:t>
                      </a:r>
                      <a:endParaRPr lang="en-GB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0.66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8.3</a:t>
                      </a:r>
                      <a:endParaRPr lang="en-GB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 smtClean="0"/>
                        <a:t>Lumi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levelling</a:t>
                      </a:r>
                      <a:endParaRPr lang="en-GB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5x10</a:t>
                      </a:r>
                      <a:r>
                        <a:rPr lang="en-US" sz="1200" baseline="30000" dirty="0" smtClean="0"/>
                        <a:t>34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2.5x10</a:t>
                      </a:r>
                      <a:r>
                        <a:rPr lang="en-US" sz="1200" baseline="30000" dirty="0" smtClean="0"/>
                        <a:t>34</a:t>
                      </a:r>
                      <a:endParaRPr lang="en-GB" sz="1200" dirty="0" smtClean="0"/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#Pile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123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123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43400" y="5486400"/>
            <a:ext cx="446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Status from May 2012 (L. Rossi @LARP CM18</a:t>
            </a:r>
            <a:r>
              <a:rPr lang="en-US" dirty="0" smtClean="0"/>
              <a:t>)</a:t>
            </a:r>
          </a:p>
          <a:p>
            <a:r>
              <a:rPr lang="en-US" dirty="0"/>
              <a:t>a</a:t>
            </a:r>
            <a:r>
              <a:rPr lang="en-US" dirty="0" smtClean="0"/>
              <a:t>dded: leveling to lower peak </a:t>
            </a:r>
            <a:r>
              <a:rPr lang="en-US" dirty="0" err="1" smtClean="0"/>
              <a:t>lumi</a:t>
            </a:r>
            <a:r>
              <a:rPr lang="en-US" dirty="0" smtClean="0"/>
              <a:t> at 50 ns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600" y="2057400"/>
            <a:ext cx="76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2014+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10400" y="2057400"/>
            <a:ext cx="1636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Future upgrade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29200" y="205740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1903</Words>
  <Application>Microsoft Office PowerPoint</Application>
  <PresentationFormat>On-screen Show (4:3)</PresentationFormat>
  <Paragraphs>452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CERN Accelerator Complex</vt:lpstr>
      <vt:lpstr>PowerPoint Presentation</vt:lpstr>
      <vt:lpstr>Intra-bunch Transverse Feedback</vt:lpstr>
      <vt:lpstr>Intra-bunch Damping at Work:  CERN PS Transverse Feedback</vt:lpstr>
      <vt:lpstr>PowerPoint Presentation</vt:lpstr>
      <vt:lpstr>PowerPoint Presentation</vt:lpstr>
      <vt:lpstr>Example of LHC 2012 Instability at the end of Squeeze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Time-Line: SPS Implementation of vertical High Bandwidth Feedback  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whofle</dc:creator>
  <cp:lastModifiedBy>Wolfgang Hofle</cp:lastModifiedBy>
  <cp:revision>243</cp:revision>
  <dcterms:created xsi:type="dcterms:W3CDTF">2011-05-09T13:16:37Z</dcterms:created>
  <dcterms:modified xsi:type="dcterms:W3CDTF">2013-06-10T12:17:40Z</dcterms:modified>
</cp:coreProperties>
</file>