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35"/>
  </p:notesMasterIdLst>
  <p:handoutMasterIdLst>
    <p:handoutMasterId r:id="rId36"/>
  </p:handoutMasterIdLst>
  <p:sldIdLst>
    <p:sldId id="262" r:id="rId2"/>
    <p:sldId id="344" r:id="rId3"/>
    <p:sldId id="273" r:id="rId4"/>
    <p:sldId id="346" r:id="rId5"/>
    <p:sldId id="332" r:id="rId6"/>
    <p:sldId id="333" r:id="rId7"/>
    <p:sldId id="329" r:id="rId8"/>
    <p:sldId id="331" r:id="rId9"/>
    <p:sldId id="320" r:id="rId10"/>
    <p:sldId id="347" r:id="rId11"/>
    <p:sldId id="348" r:id="rId12"/>
    <p:sldId id="318" r:id="rId13"/>
    <p:sldId id="354" r:id="rId14"/>
    <p:sldId id="355" r:id="rId15"/>
    <p:sldId id="356" r:id="rId16"/>
    <p:sldId id="357" r:id="rId17"/>
    <p:sldId id="335" r:id="rId18"/>
    <p:sldId id="339" r:id="rId19"/>
    <p:sldId id="338" r:id="rId20"/>
    <p:sldId id="366" r:id="rId21"/>
    <p:sldId id="340" r:id="rId22"/>
    <p:sldId id="358" r:id="rId23"/>
    <p:sldId id="359" r:id="rId24"/>
    <p:sldId id="364" r:id="rId25"/>
    <p:sldId id="367" r:id="rId26"/>
    <p:sldId id="365" r:id="rId27"/>
    <p:sldId id="368" r:id="rId28"/>
    <p:sldId id="297" r:id="rId29"/>
    <p:sldId id="361" r:id="rId30"/>
    <p:sldId id="360" r:id="rId31"/>
    <p:sldId id="362" r:id="rId32"/>
    <p:sldId id="363" r:id="rId33"/>
    <p:sldId id="352" r:id="rId34"/>
  </p:sldIdLst>
  <p:sldSz cx="9144000" cy="6858000" type="screen4x3"/>
  <p:notesSz cx="6858000" cy="9144000"/>
  <p:defaultTextStyle>
    <a:defPPr>
      <a:defRPr lang="en-US"/>
    </a:defPPr>
    <a:lvl1pPr algn="r" rtl="0" fontAlgn="base">
      <a:spcBef>
        <a:spcPct val="20000"/>
      </a:spcBef>
      <a:spcAft>
        <a:spcPct val="0"/>
      </a:spcAft>
      <a:buClr>
        <a:srgbClr val="FFFF00"/>
      </a:buClr>
      <a:buSzPct val="80000"/>
      <a:buFont typeface="Wingdings" charset="0"/>
      <a:defRPr sz="2400" kern="1200">
        <a:solidFill>
          <a:schemeClr val="tx1"/>
        </a:solidFill>
        <a:latin typeface="Arial" charset="0"/>
        <a:ea typeface="ＭＳ Ｐゴシック" charset="0"/>
        <a:cs typeface="ＭＳ Ｐゴシック" charset="0"/>
      </a:defRPr>
    </a:lvl1pPr>
    <a:lvl2pPr marL="457200" algn="r" rtl="0" fontAlgn="base">
      <a:spcBef>
        <a:spcPct val="20000"/>
      </a:spcBef>
      <a:spcAft>
        <a:spcPct val="0"/>
      </a:spcAft>
      <a:buClr>
        <a:srgbClr val="FFFF00"/>
      </a:buClr>
      <a:buSzPct val="80000"/>
      <a:buFont typeface="Wingdings" charset="0"/>
      <a:defRPr sz="2400" kern="1200">
        <a:solidFill>
          <a:schemeClr val="tx1"/>
        </a:solidFill>
        <a:latin typeface="Arial" charset="0"/>
        <a:ea typeface="ＭＳ Ｐゴシック" charset="0"/>
        <a:cs typeface="ＭＳ Ｐゴシック" charset="0"/>
      </a:defRPr>
    </a:lvl2pPr>
    <a:lvl3pPr marL="914400" algn="r" rtl="0" fontAlgn="base">
      <a:spcBef>
        <a:spcPct val="20000"/>
      </a:spcBef>
      <a:spcAft>
        <a:spcPct val="0"/>
      </a:spcAft>
      <a:buClr>
        <a:srgbClr val="FFFF00"/>
      </a:buClr>
      <a:buSzPct val="80000"/>
      <a:buFont typeface="Wingdings" charset="0"/>
      <a:defRPr sz="2400" kern="1200">
        <a:solidFill>
          <a:schemeClr val="tx1"/>
        </a:solidFill>
        <a:latin typeface="Arial" charset="0"/>
        <a:ea typeface="ＭＳ Ｐゴシック" charset="0"/>
        <a:cs typeface="ＭＳ Ｐゴシック" charset="0"/>
      </a:defRPr>
    </a:lvl3pPr>
    <a:lvl4pPr marL="1371600" algn="r" rtl="0" fontAlgn="base">
      <a:spcBef>
        <a:spcPct val="20000"/>
      </a:spcBef>
      <a:spcAft>
        <a:spcPct val="0"/>
      </a:spcAft>
      <a:buClr>
        <a:srgbClr val="FFFF00"/>
      </a:buClr>
      <a:buSzPct val="80000"/>
      <a:buFont typeface="Wingdings" charset="0"/>
      <a:defRPr sz="2400" kern="1200">
        <a:solidFill>
          <a:schemeClr val="tx1"/>
        </a:solidFill>
        <a:latin typeface="Arial" charset="0"/>
        <a:ea typeface="ＭＳ Ｐゴシック" charset="0"/>
        <a:cs typeface="ＭＳ Ｐゴシック" charset="0"/>
      </a:defRPr>
    </a:lvl4pPr>
    <a:lvl5pPr marL="1828800" algn="r" rtl="0" fontAlgn="base">
      <a:spcBef>
        <a:spcPct val="20000"/>
      </a:spcBef>
      <a:spcAft>
        <a:spcPct val="0"/>
      </a:spcAft>
      <a:buClr>
        <a:srgbClr val="FFFF00"/>
      </a:buClr>
      <a:buSzPct val="80000"/>
      <a:buFont typeface="Wingdings" charset="0"/>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F8FF"/>
    <a:srgbClr val="003399"/>
    <a:srgbClr val="009799"/>
    <a:srgbClr val="009900"/>
    <a:srgbClr val="CC0000"/>
    <a:srgbClr val="FFFF00"/>
    <a:srgbClr val="F0EF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14" d="100"/>
          <a:sy n="114" d="100"/>
        </p:scale>
        <p:origin x="-2064" y="-112"/>
      </p:cViewPr>
      <p:guideLst>
        <p:guide orient="horz" pos="2879"/>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buFont typeface="Wingdings" charset="0"/>
              <a:buNone/>
              <a:defRPr sz="1200">
                <a:latin typeface="Arial" charset="0"/>
                <a:ea typeface="ＭＳ Ｐゴシック"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fld id="{D3FFA8D0-3346-8B47-BFF8-097E3EF9CC6C}" type="datetimeFigureOut">
              <a:rPr lang="en-US"/>
              <a:pPr>
                <a:defRPr/>
              </a:pPr>
              <a:t>6/7/13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buFont typeface="Wingdings" charset="0"/>
              <a:buNone/>
              <a:defRPr sz="1200">
                <a:latin typeface="Arial" charset="0"/>
                <a:ea typeface="ＭＳ Ｐゴシック"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fld id="{C54E91E0-E165-8A4B-8E8A-D42CBD4EC0ED}" type="slidenum">
              <a:rPr lang="en-US"/>
              <a:pPr>
                <a:defRPr/>
              </a:pPr>
              <a:t>‹#›</a:t>
            </a:fld>
            <a:endParaRPr lang="en-US"/>
          </a:p>
        </p:txBody>
      </p:sp>
    </p:spTree>
    <p:extLst>
      <p:ext uri="{BB962C8B-B14F-4D97-AF65-F5344CB8AC3E}">
        <p14:creationId xmlns:p14="http://schemas.microsoft.com/office/powerpoint/2010/main" val="27018118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buFont typeface="Wingdings" pitchFamily="2" charset="2"/>
              <a:buNone/>
              <a:defRPr sz="1200">
                <a:latin typeface="Arial" charset="0"/>
                <a:ea typeface="+mn-ea"/>
                <a:cs typeface="+mn-cs"/>
              </a:defRPr>
            </a:lvl1pPr>
          </a:lstStyle>
          <a:p>
            <a:pPr>
              <a:defRPr/>
            </a:pPr>
            <a:endParaRPr lang="en-US"/>
          </a:p>
        </p:txBody>
      </p:sp>
      <p:sp>
        <p:nvSpPr>
          <p:cNvPr id="5672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Wingdings" pitchFamily="2" charset="2"/>
              <a:buNone/>
              <a:defRPr sz="1200">
                <a:latin typeface="Arial"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73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buFont typeface="Wingdings" pitchFamily="2" charset="2"/>
              <a:buNone/>
              <a:defRPr sz="1200">
                <a:latin typeface="Arial" charset="0"/>
                <a:ea typeface="+mn-ea"/>
                <a:cs typeface="+mn-cs"/>
              </a:defRPr>
            </a:lvl1pPr>
          </a:lstStyle>
          <a:p>
            <a:pPr>
              <a:defRPr/>
            </a:pPr>
            <a:endParaRPr lang="en-US"/>
          </a:p>
        </p:txBody>
      </p:sp>
      <p:sp>
        <p:nvSpPr>
          <p:cNvPr id="5673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fld id="{30AA990B-474F-BE41-8174-FE734B5DBE80}" type="slidenum">
              <a:rPr lang="en-US"/>
              <a:pPr>
                <a:defRPr/>
              </a:pPr>
              <a:t>‹#›</a:t>
            </a:fld>
            <a:endParaRPr lang="en-US"/>
          </a:p>
        </p:txBody>
      </p:sp>
    </p:spTree>
    <p:extLst>
      <p:ext uri="{BB962C8B-B14F-4D97-AF65-F5344CB8AC3E}">
        <p14:creationId xmlns:p14="http://schemas.microsoft.com/office/powerpoint/2010/main" val="369078349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kumimoji="1"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www.uslarp.org/" TargetMode="External"/><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3"/>
          <p:cNvSpPr txBox="1">
            <a:spLocks noChangeArrowheads="1"/>
          </p:cNvSpPr>
          <p:nvPr userDrawn="1"/>
        </p:nvSpPr>
        <p:spPr bwMode="auto">
          <a:xfrm>
            <a:off x="3505200" y="30480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algn="l" eaLnBrk="1" hangingPunct="1">
              <a:spcBef>
                <a:spcPct val="0"/>
              </a:spcBef>
              <a:buClrTx/>
              <a:buSzTx/>
              <a:buFontTx/>
              <a:buNone/>
              <a:defRPr/>
            </a:pPr>
            <a:endParaRPr lang="en-US" smtClean="0">
              <a:latin typeface="Arial Narrow" pitchFamily="34" charset="0"/>
              <a:ea typeface="+mn-ea"/>
              <a:cs typeface="+mn-cs"/>
            </a:endParaRPr>
          </a:p>
        </p:txBody>
      </p:sp>
      <p:pic>
        <p:nvPicPr>
          <p:cNvPr id="5" name="Picture 11" descr="LARP">
            <a:hlinkClick r:id="rId3"/>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8575675" y="0"/>
            <a:ext cx="571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a:t>Click to edit Master title style</a:t>
            </a:r>
          </a:p>
        </p:txBody>
      </p:sp>
      <p:pic>
        <p:nvPicPr>
          <p:cNvPr id="6" name="Picture 25"/>
          <p:cNvPicPr>
            <a:picLocks noChangeAspect="1" noChangeArrowheads="1"/>
          </p:cNvPicPr>
          <p:nvPr userDrawn="1"/>
        </p:nvPicPr>
        <p:blipFill rotWithShape="1">
          <a:blip r:embed="rId5" cstate="print">
            <a:extLst>
              <a:ext uri="{28A0092B-C50C-407E-A947-70E740481C1C}">
                <a14:useLocalDpi xmlns:a14="http://schemas.microsoft.com/office/drawing/2010/main"/>
              </a:ext>
            </a:extLst>
          </a:blip>
          <a:srcRect/>
          <a:stretch/>
        </p:blipFill>
        <p:spPr bwMode="auto">
          <a:xfrm>
            <a:off x="6400800" y="5943600"/>
            <a:ext cx="2720622" cy="71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7392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LARP Project Review, June 10, 2013</a:t>
            </a: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7135128B-9DC1-4948-833C-ABE382BA8C0A}" type="slidenum">
              <a:rPr lang="en-US"/>
              <a:pPr>
                <a:defRPr/>
              </a:pPr>
              <a:t>‹#›</a:t>
            </a:fld>
            <a:endParaRPr lang="en-US"/>
          </a:p>
        </p:txBody>
      </p:sp>
    </p:spTree>
    <p:extLst>
      <p:ext uri="{BB962C8B-B14F-4D97-AF65-F5344CB8AC3E}">
        <p14:creationId xmlns:p14="http://schemas.microsoft.com/office/powerpoint/2010/main" val="380266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LARP Project Review, June 10, 2013</a:t>
            </a: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E1037F87-4E67-E841-916D-6FC4F708BDAF}" type="slidenum">
              <a:rPr lang="en-US"/>
              <a:pPr>
                <a:defRPr/>
              </a:pPr>
              <a:t>‹#›</a:t>
            </a:fld>
            <a:endParaRPr lang="en-US"/>
          </a:p>
        </p:txBody>
      </p:sp>
    </p:spTree>
    <p:extLst>
      <p:ext uri="{BB962C8B-B14F-4D97-AF65-F5344CB8AC3E}">
        <p14:creationId xmlns:p14="http://schemas.microsoft.com/office/powerpoint/2010/main" val="2076422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xfrm>
            <a:off x="990600" y="6324600"/>
            <a:ext cx="5391150" cy="457200"/>
          </a:xfrm>
        </p:spPr>
        <p:txBody>
          <a:bodyPr/>
          <a:lstStyle>
            <a:lvl1pPr>
              <a:defRPr smtClean="0"/>
            </a:lvl1pPr>
          </a:lstStyle>
          <a:p>
            <a:pPr>
              <a:defRPr/>
            </a:pPr>
            <a:r>
              <a:rPr lang="en-US" smtClean="0"/>
              <a:t>LARP Project Review, June 10, 2013</a:t>
            </a:r>
            <a:endParaRPr lang="en-US"/>
          </a:p>
        </p:txBody>
      </p:sp>
      <p:sp>
        <p:nvSpPr>
          <p:cNvPr id="5" name="Rectangle 17"/>
          <p:cNvSpPr>
            <a:spLocks noGrp="1" noChangeArrowheads="1"/>
          </p:cNvSpPr>
          <p:nvPr>
            <p:ph type="sldNum" sz="quarter" idx="11"/>
          </p:nvPr>
        </p:nvSpPr>
        <p:spPr/>
        <p:txBody>
          <a:bodyPr/>
          <a:lstStyle>
            <a:lvl1pPr>
              <a:defRPr/>
            </a:lvl1pPr>
          </a:lstStyle>
          <a:p>
            <a:pPr>
              <a:defRPr/>
            </a:pPr>
            <a:fld id="{70273B64-DF16-8249-BF5B-9DB66A8C3D59}" type="slidenum">
              <a:rPr lang="en-US"/>
              <a:pPr>
                <a:defRPr/>
              </a:pPr>
              <a:t>‹#›</a:t>
            </a:fld>
            <a:endParaRPr lang="en-US"/>
          </a:p>
        </p:txBody>
      </p:sp>
    </p:spTree>
    <p:extLst>
      <p:ext uri="{BB962C8B-B14F-4D97-AF65-F5344CB8AC3E}">
        <p14:creationId xmlns:p14="http://schemas.microsoft.com/office/powerpoint/2010/main" val="326496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LARP Project Review, June 10, 2013</a:t>
            </a:r>
            <a:endParaRPr lang="en-US"/>
          </a:p>
        </p:txBody>
      </p:sp>
      <p:sp>
        <p:nvSpPr>
          <p:cNvPr id="5" name="Rectangle 17"/>
          <p:cNvSpPr>
            <a:spLocks noGrp="1" noChangeArrowheads="1"/>
          </p:cNvSpPr>
          <p:nvPr>
            <p:ph type="sldNum" sz="quarter" idx="11"/>
          </p:nvPr>
        </p:nvSpPr>
        <p:spPr>
          <a:ln/>
        </p:spPr>
        <p:txBody>
          <a:bodyPr/>
          <a:lstStyle>
            <a:lvl1pPr>
              <a:defRPr/>
            </a:lvl1pPr>
          </a:lstStyle>
          <a:p>
            <a:pPr>
              <a:defRPr/>
            </a:pPr>
            <a:fld id="{55E1C44B-54F7-6D4B-B262-59A23D7A356F}" type="slidenum">
              <a:rPr lang="en-US"/>
              <a:pPr>
                <a:defRPr/>
              </a:pPr>
              <a:t>‹#›</a:t>
            </a:fld>
            <a:endParaRPr lang="en-US"/>
          </a:p>
        </p:txBody>
      </p:sp>
    </p:spTree>
    <p:extLst>
      <p:ext uri="{BB962C8B-B14F-4D97-AF65-F5344CB8AC3E}">
        <p14:creationId xmlns:p14="http://schemas.microsoft.com/office/powerpoint/2010/main" val="386656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LARP Project Review, June 10, 2013</a:t>
            </a: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0DC1E560-0595-6043-9915-A8435303B2A7}" type="slidenum">
              <a:rPr lang="en-US"/>
              <a:pPr>
                <a:defRPr/>
              </a:pPr>
              <a:t>‹#›</a:t>
            </a:fld>
            <a:endParaRPr lang="en-US"/>
          </a:p>
        </p:txBody>
      </p:sp>
    </p:spTree>
    <p:extLst>
      <p:ext uri="{BB962C8B-B14F-4D97-AF65-F5344CB8AC3E}">
        <p14:creationId xmlns:p14="http://schemas.microsoft.com/office/powerpoint/2010/main" val="449747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LARP Project Review, June 10, 2013</a:t>
            </a:r>
            <a:endParaRPr lang="en-US"/>
          </a:p>
        </p:txBody>
      </p:sp>
      <p:sp>
        <p:nvSpPr>
          <p:cNvPr id="8" name="Rectangle 17"/>
          <p:cNvSpPr>
            <a:spLocks noGrp="1" noChangeArrowheads="1"/>
          </p:cNvSpPr>
          <p:nvPr>
            <p:ph type="sldNum" sz="quarter" idx="11"/>
          </p:nvPr>
        </p:nvSpPr>
        <p:spPr>
          <a:ln/>
        </p:spPr>
        <p:txBody>
          <a:bodyPr/>
          <a:lstStyle>
            <a:lvl1pPr>
              <a:defRPr/>
            </a:lvl1pPr>
          </a:lstStyle>
          <a:p>
            <a:pPr>
              <a:defRPr/>
            </a:pPr>
            <a:fld id="{F3948483-AE86-7045-8DA8-0DB03D4A48ED}" type="slidenum">
              <a:rPr lang="en-US"/>
              <a:pPr>
                <a:defRPr/>
              </a:pPr>
              <a:t>‹#›</a:t>
            </a:fld>
            <a:endParaRPr lang="en-US"/>
          </a:p>
        </p:txBody>
      </p:sp>
    </p:spTree>
    <p:extLst>
      <p:ext uri="{BB962C8B-B14F-4D97-AF65-F5344CB8AC3E}">
        <p14:creationId xmlns:p14="http://schemas.microsoft.com/office/powerpoint/2010/main" val="3167438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ln/>
        </p:spPr>
        <p:txBody>
          <a:bodyPr/>
          <a:lstStyle>
            <a:lvl1pPr>
              <a:defRPr/>
            </a:lvl1pPr>
          </a:lstStyle>
          <a:p>
            <a:pPr>
              <a:defRPr/>
            </a:pPr>
            <a:r>
              <a:rPr lang="en-US" smtClean="0"/>
              <a:t>LARP Project Review, June 10, 2013</a:t>
            </a:r>
            <a:endParaRPr lang="en-US"/>
          </a:p>
        </p:txBody>
      </p:sp>
      <p:sp>
        <p:nvSpPr>
          <p:cNvPr id="4" name="Rectangle 17"/>
          <p:cNvSpPr>
            <a:spLocks noGrp="1" noChangeArrowheads="1"/>
          </p:cNvSpPr>
          <p:nvPr>
            <p:ph type="sldNum" sz="quarter" idx="11"/>
          </p:nvPr>
        </p:nvSpPr>
        <p:spPr>
          <a:ln/>
        </p:spPr>
        <p:txBody>
          <a:bodyPr/>
          <a:lstStyle>
            <a:lvl1pPr>
              <a:defRPr/>
            </a:lvl1pPr>
          </a:lstStyle>
          <a:p>
            <a:pPr>
              <a:defRPr/>
            </a:pPr>
            <a:fld id="{B1BC45AE-415E-5C4E-B889-BEEB03F14762}" type="slidenum">
              <a:rPr lang="en-US"/>
              <a:pPr>
                <a:defRPr/>
              </a:pPr>
              <a:t>‹#›</a:t>
            </a:fld>
            <a:endParaRPr lang="en-US"/>
          </a:p>
        </p:txBody>
      </p:sp>
    </p:spTree>
    <p:extLst>
      <p:ext uri="{BB962C8B-B14F-4D97-AF65-F5344CB8AC3E}">
        <p14:creationId xmlns:p14="http://schemas.microsoft.com/office/powerpoint/2010/main" val="3648454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LARP Project Review, June 10, 2013</a:t>
            </a:r>
            <a:endParaRPr lang="en-US"/>
          </a:p>
        </p:txBody>
      </p:sp>
      <p:sp>
        <p:nvSpPr>
          <p:cNvPr id="3" name="Rectangle 17"/>
          <p:cNvSpPr>
            <a:spLocks noGrp="1" noChangeArrowheads="1"/>
          </p:cNvSpPr>
          <p:nvPr>
            <p:ph type="sldNum" sz="quarter" idx="11"/>
          </p:nvPr>
        </p:nvSpPr>
        <p:spPr>
          <a:ln/>
        </p:spPr>
        <p:txBody>
          <a:bodyPr/>
          <a:lstStyle>
            <a:lvl1pPr>
              <a:defRPr/>
            </a:lvl1pPr>
          </a:lstStyle>
          <a:p>
            <a:pPr>
              <a:defRPr/>
            </a:pPr>
            <a:fld id="{25581572-2D55-464D-9B38-C148E559C8F1}" type="slidenum">
              <a:rPr lang="en-US"/>
              <a:pPr>
                <a:defRPr/>
              </a:pPr>
              <a:t>‹#›</a:t>
            </a:fld>
            <a:endParaRPr lang="en-US"/>
          </a:p>
        </p:txBody>
      </p:sp>
    </p:spTree>
    <p:extLst>
      <p:ext uri="{BB962C8B-B14F-4D97-AF65-F5344CB8AC3E}">
        <p14:creationId xmlns:p14="http://schemas.microsoft.com/office/powerpoint/2010/main" val="161509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LARP Project Review, June 10, 2013</a:t>
            </a: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A0917069-AB7F-A345-BE8C-2EE387003CA6}" type="slidenum">
              <a:rPr lang="en-US"/>
              <a:pPr>
                <a:defRPr/>
              </a:pPr>
              <a:t>‹#›</a:t>
            </a:fld>
            <a:endParaRPr lang="en-US"/>
          </a:p>
        </p:txBody>
      </p:sp>
    </p:spTree>
    <p:extLst>
      <p:ext uri="{BB962C8B-B14F-4D97-AF65-F5344CB8AC3E}">
        <p14:creationId xmlns:p14="http://schemas.microsoft.com/office/powerpoint/2010/main" val="2230437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LARP Project Review, June 10, 2013</a:t>
            </a:r>
            <a:endParaRPr lang="en-US"/>
          </a:p>
        </p:txBody>
      </p:sp>
      <p:sp>
        <p:nvSpPr>
          <p:cNvPr id="6" name="Rectangle 17"/>
          <p:cNvSpPr>
            <a:spLocks noGrp="1" noChangeArrowheads="1"/>
          </p:cNvSpPr>
          <p:nvPr>
            <p:ph type="sldNum" sz="quarter" idx="11"/>
          </p:nvPr>
        </p:nvSpPr>
        <p:spPr>
          <a:ln/>
        </p:spPr>
        <p:txBody>
          <a:bodyPr/>
          <a:lstStyle>
            <a:lvl1pPr>
              <a:defRPr/>
            </a:lvl1pPr>
          </a:lstStyle>
          <a:p>
            <a:pPr>
              <a:defRPr/>
            </a:pPr>
            <a:fld id="{D29AF831-68A5-5444-868C-034E0862F98A}" type="slidenum">
              <a:rPr lang="en-US"/>
              <a:pPr>
                <a:defRPr/>
              </a:pPr>
              <a:t>‹#›</a:t>
            </a:fld>
            <a:endParaRPr lang="en-US"/>
          </a:p>
        </p:txBody>
      </p:sp>
    </p:spTree>
    <p:extLst>
      <p:ext uri="{BB962C8B-B14F-4D97-AF65-F5344CB8AC3E}">
        <p14:creationId xmlns:p14="http://schemas.microsoft.com/office/powerpoint/2010/main" val="41742484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hyperlink" Target="http://www.uslarp.org/" TargetMode="External"/><Relationship Id="rId15" Type="http://schemas.openxmlformats.org/officeDocument/2006/relationships/image" Target="../media/image2.png"/><Relationship Id="rId1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1026" name="Picture 24" descr="C:\Documents and Settings\kevin.XENOLAND\My Documents\fnalppt\sub-pages\Fermi_Blue_subpage.jpg"/>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92" name="Rectangle 16"/>
          <p:cNvSpPr>
            <a:spLocks noGrp="1" noChangeArrowheads="1"/>
          </p:cNvSpPr>
          <p:nvPr>
            <p:ph type="ftr" sz="quarter" idx="3"/>
          </p:nvPr>
        </p:nvSpPr>
        <p:spPr bwMode="auto">
          <a:xfrm>
            <a:off x="1066800" y="6324600"/>
            <a:ext cx="53149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smtClean="0">
                <a:solidFill>
                  <a:srgbClr val="FFFFFF"/>
                </a:solidFill>
                <a:latin typeface="Arial" charset="0"/>
                <a:ea typeface="+mn-ea"/>
                <a:cs typeface="+mn-cs"/>
              </a:defRPr>
            </a:lvl1pPr>
          </a:lstStyle>
          <a:p>
            <a:pPr>
              <a:defRPr/>
            </a:pPr>
            <a:r>
              <a:rPr lang="en-US" smtClean="0"/>
              <a:t>LARP Project Review, June 10, 2013</a:t>
            </a:r>
            <a:endParaRPr lang="en-US"/>
          </a:p>
        </p:txBody>
      </p:sp>
      <p:sp>
        <p:nvSpPr>
          <p:cNvPr id="536593" name="Rectangle 17"/>
          <p:cNvSpPr>
            <a:spLocks noGrp="1" noChangeArrowheads="1"/>
          </p:cNvSpPr>
          <p:nvPr>
            <p:ph type="sldNum" sz="quarter" idx="4"/>
          </p:nvPr>
        </p:nvSpPr>
        <p:spPr bwMode="auto">
          <a:xfrm>
            <a:off x="381000" y="6305550"/>
            <a:ext cx="533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defRPr>
            </a:lvl1pPr>
          </a:lstStyle>
          <a:p>
            <a:pPr>
              <a:defRPr/>
            </a:pPr>
            <a:fld id="{DECAAA27-A4AA-FB44-8C23-BFF7FD6307B5}" type="slidenum">
              <a:rPr lang="en-US"/>
              <a:pPr>
                <a:defRPr/>
              </a:pPr>
              <a:t>‹#›</a:t>
            </a:fld>
            <a:endParaRPr lang="en-US"/>
          </a:p>
        </p:txBody>
      </p:sp>
      <p:sp>
        <p:nvSpPr>
          <p:cNvPr id="1029" name="Rectangle 25"/>
          <p:cNvSpPr>
            <a:spLocks noGrp="1" noChangeArrowheads="1"/>
          </p:cNvSpPr>
          <p:nvPr>
            <p:ph type="title"/>
          </p:nvPr>
        </p:nvSpPr>
        <p:spPr bwMode="auto">
          <a:xfrm>
            <a:off x="1600200" y="228600"/>
            <a:ext cx="7162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371600"/>
            <a:ext cx="716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Laksdjfalkjfds</a:t>
            </a:r>
          </a:p>
          <a:p>
            <a:pPr lvl="1"/>
            <a:r>
              <a:rPr lang="en-US"/>
              <a:t>;slkjfda;slkjfd</a:t>
            </a:r>
          </a:p>
          <a:p>
            <a:pPr lvl="2"/>
            <a:r>
              <a:rPr lang="en-US"/>
              <a:t>slkdjflsdkjflsdkjfsldjf</a:t>
            </a:r>
          </a:p>
          <a:p>
            <a:pPr lvl="3"/>
            <a:r>
              <a:rPr lang="en-US"/>
              <a:t>A;slkjfda;slkjfd</a:t>
            </a:r>
          </a:p>
          <a:p>
            <a:pPr lvl="3"/>
            <a:r>
              <a:rPr lang="en-US"/>
              <a:t>	a;lksdjf;lsakjfd</a:t>
            </a:r>
          </a:p>
          <a:p>
            <a:pPr lvl="4"/>
            <a:r>
              <a:rPr lang="en-US"/>
              <a:t>Slkdflsdkjflsdkjflsdkjf</a:t>
            </a:r>
          </a:p>
          <a:p>
            <a:pPr lvl="4"/>
            <a:r>
              <a:rPr lang="en-US"/>
              <a:t>Sldkjflsdjf</a:t>
            </a:r>
          </a:p>
          <a:p>
            <a:pPr lvl="4"/>
            <a:r>
              <a:rPr lang="en-US"/>
              <a:t>sldkjfsldfjksdlfjsldfj</a:t>
            </a:r>
          </a:p>
        </p:txBody>
      </p:sp>
      <p:pic>
        <p:nvPicPr>
          <p:cNvPr id="1031" name="Picture 11" descr="LARP">
            <a:hlinkClick r:id="rId14"/>
          </p:cNvPr>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8555038" y="0"/>
            <a:ext cx="571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C:\Documents and Settings\kevin.XENOLAND\My Documents\fnalppt\sub-pages\Fermi_Blue_subpage.jpg"/>
          <p:cNvPicPr>
            <a:picLocks noChangeAspect="1" noChangeArrowheads="1"/>
          </p:cNvPicPr>
          <p:nvPr userDrawn="1"/>
        </p:nvPicPr>
        <p:blipFill rotWithShape="1">
          <a:blip r:embed="rId16" cstate="print">
            <a:extLst>
              <a:ext uri="{28A0092B-C50C-407E-A947-70E740481C1C}">
                <a14:useLocalDpi xmlns:a14="http://schemas.microsoft.com/office/drawing/2010/main"/>
              </a:ext>
            </a:extLst>
          </a:blip>
          <a:srcRect/>
          <a:stretch/>
        </p:blipFill>
        <p:spPr bwMode="auto">
          <a:xfrm>
            <a:off x="7239000" y="6324600"/>
            <a:ext cx="1817511" cy="45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026" r:id="rId1"/>
    <p:sldLayoutId id="2147484027"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hf hdr="0" dt="0"/>
  <p:txStyles>
    <p:titleStyle>
      <a:lvl1pPr algn="l" rtl="0" eaLnBrk="0" fontAlgn="base" hangingPunct="0">
        <a:spcBef>
          <a:spcPct val="0"/>
        </a:spcBef>
        <a:spcAft>
          <a:spcPct val="0"/>
        </a:spcAft>
        <a:defRPr sz="2800">
          <a:solidFill>
            <a:srgbClr val="FFFFFF"/>
          </a:solidFill>
          <a:latin typeface="+mj-lt"/>
          <a:ea typeface="ＭＳ Ｐゴシック" charset="0"/>
          <a:cs typeface="ＭＳ Ｐゴシック" charset="0"/>
        </a:defRPr>
      </a:lvl1pPr>
      <a:lvl2pPr algn="l" rtl="0" eaLnBrk="0" fontAlgn="base" hangingPunct="0">
        <a:spcBef>
          <a:spcPct val="0"/>
        </a:spcBef>
        <a:spcAft>
          <a:spcPct val="0"/>
        </a:spcAft>
        <a:defRPr sz="2800">
          <a:solidFill>
            <a:srgbClr val="FFFFFF"/>
          </a:solidFill>
          <a:latin typeface="Arial" charset="0"/>
          <a:ea typeface="ＭＳ Ｐゴシック" charset="0"/>
          <a:cs typeface="ＭＳ Ｐゴシック" charset="0"/>
        </a:defRPr>
      </a:lvl2pPr>
      <a:lvl3pPr algn="l" rtl="0" eaLnBrk="0" fontAlgn="base" hangingPunct="0">
        <a:spcBef>
          <a:spcPct val="0"/>
        </a:spcBef>
        <a:spcAft>
          <a:spcPct val="0"/>
        </a:spcAft>
        <a:defRPr sz="2800">
          <a:solidFill>
            <a:srgbClr val="FFFFFF"/>
          </a:solidFill>
          <a:latin typeface="Arial" charset="0"/>
          <a:ea typeface="ＭＳ Ｐゴシック" charset="0"/>
          <a:cs typeface="ＭＳ Ｐゴシック" charset="0"/>
        </a:defRPr>
      </a:lvl3pPr>
      <a:lvl4pPr algn="l" rtl="0" eaLnBrk="0" fontAlgn="base" hangingPunct="0">
        <a:spcBef>
          <a:spcPct val="0"/>
        </a:spcBef>
        <a:spcAft>
          <a:spcPct val="0"/>
        </a:spcAft>
        <a:defRPr sz="2800">
          <a:solidFill>
            <a:srgbClr val="FFFFFF"/>
          </a:solidFill>
          <a:latin typeface="Arial" charset="0"/>
          <a:ea typeface="ＭＳ Ｐゴシック" charset="0"/>
          <a:cs typeface="ＭＳ Ｐゴシック" charset="0"/>
        </a:defRPr>
      </a:lvl4pPr>
      <a:lvl5pPr algn="l" rtl="0" eaLnBrk="0" fontAlgn="base" hangingPunct="0">
        <a:spcBef>
          <a:spcPct val="0"/>
        </a:spcBef>
        <a:spcAft>
          <a:spcPct val="0"/>
        </a:spcAft>
        <a:defRPr sz="2800">
          <a:solidFill>
            <a:srgbClr val="FFFFFF"/>
          </a:solidFill>
          <a:latin typeface="Arial" charset="0"/>
          <a:ea typeface="ＭＳ Ｐゴシック" charset="0"/>
          <a:cs typeface="ＭＳ Ｐゴシック"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45000"/>
        <a:buFont typeface="Wingdings" charset="0"/>
        <a:buChar char="§"/>
        <a:defRPr sz="20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SzPct val="35000"/>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SzPct val="25000"/>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accent2"/>
        </a:buClr>
        <a:buSzPct val="25000"/>
        <a:buChar char="•"/>
        <a:defRPr>
          <a:solidFill>
            <a:schemeClr val="tx1"/>
          </a:solidFill>
          <a:latin typeface="+mn-lt"/>
          <a:ea typeface="ＭＳ Ｐゴシック" charset="0"/>
        </a:defRPr>
      </a:lvl5pPr>
      <a:lvl6pPr marL="2514600" indent="-228600" algn="l" rtl="0" fontAlgn="base">
        <a:spcBef>
          <a:spcPct val="20000"/>
        </a:spcBef>
        <a:spcAft>
          <a:spcPct val="0"/>
        </a:spcAft>
        <a:buClr>
          <a:schemeClr val="accent2"/>
        </a:buClr>
        <a:buSzPct val="25000"/>
        <a:buChar char="•"/>
        <a:defRPr>
          <a:solidFill>
            <a:schemeClr val="tx1"/>
          </a:solidFill>
          <a:latin typeface="+mn-lt"/>
        </a:defRPr>
      </a:lvl6pPr>
      <a:lvl7pPr marL="2971800" indent="-228600" algn="l" rtl="0" fontAlgn="base">
        <a:spcBef>
          <a:spcPct val="20000"/>
        </a:spcBef>
        <a:spcAft>
          <a:spcPct val="0"/>
        </a:spcAft>
        <a:buClr>
          <a:schemeClr val="accent2"/>
        </a:buClr>
        <a:buSzPct val="25000"/>
        <a:buChar char="•"/>
        <a:defRPr>
          <a:solidFill>
            <a:schemeClr val="tx1"/>
          </a:solidFill>
          <a:latin typeface="+mn-lt"/>
        </a:defRPr>
      </a:lvl7pPr>
      <a:lvl8pPr marL="3429000" indent="-228600" algn="l" rtl="0" fontAlgn="base">
        <a:spcBef>
          <a:spcPct val="20000"/>
        </a:spcBef>
        <a:spcAft>
          <a:spcPct val="0"/>
        </a:spcAft>
        <a:buClr>
          <a:schemeClr val="accent2"/>
        </a:buClr>
        <a:buSzPct val="25000"/>
        <a:buChar char="•"/>
        <a:defRPr>
          <a:solidFill>
            <a:schemeClr val="tx1"/>
          </a:solidFill>
          <a:latin typeface="+mn-lt"/>
        </a:defRPr>
      </a:lvl8pPr>
      <a:lvl9pPr marL="3886200" indent="-228600" algn="l" rtl="0" fontAlgn="base">
        <a:spcBef>
          <a:spcPct val="20000"/>
        </a:spcBef>
        <a:spcAft>
          <a:spcPct val="0"/>
        </a:spcAft>
        <a:buClr>
          <a:schemeClr val="accent2"/>
        </a:buClr>
        <a:buSzPct val="25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oleObject" Target="../embeddings/oleObject1.bin"/><Relationship Id="rId5"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emf"/><Relationship Id="rId8"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4"/>
          <p:cNvSpPr>
            <a:spLocks noGrp="1"/>
          </p:cNvSpPr>
          <p:nvPr>
            <p:ph type="ctrTitle"/>
          </p:nvPr>
        </p:nvSpPr>
        <p:spPr>
          <a:xfrm>
            <a:off x="1219200" y="1066800"/>
            <a:ext cx="7772400" cy="3429000"/>
          </a:xfrm>
        </p:spPr>
        <p:txBody>
          <a:bodyPr/>
          <a:lstStyle/>
          <a:p>
            <a:r>
              <a:rPr lang="en-US">
                <a:latin typeface="Arial" charset="0"/>
              </a:rPr>
              <a:t>Proposed US Contributions to LHC Luminosity Upgrade</a:t>
            </a:r>
            <a:br>
              <a:rPr lang="en-US">
                <a:latin typeface="Arial" charset="0"/>
              </a:rPr>
            </a:br>
            <a:r>
              <a:rPr lang="en-US">
                <a:latin typeface="Arial" charset="0"/>
              </a:rPr>
              <a:t/>
            </a:r>
            <a:br>
              <a:rPr lang="en-US">
                <a:latin typeface="Arial" charset="0"/>
              </a:rPr>
            </a:br>
            <a:r>
              <a:rPr lang="en-US" sz="2000">
                <a:latin typeface="Arial" charset="0"/>
              </a:rPr>
              <a:t>Eric Prebys</a:t>
            </a:r>
            <a:br>
              <a:rPr lang="en-US" sz="2000">
                <a:latin typeface="Arial" charset="0"/>
              </a:rPr>
            </a:br>
            <a:r>
              <a:rPr lang="en-US" sz="2000">
                <a:latin typeface="Arial" charset="0"/>
              </a:rPr>
              <a:t>Director, US LHC Accelerator Research Program (LARP)</a:t>
            </a:r>
            <a:br>
              <a:rPr lang="en-US" sz="2000">
                <a:latin typeface="Arial" charset="0"/>
              </a:rPr>
            </a:br>
            <a:r>
              <a:rPr lang="en-US" sz="2000">
                <a:latin typeface="Arial" charset="0"/>
              </a:rPr>
              <a:t>FRA Visiting Committee, March 28-29, 2013</a:t>
            </a:r>
            <a:endParaRPr lang="en-US" sz="360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0"/>
            <a:ext cx="7162800" cy="762000"/>
          </a:xfrm>
        </p:spPr>
        <p:txBody>
          <a:bodyPr/>
          <a:lstStyle/>
          <a:p>
            <a:r>
              <a:rPr lang="en-US" dirty="0" smtClean="0"/>
              <a:t>GARD Funds</a:t>
            </a:r>
            <a:endParaRPr lang="en-US" dirty="0"/>
          </a:p>
        </p:txBody>
      </p:sp>
      <p:sp>
        <p:nvSpPr>
          <p:cNvPr id="4" name="Footer Placeholder 3"/>
          <p:cNvSpPr>
            <a:spLocks noGrp="1"/>
          </p:cNvSpPr>
          <p:nvPr>
            <p:ph type="ftr" sz="quarter" idx="10"/>
          </p:nvPr>
        </p:nvSpPr>
        <p:spPr/>
        <p:txBody>
          <a:bodyPr/>
          <a:lstStyle/>
          <a:p>
            <a:pPr>
              <a:defRPr/>
            </a:pPr>
            <a:r>
              <a:rPr lang="en-US" smtClean="0"/>
              <a:t>LARP Project Review, June 10, 2013</a:t>
            </a:r>
            <a:endParaRPr lang="en-US"/>
          </a:p>
        </p:txBody>
      </p:sp>
      <p:sp>
        <p:nvSpPr>
          <p:cNvPr id="5" name="Slide Number Placeholder 4"/>
          <p:cNvSpPr>
            <a:spLocks noGrp="1"/>
          </p:cNvSpPr>
          <p:nvPr>
            <p:ph type="sldNum" sz="quarter" idx="11"/>
          </p:nvPr>
        </p:nvSpPr>
        <p:spPr/>
        <p:txBody>
          <a:bodyPr/>
          <a:lstStyle/>
          <a:p>
            <a:pPr>
              <a:defRPr/>
            </a:pPr>
            <a:fld id="{70273B64-DF16-8249-BF5B-9DB66A8C3D59}" type="slidenum">
              <a:rPr lang="en-US" smtClean="0"/>
              <a:pPr>
                <a:defRPr/>
              </a:pPr>
              <a:t>10</a:t>
            </a:fld>
            <a:endParaRPr lang="en-US"/>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l="4814" t="8642" r="10462" b="6172"/>
          <a:stretch/>
        </p:blipFill>
        <p:spPr>
          <a:xfrm>
            <a:off x="609600" y="609600"/>
            <a:ext cx="7772400" cy="5861154"/>
          </a:xfrm>
          <a:prstGeom prst="rect">
            <a:avLst/>
          </a:prstGeom>
        </p:spPr>
      </p:pic>
    </p:spTree>
    <p:extLst>
      <p:ext uri="{BB962C8B-B14F-4D97-AF65-F5344CB8AC3E}">
        <p14:creationId xmlns:p14="http://schemas.microsoft.com/office/powerpoint/2010/main" val="14608617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76200"/>
            <a:ext cx="7162800" cy="745067"/>
          </a:xfrm>
        </p:spPr>
        <p:txBody>
          <a:bodyPr/>
          <a:lstStyle/>
          <a:p>
            <a:r>
              <a:rPr lang="en-US" dirty="0" smtClean="0"/>
              <a:t>(Rough) Budget Assumptions</a:t>
            </a:r>
            <a:endParaRPr lang="en-US" dirty="0"/>
          </a:p>
        </p:txBody>
      </p:sp>
      <p:sp>
        <p:nvSpPr>
          <p:cNvPr id="6" name="Content Placeholder 5"/>
          <p:cNvSpPr>
            <a:spLocks noGrp="1"/>
          </p:cNvSpPr>
          <p:nvPr>
            <p:ph idx="1"/>
          </p:nvPr>
        </p:nvSpPr>
        <p:spPr>
          <a:xfrm>
            <a:off x="304800" y="609600"/>
            <a:ext cx="7162800" cy="3657600"/>
          </a:xfrm>
        </p:spPr>
        <p:txBody>
          <a:bodyPr/>
          <a:lstStyle/>
          <a:p>
            <a:r>
              <a:rPr lang="en-US" dirty="0" smtClean="0"/>
              <a:t>“Traditional” LARP funding</a:t>
            </a:r>
          </a:p>
          <a:p>
            <a:pPr lvl="1"/>
            <a:r>
              <a:rPr lang="en-US" dirty="0" smtClean="0"/>
              <a:t>Flat-flat @ $12.4M/year through FY16</a:t>
            </a:r>
          </a:p>
          <a:p>
            <a:pPr lvl="2"/>
            <a:r>
              <a:rPr lang="en-US" dirty="0" smtClean="0"/>
              <a:t>$9.4M for these projects and related management	</a:t>
            </a:r>
          </a:p>
          <a:p>
            <a:pPr marL="1371600" lvl="3" indent="0">
              <a:buNone/>
            </a:pPr>
            <a:r>
              <a:rPr lang="en-US" dirty="0" smtClean="0"/>
              <a:t>=$37.6M</a:t>
            </a:r>
          </a:p>
          <a:p>
            <a:pPr lvl="2"/>
            <a:r>
              <a:rPr lang="en-US" dirty="0" smtClean="0"/>
              <a:t>$3M for continuing R&amp;D which is not included here</a:t>
            </a:r>
          </a:p>
          <a:p>
            <a:r>
              <a:rPr lang="en-US" dirty="0" smtClean="0"/>
              <a:t>Project Funding</a:t>
            </a:r>
          </a:p>
          <a:p>
            <a:pPr lvl="1"/>
            <a:r>
              <a:rPr lang="en-US" dirty="0" smtClean="0"/>
              <a:t>$200M</a:t>
            </a:r>
          </a:p>
          <a:p>
            <a:pPr lvl="2"/>
            <a:r>
              <a:rPr lang="en-US" dirty="0" smtClean="0"/>
              <a:t>Nominally starting in FY17</a:t>
            </a:r>
          </a:p>
          <a:p>
            <a:pPr lvl="2"/>
            <a:r>
              <a:rPr lang="en-US" dirty="0" smtClean="0"/>
              <a:t>Some funds available for procurement and infrastructure as early as FY15</a:t>
            </a:r>
          </a:p>
          <a:p>
            <a:r>
              <a:rPr lang="en-US" dirty="0" smtClean="0"/>
              <a:t>Significant GARD and CERN contributions will not be represented by specific dollar amounts at this point, but rather as assumptions about what will be contributed from outside the project and therefore will not appear in our budget</a:t>
            </a:r>
          </a:p>
          <a:p>
            <a:pPr lvl="1"/>
            <a:r>
              <a:rPr lang="en-US" dirty="0" smtClean="0"/>
              <a:t>Clearly, this will have to be formalized at some point</a:t>
            </a:r>
          </a:p>
          <a:p>
            <a:pPr lvl="1"/>
            <a:endParaRPr lang="en-US" dirty="0"/>
          </a:p>
        </p:txBody>
      </p:sp>
      <p:sp>
        <p:nvSpPr>
          <p:cNvPr id="3" name="Footer Placeholder 2"/>
          <p:cNvSpPr>
            <a:spLocks noGrp="1"/>
          </p:cNvSpPr>
          <p:nvPr>
            <p:ph type="ftr" sz="quarter" idx="10"/>
          </p:nvPr>
        </p:nvSpPr>
        <p:spPr/>
        <p:txBody>
          <a:bodyPr/>
          <a:lstStyle/>
          <a:p>
            <a:pPr>
              <a:defRPr/>
            </a:pPr>
            <a:r>
              <a:rPr lang="en-US" dirty="0" smtClean="0"/>
              <a:t>LARP Project Review, June 10, 2013</a:t>
            </a:r>
            <a:endParaRPr lang="en-US" dirty="0"/>
          </a:p>
        </p:txBody>
      </p:sp>
      <p:sp>
        <p:nvSpPr>
          <p:cNvPr id="4" name="Slide Number Placeholder 3"/>
          <p:cNvSpPr>
            <a:spLocks noGrp="1"/>
          </p:cNvSpPr>
          <p:nvPr>
            <p:ph type="sldNum" sz="quarter" idx="11"/>
          </p:nvPr>
        </p:nvSpPr>
        <p:spPr/>
        <p:txBody>
          <a:bodyPr/>
          <a:lstStyle/>
          <a:p>
            <a:pPr>
              <a:defRPr/>
            </a:pPr>
            <a:fld id="{B1BC45AE-415E-5C4E-B889-BEEB03F14762}" type="slidenum">
              <a:rPr lang="en-US" smtClean="0"/>
              <a:pPr>
                <a:defRPr/>
              </a:pPr>
              <a:t>11</a:t>
            </a:fld>
            <a:endParaRPr lang="en-US"/>
          </a:p>
        </p:txBody>
      </p:sp>
    </p:spTree>
    <p:extLst>
      <p:ext uri="{BB962C8B-B14F-4D97-AF65-F5344CB8AC3E}">
        <p14:creationId xmlns:p14="http://schemas.microsoft.com/office/powerpoint/2010/main" val="1020783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09600" y="0"/>
            <a:ext cx="7162800" cy="685800"/>
          </a:xfrm>
        </p:spPr>
        <p:txBody>
          <a:bodyPr/>
          <a:lstStyle/>
          <a:p>
            <a:r>
              <a:rPr lang="en-US" dirty="0">
                <a:latin typeface="Arial" charset="0"/>
              </a:rPr>
              <a:t>Candidate </a:t>
            </a:r>
            <a:r>
              <a:rPr lang="en-US" dirty="0" smtClean="0">
                <a:latin typeface="Arial" charset="0"/>
              </a:rPr>
              <a:t>Deliverables </a:t>
            </a:r>
            <a:r>
              <a:rPr lang="en-US" dirty="0">
                <a:latin typeface="Arial" charset="0"/>
              </a:rPr>
              <a:t>Considered</a:t>
            </a:r>
          </a:p>
        </p:txBody>
      </p:sp>
      <p:sp>
        <p:nvSpPr>
          <p:cNvPr id="24578" name="Content Placeholder 2"/>
          <p:cNvSpPr>
            <a:spLocks noGrp="1"/>
          </p:cNvSpPr>
          <p:nvPr>
            <p:ph idx="1"/>
          </p:nvPr>
        </p:nvSpPr>
        <p:spPr>
          <a:xfrm>
            <a:off x="533400" y="609600"/>
            <a:ext cx="8355013" cy="5676900"/>
          </a:xfrm>
        </p:spPr>
        <p:txBody>
          <a:bodyPr/>
          <a:lstStyle/>
          <a:p>
            <a:r>
              <a:rPr lang="en-US" sz="2000">
                <a:latin typeface="Arial" charset="0"/>
              </a:rPr>
              <a:t>Traditional LARP Scope</a:t>
            </a:r>
          </a:p>
          <a:p>
            <a:pPr lvl="1"/>
            <a:r>
              <a:rPr lang="en-US" sz="1800">
                <a:latin typeface="Arial" charset="0"/>
              </a:rPr>
              <a:t>150 mm aperture Nb</a:t>
            </a:r>
            <a:r>
              <a:rPr lang="en-US" sz="1800" baseline="-25000">
                <a:latin typeface="Arial" charset="0"/>
              </a:rPr>
              <a:t>3</a:t>
            </a:r>
            <a:r>
              <a:rPr lang="en-US" sz="1800">
                <a:latin typeface="Arial" charset="0"/>
              </a:rPr>
              <a:t>Sn quadrupoles</a:t>
            </a:r>
          </a:p>
          <a:p>
            <a:pPr lvl="2"/>
            <a:r>
              <a:rPr lang="en-US">
                <a:latin typeface="Arial" charset="0"/>
              </a:rPr>
              <a:t>Likely just cold masses, divided between here and CERN</a:t>
            </a:r>
          </a:p>
          <a:p>
            <a:pPr lvl="1"/>
            <a:r>
              <a:rPr lang="en-US" sz="1800">
                <a:latin typeface="Arial" charset="0"/>
              </a:rPr>
              <a:t>Crab Cavities</a:t>
            </a:r>
          </a:p>
          <a:p>
            <a:pPr lvl="2"/>
            <a:r>
              <a:rPr lang="en-US">
                <a:latin typeface="Arial" charset="0"/>
              </a:rPr>
              <a:t>Prototypes. Production Units. Cryomodules.</a:t>
            </a:r>
          </a:p>
          <a:p>
            <a:pPr lvl="1"/>
            <a:r>
              <a:rPr lang="en-US" sz="1800">
                <a:latin typeface="Arial" charset="0"/>
              </a:rPr>
              <a:t>High Bandwidth Feedback System</a:t>
            </a:r>
          </a:p>
          <a:p>
            <a:pPr lvl="2"/>
            <a:r>
              <a:rPr lang="en-US">
                <a:latin typeface="Arial" charset="0"/>
              </a:rPr>
              <a:t>Pick-ups. Processing Systems. Response Kickers.</a:t>
            </a:r>
          </a:p>
          <a:p>
            <a:pPr lvl="1"/>
            <a:r>
              <a:rPr lang="en-US" sz="1800">
                <a:latin typeface="Arial" charset="0"/>
              </a:rPr>
              <a:t>Collimation</a:t>
            </a:r>
          </a:p>
          <a:p>
            <a:pPr lvl="2"/>
            <a:r>
              <a:rPr lang="en-US">
                <a:latin typeface="Arial" charset="0"/>
              </a:rPr>
              <a:t>Rotatable collimators.</a:t>
            </a:r>
          </a:p>
          <a:p>
            <a:pPr lvl="2"/>
            <a:r>
              <a:rPr lang="en-US">
                <a:latin typeface="Arial" charset="0"/>
              </a:rPr>
              <a:t>Hollow electron beams.</a:t>
            </a:r>
          </a:p>
          <a:p>
            <a:r>
              <a:rPr lang="en-US" sz="2000">
                <a:latin typeface="Arial" charset="0"/>
              </a:rPr>
              <a:t>New Scope</a:t>
            </a:r>
          </a:p>
          <a:p>
            <a:pPr lvl="1"/>
            <a:r>
              <a:rPr lang="en-US" sz="1800">
                <a:latin typeface="Arial" charset="0"/>
              </a:rPr>
              <a:t>11 T Nb</a:t>
            </a:r>
            <a:r>
              <a:rPr lang="en-US" sz="1800" baseline="-25000">
                <a:latin typeface="Arial" charset="0"/>
              </a:rPr>
              <a:t>3</a:t>
            </a:r>
            <a:r>
              <a:rPr lang="en-US" sz="1800">
                <a:latin typeface="Arial" charset="0"/>
              </a:rPr>
              <a:t>Sn dipoles</a:t>
            </a:r>
          </a:p>
          <a:p>
            <a:pPr lvl="2"/>
            <a:r>
              <a:rPr lang="en-US">
                <a:latin typeface="Arial" charset="0"/>
              </a:rPr>
              <a:t>Used to make room for collimation in dispersion suppression region</a:t>
            </a:r>
          </a:p>
          <a:p>
            <a:pPr lvl="2"/>
            <a:r>
              <a:rPr lang="en-US">
                <a:latin typeface="Arial" charset="0"/>
              </a:rPr>
              <a:t>Has been a bilateral CERN/FNAL effort</a:t>
            </a:r>
          </a:p>
          <a:p>
            <a:pPr lvl="1"/>
            <a:r>
              <a:rPr lang="en-US" sz="1800">
                <a:latin typeface="Arial" charset="0"/>
              </a:rPr>
              <a:t>Large Aperture NbTi D2 separator magnets</a:t>
            </a:r>
          </a:p>
          <a:p>
            <a:pPr lvl="2"/>
            <a:r>
              <a:rPr lang="en-US">
                <a:latin typeface="Arial" charset="0"/>
              </a:rPr>
              <a:t>First dual aperture magnets near Irs</a:t>
            </a:r>
          </a:p>
          <a:p>
            <a:pPr lvl="2"/>
            <a:r>
              <a:rPr lang="en-US">
                <a:latin typeface="Arial" charset="0"/>
              </a:rPr>
              <a:t>Has been bilateral CERN/BNL effort</a:t>
            </a:r>
          </a:p>
          <a:p>
            <a:pPr lvl="1"/>
            <a:endParaRPr lang="en-US" sz="1800">
              <a:latin typeface="Arial" charset="0"/>
            </a:endParaRPr>
          </a:p>
        </p:txBody>
      </p:sp>
      <p:sp>
        <p:nvSpPr>
          <p:cNvPr id="7" name="Footer Placeholder 6"/>
          <p:cNvSpPr>
            <a:spLocks noGrp="1"/>
          </p:cNvSpPr>
          <p:nvPr>
            <p:ph type="ftr" sz="quarter" idx="10"/>
          </p:nvPr>
        </p:nvSpPr>
        <p:spPr/>
        <p:txBody>
          <a:bodyPr/>
          <a:lstStyle/>
          <a:p>
            <a:pPr>
              <a:defRPr/>
            </a:pPr>
            <a:r>
              <a:rPr lang="en-US" dirty="0" smtClean="0"/>
              <a:t>LARP Project Review, June 10, 2013</a:t>
            </a:r>
            <a:endParaRPr lang="en-US" dirty="0"/>
          </a:p>
        </p:txBody>
      </p:sp>
      <p:sp>
        <p:nvSpPr>
          <p:cNvPr id="24580"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4F6C9A7F-848D-5D4F-AEF9-AD6FED770776}" type="slidenum">
              <a:rPr lang="en-US" sz="1200">
                <a:solidFill>
                  <a:srgbClr val="FFFFFF"/>
                </a:solidFill>
              </a:rPr>
              <a:pPr eaLnBrk="1" hangingPunct="1"/>
              <a:t>12</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914400" y="0"/>
            <a:ext cx="7162800" cy="685800"/>
          </a:xfrm>
        </p:spPr>
        <p:txBody>
          <a:bodyPr/>
          <a:lstStyle/>
          <a:p>
            <a:r>
              <a:rPr lang="en-US">
                <a:latin typeface="Arial" charset="0"/>
              </a:rPr>
              <a:t>The Process</a:t>
            </a:r>
          </a:p>
        </p:txBody>
      </p:sp>
      <p:sp>
        <p:nvSpPr>
          <p:cNvPr id="39938" name="Content Placeholder 2"/>
          <p:cNvSpPr>
            <a:spLocks noGrp="1"/>
          </p:cNvSpPr>
          <p:nvPr>
            <p:ph idx="1"/>
          </p:nvPr>
        </p:nvSpPr>
        <p:spPr>
          <a:xfrm>
            <a:off x="1066800" y="533400"/>
            <a:ext cx="7772400" cy="4724400"/>
          </a:xfrm>
        </p:spPr>
        <p:txBody>
          <a:bodyPr/>
          <a:lstStyle/>
          <a:p>
            <a:r>
              <a:rPr lang="en-US">
                <a:latin typeface="Arial" charset="0"/>
              </a:rPr>
              <a:t>Committee formed consisting of</a:t>
            </a:r>
          </a:p>
          <a:p>
            <a:pPr lvl="1"/>
            <a:r>
              <a:rPr lang="en-US">
                <a:latin typeface="Arial" charset="0"/>
              </a:rPr>
              <a:t>LARP Management</a:t>
            </a:r>
          </a:p>
          <a:p>
            <a:pPr lvl="2"/>
            <a:r>
              <a:rPr lang="en-US">
                <a:latin typeface="Arial" charset="0"/>
              </a:rPr>
              <a:t>Eric Prebys, FNAL</a:t>
            </a:r>
          </a:p>
          <a:p>
            <a:pPr lvl="2"/>
            <a:r>
              <a:rPr lang="en-US">
                <a:latin typeface="Arial" charset="0"/>
              </a:rPr>
              <a:t>Tom Markiewicz, SLAC</a:t>
            </a:r>
            <a:br>
              <a:rPr lang="en-US">
                <a:latin typeface="Arial" charset="0"/>
              </a:rPr>
            </a:br>
            <a:r>
              <a:rPr lang="en-US">
                <a:latin typeface="Arial" charset="0"/>
              </a:rPr>
              <a:t>GianLuca Sabbi, LBNL</a:t>
            </a:r>
          </a:p>
          <a:p>
            <a:pPr lvl="2"/>
            <a:r>
              <a:rPr lang="en-US">
                <a:latin typeface="Arial" charset="0"/>
              </a:rPr>
              <a:t>Peter Wanderer, BNL</a:t>
            </a:r>
          </a:p>
          <a:p>
            <a:pPr lvl="1"/>
            <a:r>
              <a:rPr lang="en-US">
                <a:latin typeface="Arial" charset="0"/>
              </a:rPr>
              <a:t>CERN HL-</a:t>
            </a:r>
          </a:p>
          <a:p>
            <a:pPr lvl="2"/>
            <a:r>
              <a:rPr lang="en-US">
                <a:latin typeface="Arial" charset="0"/>
              </a:rPr>
              <a:t>Lucio Rossi, CERN</a:t>
            </a:r>
          </a:p>
          <a:p>
            <a:pPr lvl="2"/>
            <a:r>
              <a:rPr lang="en-US">
                <a:latin typeface="Arial" charset="0"/>
              </a:rPr>
              <a:t>Oliver Brüning, CERN</a:t>
            </a:r>
          </a:p>
          <a:p>
            <a:pPr lvl="1"/>
            <a:r>
              <a:rPr lang="en-US">
                <a:latin typeface="Arial" charset="0"/>
              </a:rPr>
              <a:t>DOE</a:t>
            </a:r>
          </a:p>
          <a:p>
            <a:pPr lvl="2"/>
            <a:r>
              <a:rPr lang="en-US">
                <a:latin typeface="Arial" charset="0"/>
              </a:rPr>
              <a:t>Bruce Strauss, DOE</a:t>
            </a:r>
          </a:p>
          <a:p>
            <a:pPr lvl="1"/>
            <a:r>
              <a:rPr lang="en-US">
                <a:latin typeface="Arial" charset="0"/>
              </a:rPr>
              <a:t>Labs</a:t>
            </a:r>
          </a:p>
          <a:p>
            <a:pPr lvl="2"/>
            <a:r>
              <a:rPr lang="en-US">
                <a:latin typeface="Arial" charset="0"/>
              </a:rPr>
              <a:t>Represented by Stuart Henderson, FNAL</a:t>
            </a:r>
          </a:p>
          <a:p>
            <a:pPr lvl="1"/>
            <a:r>
              <a:rPr lang="en-US">
                <a:latin typeface="Arial" charset="0"/>
              </a:rPr>
              <a:t>Project support</a:t>
            </a:r>
          </a:p>
          <a:p>
            <a:pPr lvl="2"/>
            <a:r>
              <a:rPr lang="en-US">
                <a:latin typeface="Arial" charset="0"/>
              </a:rPr>
              <a:t>Marc Kaducak, FNAL</a:t>
            </a:r>
          </a:p>
          <a:p>
            <a:r>
              <a:rPr lang="en-US">
                <a:latin typeface="Arial" charset="0"/>
              </a:rPr>
              <a:t>Met several times over several weeks, including at the fall meeting in Frascati</a:t>
            </a:r>
          </a:p>
        </p:txBody>
      </p:sp>
      <p:sp>
        <p:nvSpPr>
          <p:cNvPr id="4" name="Footer Placeholder 3"/>
          <p:cNvSpPr>
            <a:spLocks noGrp="1"/>
          </p:cNvSpPr>
          <p:nvPr>
            <p:ph type="ftr" sz="quarter" idx="10"/>
          </p:nvPr>
        </p:nvSpPr>
        <p:spPr/>
        <p:txBody>
          <a:bodyPr/>
          <a:lstStyle/>
          <a:p>
            <a:pPr>
              <a:defRPr/>
            </a:pPr>
            <a:r>
              <a:rPr lang="en-US" dirty="0" smtClean="0"/>
              <a:t>LARP Project Review, June 10, 2013</a:t>
            </a:r>
            <a:endParaRPr lang="en-US" dirty="0"/>
          </a:p>
        </p:txBody>
      </p:sp>
      <p:sp>
        <p:nvSpPr>
          <p:cNvPr id="3994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B5453603-A4E9-DE44-9BC2-102F9B3535B8}" type="slidenum">
              <a:rPr lang="en-US" sz="1200">
                <a:solidFill>
                  <a:srgbClr val="FFFFFF"/>
                </a:solidFill>
              </a:rPr>
              <a:pPr eaLnBrk="1" hangingPunct="1"/>
              <a:t>13</a:t>
            </a:fld>
            <a:endParaRPr lang="en-US" sz="1200">
              <a:solidFill>
                <a:srgbClr val="FFFFFF"/>
              </a:solidFill>
            </a:endParaRPr>
          </a:p>
        </p:txBody>
      </p:sp>
    </p:spTree>
    <p:extLst>
      <p:ext uri="{BB962C8B-B14F-4D97-AF65-F5344CB8AC3E}">
        <p14:creationId xmlns:p14="http://schemas.microsoft.com/office/powerpoint/2010/main" val="12324658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762000" y="0"/>
            <a:ext cx="7162800" cy="609600"/>
          </a:xfrm>
        </p:spPr>
        <p:txBody>
          <a:bodyPr/>
          <a:lstStyle/>
          <a:p>
            <a:r>
              <a:rPr lang="en-US">
                <a:latin typeface="Arial" charset="0"/>
              </a:rPr>
              <a:t>In Broad Strokes….</a:t>
            </a:r>
          </a:p>
        </p:txBody>
      </p:sp>
      <p:sp>
        <p:nvSpPr>
          <p:cNvPr id="20482" name="Content Placeholder 2"/>
          <p:cNvSpPr>
            <a:spLocks noGrp="1"/>
          </p:cNvSpPr>
          <p:nvPr>
            <p:ph idx="1"/>
          </p:nvPr>
        </p:nvSpPr>
        <p:spPr>
          <a:xfrm>
            <a:off x="319088" y="585788"/>
            <a:ext cx="8353425" cy="5676900"/>
          </a:xfrm>
        </p:spPr>
        <p:txBody>
          <a:bodyPr/>
          <a:lstStyle/>
          <a:p>
            <a:r>
              <a:rPr lang="en-US" sz="1800">
                <a:latin typeface="Arial" charset="0"/>
              </a:rPr>
              <a:t>A consensus quickly emerged among all concerned (CERN, DOE, LARP labs) regarding priority</a:t>
            </a:r>
          </a:p>
          <a:p>
            <a:pPr lvl="1"/>
            <a:r>
              <a:rPr lang="en-US" sz="1600">
                <a:latin typeface="Arial" charset="0"/>
              </a:rPr>
              <a:t>Core Priorities:</a:t>
            </a:r>
          </a:p>
          <a:p>
            <a:pPr lvl="2"/>
            <a:r>
              <a:rPr lang="en-US" sz="1600">
                <a:latin typeface="Arial" charset="0"/>
              </a:rPr>
              <a:t>Committed to a major stake in Nb</a:t>
            </a:r>
            <a:r>
              <a:rPr lang="en-US" sz="1600" baseline="-25000">
                <a:latin typeface="Arial" charset="0"/>
              </a:rPr>
              <a:t>3</a:t>
            </a:r>
            <a:r>
              <a:rPr lang="en-US" sz="1600">
                <a:latin typeface="Arial" charset="0"/>
              </a:rPr>
              <a:t>Sn quads</a:t>
            </a:r>
          </a:p>
          <a:p>
            <a:pPr lvl="3"/>
            <a:r>
              <a:rPr lang="en-US" sz="1600">
                <a:latin typeface="Arial" charset="0"/>
              </a:rPr>
              <a:t>Less than “about half” not considered attractive by anyone involved</a:t>
            </a:r>
          </a:p>
          <a:p>
            <a:pPr lvl="3"/>
            <a:r>
              <a:rPr lang="en-US" sz="1600">
                <a:latin typeface="Arial" charset="0"/>
              </a:rPr>
              <a:t>This will eat up the lion’s share of resources</a:t>
            </a:r>
          </a:p>
          <a:p>
            <a:pPr lvl="2"/>
            <a:r>
              <a:rPr lang="en-US" sz="1600">
                <a:latin typeface="Arial" charset="0"/>
              </a:rPr>
              <a:t>Would like to commit to crabs up to the SPS test.</a:t>
            </a:r>
          </a:p>
          <a:p>
            <a:pPr lvl="3"/>
            <a:r>
              <a:rPr lang="en-US" sz="1600">
                <a:latin typeface="Arial" charset="0"/>
              </a:rPr>
              <a:t>As much production as possible</a:t>
            </a:r>
          </a:p>
          <a:p>
            <a:pPr lvl="2"/>
            <a:r>
              <a:rPr lang="en-US" sz="1600">
                <a:latin typeface="Arial" charset="0"/>
              </a:rPr>
              <a:t>High bandwidth feedback was seen as a high impact contribution for modest resources.</a:t>
            </a:r>
          </a:p>
          <a:p>
            <a:pPr lvl="1"/>
            <a:r>
              <a:rPr lang="en-US" sz="1600">
                <a:latin typeface="Arial" charset="0"/>
              </a:rPr>
              <a:t>Back up options:</a:t>
            </a:r>
          </a:p>
          <a:p>
            <a:pPr lvl="2"/>
            <a:r>
              <a:rPr lang="en-US" sz="1600">
                <a:latin typeface="Arial" charset="0"/>
              </a:rPr>
              <a:t>11 T dipoles</a:t>
            </a:r>
          </a:p>
          <a:p>
            <a:pPr lvl="3"/>
            <a:r>
              <a:rPr lang="en-US" sz="1600">
                <a:latin typeface="Arial" charset="0"/>
              </a:rPr>
              <a:t>It was felt that the current R&amp;D work should be continued, funded by GAD funds, up to a negotiated hand-off project.</a:t>
            </a:r>
          </a:p>
          <a:p>
            <a:pPr lvl="2"/>
            <a:r>
              <a:rPr lang="en-US" sz="1600">
                <a:latin typeface="Arial" charset="0"/>
              </a:rPr>
              <a:t>Hollow electron beams for halo removal</a:t>
            </a:r>
          </a:p>
          <a:p>
            <a:pPr lvl="3"/>
            <a:r>
              <a:rPr lang="en-US" sz="1600">
                <a:latin typeface="Arial" charset="0"/>
              </a:rPr>
              <a:t>Although there is no solid plan for collimation, it was felt R&amp;D into this effort should be supported, in the event it’s chosen as a primary technology and circumstances allow its funding.</a:t>
            </a:r>
          </a:p>
          <a:p>
            <a:pPr lvl="1"/>
            <a:r>
              <a:rPr lang="en-US" sz="1600">
                <a:latin typeface="Arial" charset="0"/>
              </a:rPr>
              <a:t>Low priority</a:t>
            </a:r>
          </a:p>
          <a:p>
            <a:pPr lvl="2"/>
            <a:r>
              <a:rPr lang="en-US" sz="1600">
                <a:latin typeface="Arial" charset="0"/>
              </a:rPr>
              <a:t>There was not much interest in pursuing the D2 separators.</a:t>
            </a:r>
          </a:p>
        </p:txBody>
      </p:sp>
      <p:sp>
        <p:nvSpPr>
          <p:cNvPr id="7" name="Rectangle 6"/>
          <p:cNvSpPr/>
          <p:nvPr/>
        </p:nvSpPr>
        <p:spPr>
          <a:xfrm>
            <a:off x="1371600" y="1524000"/>
            <a:ext cx="6835775" cy="8382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8" name="Footer Placeholder 7"/>
          <p:cNvSpPr>
            <a:spLocks noGrp="1"/>
          </p:cNvSpPr>
          <p:nvPr>
            <p:ph type="ftr" sz="quarter" idx="10"/>
          </p:nvPr>
        </p:nvSpPr>
        <p:spPr/>
        <p:txBody>
          <a:bodyPr/>
          <a:lstStyle/>
          <a:p>
            <a:pPr>
              <a:defRPr/>
            </a:pPr>
            <a:r>
              <a:rPr lang="en-US" dirty="0" smtClean="0"/>
              <a:t>LARP Project Review, June 10, 2013</a:t>
            </a:r>
            <a:endParaRPr lang="en-US" dirty="0"/>
          </a:p>
        </p:txBody>
      </p:sp>
      <p:sp>
        <p:nvSpPr>
          <p:cNvPr id="20485" name="Slide Number Placeholder 8"/>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6B43E544-F006-E44A-8052-27603B0FB1C6}" type="slidenum">
              <a:rPr lang="en-US" sz="1200">
                <a:solidFill>
                  <a:srgbClr val="FFFFFF"/>
                </a:solidFill>
              </a:rPr>
              <a:pPr eaLnBrk="1" hangingPunct="1"/>
              <a:t>14</a:t>
            </a:fld>
            <a:endParaRPr lang="en-US" sz="1200">
              <a:solidFill>
                <a:srgbClr val="FFFFFF"/>
              </a:solidFill>
            </a:endParaRPr>
          </a:p>
        </p:txBody>
      </p:sp>
    </p:spTree>
    <p:extLst>
      <p:ext uri="{BB962C8B-B14F-4D97-AF65-F5344CB8AC3E}">
        <p14:creationId xmlns:p14="http://schemas.microsoft.com/office/powerpoint/2010/main" val="21894664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1066800" y="685800"/>
            <a:ext cx="6934200" cy="5715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06" name="Title 7"/>
          <p:cNvSpPr>
            <a:spLocks noGrp="1"/>
          </p:cNvSpPr>
          <p:nvPr>
            <p:ph type="title"/>
          </p:nvPr>
        </p:nvSpPr>
        <p:spPr>
          <a:xfrm>
            <a:off x="1143000" y="-152400"/>
            <a:ext cx="7162800" cy="990600"/>
          </a:xfrm>
        </p:spPr>
        <p:txBody>
          <a:bodyPr/>
          <a:lstStyle/>
          <a:p>
            <a:r>
              <a:rPr lang="en-US">
                <a:latin typeface="Arial" charset="0"/>
              </a:rPr>
              <a:t>Feedback from CERN</a:t>
            </a:r>
          </a:p>
        </p:txBody>
      </p:sp>
      <p:pic>
        <p:nvPicPr>
          <p:cNvPr id="21507" name="Picture 10"/>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66800" y="685800"/>
            <a:ext cx="5926138"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1"/>
          <p:cNvSpPr>
            <a:spLocks noGrp="1"/>
          </p:cNvSpPr>
          <p:nvPr>
            <p:ph type="ftr" sz="quarter" idx="10"/>
          </p:nvPr>
        </p:nvSpPr>
        <p:spPr/>
        <p:txBody>
          <a:bodyPr/>
          <a:lstStyle/>
          <a:p>
            <a:pPr>
              <a:defRPr/>
            </a:pPr>
            <a:r>
              <a:rPr lang="en-US" dirty="0" smtClean="0"/>
              <a:t>LARP Project Review, June 10, 2013</a:t>
            </a:r>
            <a:endParaRPr lang="en-US" dirty="0"/>
          </a:p>
        </p:txBody>
      </p:sp>
      <p:sp>
        <p:nvSpPr>
          <p:cNvPr id="21509" name="Slide Number Placeholder 1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C602981C-00FC-9D45-A032-CFB19B2B16B5}" type="slidenum">
              <a:rPr lang="en-US" sz="1200">
                <a:solidFill>
                  <a:srgbClr val="FFFFFF"/>
                </a:solidFill>
              </a:rPr>
              <a:pPr eaLnBrk="1" hangingPunct="1"/>
              <a:t>15</a:t>
            </a:fld>
            <a:endParaRPr lang="en-US" sz="1200">
              <a:solidFill>
                <a:srgbClr val="FFFFFF"/>
              </a:solidFill>
            </a:endParaRPr>
          </a:p>
        </p:txBody>
      </p:sp>
      <p:sp>
        <p:nvSpPr>
          <p:cNvPr id="2" name="TextBox 1"/>
          <p:cNvSpPr txBox="1">
            <a:spLocks noChangeArrowheads="1"/>
          </p:cNvSpPr>
          <p:nvPr/>
        </p:nvSpPr>
        <p:spPr bwMode="auto">
          <a:xfrm>
            <a:off x="6572250" y="29718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1600">
                <a:solidFill>
                  <a:srgbClr val="FF0000"/>
                </a:solidFill>
              </a:rPr>
              <a:t>Top Priority</a:t>
            </a:r>
          </a:p>
        </p:txBody>
      </p:sp>
      <p:sp>
        <p:nvSpPr>
          <p:cNvPr id="8" name="TextBox 7"/>
          <p:cNvSpPr txBox="1">
            <a:spLocks noChangeArrowheads="1"/>
          </p:cNvSpPr>
          <p:nvPr/>
        </p:nvSpPr>
        <p:spPr bwMode="auto">
          <a:xfrm>
            <a:off x="6178550" y="3429000"/>
            <a:ext cx="152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1600">
                <a:solidFill>
                  <a:srgbClr val="FF0000"/>
                </a:solidFill>
              </a:rPr>
              <a:t>Backup</a:t>
            </a:r>
          </a:p>
        </p:txBody>
      </p:sp>
      <p:cxnSp>
        <p:nvCxnSpPr>
          <p:cNvPr id="5" name="Straight Arrow Connector 4"/>
          <p:cNvCxnSpPr>
            <a:cxnSpLocks noChangeShapeType="1"/>
            <a:stCxn id="2" idx="1"/>
          </p:cNvCxnSpPr>
          <p:nvPr/>
        </p:nvCxnSpPr>
        <p:spPr bwMode="auto">
          <a:xfrm flipH="1">
            <a:off x="6191250" y="3141663"/>
            <a:ext cx="381000" cy="134937"/>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14"/>
          <p:cNvCxnSpPr>
            <a:cxnSpLocks noChangeShapeType="1"/>
            <a:stCxn id="8" idx="1"/>
          </p:cNvCxnSpPr>
          <p:nvPr/>
        </p:nvCxnSpPr>
        <p:spPr bwMode="auto">
          <a:xfrm flipH="1" flipV="1">
            <a:off x="4800600" y="3563938"/>
            <a:ext cx="1377950" cy="34925"/>
          </a:xfrm>
          <a:prstGeom prst="straightConnector1">
            <a:avLst/>
          </a:prstGeom>
          <a:noFill/>
          <a:ln w="9525">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3768342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7"/>
          <p:cNvSpPr>
            <a:spLocks noGrp="1"/>
          </p:cNvSpPr>
          <p:nvPr>
            <p:ph type="title"/>
          </p:nvPr>
        </p:nvSpPr>
        <p:spPr>
          <a:xfrm>
            <a:off x="762000" y="152400"/>
            <a:ext cx="6243638" cy="463550"/>
          </a:xfrm>
        </p:spPr>
        <p:txBody>
          <a:bodyPr/>
          <a:lstStyle/>
          <a:p>
            <a:r>
              <a:rPr lang="en-US">
                <a:latin typeface="Arial" charset="0"/>
              </a:rPr>
              <a:t>LARP Magnet Development Tree</a:t>
            </a:r>
          </a:p>
        </p:txBody>
      </p:sp>
      <p:pic>
        <p:nvPicPr>
          <p:cNvPr id="22530" name="Picture 6" descr="all_cross-section_cronological_label_v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8788" y="779463"/>
            <a:ext cx="69215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AutoShape 7"/>
          <p:cNvSpPr>
            <a:spLocks/>
          </p:cNvSpPr>
          <p:nvPr/>
        </p:nvSpPr>
        <p:spPr bwMode="auto">
          <a:xfrm>
            <a:off x="7618413" y="944563"/>
            <a:ext cx="152400" cy="2362200"/>
          </a:xfrm>
          <a:prstGeom prst="rightBrace">
            <a:avLst>
              <a:gd name="adj1" fmla="val 129167"/>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532" name="Text Box 8"/>
          <p:cNvSpPr txBox="1">
            <a:spLocks noChangeArrowheads="1"/>
          </p:cNvSpPr>
          <p:nvPr/>
        </p:nvSpPr>
        <p:spPr bwMode="auto">
          <a:xfrm>
            <a:off x="7718425" y="1903413"/>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2000"/>
              <a:t>Completed</a:t>
            </a:r>
          </a:p>
        </p:txBody>
      </p:sp>
      <p:sp>
        <p:nvSpPr>
          <p:cNvPr id="22533" name="AutoShape 9"/>
          <p:cNvSpPr>
            <a:spLocks/>
          </p:cNvSpPr>
          <p:nvPr/>
        </p:nvSpPr>
        <p:spPr bwMode="auto">
          <a:xfrm>
            <a:off x="7618413" y="3532188"/>
            <a:ext cx="152400" cy="1133475"/>
          </a:xfrm>
          <a:prstGeom prst="rightBrace">
            <a:avLst>
              <a:gd name="adj1" fmla="val 61979"/>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22534" name="AutoShape 10"/>
          <p:cNvSpPr>
            <a:spLocks/>
          </p:cNvSpPr>
          <p:nvPr/>
        </p:nvSpPr>
        <p:spPr bwMode="auto">
          <a:xfrm>
            <a:off x="7618413" y="4894263"/>
            <a:ext cx="152400" cy="1133475"/>
          </a:xfrm>
          <a:prstGeom prst="rightBrace">
            <a:avLst>
              <a:gd name="adj1" fmla="val 61979"/>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endParaRPr>
          </a:p>
        </p:txBody>
      </p:sp>
      <p:sp>
        <p:nvSpPr>
          <p:cNvPr id="22535" name="Text Box 11"/>
          <p:cNvSpPr txBox="1">
            <a:spLocks noChangeArrowheads="1"/>
          </p:cNvSpPr>
          <p:nvPr/>
        </p:nvSpPr>
        <p:spPr bwMode="auto">
          <a:xfrm>
            <a:off x="7866063" y="3675063"/>
            <a:ext cx="12525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ctr" eaLnBrk="1" hangingPunct="1"/>
            <a:r>
              <a:rPr lang="en-US" sz="2000"/>
              <a:t>Achieved</a:t>
            </a:r>
          </a:p>
          <a:p>
            <a:pPr algn="ctr" eaLnBrk="1" hangingPunct="1"/>
            <a:r>
              <a:rPr lang="en-US" sz="2000"/>
              <a:t>220 T/m</a:t>
            </a:r>
          </a:p>
        </p:txBody>
      </p:sp>
      <p:sp>
        <p:nvSpPr>
          <p:cNvPr id="22536" name="Text Box 12"/>
          <p:cNvSpPr txBox="1">
            <a:spLocks noChangeArrowheads="1"/>
          </p:cNvSpPr>
          <p:nvPr/>
        </p:nvSpPr>
        <p:spPr bwMode="auto">
          <a:xfrm>
            <a:off x="7529513" y="5041900"/>
            <a:ext cx="1725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ctr" eaLnBrk="1" hangingPunct="1"/>
            <a:r>
              <a:rPr lang="en-US" sz="2000">
                <a:solidFill>
                  <a:srgbClr val="EAEAEA"/>
                </a:solidFill>
              </a:rPr>
              <a:t>Being</a:t>
            </a:r>
            <a:br>
              <a:rPr lang="en-US" sz="2000">
                <a:solidFill>
                  <a:srgbClr val="EAEAEA"/>
                </a:solidFill>
              </a:rPr>
            </a:br>
            <a:r>
              <a:rPr lang="en-US" sz="2000">
                <a:solidFill>
                  <a:srgbClr val="EAEAEA"/>
                </a:solidFill>
              </a:rPr>
              <a:t>tested</a:t>
            </a:r>
          </a:p>
        </p:txBody>
      </p:sp>
      <p:sp>
        <p:nvSpPr>
          <p:cNvPr id="22537" name="Text Box 13"/>
          <p:cNvSpPr txBox="1">
            <a:spLocks noChangeArrowheads="1"/>
          </p:cNvSpPr>
          <p:nvPr/>
        </p:nvSpPr>
        <p:spPr bwMode="auto">
          <a:xfrm>
            <a:off x="4724400" y="3810000"/>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buFontTx/>
              <a:buChar char="•"/>
            </a:pPr>
            <a:r>
              <a:rPr lang="en-US" sz="2000">
                <a:solidFill>
                  <a:schemeClr val="bg1"/>
                </a:solidFill>
              </a:rPr>
              <a:t> Length scale-up</a:t>
            </a:r>
          </a:p>
        </p:txBody>
      </p:sp>
      <p:sp>
        <p:nvSpPr>
          <p:cNvPr id="22538" name="Text Box 14"/>
          <p:cNvSpPr txBox="1">
            <a:spLocks noChangeArrowheads="1"/>
          </p:cNvSpPr>
          <p:nvPr/>
        </p:nvSpPr>
        <p:spPr bwMode="auto">
          <a:xfrm>
            <a:off x="4800600" y="5105400"/>
            <a:ext cx="25955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buFontTx/>
              <a:buChar char="•"/>
            </a:pPr>
            <a:r>
              <a:rPr lang="en-US" sz="2000">
                <a:solidFill>
                  <a:schemeClr val="bg1"/>
                </a:solidFill>
              </a:rPr>
              <a:t> High field</a:t>
            </a:r>
          </a:p>
          <a:p>
            <a:pPr eaLnBrk="1" hangingPunct="1">
              <a:buFontTx/>
              <a:buChar char="•"/>
            </a:pPr>
            <a:r>
              <a:rPr lang="en-US" sz="2000">
                <a:solidFill>
                  <a:schemeClr val="bg1"/>
                </a:solidFill>
              </a:rPr>
              <a:t> Accelerator features</a:t>
            </a:r>
          </a:p>
        </p:txBody>
      </p:sp>
      <p:sp>
        <p:nvSpPr>
          <p:cNvPr id="3" name="Footer Placeholder 2"/>
          <p:cNvSpPr>
            <a:spLocks noGrp="1"/>
          </p:cNvSpPr>
          <p:nvPr>
            <p:ph type="ftr" sz="quarter" idx="10"/>
          </p:nvPr>
        </p:nvSpPr>
        <p:spPr/>
        <p:txBody>
          <a:bodyPr/>
          <a:lstStyle/>
          <a:p>
            <a:pPr>
              <a:defRPr/>
            </a:pPr>
            <a:r>
              <a:rPr lang="en-US" dirty="0" smtClean="0"/>
              <a:t>LARP Project Review, June 10, 2013</a:t>
            </a:r>
            <a:endParaRPr lang="en-US" dirty="0"/>
          </a:p>
        </p:txBody>
      </p:sp>
      <p:sp>
        <p:nvSpPr>
          <p:cNvPr id="2254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76C71497-204A-5840-ADC1-F2E4E2274CEC}" type="slidenum">
              <a:rPr lang="en-US" sz="1200">
                <a:solidFill>
                  <a:srgbClr val="FFFFFF"/>
                </a:solidFill>
              </a:rPr>
              <a:pPr eaLnBrk="1" hangingPunct="1"/>
              <a:t>16</a:t>
            </a:fld>
            <a:endParaRPr lang="en-US" sz="1200">
              <a:solidFill>
                <a:srgbClr val="FFFFFF"/>
              </a:solidFill>
            </a:endParaRPr>
          </a:p>
        </p:txBody>
      </p:sp>
    </p:spTree>
    <p:extLst>
      <p:ext uri="{BB962C8B-B14F-4D97-AF65-F5344CB8AC3E}">
        <p14:creationId xmlns:p14="http://schemas.microsoft.com/office/powerpoint/2010/main" val="97567167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838200" y="0"/>
            <a:ext cx="7162800" cy="990600"/>
          </a:xfrm>
        </p:spPr>
        <p:txBody>
          <a:bodyPr/>
          <a:lstStyle/>
          <a:p>
            <a:r>
              <a:rPr lang="en-US">
                <a:latin typeface="Arial" charset="0"/>
              </a:rPr>
              <a:t>Proposed Magnet Contribution</a:t>
            </a:r>
          </a:p>
        </p:txBody>
      </p:sp>
      <p:sp>
        <p:nvSpPr>
          <p:cNvPr id="28674" name="Content Placeholder 2"/>
          <p:cNvSpPr>
            <a:spLocks noGrp="1"/>
          </p:cNvSpPr>
          <p:nvPr>
            <p:ph idx="1"/>
          </p:nvPr>
        </p:nvSpPr>
        <p:spPr>
          <a:xfrm>
            <a:off x="762000" y="914400"/>
            <a:ext cx="7467600" cy="4724400"/>
          </a:xfrm>
        </p:spPr>
        <p:txBody>
          <a:bodyPr/>
          <a:lstStyle/>
          <a:p>
            <a:r>
              <a:rPr lang="en-US" sz="2000" dirty="0">
                <a:latin typeface="Arial" charset="0"/>
              </a:rPr>
              <a:t>In June, 2012, the choice was made of 150 mm as the aperture for the focusing quads in the LHC upgrade.</a:t>
            </a:r>
          </a:p>
          <a:p>
            <a:r>
              <a:rPr lang="en-US" sz="2000" dirty="0">
                <a:latin typeface="Arial" charset="0"/>
              </a:rPr>
              <a:t>LARP activities have been modified in accordance with this decision and recommendations </a:t>
            </a:r>
            <a:r>
              <a:rPr lang="en-US" sz="2000">
                <a:latin typeface="Arial" charset="0"/>
              </a:rPr>
              <a:t>of </a:t>
            </a:r>
            <a:r>
              <a:rPr lang="en-US" sz="2000" smtClean="0">
                <a:latin typeface="Arial" charset="0"/>
              </a:rPr>
              <a:t>our</a:t>
            </a:r>
            <a:r>
              <a:rPr lang="en-US" sz="2000" smtClean="0">
                <a:latin typeface="Arial" charset="0"/>
              </a:rPr>
              <a:t> </a:t>
            </a:r>
            <a:r>
              <a:rPr lang="en-US" sz="2000" dirty="0">
                <a:latin typeface="Arial" charset="0"/>
              </a:rPr>
              <a:t>July 2012 review</a:t>
            </a:r>
          </a:p>
          <a:p>
            <a:pPr lvl="1"/>
            <a:r>
              <a:rPr lang="en-US" sz="1800" dirty="0">
                <a:latin typeface="Arial" charset="0"/>
              </a:rPr>
              <a:t>Curtail existing 120 mm program</a:t>
            </a:r>
          </a:p>
          <a:p>
            <a:pPr lvl="1"/>
            <a:r>
              <a:rPr lang="en-US" sz="1800" dirty="0">
                <a:latin typeface="Arial" charset="0"/>
              </a:rPr>
              <a:t>Work with CERN to develop a 150 mm prototype (LQXF)</a:t>
            </a:r>
          </a:p>
          <a:p>
            <a:r>
              <a:rPr lang="en-US" sz="2000" dirty="0">
                <a:latin typeface="Arial" charset="0"/>
              </a:rPr>
              <a:t>The program will then full transition into a production project to produce the focusing quadrupoles for the LHC upgrade</a:t>
            </a:r>
          </a:p>
          <a:p>
            <a:pPr lvl="1"/>
            <a:r>
              <a:rPr lang="en-US" sz="1800" dirty="0">
                <a:latin typeface="Arial" charset="0"/>
              </a:rPr>
              <a:t>US contribution</a:t>
            </a:r>
          </a:p>
          <a:p>
            <a:pPr lvl="2"/>
            <a:r>
              <a:rPr lang="en-US" dirty="0">
                <a:latin typeface="Arial" charset="0"/>
              </a:rPr>
              <a:t>Cold masses for the Q1 and Q3 quads, to be </a:t>
            </a:r>
            <a:r>
              <a:rPr lang="en-US" dirty="0" err="1">
                <a:latin typeface="Arial" charset="0"/>
              </a:rPr>
              <a:t>cryostated</a:t>
            </a:r>
            <a:r>
              <a:rPr lang="en-US" dirty="0">
                <a:latin typeface="Arial" charset="0"/>
              </a:rPr>
              <a:t> at CERN</a:t>
            </a:r>
          </a:p>
          <a:p>
            <a:pPr lvl="2"/>
            <a:r>
              <a:rPr lang="en-US" dirty="0">
                <a:latin typeface="Arial" charset="0"/>
              </a:rPr>
              <a:t>A total of 20 half length (4 m) cold masses, including 2 pre-series units, 16 production units, and 2 spares</a:t>
            </a:r>
          </a:p>
        </p:txBody>
      </p:sp>
      <p:sp>
        <p:nvSpPr>
          <p:cNvPr id="7" name="Footer Placeholder 6"/>
          <p:cNvSpPr>
            <a:spLocks noGrp="1"/>
          </p:cNvSpPr>
          <p:nvPr>
            <p:ph type="ftr" sz="quarter" idx="10"/>
          </p:nvPr>
        </p:nvSpPr>
        <p:spPr/>
        <p:txBody>
          <a:bodyPr/>
          <a:lstStyle/>
          <a:p>
            <a:pPr>
              <a:defRPr/>
            </a:pPr>
            <a:r>
              <a:rPr lang="en-US" dirty="0" smtClean="0"/>
              <a:t>LARP Project Review, June 10, 2013</a:t>
            </a:r>
            <a:endParaRPr lang="en-US" dirty="0"/>
          </a:p>
        </p:txBody>
      </p:sp>
      <p:sp>
        <p:nvSpPr>
          <p:cNvPr id="28676"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8EDB20F2-541D-A941-975B-1420D028D79B}" type="slidenum">
              <a:rPr lang="en-US" sz="1200">
                <a:solidFill>
                  <a:srgbClr val="FFFFFF"/>
                </a:solidFill>
              </a:rPr>
              <a:pPr eaLnBrk="1" hangingPunct="1"/>
              <a:t>17</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5"/>
          <p:cNvSpPr>
            <a:spLocks noGrp="1"/>
          </p:cNvSpPr>
          <p:nvPr>
            <p:ph type="title"/>
          </p:nvPr>
        </p:nvSpPr>
        <p:spPr>
          <a:xfrm>
            <a:off x="609600" y="0"/>
            <a:ext cx="7162800" cy="990600"/>
          </a:xfrm>
        </p:spPr>
        <p:txBody>
          <a:bodyPr/>
          <a:lstStyle/>
          <a:p>
            <a:r>
              <a:rPr lang="en-US">
                <a:latin typeface="Arial" charset="0"/>
              </a:rPr>
              <a:t>Crab Cavity Development</a:t>
            </a:r>
          </a:p>
        </p:txBody>
      </p:sp>
      <p:sp>
        <p:nvSpPr>
          <p:cNvPr id="4" name="Footer Placeholder 3"/>
          <p:cNvSpPr>
            <a:spLocks noGrp="1"/>
          </p:cNvSpPr>
          <p:nvPr>
            <p:ph type="ftr" sz="quarter" idx="10"/>
          </p:nvPr>
        </p:nvSpPr>
        <p:spPr/>
        <p:txBody>
          <a:bodyPr/>
          <a:lstStyle/>
          <a:p>
            <a:pPr>
              <a:defRPr/>
            </a:pPr>
            <a:r>
              <a:rPr lang="en-US" dirty="0" smtClean="0"/>
              <a:t>LARP Project Review, June 10, 2013</a:t>
            </a:r>
            <a:endParaRPr lang="en-US" dirty="0"/>
          </a:p>
        </p:txBody>
      </p:sp>
      <p:sp>
        <p:nvSpPr>
          <p:cNvPr id="2969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DD46D6B2-6F09-5245-89C5-BDBE2B09458B}" type="slidenum">
              <a:rPr lang="en-US" sz="1200">
                <a:solidFill>
                  <a:srgbClr val="FFFFFF"/>
                </a:solidFill>
              </a:rPr>
              <a:pPr eaLnBrk="1" hangingPunct="1"/>
              <a:t>18</a:t>
            </a:fld>
            <a:endParaRPr lang="en-US" sz="1200">
              <a:solidFill>
                <a:srgbClr val="FFFFFF"/>
              </a:solidFill>
            </a:endParaRPr>
          </a:p>
        </p:txBody>
      </p:sp>
      <p:pic>
        <p:nvPicPr>
          <p:cNvPr id="2970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5800" y="887413"/>
            <a:ext cx="81026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609600" y="-152400"/>
            <a:ext cx="7162800" cy="990600"/>
          </a:xfrm>
        </p:spPr>
        <p:txBody>
          <a:bodyPr/>
          <a:lstStyle/>
          <a:p>
            <a:r>
              <a:rPr lang="en-US">
                <a:latin typeface="Arial" charset="0"/>
              </a:rPr>
              <a:t>Proposed Crab Cavity Contribution</a:t>
            </a:r>
          </a:p>
        </p:txBody>
      </p:sp>
      <p:sp>
        <p:nvSpPr>
          <p:cNvPr id="30722" name="Content Placeholder 2"/>
          <p:cNvSpPr>
            <a:spLocks noGrp="1"/>
          </p:cNvSpPr>
          <p:nvPr>
            <p:ph idx="1"/>
          </p:nvPr>
        </p:nvSpPr>
        <p:spPr>
          <a:xfrm>
            <a:off x="457200" y="838200"/>
            <a:ext cx="8355013" cy="4899025"/>
          </a:xfrm>
        </p:spPr>
        <p:txBody>
          <a:bodyPr/>
          <a:lstStyle/>
          <a:p>
            <a:r>
              <a:rPr lang="en-US" sz="2000" dirty="0">
                <a:latin typeface="Arial" charset="0"/>
              </a:rPr>
              <a:t>LARP has been a major proponent of crab cavities since the beginning</a:t>
            </a:r>
          </a:p>
          <a:p>
            <a:pPr lvl="1"/>
            <a:r>
              <a:rPr lang="en-US" sz="1800" dirty="0">
                <a:latin typeface="Arial" charset="0"/>
              </a:rPr>
              <a:t>Currently two of the three candidate designs are from within LARP</a:t>
            </a:r>
          </a:p>
          <a:p>
            <a:r>
              <a:rPr lang="en-US" sz="2000" dirty="0">
                <a:latin typeface="Arial" charset="0"/>
              </a:rPr>
              <a:t>Crab cavities leverage US expertise and US industry</a:t>
            </a:r>
          </a:p>
          <a:p>
            <a:pPr lvl="1"/>
            <a:r>
              <a:rPr lang="en-US" sz="1800" dirty="0">
                <a:latin typeface="Arial" charset="0"/>
              </a:rPr>
              <a:t>All prototypes, including the UK prototype, have been built in the US.</a:t>
            </a:r>
          </a:p>
          <a:p>
            <a:r>
              <a:rPr lang="en-US" sz="2000" dirty="0">
                <a:latin typeface="Arial" charset="0"/>
              </a:rPr>
              <a:t>Proposal</a:t>
            </a:r>
          </a:p>
          <a:p>
            <a:pPr lvl="1"/>
            <a:r>
              <a:rPr lang="en-US" sz="1800" dirty="0">
                <a:latin typeface="Arial" charset="0"/>
              </a:rPr>
              <a:t>The LARP R&amp;D program will continue work on the </a:t>
            </a:r>
            <a:r>
              <a:rPr lang="en-US" sz="1800" dirty="0" smtClean="0">
                <a:latin typeface="Arial" charset="0"/>
              </a:rPr>
              <a:t>two cavity designs:</a:t>
            </a:r>
          </a:p>
          <a:p>
            <a:pPr lvl="2"/>
            <a:r>
              <a:rPr lang="en-US" sz="1600" dirty="0" smtClean="0">
                <a:latin typeface="Arial" charset="0"/>
              </a:rPr>
              <a:t>RF-Dipole</a:t>
            </a:r>
            <a:endParaRPr lang="en-US" sz="1600" dirty="0">
              <a:latin typeface="Arial" charset="0"/>
            </a:endParaRPr>
          </a:p>
          <a:p>
            <a:pPr lvl="2"/>
            <a:r>
              <a:rPr lang="en-US" sz="1600" dirty="0" smtClean="0">
                <a:latin typeface="Arial" charset="0"/>
              </a:rPr>
              <a:t>Double Quarter Wave</a:t>
            </a:r>
            <a:endParaRPr lang="en-US" sz="1600" dirty="0">
              <a:latin typeface="Arial" charset="0"/>
            </a:endParaRPr>
          </a:p>
          <a:p>
            <a:pPr lvl="1"/>
            <a:r>
              <a:rPr lang="en-US" sz="1800" dirty="0">
                <a:latin typeface="Arial" charset="0"/>
              </a:rPr>
              <a:t>Efforts will increase at FNAL on cryostat design</a:t>
            </a:r>
          </a:p>
          <a:p>
            <a:pPr lvl="1"/>
            <a:r>
              <a:rPr lang="en-US" sz="1800" dirty="0">
                <a:latin typeface="Arial" charset="0"/>
              </a:rPr>
              <a:t>This will culminate with the delivery of a test cryostat with cavities of one of the designs for a beam test in the SPS (2015 or 2016)</a:t>
            </a:r>
          </a:p>
          <a:p>
            <a:pPr lvl="1"/>
            <a:r>
              <a:rPr lang="en-US" sz="1800" dirty="0">
                <a:latin typeface="Arial" charset="0"/>
              </a:rPr>
              <a:t>The project will undertake the production of 10 cryomodules (4 per IP + 2 spares) for installation in the LHC upgrade</a:t>
            </a:r>
          </a:p>
          <a:p>
            <a:pPr lvl="2"/>
            <a:r>
              <a:rPr lang="en-US" dirty="0">
                <a:latin typeface="Arial" charset="0"/>
              </a:rPr>
              <a:t>CERN will provide RF couplers and all required infrastructure</a:t>
            </a:r>
          </a:p>
        </p:txBody>
      </p:sp>
      <p:sp>
        <p:nvSpPr>
          <p:cNvPr id="7" name="Footer Placeholder 6"/>
          <p:cNvSpPr>
            <a:spLocks noGrp="1"/>
          </p:cNvSpPr>
          <p:nvPr>
            <p:ph type="ftr" sz="quarter" idx="10"/>
          </p:nvPr>
        </p:nvSpPr>
        <p:spPr/>
        <p:txBody>
          <a:bodyPr/>
          <a:lstStyle/>
          <a:p>
            <a:pPr>
              <a:defRPr/>
            </a:pPr>
            <a:r>
              <a:rPr lang="en-US" dirty="0" smtClean="0"/>
              <a:t>LARP Project Review, June 10, 2013</a:t>
            </a:r>
            <a:endParaRPr lang="en-US" dirty="0"/>
          </a:p>
        </p:txBody>
      </p:sp>
      <p:sp>
        <p:nvSpPr>
          <p:cNvPr id="30724"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C01B1CB6-E3EC-C44A-99FF-595BFF691D9B}" type="slidenum">
              <a:rPr lang="en-US" sz="1200">
                <a:solidFill>
                  <a:srgbClr val="FFFFFF"/>
                </a:solidFill>
              </a:rPr>
              <a:pPr eaLnBrk="1" hangingPunct="1"/>
              <a:t>19</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381000" y="0"/>
            <a:ext cx="7162800" cy="990600"/>
          </a:xfrm>
        </p:spPr>
        <p:txBody>
          <a:bodyPr/>
          <a:lstStyle/>
          <a:p>
            <a:r>
              <a:rPr lang="en-US">
                <a:latin typeface="Arial" charset="0"/>
              </a:rPr>
              <a:t>Motivation: The Big Picture</a:t>
            </a:r>
          </a:p>
        </p:txBody>
      </p:sp>
      <p:pic>
        <p:nvPicPr>
          <p:cNvPr id="1638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1085850"/>
            <a:ext cx="6183313"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6991350" y="1201738"/>
            <a:ext cx="1958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2000">
                <a:solidFill>
                  <a:srgbClr val="FF0000"/>
                </a:solidFill>
              </a:rPr>
              <a:t>3000 fb</a:t>
            </a:r>
            <a:r>
              <a:rPr lang="en-US" sz="2000" baseline="30000">
                <a:solidFill>
                  <a:srgbClr val="FF0000"/>
                </a:solidFill>
              </a:rPr>
              <a:t>-1</a:t>
            </a:r>
            <a:r>
              <a:rPr lang="en-US" sz="2000">
                <a:solidFill>
                  <a:srgbClr val="FF0000"/>
                </a:solidFill>
              </a:rPr>
              <a:t> </a:t>
            </a:r>
          </a:p>
          <a:p>
            <a:pPr algn="l" eaLnBrk="1" hangingPunct="1"/>
            <a:r>
              <a:rPr lang="en-US" sz="2000">
                <a:solidFill>
                  <a:srgbClr val="FF0000"/>
                </a:solidFill>
              </a:rPr>
              <a:t>~ 50 years at nominal LHC luminosity!</a:t>
            </a:r>
          </a:p>
        </p:txBody>
      </p:sp>
      <p:cxnSp>
        <p:nvCxnSpPr>
          <p:cNvPr id="13" name="Straight Arrow Connector 12"/>
          <p:cNvCxnSpPr/>
          <p:nvPr/>
        </p:nvCxnSpPr>
        <p:spPr>
          <a:xfrm rot="10800000">
            <a:off x="6453188" y="1547813"/>
            <a:ext cx="53816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6953250" y="3505200"/>
            <a:ext cx="157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2000">
                <a:solidFill>
                  <a:srgbClr val="FF0000"/>
                </a:solidFill>
              </a:rPr>
              <a:t>The future begins now</a:t>
            </a:r>
          </a:p>
        </p:txBody>
      </p:sp>
      <p:graphicFrame>
        <p:nvGraphicFramePr>
          <p:cNvPr id="16390" name="Object 2"/>
          <p:cNvGraphicFramePr>
            <a:graphicFrameLocks noChangeAspect="1"/>
          </p:cNvGraphicFramePr>
          <p:nvPr/>
        </p:nvGraphicFramePr>
        <p:xfrm>
          <a:off x="1371600" y="1447800"/>
          <a:ext cx="1457325" cy="381000"/>
        </p:xfrm>
        <a:graphic>
          <a:graphicData uri="http://schemas.openxmlformats.org/presentationml/2006/ole">
            <mc:AlternateContent xmlns:mc="http://schemas.openxmlformats.org/markup-compatibility/2006">
              <mc:Choice xmlns:v="urn:schemas-microsoft-com:vml" Requires="v">
                <p:oleObj spid="_x0000_s16414" name="Equation" r:id="rId4" imgW="825500" imgH="215900" progId="Equation.3">
                  <p:embed/>
                </p:oleObj>
              </mc:Choice>
              <mc:Fallback>
                <p:oleObj name="Equation" r:id="rId4" imgW="825500" imgH="2159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447800"/>
                        <a:ext cx="14573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Footer Placeholder 6"/>
          <p:cNvSpPr>
            <a:spLocks noGrp="1"/>
          </p:cNvSpPr>
          <p:nvPr>
            <p:ph type="ftr" sz="quarter" idx="10"/>
          </p:nvPr>
        </p:nvSpPr>
        <p:spPr/>
        <p:txBody>
          <a:bodyPr/>
          <a:lstStyle/>
          <a:p>
            <a:pPr>
              <a:defRPr/>
            </a:pPr>
            <a:r>
              <a:rPr lang="en-US" smtClean="0"/>
              <a:t>LARP Project Review, June 10, 2013</a:t>
            </a:r>
            <a:endParaRPr lang="en-US"/>
          </a:p>
        </p:txBody>
      </p:sp>
      <p:sp>
        <p:nvSpPr>
          <p:cNvPr id="16392"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7FDD5E05-B54C-2747-9EE1-47BEB36FB26B}" type="slidenum">
              <a:rPr lang="en-US" sz="1200">
                <a:solidFill>
                  <a:srgbClr val="FFFFFF"/>
                </a:solidFill>
              </a:rPr>
              <a:pPr eaLnBrk="1" hangingPunct="1"/>
              <a:t>2</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7162800" cy="990600"/>
          </a:xfrm>
        </p:spPr>
        <p:txBody>
          <a:bodyPr/>
          <a:lstStyle/>
          <a:p>
            <a:r>
              <a:rPr lang="en-US" dirty="0" smtClean="0"/>
              <a:t>Feedback System</a:t>
            </a:r>
            <a:endParaRPr lang="en-US" dirty="0"/>
          </a:p>
        </p:txBody>
      </p:sp>
      <p:sp>
        <p:nvSpPr>
          <p:cNvPr id="4" name="Footer Placeholder 3"/>
          <p:cNvSpPr>
            <a:spLocks noGrp="1"/>
          </p:cNvSpPr>
          <p:nvPr>
            <p:ph type="ftr" sz="quarter" idx="10"/>
          </p:nvPr>
        </p:nvSpPr>
        <p:spPr/>
        <p:txBody>
          <a:bodyPr/>
          <a:lstStyle/>
          <a:p>
            <a:pPr>
              <a:defRPr/>
            </a:pPr>
            <a:r>
              <a:rPr lang="en-US" dirty="0" smtClean="0"/>
              <a:t>LARP Project Review, June 10, 2013</a:t>
            </a:r>
            <a:endParaRPr lang="en-US" dirty="0"/>
          </a:p>
        </p:txBody>
      </p:sp>
      <p:sp>
        <p:nvSpPr>
          <p:cNvPr id="5" name="Slide Number Placeholder 4"/>
          <p:cNvSpPr>
            <a:spLocks noGrp="1"/>
          </p:cNvSpPr>
          <p:nvPr>
            <p:ph type="sldNum" sz="quarter" idx="11"/>
          </p:nvPr>
        </p:nvSpPr>
        <p:spPr/>
        <p:txBody>
          <a:bodyPr/>
          <a:lstStyle/>
          <a:p>
            <a:pPr>
              <a:defRPr/>
            </a:pPr>
            <a:fld id="{70273B64-DF16-8249-BF5B-9DB66A8C3D59}" type="slidenum">
              <a:rPr lang="en-US" smtClean="0"/>
              <a:pPr>
                <a:defRPr/>
              </a:pPr>
              <a:t>20</a:t>
            </a:fld>
            <a:endParaRPr lang="en-US"/>
          </a:p>
        </p:txBody>
      </p:sp>
      <p:pic>
        <p:nvPicPr>
          <p:cNvPr id="7" name="Picture 6"/>
          <p:cNvPicPr>
            <a:picLocks noChangeAspect="1"/>
          </p:cNvPicPr>
          <p:nvPr/>
        </p:nvPicPr>
        <p:blipFill>
          <a:blip r:embed="rId2"/>
          <a:stretch>
            <a:fillRect/>
          </a:stretch>
        </p:blipFill>
        <p:spPr>
          <a:xfrm>
            <a:off x="457200" y="838200"/>
            <a:ext cx="4038600" cy="5384800"/>
          </a:xfrm>
          <a:prstGeom prst="rect">
            <a:avLst/>
          </a:prstGeom>
        </p:spPr>
      </p:pic>
      <p:pic>
        <p:nvPicPr>
          <p:cNvPr id="8" name="Picture 7"/>
          <p:cNvPicPr>
            <a:picLocks noChangeAspect="1"/>
          </p:cNvPicPr>
          <p:nvPr/>
        </p:nvPicPr>
        <p:blipFill>
          <a:blip r:embed="rId3"/>
          <a:stretch>
            <a:fillRect/>
          </a:stretch>
        </p:blipFill>
        <p:spPr>
          <a:xfrm>
            <a:off x="4648200" y="3200400"/>
            <a:ext cx="4112559" cy="3284527"/>
          </a:xfrm>
          <a:prstGeom prst="rect">
            <a:avLst/>
          </a:prstGeom>
        </p:spPr>
      </p:pic>
      <p:pic>
        <p:nvPicPr>
          <p:cNvPr id="9" name="Picture 8"/>
          <p:cNvPicPr>
            <a:picLocks noChangeAspect="1"/>
          </p:cNvPicPr>
          <p:nvPr/>
        </p:nvPicPr>
        <p:blipFill>
          <a:blip r:embed="rId4"/>
          <a:stretch>
            <a:fillRect/>
          </a:stretch>
        </p:blipFill>
        <p:spPr>
          <a:xfrm>
            <a:off x="4648200" y="838200"/>
            <a:ext cx="4343400" cy="2248802"/>
          </a:xfrm>
          <a:prstGeom prst="rect">
            <a:avLst/>
          </a:prstGeom>
        </p:spPr>
      </p:pic>
    </p:spTree>
    <p:extLst>
      <p:ext uri="{BB962C8B-B14F-4D97-AF65-F5344CB8AC3E}">
        <p14:creationId xmlns:p14="http://schemas.microsoft.com/office/powerpoint/2010/main" val="30955416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762000" y="152400"/>
            <a:ext cx="7162800" cy="990600"/>
          </a:xfrm>
        </p:spPr>
        <p:txBody>
          <a:bodyPr/>
          <a:lstStyle/>
          <a:p>
            <a:r>
              <a:rPr lang="en-US">
                <a:latin typeface="Arial" charset="0"/>
              </a:rPr>
              <a:t>High Bandwidth Feedback System</a:t>
            </a:r>
          </a:p>
        </p:txBody>
      </p:sp>
      <p:sp>
        <p:nvSpPr>
          <p:cNvPr id="31746" name="Content Placeholder 2"/>
          <p:cNvSpPr>
            <a:spLocks noGrp="1"/>
          </p:cNvSpPr>
          <p:nvPr>
            <p:ph idx="1"/>
          </p:nvPr>
        </p:nvSpPr>
        <p:spPr>
          <a:xfrm>
            <a:off x="762000" y="1295400"/>
            <a:ext cx="7162800" cy="4724400"/>
          </a:xfrm>
        </p:spPr>
        <p:txBody>
          <a:bodyPr/>
          <a:lstStyle/>
          <a:p>
            <a:r>
              <a:rPr lang="en-US" dirty="0">
                <a:latin typeface="Arial" charset="0"/>
              </a:rPr>
              <a:t>The high bandwidth feedback system is a proposed feedback system for the SPS, which leverages LARP experience with the LHC LLRF system</a:t>
            </a:r>
          </a:p>
          <a:p>
            <a:r>
              <a:rPr lang="en-US" dirty="0">
                <a:latin typeface="Arial" charset="0"/>
              </a:rPr>
              <a:t>Proposal</a:t>
            </a:r>
          </a:p>
          <a:p>
            <a:pPr lvl="1"/>
            <a:r>
              <a:rPr lang="en-US" dirty="0">
                <a:latin typeface="Arial" charset="0"/>
              </a:rPr>
              <a:t>LARP will continue R&amp;D related to the system.</a:t>
            </a:r>
          </a:p>
          <a:p>
            <a:pPr lvl="1"/>
            <a:r>
              <a:rPr lang="en-US" dirty="0">
                <a:latin typeface="Arial" charset="0"/>
              </a:rPr>
              <a:t>The deliverable would be a functional </a:t>
            </a:r>
            <a:r>
              <a:rPr lang="en-US" dirty="0" smtClean="0">
                <a:latin typeface="Arial" charset="0"/>
              </a:rPr>
              <a:t>feedback system the </a:t>
            </a:r>
            <a:r>
              <a:rPr lang="en-US" dirty="0">
                <a:latin typeface="Arial" charset="0"/>
              </a:rPr>
              <a:t>SPS, for which</a:t>
            </a:r>
          </a:p>
          <a:p>
            <a:pPr lvl="2"/>
            <a:r>
              <a:rPr lang="en-US" dirty="0">
                <a:latin typeface="Arial" charset="0"/>
              </a:rPr>
              <a:t>The US contribution would be the </a:t>
            </a:r>
            <a:r>
              <a:rPr lang="en-US" dirty="0" smtClean="0">
                <a:latin typeface="Arial" charset="0"/>
              </a:rPr>
              <a:t>complete, full</a:t>
            </a:r>
            <a:r>
              <a:rPr lang="en-US" dirty="0">
                <a:latin typeface="Arial" charset="0"/>
              </a:rPr>
              <a:t>-</a:t>
            </a:r>
            <a:r>
              <a:rPr lang="en-US" dirty="0" smtClean="0">
                <a:latin typeface="Arial" charset="0"/>
              </a:rPr>
              <a:t>function, </a:t>
            </a:r>
            <a:r>
              <a:rPr lang="en-US" dirty="0">
                <a:latin typeface="Arial" charset="0"/>
              </a:rPr>
              <a:t>instability control system hardware, firmware and software necessary to operate at the SPS (and potentially LHC, PS).</a:t>
            </a:r>
          </a:p>
          <a:p>
            <a:pPr lvl="2"/>
            <a:r>
              <a:rPr lang="en-US" dirty="0">
                <a:latin typeface="Arial" charset="0"/>
              </a:rPr>
              <a:t>The CERN contribution will include the vacuum structures (pickup(s) and kicker(s)) and all tunnel related cable plant.</a:t>
            </a:r>
          </a:p>
        </p:txBody>
      </p:sp>
      <p:sp>
        <p:nvSpPr>
          <p:cNvPr id="7" name="Footer Placeholder 6"/>
          <p:cNvSpPr>
            <a:spLocks noGrp="1"/>
          </p:cNvSpPr>
          <p:nvPr>
            <p:ph type="ftr" sz="quarter" idx="10"/>
          </p:nvPr>
        </p:nvSpPr>
        <p:spPr/>
        <p:txBody>
          <a:bodyPr/>
          <a:lstStyle/>
          <a:p>
            <a:pPr>
              <a:defRPr/>
            </a:pPr>
            <a:r>
              <a:rPr lang="en-US" dirty="0" smtClean="0"/>
              <a:t>LARP Project Review, June 10, 2013</a:t>
            </a:r>
            <a:endParaRPr lang="en-US" dirty="0"/>
          </a:p>
        </p:txBody>
      </p:sp>
      <p:sp>
        <p:nvSpPr>
          <p:cNvPr id="31748"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088983FB-CA3D-6E46-A051-51B46F110988}" type="slidenum">
              <a:rPr lang="en-US" sz="1200">
                <a:solidFill>
                  <a:srgbClr val="FFFFFF"/>
                </a:solidFill>
              </a:rPr>
              <a:pPr eaLnBrk="1" hangingPunct="1"/>
              <a:t>21</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8600" y="16933"/>
            <a:ext cx="7162800" cy="668867"/>
          </a:xfrm>
        </p:spPr>
        <p:txBody>
          <a:bodyPr/>
          <a:lstStyle/>
          <a:p>
            <a:r>
              <a:rPr lang="en-US" dirty="0" smtClean="0"/>
              <a:t>Traditional LARP Structure</a:t>
            </a:r>
            <a:endParaRPr lang="en-US" dirty="0"/>
          </a:p>
        </p:txBody>
      </p:sp>
      <p:sp>
        <p:nvSpPr>
          <p:cNvPr id="4" name="Footer Placeholder 3"/>
          <p:cNvSpPr>
            <a:spLocks noGrp="1"/>
          </p:cNvSpPr>
          <p:nvPr>
            <p:ph type="ftr" sz="quarter" idx="10"/>
          </p:nvPr>
        </p:nvSpPr>
        <p:spPr/>
        <p:txBody>
          <a:bodyPr/>
          <a:lstStyle/>
          <a:p>
            <a:pPr>
              <a:defRPr/>
            </a:pPr>
            <a:r>
              <a:rPr lang="en-US" dirty="0" smtClean="0"/>
              <a:t>LARP Project Review, June 10, 2013</a:t>
            </a:r>
            <a:endParaRPr lang="en-US" dirty="0"/>
          </a:p>
        </p:txBody>
      </p:sp>
      <p:sp>
        <p:nvSpPr>
          <p:cNvPr id="5" name="Slide Number Placeholder 4"/>
          <p:cNvSpPr>
            <a:spLocks noGrp="1"/>
          </p:cNvSpPr>
          <p:nvPr>
            <p:ph type="sldNum" sz="quarter" idx="11"/>
          </p:nvPr>
        </p:nvSpPr>
        <p:spPr/>
        <p:txBody>
          <a:bodyPr/>
          <a:lstStyle/>
          <a:p>
            <a:pPr>
              <a:defRPr/>
            </a:pPr>
            <a:fld id="{70273B64-DF16-8249-BF5B-9DB66A8C3D59}" type="slidenum">
              <a:rPr lang="en-US" smtClean="0"/>
              <a:pPr>
                <a:defRPr/>
              </a:pPr>
              <a:t>22</a:t>
            </a:fld>
            <a:endParaRPr lang="en-US"/>
          </a:p>
        </p:txBody>
      </p:sp>
      <p:pic>
        <p:nvPicPr>
          <p:cNvPr id="7" name="Picture 6"/>
          <p:cNvPicPr>
            <a:picLocks noChangeAspect="1"/>
          </p:cNvPicPr>
          <p:nvPr/>
        </p:nvPicPr>
        <p:blipFill>
          <a:blip r:embed="rId2"/>
          <a:stretch>
            <a:fillRect/>
          </a:stretch>
        </p:blipFill>
        <p:spPr>
          <a:xfrm>
            <a:off x="685800" y="762000"/>
            <a:ext cx="7620000" cy="5715000"/>
          </a:xfrm>
          <a:prstGeom prst="rect">
            <a:avLst/>
          </a:prstGeom>
        </p:spPr>
      </p:pic>
    </p:spTree>
    <p:extLst>
      <p:ext uri="{BB962C8B-B14F-4D97-AF65-F5344CB8AC3E}">
        <p14:creationId xmlns:p14="http://schemas.microsoft.com/office/powerpoint/2010/main" val="1928885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2414" t="21782" r="3648"/>
          <a:stretch/>
        </p:blipFill>
        <p:spPr>
          <a:xfrm>
            <a:off x="152400" y="838200"/>
            <a:ext cx="8785401" cy="5486400"/>
          </a:xfrm>
          <a:prstGeom prst="rect">
            <a:avLst/>
          </a:prstGeom>
        </p:spPr>
      </p:pic>
      <p:sp>
        <p:nvSpPr>
          <p:cNvPr id="2" name="Title 1"/>
          <p:cNvSpPr>
            <a:spLocks noGrp="1"/>
          </p:cNvSpPr>
          <p:nvPr>
            <p:ph type="title"/>
          </p:nvPr>
        </p:nvSpPr>
        <p:spPr>
          <a:xfrm>
            <a:off x="304800" y="0"/>
            <a:ext cx="7162800" cy="685800"/>
          </a:xfrm>
        </p:spPr>
        <p:txBody>
          <a:bodyPr/>
          <a:lstStyle/>
          <a:p>
            <a:r>
              <a:rPr lang="en-US" dirty="0" smtClean="0"/>
              <a:t>Proposed New Structure</a:t>
            </a:r>
            <a:endParaRPr lang="en-US" dirty="0"/>
          </a:p>
        </p:txBody>
      </p:sp>
      <p:sp>
        <p:nvSpPr>
          <p:cNvPr id="3" name="Footer Placeholder 2"/>
          <p:cNvSpPr>
            <a:spLocks noGrp="1"/>
          </p:cNvSpPr>
          <p:nvPr>
            <p:ph type="ftr" sz="quarter" idx="10"/>
          </p:nvPr>
        </p:nvSpPr>
        <p:spPr/>
        <p:txBody>
          <a:bodyPr/>
          <a:lstStyle/>
          <a:p>
            <a:pPr>
              <a:defRPr/>
            </a:pPr>
            <a:r>
              <a:rPr lang="en-US" dirty="0" smtClean="0"/>
              <a:t>LARP Project Review, June 10, 2013</a:t>
            </a:r>
            <a:endParaRPr lang="en-US" dirty="0"/>
          </a:p>
        </p:txBody>
      </p:sp>
      <p:sp>
        <p:nvSpPr>
          <p:cNvPr id="4" name="Slide Number Placeholder 3"/>
          <p:cNvSpPr>
            <a:spLocks noGrp="1"/>
          </p:cNvSpPr>
          <p:nvPr>
            <p:ph type="sldNum" sz="quarter" idx="11"/>
          </p:nvPr>
        </p:nvSpPr>
        <p:spPr/>
        <p:txBody>
          <a:bodyPr/>
          <a:lstStyle/>
          <a:p>
            <a:pPr>
              <a:defRPr/>
            </a:pPr>
            <a:fld id="{B1BC45AE-415E-5C4E-B889-BEEB03F14762}" type="slidenum">
              <a:rPr lang="en-US" smtClean="0"/>
              <a:pPr>
                <a:defRPr/>
              </a:pPr>
              <a:t>23</a:t>
            </a:fld>
            <a:endParaRPr lang="en-US"/>
          </a:p>
        </p:txBody>
      </p:sp>
      <p:sp>
        <p:nvSpPr>
          <p:cNvPr id="7" name="Rounded Rectangle 6"/>
          <p:cNvSpPr/>
          <p:nvPr/>
        </p:nvSpPr>
        <p:spPr>
          <a:xfrm>
            <a:off x="6858000" y="4580006"/>
            <a:ext cx="1981200" cy="1143000"/>
          </a:xfrm>
          <a:prstGeom prst="roundRect">
            <a:avLst/>
          </a:pr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TextBox 7"/>
          <p:cNvSpPr txBox="1"/>
          <p:nvPr/>
        </p:nvSpPr>
        <p:spPr>
          <a:xfrm>
            <a:off x="2667000" y="5791200"/>
            <a:ext cx="3581400" cy="369332"/>
          </a:xfrm>
          <a:prstGeom prst="rect">
            <a:avLst/>
          </a:prstGeom>
          <a:noFill/>
        </p:spPr>
        <p:txBody>
          <a:bodyPr wrap="square" rtlCol="0">
            <a:spAutoFit/>
          </a:bodyPr>
          <a:lstStyle/>
          <a:p>
            <a:r>
              <a:rPr lang="en-US" sz="1800" dirty="0" smtClean="0">
                <a:solidFill>
                  <a:srgbClr val="FF0000"/>
                </a:solidFill>
              </a:rPr>
              <a:t>Traditional </a:t>
            </a:r>
            <a:r>
              <a:rPr lang="en-US" sz="1800" dirty="0" smtClean="0">
                <a:solidFill>
                  <a:srgbClr val="FF0000"/>
                </a:solidFill>
              </a:rPr>
              <a:t>LARP</a:t>
            </a:r>
            <a:endParaRPr lang="en-US" sz="1800" dirty="0">
              <a:solidFill>
                <a:srgbClr val="FF0000"/>
              </a:solidFill>
            </a:endParaRPr>
          </a:p>
        </p:txBody>
      </p:sp>
      <p:cxnSp>
        <p:nvCxnSpPr>
          <p:cNvPr id="10" name="Straight Arrow Connector 9"/>
          <p:cNvCxnSpPr/>
          <p:nvPr/>
        </p:nvCxnSpPr>
        <p:spPr bwMode="auto">
          <a:xfrm flipV="1">
            <a:off x="6248400" y="5638800"/>
            <a:ext cx="381000" cy="228600"/>
          </a:xfrm>
          <a:prstGeom prst="straightConnector1">
            <a:avLst/>
          </a:prstGeom>
          <a:noFill/>
          <a:ln w="952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302778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dirty="0" smtClean="0">
                <a:latin typeface="Arial" charset="0"/>
              </a:rPr>
              <a:t>Traditional (non-Project) LARP</a:t>
            </a:r>
            <a:endParaRPr lang="en-US" dirty="0">
              <a:latin typeface="Arial" charset="0"/>
            </a:endParaRPr>
          </a:p>
        </p:txBody>
      </p:sp>
      <p:sp>
        <p:nvSpPr>
          <p:cNvPr id="35842" name="Content Placeholder 2"/>
          <p:cNvSpPr>
            <a:spLocks noGrp="1"/>
          </p:cNvSpPr>
          <p:nvPr>
            <p:ph idx="1"/>
          </p:nvPr>
        </p:nvSpPr>
        <p:spPr>
          <a:xfrm>
            <a:off x="1600200" y="1219200"/>
            <a:ext cx="7162800" cy="4724400"/>
          </a:xfrm>
        </p:spPr>
        <p:txBody>
          <a:bodyPr/>
          <a:lstStyle/>
          <a:p>
            <a:r>
              <a:rPr lang="en-US" dirty="0">
                <a:latin typeface="Arial" charset="0"/>
              </a:rPr>
              <a:t>LARP continues to have significant R&amp;D activities </a:t>
            </a:r>
            <a:r>
              <a:rPr lang="en-US" dirty="0" smtClean="0">
                <a:latin typeface="Arial" charset="0"/>
              </a:rPr>
              <a:t>which are not yet ready to become deliverables</a:t>
            </a:r>
            <a:endParaRPr lang="en-US" dirty="0">
              <a:latin typeface="Arial" charset="0"/>
            </a:endParaRPr>
          </a:p>
          <a:p>
            <a:pPr lvl="1"/>
            <a:r>
              <a:rPr lang="en-US" dirty="0">
                <a:latin typeface="Arial" charset="0"/>
              </a:rPr>
              <a:t>Energy deposition </a:t>
            </a:r>
            <a:r>
              <a:rPr lang="en-US" dirty="0" smtClean="0">
                <a:latin typeface="Arial" charset="0"/>
              </a:rPr>
              <a:t>studies (this will eventually move to the Magnet sub-project, along with the money).</a:t>
            </a:r>
            <a:endParaRPr lang="en-US" dirty="0">
              <a:latin typeface="Arial" charset="0"/>
            </a:endParaRPr>
          </a:p>
          <a:p>
            <a:pPr lvl="1"/>
            <a:r>
              <a:rPr lang="en-US" dirty="0">
                <a:latin typeface="Arial" charset="0"/>
              </a:rPr>
              <a:t>Beam-beam and general beam physics issues</a:t>
            </a:r>
          </a:p>
          <a:p>
            <a:pPr lvl="1"/>
            <a:r>
              <a:rPr lang="en-US" dirty="0">
                <a:latin typeface="Arial" charset="0"/>
              </a:rPr>
              <a:t>Hollow electron beams for halo removal</a:t>
            </a:r>
          </a:p>
          <a:p>
            <a:pPr lvl="1"/>
            <a:r>
              <a:rPr lang="en-US" dirty="0">
                <a:latin typeface="Arial" charset="0"/>
              </a:rPr>
              <a:t>Personnel programs</a:t>
            </a:r>
          </a:p>
          <a:p>
            <a:pPr lvl="2"/>
            <a:r>
              <a:rPr lang="en-US" dirty="0" err="1">
                <a:latin typeface="Arial" charset="0"/>
              </a:rPr>
              <a:t>Toohig</a:t>
            </a:r>
            <a:r>
              <a:rPr lang="en-US" dirty="0">
                <a:latin typeface="Arial" charset="0"/>
              </a:rPr>
              <a:t> postdoctoral fellowship</a:t>
            </a:r>
          </a:p>
          <a:p>
            <a:pPr lvl="2"/>
            <a:r>
              <a:rPr lang="en-US" dirty="0">
                <a:latin typeface="Arial" charset="0"/>
              </a:rPr>
              <a:t>Long Term Visitors (LTV) program	</a:t>
            </a:r>
          </a:p>
          <a:p>
            <a:r>
              <a:rPr lang="en-US" dirty="0">
                <a:latin typeface="Arial" charset="0"/>
              </a:rPr>
              <a:t>We are committed to preserving at least some non-project activities after the project starts</a:t>
            </a:r>
          </a:p>
        </p:txBody>
      </p:sp>
      <p:sp>
        <p:nvSpPr>
          <p:cNvPr id="4" name="Footer Placeholder 3"/>
          <p:cNvSpPr>
            <a:spLocks noGrp="1"/>
          </p:cNvSpPr>
          <p:nvPr>
            <p:ph type="ftr" sz="quarter" idx="10"/>
          </p:nvPr>
        </p:nvSpPr>
        <p:spPr/>
        <p:txBody>
          <a:bodyPr/>
          <a:lstStyle/>
          <a:p>
            <a:pPr>
              <a:defRPr/>
            </a:pPr>
            <a:r>
              <a:rPr lang="en-US" dirty="0" smtClean="0"/>
              <a:t>LARP Project Review, June 10, 2013</a:t>
            </a:r>
            <a:endParaRPr lang="en-US" dirty="0"/>
          </a:p>
        </p:txBody>
      </p:sp>
      <p:sp>
        <p:nvSpPr>
          <p:cNvPr id="35844"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77A5C067-F630-8D4A-968A-BC9165E26DCB}" type="slidenum">
              <a:rPr lang="en-US" sz="1200">
                <a:solidFill>
                  <a:srgbClr val="FFFFFF"/>
                </a:solidFill>
              </a:rPr>
              <a:pPr eaLnBrk="1" hangingPunct="1"/>
              <a:t>24</a:t>
            </a:fld>
            <a:endParaRPr lang="en-US" sz="1200">
              <a:solidFill>
                <a:srgbClr val="FFFFFF"/>
              </a:solidFill>
            </a:endParaRPr>
          </a:p>
        </p:txBody>
      </p:sp>
    </p:spTree>
    <p:extLst>
      <p:ext uri="{BB962C8B-B14F-4D97-AF65-F5344CB8AC3E}">
        <p14:creationId xmlns:p14="http://schemas.microsoft.com/office/powerpoint/2010/main" val="7410344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197098" y="627199"/>
            <a:ext cx="1997718" cy="2665475"/>
          </a:xfrm>
          <a:prstGeom prst="rect">
            <a:avLst/>
          </a:prstGeom>
          <a:noFill/>
          <a:ln w="0" algn="ctr">
            <a:noFill/>
            <a:miter lim="800000"/>
            <a:headEnd/>
            <a:tailEnd/>
          </a:ln>
        </p:spPr>
      </p:pic>
      <p:sp>
        <p:nvSpPr>
          <p:cNvPr id="2" name="Title 1"/>
          <p:cNvSpPr>
            <a:spLocks noGrp="1"/>
          </p:cNvSpPr>
          <p:nvPr>
            <p:ph type="title"/>
          </p:nvPr>
        </p:nvSpPr>
        <p:spPr>
          <a:xfrm>
            <a:off x="151866" y="111398"/>
            <a:ext cx="7162800" cy="411325"/>
          </a:xfrm>
        </p:spPr>
        <p:txBody>
          <a:bodyPr/>
          <a:lstStyle/>
          <a:p>
            <a:r>
              <a:rPr lang="en-US" dirty="0" smtClean="0"/>
              <a:t>Some (random) LARP Activities</a:t>
            </a:r>
            <a:endParaRPr lang="en-US" dirty="0"/>
          </a:p>
        </p:txBody>
      </p:sp>
      <p:sp>
        <p:nvSpPr>
          <p:cNvPr id="3" name="Content Placeholder 2"/>
          <p:cNvSpPr>
            <a:spLocks noGrp="1"/>
          </p:cNvSpPr>
          <p:nvPr>
            <p:ph idx="1"/>
          </p:nvPr>
        </p:nvSpPr>
        <p:spPr>
          <a:xfrm>
            <a:off x="4868631" y="4145434"/>
            <a:ext cx="4177885" cy="2493945"/>
          </a:xfrm>
        </p:spPr>
        <p:txBody>
          <a:bodyPr/>
          <a:lstStyle/>
          <a:p>
            <a:r>
              <a:rPr lang="en-US" sz="2000" dirty="0" smtClean="0"/>
              <a:t>Personnel support (to date):</a:t>
            </a:r>
          </a:p>
          <a:p>
            <a:pPr lvl="1"/>
            <a:r>
              <a:rPr lang="en-US" sz="1800" dirty="0" smtClean="0"/>
              <a:t>11 </a:t>
            </a:r>
            <a:r>
              <a:rPr lang="en-US" sz="1800" dirty="0" err="1" smtClean="0"/>
              <a:t>Toohig</a:t>
            </a:r>
            <a:r>
              <a:rPr lang="en-US" sz="1800" dirty="0" smtClean="0"/>
              <a:t> Fellows</a:t>
            </a:r>
          </a:p>
          <a:p>
            <a:pPr lvl="2"/>
            <a:r>
              <a:rPr lang="en-US" sz="1600" dirty="0" smtClean="0"/>
              <a:t>Postdoctoral Fellows who divide time between CERN and LARP host lab</a:t>
            </a:r>
          </a:p>
          <a:p>
            <a:pPr lvl="1"/>
            <a:r>
              <a:rPr lang="en-US" sz="1800" dirty="0" smtClean="0"/>
              <a:t>8 Long term visitors</a:t>
            </a:r>
          </a:p>
          <a:p>
            <a:pPr lvl="2"/>
            <a:r>
              <a:rPr lang="en-US" sz="1600" dirty="0" smtClean="0"/>
              <a:t>Senior personnel spending between 6 months and two years at CERN.</a:t>
            </a:r>
          </a:p>
          <a:p>
            <a:pPr lvl="1"/>
            <a:endParaRPr lang="en-US" sz="1800" dirty="0" smtClean="0"/>
          </a:p>
        </p:txBody>
      </p:sp>
      <p:sp>
        <p:nvSpPr>
          <p:cNvPr id="4" name="Footer Placeholder 3"/>
          <p:cNvSpPr>
            <a:spLocks noGrp="1"/>
          </p:cNvSpPr>
          <p:nvPr>
            <p:ph type="ftr" sz="quarter" idx="10"/>
          </p:nvPr>
        </p:nvSpPr>
        <p:spPr/>
        <p:txBody>
          <a:bodyPr/>
          <a:lstStyle/>
          <a:p>
            <a:pPr>
              <a:defRPr/>
            </a:pPr>
            <a:r>
              <a:rPr lang="en-US" dirty="0" smtClean="0"/>
              <a:t>LARP Project Review, June 10, 2013</a:t>
            </a:r>
            <a:endParaRPr lang="en-US" dirty="0"/>
          </a:p>
        </p:txBody>
      </p:sp>
      <p:sp>
        <p:nvSpPr>
          <p:cNvPr id="5" name="Slide Number Placeholder 4"/>
          <p:cNvSpPr>
            <a:spLocks noGrp="1"/>
          </p:cNvSpPr>
          <p:nvPr>
            <p:ph type="sldNum" sz="quarter" idx="11"/>
          </p:nvPr>
        </p:nvSpPr>
        <p:spPr/>
        <p:txBody>
          <a:bodyPr/>
          <a:lstStyle/>
          <a:p>
            <a:pPr>
              <a:defRPr/>
            </a:pPr>
            <a:fld id="{70273B64-DF16-8249-BF5B-9DB66A8C3D59}" type="slidenum">
              <a:rPr lang="en-US" smtClean="0"/>
              <a:pPr>
                <a:defRPr/>
              </a:pPr>
              <a:t>25</a:t>
            </a:fld>
            <a:endParaRPr lang="en-US"/>
          </a:p>
        </p:txBody>
      </p:sp>
      <p:pic>
        <p:nvPicPr>
          <p:cNvPr id="7" name="Picture 2" descr="power-supply.jpg"/>
          <p:cNvPicPr>
            <a:picLocks noChangeAspect="1"/>
          </p:cNvPicPr>
          <p:nvPr/>
        </p:nvPicPr>
        <p:blipFill>
          <a:blip r:embed="rId3" cstate="print"/>
          <a:srcRect/>
          <a:stretch>
            <a:fillRect/>
          </a:stretch>
        </p:blipFill>
        <p:spPr bwMode="auto">
          <a:xfrm>
            <a:off x="457200" y="2659422"/>
            <a:ext cx="3208199" cy="2145928"/>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167115" y="4726372"/>
            <a:ext cx="4967193" cy="1589951"/>
          </a:xfrm>
          <a:prstGeom prst="rect">
            <a:avLst/>
          </a:prstGeom>
          <a:noFill/>
          <a:ln w="0" algn="ctr">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5396709" y="297702"/>
            <a:ext cx="2914499" cy="1988130"/>
          </a:xfrm>
          <a:prstGeom prst="rect">
            <a:avLst/>
          </a:prstGeom>
          <a:noFill/>
          <a:ln w="12700">
            <a:noFill/>
            <a:miter lim="800000"/>
            <a:headEnd/>
            <a:tailEnd/>
          </a:ln>
        </p:spPr>
      </p:pic>
      <p:pic>
        <p:nvPicPr>
          <p:cNvPr id="35" name="Picture 4"/>
          <p:cNvPicPr>
            <a:picLocks noChangeAspect="1" noChangeArrowheads="1"/>
          </p:cNvPicPr>
          <p:nvPr/>
        </p:nvPicPr>
        <p:blipFill>
          <a:blip r:embed="rId6" cstate="print"/>
          <a:srcRect/>
          <a:stretch>
            <a:fillRect/>
          </a:stretch>
        </p:blipFill>
        <p:spPr bwMode="auto">
          <a:xfrm>
            <a:off x="278526" y="655473"/>
            <a:ext cx="2620687" cy="1985816"/>
          </a:xfrm>
          <a:prstGeom prst="rect">
            <a:avLst/>
          </a:prstGeom>
          <a:noFill/>
          <a:ln w="28575">
            <a:solidFill>
              <a:schemeClr val="tx1"/>
            </a:solidFill>
            <a:miter lim="800000"/>
            <a:headEnd/>
            <a:tailEnd/>
          </a:ln>
          <a:effectLst/>
        </p:spPr>
      </p:pic>
      <p:pic>
        <p:nvPicPr>
          <p:cNvPr id="3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1104" y="2350517"/>
            <a:ext cx="2250487" cy="185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DSCN206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2279" y="2187596"/>
            <a:ext cx="2589496" cy="194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757591" y="668394"/>
            <a:ext cx="1270077" cy="584776"/>
          </a:xfrm>
          <a:prstGeom prst="rect">
            <a:avLst/>
          </a:prstGeom>
          <a:noFill/>
        </p:spPr>
        <p:txBody>
          <a:bodyPr wrap="square" rtlCol="0">
            <a:spAutoFit/>
          </a:bodyPr>
          <a:lstStyle/>
          <a:p>
            <a:pPr algn="l"/>
            <a:r>
              <a:rPr lang="en-US" sz="1600" dirty="0" smtClean="0">
                <a:solidFill>
                  <a:srgbClr val="FF0000"/>
                </a:solidFill>
              </a:rPr>
              <a:t>Flat Bunches</a:t>
            </a:r>
            <a:endParaRPr lang="en-US" sz="1600" dirty="0">
              <a:solidFill>
                <a:srgbClr val="FF0000"/>
              </a:solidFill>
            </a:endParaRPr>
          </a:p>
        </p:txBody>
      </p:sp>
      <p:sp>
        <p:nvSpPr>
          <p:cNvPr id="39" name="TextBox 38"/>
          <p:cNvSpPr txBox="1"/>
          <p:nvPr/>
        </p:nvSpPr>
        <p:spPr>
          <a:xfrm>
            <a:off x="457200" y="4231859"/>
            <a:ext cx="1270077" cy="338554"/>
          </a:xfrm>
          <a:prstGeom prst="rect">
            <a:avLst/>
          </a:prstGeom>
          <a:solidFill>
            <a:srgbClr val="FFFFFF"/>
          </a:solidFill>
        </p:spPr>
        <p:txBody>
          <a:bodyPr wrap="square" rtlCol="0">
            <a:spAutoFit/>
          </a:bodyPr>
          <a:lstStyle/>
          <a:p>
            <a:pPr algn="l"/>
            <a:r>
              <a:rPr lang="en-US" sz="1600" dirty="0" smtClean="0">
                <a:solidFill>
                  <a:srgbClr val="FF0000"/>
                </a:solidFill>
              </a:rPr>
              <a:t>AC Dipole</a:t>
            </a:r>
            <a:endParaRPr lang="en-US" sz="1600" dirty="0">
              <a:solidFill>
                <a:srgbClr val="FF0000"/>
              </a:solidFill>
            </a:endParaRPr>
          </a:p>
        </p:txBody>
      </p:sp>
      <p:sp>
        <p:nvSpPr>
          <p:cNvPr id="40" name="TextBox 39"/>
          <p:cNvSpPr txBox="1"/>
          <p:nvPr/>
        </p:nvSpPr>
        <p:spPr>
          <a:xfrm>
            <a:off x="230387" y="5889448"/>
            <a:ext cx="2265203" cy="338554"/>
          </a:xfrm>
          <a:prstGeom prst="rect">
            <a:avLst/>
          </a:prstGeom>
          <a:solidFill>
            <a:srgbClr val="FFFFFF"/>
          </a:solidFill>
        </p:spPr>
        <p:txBody>
          <a:bodyPr wrap="square" rtlCol="0">
            <a:spAutoFit/>
          </a:bodyPr>
          <a:lstStyle/>
          <a:p>
            <a:pPr algn="l"/>
            <a:r>
              <a:rPr lang="en-US" sz="1600" dirty="0" smtClean="0">
                <a:solidFill>
                  <a:srgbClr val="FF0000"/>
                </a:solidFill>
              </a:rPr>
              <a:t>Sync. Light Monitor</a:t>
            </a:r>
            <a:endParaRPr lang="en-US" sz="1600" dirty="0">
              <a:solidFill>
                <a:srgbClr val="FF0000"/>
              </a:solidFill>
            </a:endParaRPr>
          </a:p>
        </p:txBody>
      </p:sp>
      <p:sp>
        <p:nvSpPr>
          <p:cNvPr id="41" name="TextBox 40"/>
          <p:cNvSpPr txBox="1"/>
          <p:nvPr/>
        </p:nvSpPr>
        <p:spPr>
          <a:xfrm>
            <a:off x="3268314" y="1730707"/>
            <a:ext cx="1511187" cy="584776"/>
          </a:xfrm>
          <a:prstGeom prst="rect">
            <a:avLst/>
          </a:prstGeom>
          <a:solidFill>
            <a:srgbClr val="FFFFFF"/>
          </a:solidFill>
        </p:spPr>
        <p:txBody>
          <a:bodyPr wrap="square" rtlCol="0">
            <a:spAutoFit/>
          </a:bodyPr>
          <a:lstStyle/>
          <a:p>
            <a:pPr algn="l"/>
            <a:r>
              <a:rPr lang="en-US" sz="1600" dirty="0" smtClean="0">
                <a:solidFill>
                  <a:srgbClr val="FF0000"/>
                </a:solidFill>
              </a:rPr>
              <a:t>Luminosity Monitor</a:t>
            </a:r>
            <a:endParaRPr lang="en-US" sz="1600" dirty="0">
              <a:solidFill>
                <a:srgbClr val="FF0000"/>
              </a:solidFill>
            </a:endParaRPr>
          </a:p>
        </p:txBody>
      </p:sp>
      <p:sp>
        <p:nvSpPr>
          <p:cNvPr id="42" name="TextBox 41"/>
          <p:cNvSpPr txBox="1"/>
          <p:nvPr/>
        </p:nvSpPr>
        <p:spPr>
          <a:xfrm>
            <a:off x="3881071" y="3847288"/>
            <a:ext cx="1979112" cy="338554"/>
          </a:xfrm>
          <a:prstGeom prst="rect">
            <a:avLst/>
          </a:prstGeom>
          <a:solidFill>
            <a:srgbClr val="FFFFFF"/>
          </a:solidFill>
        </p:spPr>
        <p:txBody>
          <a:bodyPr wrap="square" rtlCol="0">
            <a:spAutoFit/>
          </a:bodyPr>
          <a:lstStyle/>
          <a:p>
            <a:pPr algn="l"/>
            <a:r>
              <a:rPr lang="en-US" sz="1600" dirty="0" smtClean="0">
                <a:solidFill>
                  <a:srgbClr val="FF0000"/>
                </a:solidFill>
              </a:rPr>
              <a:t>Instability Modeling</a:t>
            </a:r>
            <a:endParaRPr lang="en-US" sz="1600" dirty="0">
              <a:solidFill>
                <a:srgbClr val="FF0000"/>
              </a:solidFill>
            </a:endParaRPr>
          </a:p>
        </p:txBody>
      </p:sp>
      <p:sp>
        <p:nvSpPr>
          <p:cNvPr id="43" name="TextBox 42"/>
          <p:cNvSpPr txBox="1"/>
          <p:nvPr/>
        </p:nvSpPr>
        <p:spPr>
          <a:xfrm>
            <a:off x="6209545" y="3702469"/>
            <a:ext cx="2265203" cy="338554"/>
          </a:xfrm>
          <a:prstGeom prst="rect">
            <a:avLst/>
          </a:prstGeom>
          <a:solidFill>
            <a:srgbClr val="FFFFFF"/>
          </a:solidFill>
        </p:spPr>
        <p:txBody>
          <a:bodyPr wrap="square" rtlCol="0">
            <a:spAutoFit/>
          </a:bodyPr>
          <a:lstStyle/>
          <a:p>
            <a:pPr algn="ctr"/>
            <a:r>
              <a:rPr lang="en-US" sz="1600" dirty="0" smtClean="0">
                <a:solidFill>
                  <a:srgbClr val="FF0000"/>
                </a:solidFill>
              </a:rPr>
              <a:t>Crystal Channeling</a:t>
            </a:r>
            <a:endParaRPr lang="en-US" sz="1600" dirty="0">
              <a:solidFill>
                <a:srgbClr val="FF0000"/>
              </a:solidFill>
            </a:endParaRPr>
          </a:p>
        </p:txBody>
      </p:sp>
      <p:sp>
        <p:nvSpPr>
          <p:cNvPr id="44" name="TextBox 43"/>
          <p:cNvSpPr txBox="1"/>
          <p:nvPr/>
        </p:nvSpPr>
        <p:spPr>
          <a:xfrm>
            <a:off x="5652494" y="1853246"/>
            <a:ext cx="2265203" cy="338554"/>
          </a:xfrm>
          <a:prstGeom prst="rect">
            <a:avLst/>
          </a:prstGeom>
          <a:solidFill>
            <a:srgbClr val="FFFFFF"/>
          </a:solidFill>
        </p:spPr>
        <p:txBody>
          <a:bodyPr wrap="square" rtlCol="0">
            <a:spAutoFit/>
          </a:bodyPr>
          <a:lstStyle/>
          <a:p>
            <a:pPr algn="l"/>
            <a:r>
              <a:rPr lang="en-US" sz="1600" dirty="0" smtClean="0">
                <a:solidFill>
                  <a:srgbClr val="FF0000"/>
                </a:solidFill>
              </a:rPr>
              <a:t>Rotatable Collimators</a:t>
            </a:r>
            <a:endParaRPr lang="en-US" sz="1600" dirty="0">
              <a:solidFill>
                <a:srgbClr val="FF0000"/>
              </a:solidFill>
            </a:endParaRPr>
          </a:p>
        </p:txBody>
      </p:sp>
    </p:spTree>
    <p:extLst>
      <p:ext uri="{BB962C8B-B14F-4D97-AF65-F5344CB8AC3E}">
        <p14:creationId xmlns:p14="http://schemas.microsoft.com/office/powerpoint/2010/main" val="166748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8"/>
          <p:cNvSpPr>
            <a:spLocks noChangeArrowheads="1"/>
          </p:cNvSpPr>
          <p:nvPr/>
        </p:nvSpPr>
        <p:spPr bwMode="auto">
          <a:xfrm>
            <a:off x="762000" y="647700"/>
            <a:ext cx="7848600" cy="5562600"/>
          </a:xfrm>
          <a:prstGeom prst="rect">
            <a:avLst/>
          </a:prstGeom>
          <a:solidFill>
            <a:srgbClr val="FFFFFF"/>
          </a:solidFill>
          <a:ln w="9525">
            <a:solidFill>
              <a:srgbClr val="000000"/>
            </a:solidFill>
            <a:round/>
            <a:headEnd/>
            <a:tailEnd/>
          </a:ln>
        </p:spPr>
        <p:txBody>
          <a:bodyPr/>
          <a:lstStyle/>
          <a:p>
            <a:endParaRPr lang="en-US"/>
          </a:p>
        </p:txBody>
      </p:sp>
      <p:sp>
        <p:nvSpPr>
          <p:cNvPr id="20482" name="Title 1"/>
          <p:cNvSpPr>
            <a:spLocks noGrp="1"/>
          </p:cNvSpPr>
          <p:nvPr>
            <p:ph type="title"/>
          </p:nvPr>
        </p:nvSpPr>
        <p:spPr>
          <a:xfrm>
            <a:off x="652463" y="0"/>
            <a:ext cx="8491537" cy="463550"/>
          </a:xfrm>
        </p:spPr>
        <p:txBody>
          <a:bodyPr/>
          <a:lstStyle/>
          <a:p>
            <a:r>
              <a:rPr lang="en-US">
                <a:latin typeface="Arial" charset="0"/>
              </a:rPr>
              <a:t>Impact of LARP Personnel Programs</a:t>
            </a:r>
          </a:p>
        </p:txBody>
      </p:sp>
      <p:pic>
        <p:nvPicPr>
          <p:cNvPr id="20483" name="Picture 4"/>
          <p:cNvPicPr>
            <a:picLocks noChangeAspect="1"/>
          </p:cNvPicPr>
          <p:nvPr/>
        </p:nvPicPr>
        <p:blipFill>
          <a:blip r:embed="rId2" cstate="print">
            <a:extLst>
              <a:ext uri="{28A0092B-C50C-407E-A947-70E740481C1C}">
                <a14:useLocalDpi xmlns:a14="http://schemas.microsoft.com/office/drawing/2010/main"/>
              </a:ext>
            </a:extLst>
          </a:blip>
          <a:srcRect b="67728"/>
          <a:stretch>
            <a:fillRect/>
          </a:stretch>
        </p:blipFill>
        <p:spPr bwMode="auto">
          <a:xfrm>
            <a:off x="838200" y="952500"/>
            <a:ext cx="77771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p:cNvPicPr>
            <a:picLocks noChangeAspect="1"/>
          </p:cNvPicPr>
          <p:nvPr/>
        </p:nvPicPr>
        <p:blipFill>
          <a:blip r:embed="rId2" cstate="print">
            <a:extLst>
              <a:ext uri="{28A0092B-C50C-407E-A947-70E740481C1C}">
                <a14:useLocalDpi xmlns:a14="http://schemas.microsoft.com/office/drawing/2010/main"/>
              </a:ext>
            </a:extLst>
          </a:blip>
          <a:srcRect t="66402"/>
          <a:stretch>
            <a:fillRect/>
          </a:stretch>
        </p:blipFill>
        <p:spPr bwMode="auto">
          <a:xfrm>
            <a:off x="838200" y="3505200"/>
            <a:ext cx="77771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6"/>
          <p:cNvSpPr txBox="1">
            <a:spLocks noChangeArrowheads="1"/>
          </p:cNvSpPr>
          <p:nvPr/>
        </p:nvSpPr>
        <p:spPr bwMode="auto">
          <a:xfrm>
            <a:off x="3200400" y="800100"/>
            <a:ext cx="50688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1600">
                <a:solidFill>
                  <a:srgbClr val="FF0000"/>
                </a:solidFill>
              </a:rPr>
              <a:t>Letter to Michael Procario, Acting Head, DOE </a:t>
            </a:r>
            <a:br>
              <a:rPr lang="en-US" sz="1600">
                <a:solidFill>
                  <a:srgbClr val="FF0000"/>
                </a:solidFill>
              </a:rPr>
            </a:br>
            <a:r>
              <a:rPr lang="en-US" sz="1600">
                <a:solidFill>
                  <a:srgbClr val="FF0000"/>
                </a:solidFill>
              </a:rPr>
              <a:t>Office of High Energy Physics, 9-MARCH-2011</a:t>
            </a:r>
          </a:p>
        </p:txBody>
      </p:sp>
      <p:sp>
        <p:nvSpPr>
          <p:cNvPr id="20486" name="TextBox 15"/>
          <p:cNvSpPr txBox="1">
            <a:spLocks noChangeArrowheads="1"/>
          </p:cNvSpPr>
          <p:nvPr/>
        </p:nvSpPr>
        <p:spPr bwMode="auto">
          <a:xfrm>
            <a:off x="3124200" y="3162300"/>
            <a:ext cx="297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ctr" eaLnBrk="1" hangingPunct="1"/>
            <a:r>
              <a:rPr lang="en-US" sz="2000">
                <a:solidFill>
                  <a:srgbClr val="FF0000"/>
                </a:solidFill>
              </a:rPr>
              <a:t>(…)</a:t>
            </a:r>
          </a:p>
        </p:txBody>
      </p:sp>
      <p:sp>
        <p:nvSpPr>
          <p:cNvPr id="17" name="Footer Placeholder 16"/>
          <p:cNvSpPr>
            <a:spLocks noGrp="1"/>
          </p:cNvSpPr>
          <p:nvPr>
            <p:ph type="ftr" sz="quarter" idx="10"/>
          </p:nvPr>
        </p:nvSpPr>
        <p:spPr/>
        <p:txBody>
          <a:bodyPr/>
          <a:lstStyle/>
          <a:p>
            <a:pPr>
              <a:defRPr/>
            </a:pPr>
            <a:r>
              <a:rPr lang="en-US" dirty="0" smtClean="0"/>
              <a:t>LARP Project Review, June 10, 2013</a:t>
            </a:r>
            <a:endParaRPr lang="en-US" dirty="0"/>
          </a:p>
        </p:txBody>
      </p:sp>
      <p:sp>
        <p:nvSpPr>
          <p:cNvPr id="20488" name="Slide Number Placeholder 1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C0BED5D6-F4E1-864F-AC6C-D4AA442835B0}" type="slidenum">
              <a:rPr lang="en-US" sz="1200">
                <a:solidFill>
                  <a:srgbClr val="FFFFFF"/>
                </a:solidFill>
              </a:rPr>
              <a:pPr eaLnBrk="1" hangingPunct="1"/>
              <a:t>26</a:t>
            </a:fld>
            <a:endParaRPr lang="en-US" sz="1200">
              <a:solidFill>
                <a:srgbClr val="FFFFFF"/>
              </a:solidFill>
            </a:endParaRPr>
          </a:p>
        </p:txBody>
      </p:sp>
    </p:spTree>
    <p:extLst>
      <p:ext uri="{BB962C8B-B14F-4D97-AF65-F5344CB8AC3E}">
        <p14:creationId xmlns:p14="http://schemas.microsoft.com/office/powerpoint/2010/main" val="15356656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5"/>
          <p:cNvSpPr>
            <a:spLocks noGrp="1"/>
          </p:cNvSpPr>
          <p:nvPr>
            <p:ph type="title"/>
          </p:nvPr>
        </p:nvSpPr>
        <p:spPr>
          <a:xfrm>
            <a:off x="457200" y="-76200"/>
            <a:ext cx="7162800" cy="990600"/>
          </a:xfrm>
        </p:spPr>
        <p:txBody>
          <a:bodyPr/>
          <a:lstStyle/>
          <a:p>
            <a:r>
              <a:rPr lang="en-US">
                <a:latin typeface="Arial" charset="0"/>
              </a:rPr>
              <a:t>Example: Hollow Electron Beam R&amp;D</a:t>
            </a:r>
          </a:p>
        </p:txBody>
      </p:sp>
      <p:sp>
        <p:nvSpPr>
          <p:cNvPr id="4" name="Footer Placeholder 3"/>
          <p:cNvSpPr>
            <a:spLocks noGrp="1"/>
          </p:cNvSpPr>
          <p:nvPr>
            <p:ph type="ftr" sz="quarter" idx="10"/>
          </p:nvPr>
        </p:nvSpPr>
        <p:spPr/>
        <p:txBody>
          <a:bodyPr/>
          <a:lstStyle/>
          <a:p>
            <a:pPr>
              <a:defRPr/>
            </a:pPr>
            <a:r>
              <a:rPr lang="en-US" dirty="0" smtClean="0"/>
              <a:t>LARP Project Review, June 10, 2013</a:t>
            </a:r>
            <a:endParaRPr lang="en-US" dirty="0"/>
          </a:p>
        </p:txBody>
      </p:sp>
      <p:sp>
        <p:nvSpPr>
          <p:cNvPr id="3789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0C7A5D38-34DA-7C47-9CCC-647A9F823133}" type="slidenum">
              <a:rPr lang="en-US" sz="1200">
                <a:solidFill>
                  <a:srgbClr val="FFFFFF"/>
                </a:solidFill>
              </a:rPr>
              <a:pPr eaLnBrk="1" hangingPunct="1"/>
              <a:t>27</a:t>
            </a:fld>
            <a:endParaRPr lang="en-US" sz="1200">
              <a:solidFill>
                <a:srgbClr val="FFFFFF"/>
              </a:solidFill>
            </a:endParaRPr>
          </a:p>
        </p:txBody>
      </p:sp>
      <p:pic>
        <p:nvPicPr>
          <p:cNvPr id="37892"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 y="685800"/>
            <a:ext cx="7233248" cy="486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8462" y="5625649"/>
            <a:ext cx="7018848" cy="830997"/>
          </a:xfrm>
          <a:prstGeom prst="rect">
            <a:avLst/>
          </a:prstGeom>
          <a:noFill/>
        </p:spPr>
        <p:txBody>
          <a:bodyPr wrap="square" rtlCol="0">
            <a:spAutoFit/>
          </a:bodyPr>
          <a:lstStyle/>
          <a:p>
            <a:pPr algn="l"/>
            <a:r>
              <a:rPr lang="en-US" dirty="0" smtClean="0"/>
              <a:t>CERN is very interested in this technology, but not yet ready to commit to a deliverable</a:t>
            </a:r>
            <a:endParaRPr lang="en-US" dirty="0"/>
          </a:p>
        </p:txBody>
      </p:sp>
    </p:spTree>
    <p:extLst>
      <p:ext uri="{BB962C8B-B14F-4D97-AF65-F5344CB8AC3E}">
        <p14:creationId xmlns:p14="http://schemas.microsoft.com/office/powerpoint/2010/main" val="40824361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dirty="0" smtClean="0">
                <a:latin typeface="Arial" charset="0"/>
              </a:rPr>
              <a:t>DOE Reaction and Ongoing Plans</a:t>
            </a:r>
            <a:endParaRPr lang="en-US" dirty="0">
              <a:latin typeface="Arial" charset="0"/>
            </a:endParaRPr>
          </a:p>
        </p:txBody>
      </p:sp>
      <p:sp>
        <p:nvSpPr>
          <p:cNvPr id="34818" name="Content Placeholder 2"/>
          <p:cNvSpPr>
            <a:spLocks noGrp="1"/>
          </p:cNvSpPr>
          <p:nvPr>
            <p:ph idx="1"/>
          </p:nvPr>
        </p:nvSpPr>
        <p:spPr/>
        <p:txBody>
          <a:bodyPr/>
          <a:lstStyle/>
          <a:p>
            <a:r>
              <a:rPr lang="en-US" dirty="0">
                <a:latin typeface="Arial" charset="0"/>
              </a:rPr>
              <a:t>Briefed DOE on Feb. 1, </a:t>
            </a:r>
            <a:r>
              <a:rPr lang="en-US" dirty="0" smtClean="0">
                <a:latin typeface="Arial" charset="0"/>
              </a:rPr>
              <a:t>2013</a:t>
            </a:r>
          </a:p>
          <a:p>
            <a:pPr lvl="1"/>
            <a:r>
              <a:rPr lang="en-US" dirty="0" smtClean="0">
                <a:latin typeface="Arial" charset="0"/>
              </a:rPr>
              <a:t>Wanted to make sure the necessary early funding wasn’t a non-starter.</a:t>
            </a:r>
            <a:endParaRPr lang="en-US" dirty="0">
              <a:latin typeface="Arial" charset="0"/>
            </a:endParaRPr>
          </a:p>
          <a:p>
            <a:r>
              <a:rPr lang="en-US" dirty="0">
                <a:latin typeface="Arial" charset="0"/>
              </a:rPr>
              <a:t>Very supportive of proposed </a:t>
            </a:r>
            <a:r>
              <a:rPr lang="en-US" dirty="0" smtClean="0">
                <a:latin typeface="Arial" charset="0"/>
              </a:rPr>
              <a:t>deliverables and open to early funding</a:t>
            </a:r>
            <a:endParaRPr lang="en-US" dirty="0">
              <a:latin typeface="Arial" charset="0"/>
            </a:endParaRPr>
          </a:p>
          <a:p>
            <a:r>
              <a:rPr lang="en-US" dirty="0">
                <a:latin typeface="Arial" charset="0"/>
              </a:rPr>
              <a:t>Working with us to divert necessary General Accelerator Research and Development (GARD) funds, as well as additional funding to support our planned spending profile prior to FY17</a:t>
            </a:r>
            <a:r>
              <a:rPr lang="en-US" dirty="0" smtClean="0">
                <a:latin typeface="Arial" charset="0"/>
              </a:rPr>
              <a:t>.</a:t>
            </a:r>
          </a:p>
          <a:p>
            <a:r>
              <a:rPr lang="en-US" dirty="0" smtClean="0">
                <a:latin typeface="Arial" charset="0"/>
              </a:rPr>
              <a:t>Since then, we’ve been moving forward</a:t>
            </a:r>
          </a:p>
          <a:p>
            <a:pPr lvl="1"/>
            <a:r>
              <a:rPr lang="en-US" dirty="0" smtClean="0">
                <a:latin typeface="Arial" charset="0"/>
              </a:rPr>
              <a:t>This review is a very important part of the process…</a:t>
            </a:r>
            <a:endParaRPr lang="en-US" dirty="0">
              <a:latin typeface="Arial" charset="0"/>
            </a:endParaRPr>
          </a:p>
          <a:p>
            <a:endParaRPr lang="en-US" dirty="0">
              <a:latin typeface="Arial" charset="0"/>
            </a:endParaRPr>
          </a:p>
        </p:txBody>
      </p:sp>
      <p:sp>
        <p:nvSpPr>
          <p:cNvPr id="4" name="Footer Placeholder 3"/>
          <p:cNvSpPr>
            <a:spLocks noGrp="1"/>
          </p:cNvSpPr>
          <p:nvPr>
            <p:ph type="ftr" sz="quarter" idx="10"/>
          </p:nvPr>
        </p:nvSpPr>
        <p:spPr/>
        <p:txBody>
          <a:bodyPr/>
          <a:lstStyle/>
          <a:p>
            <a:pPr>
              <a:defRPr/>
            </a:pPr>
            <a:r>
              <a:rPr lang="en-US" smtClean="0"/>
              <a:t>LARP Project Review, June 10, 2013</a:t>
            </a:r>
            <a:endParaRPr lang="en-US"/>
          </a:p>
        </p:txBody>
      </p:sp>
      <p:sp>
        <p:nvSpPr>
          <p:cNvPr id="3482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400BB8B7-9922-5747-A64D-6BFD9AE4A645}" type="slidenum">
              <a:rPr lang="en-US" sz="1200">
                <a:solidFill>
                  <a:srgbClr val="FFFFFF"/>
                </a:solidFill>
              </a:rPr>
              <a:pPr eaLnBrk="1" hangingPunct="1"/>
              <a:t>28</a:t>
            </a:fld>
            <a:endParaRPr lang="en-US" sz="120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162800" cy="685800"/>
          </a:xfrm>
        </p:spPr>
        <p:txBody>
          <a:bodyPr/>
          <a:lstStyle/>
          <a:p>
            <a:r>
              <a:rPr lang="en-US" dirty="0" smtClean="0"/>
              <a:t>“Virtual CD” Process</a:t>
            </a:r>
            <a:endParaRPr lang="en-US" dirty="0"/>
          </a:p>
        </p:txBody>
      </p:sp>
      <p:sp>
        <p:nvSpPr>
          <p:cNvPr id="3" name="Content Placeholder 2"/>
          <p:cNvSpPr>
            <a:spLocks noGrp="1"/>
          </p:cNvSpPr>
          <p:nvPr>
            <p:ph idx="1"/>
          </p:nvPr>
        </p:nvSpPr>
        <p:spPr>
          <a:xfrm>
            <a:off x="990600" y="685800"/>
            <a:ext cx="7162800" cy="4724400"/>
          </a:xfrm>
        </p:spPr>
        <p:txBody>
          <a:bodyPr/>
          <a:lstStyle/>
          <a:p>
            <a:r>
              <a:rPr lang="en-US" dirty="0" smtClean="0"/>
              <a:t>We are proposing to operate this project along the lines DOE Order 413.3b</a:t>
            </a:r>
          </a:p>
          <a:p>
            <a:r>
              <a:rPr lang="en-US" dirty="0" smtClean="0"/>
              <a:t>However, DOE is considering delaying the formal “critical decisions” (CDs) until near the end of the process, with CD-3 occurring roughly the beginning of FY17.</a:t>
            </a:r>
          </a:p>
          <a:p>
            <a:r>
              <a:rPr lang="en-US" dirty="0" smtClean="0"/>
              <a:t>Nevertheless, we plan to proceed </a:t>
            </a:r>
            <a:r>
              <a:rPr lang="en-US" i="1" dirty="0" smtClean="0"/>
              <a:t>as if</a:t>
            </a:r>
            <a:r>
              <a:rPr lang="en-US" dirty="0" smtClean="0"/>
              <a:t> we are preparing for the usual CDs</a:t>
            </a:r>
          </a:p>
          <a:p>
            <a:pPr lvl="1"/>
            <a:r>
              <a:rPr lang="en-US" dirty="0" smtClean="0"/>
              <a:t>And have been told funding can be released accordingly.</a:t>
            </a:r>
          </a:p>
          <a:p>
            <a:r>
              <a:rPr lang="en-US" dirty="0" smtClean="0"/>
              <a:t>Approximate timetable</a:t>
            </a:r>
          </a:p>
          <a:p>
            <a:pPr lvl="1"/>
            <a:r>
              <a:rPr lang="en-US" dirty="0" smtClean="0"/>
              <a:t>“CD”-0: FY14</a:t>
            </a:r>
          </a:p>
          <a:p>
            <a:pPr lvl="1"/>
            <a:r>
              <a:rPr lang="en-US" dirty="0" smtClean="0"/>
              <a:t>“CD”-1:  FY15</a:t>
            </a:r>
          </a:p>
          <a:p>
            <a:pPr lvl="1"/>
            <a:r>
              <a:rPr lang="en-US" dirty="0" smtClean="0"/>
              <a:t>“CD”-2</a:t>
            </a:r>
            <a:r>
              <a:rPr lang="en-US" smtClean="0"/>
              <a:t>:  FY16</a:t>
            </a:r>
            <a:endParaRPr lang="en-US" dirty="0" smtClean="0"/>
          </a:p>
          <a:p>
            <a:pPr lvl="1"/>
            <a:r>
              <a:rPr lang="en-US" dirty="0" smtClean="0"/>
              <a:t>“CD”-3: FY17</a:t>
            </a:r>
            <a:endParaRPr lang="en-US" dirty="0"/>
          </a:p>
        </p:txBody>
      </p:sp>
      <p:sp>
        <p:nvSpPr>
          <p:cNvPr id="4" name="Footer Placeholder 3"/>
          <p:cNvSpPr>
            <a:spLocks noGrp="1"/>
          </p:cNvSpPr>
          <p:nvPr>
            <p:ph type="ftr" sz="quarter" idx="10"/>
          </p:nvPr>
        </p:nvSpPr>
        <p:spPr/>
        <p:txBody>
          <a:bodyPr/>
          <a:lstStyle/>
          <a:p>
            <a:pPr>
              <a:defRPr/>
            </a:pPr>
            <a:r>
              <a:rPr lang="en-US" smtClean="0"/>
              <a:t>LARP Project Review, June 10, 2013</a:t>
            </a:r>
            <a:endParaRPr lang="en-US"/>
          </a:p>
        </p:txBody>
      </p:sp>
      <p:sp>
        <p:nvSpPr>
          <p:cNvPr id="5" name="Slide Number Placeholder 4"/>
          <p:cNvSpPr>
            <a:spLocks noGrp="1"/>
          </p:cNvSpPr>
          <p:nvPr>
            <p:ph type="sldNum" sz="quarter" idx="11"/>
          </p:nvPr>
        </p:nvSpPr>
        <p:spPr/>
        <p:txBody>
          <a:bodyPr/>
          <a:lstStyle/>
          <a:p>
            <a:pPr>
              <a:defRPr/>
            </a:pPr>
            <a:fld id="{70273B64-DF16-8249-BF5B-9DB66A8C3D59}" type="slidenum">
              <a:rPr lang="en-US" smtClean="0"/>
              <a:pPr>
                <a:defRPr/>
              </a:pPr>
              <a:t>29</a:t>
            </a:fld>
            <a:endParaRPr lang="en-US"/>
          </a:p>
        </p:txBody>
      </p:sp>
    </p:spTree>
    <p:extLst>
      <p:ext uri="{BB962C8B-B14F-4D97-AF65-F5344CB8AC3E}">
        <p14:creationId xmlns:p14="http://schemas.microsoft.com/office/powerpoint/2010/main" val="13272051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609600" y="76200"/>
            <a:ext cx="8262938" cy="441325"/>
          </a:xfrm>
        </p:spPr>
        <p:txBody>
          <a:bodyPr/>
          <a:lstStyle/>
          <a:p>
            <a:r>
              <a:rPr lang="en-US">
                <a:latin typeface="Arial" charset="0"/>
              </a:rPr>
              <a:t>Baseline LHC Upgrade Path</a:t>
            </a:r>
          </a:p>
        </p:txBody>
      </p:sp>
      <p:sp>
        <p:nvSpPr>
          <p:cNvPr id="17410" name="Content Placeholder 2"/>
          <p:cNvSpPr>
            <a:spLocks noGrp="1"/>
          </p:cNvSpPr>
          <p:nvPr>
            <p:ph idx="1"/>
          </p:nvPr>
        </p:nvSpPr>
        <p:spPr>
          <a:xfrm>
            <a:off x="446088" y="2852738"/>
            <a:ext cx="8251825" cy="3200400"/>
          </a:xfrm>
        </p:spPr>
        <p:txBody>
          <a:bodyPr/>
          <a:lstStyle/>
          <a:p>
            <a:r>
              <a:rPr lang="en-US" sz="1600">
                <a:latin typeface="Arial" charset="0"/>
              </a:rPr>
              <a:t>Time Line:</a:t>
            </a:r>
          </a:p>
          <a:p>
            <a:pPr lvl="1"/>
            <a:r>
              <a:rPr lang="en-US" sz="1400">
                <a:latin typeface="Arial" charset="0"/>
              </a:rPr>
              <a:t>LS1*: “Nominal” (2013-2014)</a:t>
            </a:r>
          </a:p>
          <a:p>
            <a:pPr lvl="2"/>
            <a:r>
              <a:rPr lang="en-US" sz="1400">
                <a:latin typeface="Arial" charset="0"/>
              </a:rPr>
              <a:t>Complete repairs of the superconducting joint and pressure relief problems which cause “the incident” in 2008 and currently limit the energy to 4+4 TeV.</a:t>
            </a:r>
          </a:p>
          <a:p>
            <a:pPr lvl="2"/>
            <a:r>
              <a:rPr lang="en-US" sz="1400">
                <a:latin typeface="Arial" charset="0"/>
              </a:rPr>
              <a:t>“Lost memory” issues may limit the beam energy to somewhere between 6.5 and 7 TeV per beam.</a:t>
            </a:r>
          </a:p>
          <a:p>
            <a:pPr lvl="2"/>
            <a:r>
              <a:rPr lang="en-US" sz="1400">
                <a:latin typeface="Arial" charset="0"/>
              </a:rPr>
              <a:t>At least 1x10</a:t>
            </a:r>
            <a:r>
              <a:rPr lang="en-US" sz="1400" baseline="30000">
                <a:latin typeface="Arial" charset="0"/>
              </a:rPr>
              <a:t>34</a:t>
            </a:r>
            <a:r>
              <a:rPr lang="en-US" sz="1400">
                <a:latin typeface="Arial" charset="0"/>
              </a:rPr>
              <a:t> cm</a:t>
            </a:r>
            <a:r>
              <a:rPr lang="en-US" sz="1400" baseline="30000">
                <a:latin typeface="Arial" charset="0"/>
              </a:rPr>
              <a:t>-2</a:t>
            </a:r>
            <a:r>
              <a:rPr lang="en-US" sz="1400">
                <a:latin typeface="Arial" charset="0"/>
              </a:rPr>
              <a:t>s</a:t>
            </a:r>
            <a:r>
              <a:rPr lang="en-US" sz="1400" baseline="30000">
                <a:latin typeface="Arial" charset="0"/>
              </a:rPr>
              <a:t>-1</a:t>
            </a:r>
            <a:r>
              <a:rPr lang="en-US" sz="1400">
                <a:latin typeface="Arial" charset="0"/>
              </a:rPr>
              <a:t> peak luminosity</a:t>
            </a:r>
          </a:p>
          <a:p>
            <a:pPr lvl="1"/>
            <a:r>
              <a:rPr lang="en-US" sz="1400">
                <a:latin typeface="Arial" charset="0"/>
              </a:rPr>
              <a:t>LS2: “Ultimate” (2017)</a:t>
            </a:r>
          </a:p>
          <a:p>
            <a:pPr lvl="2"/>
            <a:r>
              <a:rPr lang="en-US" sz="1400">
                <a:latin typeface="Arial" charset="0"/>
              </a:rPr>
              <a:t>injector and collimation upgrades </a:t>
            </a:r>
          </a:p>
          <a:p>
            <a:pPr lvl="2"/>
            <a:r>
              <a:rPr lang="en-US" sz="1400">
                <a:latin typeface="Arial" charset="0"/>
              </a:rPr>
              <a:t>At least 2x10</a:t>
            </a:r>
            <a:r>
              <a:rPr lang="en-US" sz="1400" baseline="30000">
                <a:latin typeface="Arial" charset="0"/>
              </a:rPr>
              <a:t>34</a:t>
            </a:r>
            <a:r>
              <a:rPr lang="en-US" sz="1400">
                <a:latin typeface="Arial" charset="0"/>
              </a:rPr>
              <a:t> cm</a:t>
            </a:r>
            <a:r>
              <a:rPr lang="en-US" sz="1400" baseline="30000">
                <a:latin typeface="Arial" charset="0"/>
              </a:rPr>
              <a:t>-2</a:t>
            </a:r>
            <a:r>
              <a:rPr lang="en-US" sz="1400">
                <a:latin typeface="Arial" charset="0"/>
              </a:rPr>
              <a:t>s</a:t>
            </a:r>
            <a:r>
              <a:rPr lang="en-US" sz="1400" baseline="30000">
                <a:latin typeface="Arial" charset="0"/>
              </a:rPr>
              <a:t>-1</a:t>
            </a:r>
            <a:r>
              <a:rPr lang="en-US" sz="1400">
                <a:latin typeface="Arial" charset="0"/>
              </a:rPr>
              <a:t> peak luminosity</a:t>
            </a:r>
          </a:p>
          <a:p>
            <a:pPr lvl="1"/>
            <a:r>
              <a:rPr lang="en-US" sz="1400">
                <a:latin typeface="Arial" charset="0"/>
              </a:rPr>
              <a:t>LS3: “HL-LHC” (~2022-2023)</a:t>
            </a:r>
          </a:p>
          <a:p>
            <a:pPr lvl="2"/>
            <a:r>
              <a:rPr lang="en-US" sz="1400">
                <a:latin typeface="Arial" charset="0"/>
              </a:rPr>
              <a:t>Lower </a:t>
            </a:r>
            <a:r>
              <a:rPr lang="en-US" sz="1400">
                <a:latin typeface="Symbol" charset="0"/>
              </a:rPr>
              <a:t>b</a:t>
            </a:r>
            <a:r>
              <a:rPr lang="en-US" sz="1400">
                <a:latin typeface="Arial" charset="0"/>
              </a:rPr>
              <a:t>* and compensate for crossing angle to maximize luminosity</a:t>
            </a:r>
          </a:p>
          <a:p>
            <a:pPr lvl="2"/>
            <a:r>
              <a:rPr lang="en-US" sz="1400">
                <a:latin typeface="Arial" charset="0"/>
              </a:rPr>
              <a:t>5x10</a:t>
            </a:r>
            <a:r>
              <a:rPr lang="en-US" sz="1400" baseline="30000">
                <a:latin typeface="Arial" charset="0"/>
              </a:rPr>
              <a:t>34</a:t>
            </a:r>
            <a:r>
              <a:rPr lang="en-US" sz="1400">
                <a:latin typeface="Arial" charset="0"/>
              </a:rPr>
              <a:t> cm</a:t>
            </a:r>
            <a:r>
              <a:rPr lang="en-US" sz="1400" baseline="30000">
                <a:latin typeface="Arial" charset="0"/>
              </a:rPr>
              <a:t>-2</a:t>
            </a:r>
            <a:r>
              <a:rPr lang="en-US" sz="1400">
                <a:latin typeface="Arial" charset="0"/>
              </a:rPr>
              <a:t>s</a:t>
            </a:r>
            <a:r>
              <a:rPr lang="en-US" sz="1400" baseline="30000">
                <a:latin typeface="Arial" charset="0"/>
              </a:rPr>
              <a:t>-1</a:t>
            </a:r>
            <a:r>
              <a:rPr lang="en-US" sz="1400" i="1">
                <a:latin typeface="Arial" charset="0"/>
              </a:rPr>
              <a:t> leveled</a:t>
            </a:r>
            <a:r>
              <a:rPr lang="en-US" sz="1400">
                <a:latin typeface="Arial" charset="0"/>
              </a:rPr>
              <a:t> luminosity</a:t>
            </a:r>
          </a:p>
          <a:p>
            <a:pPr lvl="2"/>
            <a:endParaRPr lang="en-US" sz="1400">
              <a:latin typeface="Arial" charset="0"/>
            </a:endParaRPr>
          </a:p>
          <a:p>
            <a:pPr lvl="2"/>
            <a:endParaRPr lang="en-US" sz="1400">
              <a:latin typeface="Arial" charset="0"/>
            </a:endParaRPr>
          </a:p>
        </p:txBody>
      </p:sp>
      <p:pic>
        <p:nvPicPr>
          <p:cNvPr id="17411"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7913" y="625475"/>
            <a:ext cx="7151687"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6"/>
          <p:cNvSpPr>
            <a:spLocks noGrp="1"/>
          </p:cNvSpPr>
          <p:nvPr>
            <p:ph type="ftr" sz="quarter" idx="10"/>
          </p:nvPr>
        </p:nvSpPr>
        <p:spPr/>
        <p:txBody>
          <a:bodyPr/>
          <a:lstStyle/>
          <a:p>
            <a:pPr>
              <a:defRPr/>
            </a:pPr>
            <a:r>
              <a:rPr lang="en-US" smtClean="0"/>
              <a:t>LARP Project Review, June 10, 2013</a:t>
            </a:r>
            <a:endParaRPr lang="en-US"/>
          </a:p>
        </p:txBody>
      </p:sp>
      <p:sp>
        <p:nvSpPr>
          <p:cNvPr id="17413"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6E799379-A0EB-8049-884E-249BEAFA5D0C}" type="slidenum">
              <a:rPr lang="en-US" sz="1200">
                <a:solidFill>
                  <a:srgbClr val="FFFFFF"/>
                </a:solidFill>
              </a:rPr>
              <a:pPr eaLnBrk="1" hangingPunct="1"/>
              <a:t>3</a:t>
            </a:fld>
            <a:endParaRPr lang="en-US" sz="1200">
              <a:solidFill>
                <a:srgbClr val="FFFFFF"/>
              </a:solidFill>
            </a:endParaRPr>
          </a:p>
        </p:txBody>
      </p:sp>
      <p:sp>
        <p:nvSpPr>
          <p:cNvPr id="17414" name="TextBox 1"/>
          <p:cNvSpPr txBox="1">
            <a:spLocks noChangeArrowheads="1"/>
          </p:cNvSpPr>
          <p:nvPr/>
        </p:nvSpPr>
        <p:spPr bwMode="auto">
          <a:xfrm>
            <a:off x="6019800" y="6019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1800"/>
              <a:t>*LS = “Long Shutdown”</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33867"/>
            <a:ext cx="7162800" cy="990600"/>
          </a:xfrm>
        </p:spPr>
        <p:txBody>
          <a:bodyPr/>
          <a:lstStyle/>
          <a:p>
            <a:r>
              <a:rPr lang="en-US" dirty="0" smtClean="0"/>
              <a:t>Goals for this Review</a:t>
            </a:r>
            <a:endParaRPr lang="en-US" dirty="0"/>
          </a:p>
        </p:txBody>
      </p:sp>
      <p:sp>
        <p:nvSpPr>
          <p:cNvPr id="4" name="Footer Placeholder 3"/>
          <p:cNvSpPr>
            <a:spLocks noGrp="1"/>
          </p:cNvSpPr>
          <p:nvPr>
            <p:ph type="ftr" sz="quarter" idx="10"/>
          </p:nvPr>
        </p:nvSpPr>
        <p:spPr/>
        <p:txBody>
          <a:bodyPr/>
          <a:lstStyle/>
          <a:p>
            <a:pPr>
              <a:defRPr/>
            </a:pPr>
            <a:r>
              <a:rPr lang="en-US" smtClean="0"/>
              <a:t>LARP Project Review, June 10, 2013</a:t>
            </a:r>
            <a:endParaRPr lang="en-US"/>
          </a:p>
        </p:txBody>
      </p:sp>
      <p:sp>
        <p:nvSpPr>
          <p:cNvPr id="5" name="Slide Number Placeholder 4"/>
          <p:cNvSpPr>
            <a:spLocks noGrp="1"/>
          </p:cNvSpPr>
          <p:nvPr>
            <p:ph type="sldNum" sz="quarter" idx="11"/>
          </p:nvPr>
        </p:nvSpPr>
        <p:spPr/>
        <p:txBody>
          <a:bodyPr/>
          <a:lstStyle/>
          <a:p>
            <a:pPr>
              <a:defRPr/>
            </a:pPr>
            <a:fld id="{70273B64-DF16-8249-BF5B-9DB66A8C3D59}" type="slidenum">
              <a:rPr lang="en-US" smtClean="0"/>
              <a:pPr>
                <a:defRPr/>
              </a:pPr>
              <a:t>30</a:t>
            </a:fld>
            <a:endParaRPr lang="en-US"/>
          </a:p>
        </p:txBody>
      </p:sp>
      <p:pic>
        <p:nvPicPr>
          <p:cNvPr id="7" name="Picture 6" descr="Charge_to_Internal_Reviewers-final.pdf"/>
          <p:cNvPicPr>
            <a:picLocks noChangeAspect="1"/>
          </p:cNvPicPr>
          <p:nvPr/>
        </p:nvPicPr>
        <p:blipFill rotWithShape="1">
          <a:blip r:embed="rId2" cstate="print">
            <a:extLst>
              <a:ext uri="{28A0092B-C50C-407E-A947-70E740481C1C}">
                <a14:useLocalDpi xmlns:a14="http://schemas.microsoft.com/office/drawing/2010/main"/>
              </a:ext>
            </a:extLst>
          </a:blip>
          <a:srcRect t="37654" b="33356"/>
          <a:stretch/>
        </p:blipFill>
        <p:spPr>
          <a:xfrm>
            <a:off x="228599" y="1371599"/>
            <a:ext cx="8602853" cy="3227400"/>
          </a:xfrm>
          <a:prstGeom prst="rect">
            <a:avLst/>
          </a:prstGeom>
          <a:solidFill>
            <a:srgbClr val="FFFFFF"/>
          </a:solidFill>
        </p:spPr>
      </p:pic>
      <p:cxnSp>
        <p:nvCxnSpPr>
          <p:cNvPr id="9" name="Straight Connector 8"/>
          <p:cNvCxnSpPr/>
          <p:nvPr/>
        </p:nvCxnSpPr>
        <p:spPr bwMode="auto">
          <a:xfrm>
            <a:off x="1828800" y="2362200"/>
            <a:ext cx="6019800" cy="0"/>
          </a:xfrm>
          <a:prstGeom prst="line">
            <a:avLst/>
          </a:prstGeom>
          <a:noFill/>
          <a:ln w="952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1752600" y="2590800"/>
            <a:ext cx="1600200" cy="0"/>
          </a:xfrm>
          <a:prstGeom prst="line">
            <a:avLst/>
          </a:prstGeom>
          <a:noFill/>
          <a:ln w="9525" cap="flat" cmpd="sng" algn="ctr">
            <a:solidFill>
              <a:srgbClr val="FF0000"/>
            </a:solidFill>
            <a:prstDash val="solid"/>
            <a:round/>
            <a:headEnd type="none" w="med" len="med"/>
            <a:tailEnd type="none" w="med" len="med"/>
          </a:ln>
          <a:effectLst/>
        </p:spPr>
      </p:cxnSp>
      <p:sp>
        <p:nvSpPr>
          <p:cNvPr id="12" name="TextBox 11"/>
          <p:cNvSpPr txBox="1"/>
          <p:nvPr/>
        </p:nvSpPr>
        <p:spPr>
          <a:xfrm>
            <a:off x="3384435" y="2417899"/>
            <a:ext cx="5305567" cy="276999"/>
          </a:xfrm>
          <a:prstGeom prst="rect">
            <a:avLst/>
          </a:prstGeom>
          <a:noFill/>
        </p:spPr>
        <p:txBody>
          <a:bodyPr wrap="square" rtlCol="0">
            <a:spAutoFit/>
          </a:bodyPr>
          <a:lstStyle/>
          <a:p>
            <a:pPr algn="l"/>
            <a:r>
              <a:rPr lang="en-US" sz="1200" dirty="0" smtClean="0">
                <a:solidFill>
                  <a:srgbClr val="FF0000"/>
                </a:solidFill>
              </a:rPr>
              <a:t>Are external risks (schedule, contributions) adequately considered?</a:t>
            </a:r>
            <a:endParaRPr lang="en-US" sz="1200" dirty="0">
              <a:solidFill>
                <a:srgbClr val="FF0000"/>
              </a:solidFill>
            </a:endParaRPr>
          </a:p>
        </p:txBody>
      </p:sp>
    </p:spTree>
    <p:extLst>
      <p:ext uri="{BB962C8B-B14F-4D97-AF65-F5344CB8AC3E}">
        <p14:creationId xmlns:p14="http://schemas.microsoft.com/office/powerpoint/2010/main" val="3682631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7162800" cy="533400"/>
          </a:xfrm>
        </p:spPr>
        <p:txBody>
          <a:bodyPr/>
          <a:lstStyle/>
          <a:p>
            <a:r>
              <a:rPr lang="en-US" dirty="0" smtClean="0"/>
              <a:t>Organization of Review</a:t>
            </a:r>
            <a:endParaRPr lang="en-US" dirty="0"/>
          </a:p>
        </p:txBody>
      </p:sp>
      <p:sp>
        <p:nvSpPr>
          <p:cNvPr id="3" name="Footer Placeholder 2"/>
          <p:cNvSpPr>
            <a:spLocks noGrp="1"/>
          </p:cNvSpPr>
          <p:nvPr>
            <p:ph type="ftr" sz="quarter" idx="10"/>
          </p:nvPr>
        </p:nvSpPr>
        <p:spPr/>
        <p:txBody>
          <a:bodyPr/>
          <a:lstStyle/>
          <a:p>
            <a:pPr>
              <a:defRPr/>
            </a:pPr>
            <a:r>
              <a:rPr lang="en-US" smtClean="0"/>
              <a:t>LARP Project Review, June 10, 2013</a:t>
            </a:r>
            <a:endParaRPr lang="en-US"/>
          </a:p>
        </p:txBody>
      </p:sp>
      <p:sp>
        <p:nvSpPr>
          <p:cNvPr id="4" name="Slide Number Placeholder 3"/>
          <p:cNvSpPr>
            <a:spLocks noGrp="1"/>
          </p:cNvSpPr>
          <p:nvPr>
            <p:ph type="sldNum" sz="quarter" idx="11"/>
          </p:nvPr>
        </p:nvSpPr>
        <p:spPr/>
        <p:txBody>
          <a:bodyPr/>
          <a:lstStyle/>
          <a:p>
            <a:pPr>
              <a:defRPr/>
            </a:pPr>
            <a:fld id="{B1BC45AE-415E-5C4E-B889-BEEB03F14762}" type="slidenum">
              <a:rPr lang="en-US" smtClean="0"/>
              <a:pPr>
                <a:defRPr/>
              </a:pPr>
              <a:t>31</a:t>
            </a:fld>
            <a:endParaRPr lang="en-US"/>
          </a:p>
        </p:txBody>
      </p:sp>
      <p:pic>
        <p:nvPicPr>
          <p:cNvPr id="5" name="Picture 4"/>
          <p:cNvPicPr>
            <a:picLocks noChangeAspect="1"/>
          </p:cNvPicPr>
          <p:nvPr/>
        </p:nvPicPr>
        <p:blipFill>
          <a:blip r:embed="rId2"/>
          <a:stretch>
            <a:fillRect/>
          </a:stretch>
        </p:blipFill>
        <p:spPr>
          <a:xfrm>
            <a:off x="685800" y="533400"/>
            <a:ext cx="7239000" cy="5946321"/>
          </a:xfrm>
          <a:prstGeom prst="rect">
            <a:avLst/>
          </a:prstGeom>
        </p:spPr>
      </p:pic>
      <p:sp>
        <p:nvSpPr>
          <p:cNvPr id="6" name="TextBox 5"/>
          <p:cNvSpPr txBox="1"/>
          <p:nvPr/>
        </p:nvSpPr>
        <p:spPr>
          <a:xfrm>
            <a:off x="2286000" y="1371600"/>
            <a:ext cx="4724400" cy="338554"/>
          </a:xfrm>
          <a:prstGeom prst="rect">
            <a:avLst/>
          </a:prstGeom>
          <a:solidFill>
            <a:srgbClr val="FFFFFF"/>
          </a:solidFill>
          <a:ln>
            <a:solidFill>
              <a:srgbClr val="FF0000"/>
            </a:solidFill>
          </a:ln>
        </p:spPr>
        <p:txBody>
          <a:bodyPr wrap="square" rtlCol="0">
            <a:spAutoFit/>
          </a:bodyPr>
          <a:lstStyle/>
          <a:p>
            <a:pPr algn="ctr"/>
            <a:r>
              <a:rPr lang="en-US" sz="1600" dirty="0" smtClean="0">
                <a:solidFill>
                  <a:srgbClr val="FF0000"/>
                </a:solidFill>
              </a:rPr>
              <a:t>Overview, CERN View, DOE View</a:t>
            </a:r>
            <a:endParaRPr lang="en-US" sz="1600" dirty="0">
              <a:solidFill>
                <a:srgbClr val="FF0000"/>
              </a:solidFill>
            </a:endParaRPr>
          </a:p>
        </p:txBody>
      </p:sp>
      <p:sp>
        <p:nvSpPr>
          <p:cNvPr id="7" name="TextBox 6"/>
          <p:cNvSpPr txBox="1"/>
          <p:nvPr/>
        </p:nvSpPr>
        <p:spPr>
          <a:xfrm>
            <a:off x="2362200" y="2895600"/>
            <a:ext cx="4724400" cy="338554"/>
          </a:xfrm>
          <a:prstGeom prst="rect">
            <a:avLst/>
          </a:prstGeom>
          <a:solidFill>
            <a:srgbClr val="FFFFFF"/>
          </a:solidFill>
          <a:ln>
            <a:solidFill>
              <a:srgbClr val="FF0000"/>
            </a:solidFill>
          </a:ln>
        </p:spPr>
        <p:txBody>
          <a:bodyPr wrap="square" rtlCol="0">
            <a:spAutoFit/>
          </a:bodyPr>
          <a:lstStyle/>
          <a:p>
            <a:pPr algn="ctr"/>
            <a:r>
              <a:rPr lang="en-US" sz="1600" dirty="0" smtClean="0">
                <a:solidFill>
                  <a:srgbClr val="FF0000"/>
                </a:solidFill>
              </a:rPr>
              <a:t>Technical Details, Budget, Schedule</a:t>
            </a:r>
            <a:endParaRPr lang="en-US" sz="1600" dirty="0">
              <a:solidFill>
                <a:srgbClr val="FF0000"/>
              </a:solidFill>
            </a:endParaRPr>
          </a:p>
        </p:txBody>
      </p:sp>
      <p:sp>
        <p:nvSpPr>
          <p:cNvPr id="8" name="TextBox 7"/>
          <p:cNvSpPr txBox="1"/>
          <p:nvPr/>
        </p:nvSpPr>
        <p:spPr>
          <a:xfrm>
            <a:off x="2209800" y="4555364"/>
            <a:ext cx="4724400" cy="338554"/>
          </a:xfrm>
          <a:prstGeom prst="rect">
            <a:avLst/>
          </a:prstGeom>
          <a:solidFill>
            <a:srgbClr val="FFFFFF"/>
          </a:solidFill>
          <a:ln>
            <a:solidFill>
              <a:srgbClr val="FF0000"/>
            </a:solidFill>
          </a:ln>
        </p:spPr>
        <p:txBody>
          <a:bodyPr wrap="square" rtlCol="0">
            <a:spAutoFit/>
          </a:bodyPr>
          <a:lstStyle/>
          <a:p>
            <a:pPr algn="ctr"/>
            <a:r>
              <a:rPr lang="en-US" sz="1600" dirty="0" smtClean="0">
                <a:solidFill>
                  <a:srgbClr val="FF0000"/>
                </a:solidFill>
              </a:rPr>
              <a:t>Overall Budget, Risks, Questions</a:t>
            </a:r>
            <a:endParaRPr lang="en-US" sz="1600" dirty="0">
              <a:solidFill>
                <a:srgbClr val="FF0000"/>
              </a:solidFill>
            </a:endParaRPr>
          </a:p>
        </p:txBody>
      </p:sp>
    </p:spTree>
    <p:extLst>
      <p:ext uri="{BB962C8B-B14F-4D97-AF65-F5344CB8AC3E}">
        <p14:creationId xmlns:p14="http://schemas.microsoft.com/office/powerpoint/2010/main" val="351967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atin typeface="Arial" charset="0"/>
              </a:rPr>
              <a:t>Conclusion	</a:t>
            </a:r>
          </a:p>
        </p:txBody>
      </p:sp>
      <p:sp>
        <p:nvSpPr>
          <p:cNvPr id="38914" name="Content Placeholder 2"/>
          <p:cNvSpPr>
            <a:spLocks noGrp="1"/>
          </p:cNvSpPr>
          <p:nvPr>
            <p:ph idx="1"/>
          </p:nvPr>
        </p:nvSpPr>
        <p:spPr/>
        <p:txBody>
          <a:bodyPr/>
          <a:lstStyle/>
          <a:p>
            <a:r>
              <a:rPr lang="en-US" dirty="0">
                <a:latin typeface="Arial" charset="0"/>
              </a:rPr>
              <a:t>LARP has been </a:t>
            </a:r>
            <a:r>
              <a:rPr lang="en-US" dirty="0" smtClean="0">
                <a:latin typeface="Arial" charset="0"/>
              </a:rPr>
              <a:t>extremely </a:t>
            </a:r>
            <a:r>
              <a:rPr lang="en-US" dirty="0">
                <a:latin typeface="Arial" charset="0"/>
              </a:rPr>
              <a:t>successful at leveraging US capabilities to develop technology for the LHC.</a:t>
            </a:r>
          </a:p>
          <a:p>
            <a:r>
              <a:rPr lang="en-US" dirty="0">
                <a:latin typeface="Arial" charset="0"/>
              </a:rPr>
              <a:t>We are in the process of transforming the program into a production effort to produce </a:t>
            </a:r>
            <a:r>
              <a:rPr lang="en-US" dirty="0" smtClean="0">
                <a:latin typeface="Arial" charset="0"/>
              </a:rPr>
              <a:t>significant hard </a:t>
            </a:r>
            <a:r>
              <a:rPr lang="en-US" dirty="0">
                <a:latin typeface="Arial" charset="0"/>
              </a:rPr>
              <a:t>deliverables for the LHC luminosity </a:t>
            </a:r>
            <a:r>
              <a:rPr lang="en-US" dirty="0" smtClean="0">
                <a:latin typeface="Arial" charset="0"/>
              </a:rPr>
              <a:t>upgrade.</a:t>
            </a:r>
          </a:p>
          <a:p>
            <a:r>
              <a:rPr lang="en-US" dirty="0" smtClean="0">
                <a:latin typeface="Arial" charset="0"/>
              </a:rPr>
              <a:t>We appreciate your help in that process.</a:t>
            </a:r>
            <a:endParaRPr lang="en-US" dirty="0">
              <a:latin typeface="Arial" charset="0"/>
            </a:endParaRPr>
          </a:p>
        </p:txBody>
      </p:sp>
      <p:sp>
        <p:nvSpPr>
          <p:cNvPr id="4" name="Footer Placeholder 3"/>
          <p:cNvSpPr>
            <a:spLocks noGrp="1"/>
          </p:cNvSpPr>
          <p:nvPr>
            <p:ph type="ftr" sz="quarter" idx="10"/>
          </p:nvPr>
        </p:nvSpPr>
        <p:spPr/>
        <p:txBody>
          <a:bodyPr/>
          <a:lstStyle/>
          <a:p>
            <a:pPr>
              <a:defRPr/>
            </a:pPr>
            <a:r>
              <a:rPr lang="en-US" smtClean="0"/>
              <a:t>LARP Project Review, June 10, 2013</a:t>
            </a:r>
            <a:endParaRPr lang="en-US"/>
          </a:p>
        </p:txBody>
      </p:sp>
      <p:sp>
        <p:nvSpPr>
          <p:cNvPr id="38916"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CC0C7C63-8DF9-B645-A585-AECA4A3AEAA5}" type="slidenum">
              <a:rPr lang="en-US" sz="1200">
                <a:solidFill>
                  <a:srgbClr val="FFFFFF"/>
                </a:solidFill>
              </a:rPr>
              <a:pPr eaLnBrk="1" hangingPunct="1"/>
              <a:t>32</a:t>
            </a:fld>
            <a:endParaRPr lang="en-US" sz="1200">
              <a:solidFill>
                <a:srgbClr val="FFFFFF"/>
              </a:solidFill>
            </a:endParaRPr>
          </a:p>
        </p:txBody>
      </p:sp>
    </p:spTree>
    <p:extLst>
      <p:ext uri="{BB962C8B-B14F-4D97-AF65-F5344CB8AC3E}">
        <p14:creationId xmlns:p14="http://schemas.microsoft.com/office/powerpoint/2010/main" val="28314934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BACKUP Material</a:t>
            </a:r>
            <a:endParaRPr lang="en-US" dirty="0"/>
          </a:p>
        </p:txBody>
      </p:sp>
      <p:sp>
        <p:nvSpPr>
          <p:cNvPr id="4" name="Footer Placeholder 3"/>
          <p:cNvSpPr>
            <a:spLocks noGrp="1"/>
          </p:cNvSpPr>
          <p:nvPr>
            <p:ph type="ftr" sz="quarter" idx="4294967295"/>
          </p:nvPr>
        </p:nvSpPr>
        <p:spPr>
          <a:xfrm>
            <a:off x="0" y="6324600"/>
            <a:ext cx="5391150" cy="457200"/>
          </a:xfrm>
        </p:spPr>
        <p:txBody>
          <a:bodyPr/>
          <a:lstStyle/>
          <a:p>
            <a:pPr>
              <a:defRPr/>
            </a:pPr>
            <a:r>
              <a:rPr lang="en-US" smtClean="0"/>
              <a:t>LARP Project Review, June 10, 2013</a:t>
            </a:r>
            <a:endParaRPr lang="en-US"/>
          </a:p>
        </p:txBody>
      </p:sp>
      <p:sp>
        <p:nvSpPr>
          <p:cNvPr id="5" name="Slide Number Placeholder 4"/>
          <p:cNvSpPr>
            <a:spLocks noGrp="1"/>
          </p:cNvSpPr>
          <p:nvPr>
            <p:ph type="sldNum" sz="quarter" idx="4294967295"/>
          </p:nvPr>
        </p:nvSpPr>
        <p:spPr>
          <a:xfrm>
            <a:off x="0" y="6305550"/>
            <a:ext cx="533400" cy="457200"/>
          </a:xfrm>
        </p:spPr>
        <p:txBody>
          <a:bodyPr/>
          <a:lstStyle/>
          <a:p>
            <a:pPr>
              <a:defRPr/>
            </a:pPr>
            <a:fld id="{70273B64-DF16-8249-BF5B-9DB66A8C3D59}" type="slidenum">
              <a:rPr lang="en-US" smtClean="0"/>
              <a:pPr>
                <a:defRPr/>
              </a:pPr>
              <a:t>33</a:t>
            </a:fld>
            <a:endParaRPr lang="en-US"/>
          </a:p>
        </p:txBody>
      </p:sp>
    </p:spTree>
    <p:extLst>
      <p:ext uri="{BB962C8B-B14F-4D97-AF65-F5344CB8AC3E}">
        <p14:creationId xmlns:p14="http://schemas.microsoft.com/office/powerpoint/2010/main" val="74906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162800" cy="990600"/>
          </a:xfrm>
        </p:spPr>
        <p:txBody>
          <a:bodyPr/>
          <a:lstStyle/>
          <a:p>
            <a:r>
              <a:rPr lang="en-US" dirty="0" err="1" smtClean="0"/>
              <a:t>HiLumi</a:t>
            </a:r>
            <a:r>
              <a:rPr lang="en-US" dirty="0" smtClean="0"/>
              <a:t>-LHC Design Study</a:t>
            </a:r>
            <a:endParaRPr lang="en-US" dirty="0"/>
          </a:p>
        </p:txBody>
      </p:sp>
      <p:sp>
        <p:nvSpPr>
          <p:cNvPr id="3" name="Content Placeholder 2"/>
          <p:cNvSpPr>
            <a:spLocks noGrp="1"/>
          </p:cNvSpPr>
          <p:nvPr>
            <p:ph idx="1"/>
          </p:nvPr>
        </p:nvSpPr>
        <p:spPr>
          <a:xfrm>
            <a:off x="462665" y="587030"/>
            <a:ext cx="8355012" cy="3012950"/>
          </a:xfrm>
        </p:spPr>
        <p:txBody>
          <a:bodyPr/>
          <a:lstStyle/>
          <a:p>
            <a:r>
              <a:rPr lang="en-US" sz="1800" dirty="0" smtClean="0"/>
              <a:t>The Luminosity upgrade planning will be largely organized through EU,</a:t>
            </a:r>
          </a:p>
          <a:p>
            <a:pPr lvl="1"/>
            <a:r>
              <a:rPr lang="en-US" sz="1600" dirty="0" smtClean="0"/>
              <a:t>Centrally managed from CERN (</a:t>
            </a:r>
            <a:r>
              <a:rPr lang="en-US" sz="1600" dirty="0" err="1" smtClean="0"/>
              <a:t>Lucio</a:t>
            </a:r>
            <a:r>
              <a:rPr lang="en-US" sz="1600" dirty="0" smtClean="0"/>
              <a:t> Rossi and Oliver </a:t>
            </a:r>
            <a:r>
              <a:rPr lang="en-US" sz="1600" dirty="0" err="1" smtClean="0"/>
              <a:t>Bruning</a:t>
            </a:r>
            <a:r>
              <a:rPr lang="en-US" sz="1600" dirty="0" smtClean="0"/>
              <a:t>)</a:t>
            </a:r>
          </a:p>
          <a:p>
            <a:pPr lvl="1"/>
            <a:r>
              <a:rPr lang="en-US" sz="1600" dirty="0" smtClean="0"/>
              <a:t>Non-CERN funds provided by EU</a:t>
            </a:r>
          </a:p>
          <a:p>
            <a:pPr lvl="1"/>
            <a:r>
              <a:rPr lang="en-US" sz="1600" dirty="0" smtClean="0"/>
              <a:t>Non-EU partners (KEK, LARP, etc) will be coordinated by </a:t>
            </a:r>
            <a:r>
              <a:rPr lang="en-US" sz="1600" dirty="0" err="1" smtClean="0"/>
              <a:t>HiLumi</a:t>
            </a:r>
            <a:r>
              <a:rPr lang="en-US" sz="1600" dirty="0" smtClean="0"/>
              <a:t>-LHC, but receive no money.</a:t>
            </a:r>
          </a:p>
          <a:p>
            <a:r>
              <a:rPr lang="en-US" sz="1800" dirty="0" smtClean="0"/>
              <a:t>Work Packages:</a:t>
            </a:r>
          </a:p>
          <a:p>
            <a:pPr lvl="1"/>
            <a:r>
              <a:rPr lang="en-US" sz="1600" dirty="0" smtClean="0"/>
              <a:t>WP1: Management</a:t>
            </a:r>
          </a:p>
          <a:p>
            <a:pPr lvl="1"/>
            <a:r>
              <a:rPr lang="en-US" sz="1600" dirty="0" smtClean="0"/>
              <a:t>WP2: Beam Physics and Layout</a:t>
            </a:r>
          </a:p>
          <a:p>
            <a:pPr lvl="1"/>
            <a:r>
              <a:rPr lang="en-US" sz="1600" dirty="0" smtClean="0"/>
              <a:t>WP3: Magnet Design</a:t>
            </a:r>
          </a:p>
          <a:p>
            <a:pPr lvl="1"/>
            <a:r>
              <a:rPr lang="en-US" sz="1600" dirty="0" smtClean="0"/>
              <a:t>WP4: Crab Cavity Design</a:t>
            </a:r>
          </a:p>
          <a:p>
            <a:pPr lvl="1"/>
            <a:r>
              <a:rPr lang="en-US" sz="1600" dirty="0" smtClean="0"/>
              <a:t>WP5: Collimation and Beam Losses</a:t>
            </a:r>
          </a:p>
          <a:p>
            <a:pPr lvl="1"/>
            <a:r>
              <a:rPr lang="en-US" sz="1600" dirty="0" smtClean="0"/>
              <a:t>WP6: Machine Protection</a:t>
            </a:r>
          </a:p>
          <a:p>
            <a:pPr lvl="1"/>
            <a:r>
              <a:rPr lang="en-US" sz="1600" dirty="0" smtClean="0"/>
              <a:t>WP7: Machine/Experiment Interface</a:t>
            </a:r>
          </a:p>
          <a:p>
            <a:pPr lvl="1"/>
            <a:r>
              <a:rPr lang="en-US" sz="1600" dirty="0" smtClean="0"/>
              <a:t>WP8: Environment &amp; Safety</a:t>
            </a:r>
          </a:p>
          <a:p>
            <a:r>
              <a:rPr lang="en-US" sz="1800" dirty="0" smtClean="0"/>
              <a:t>LARP is now integrating most of its activities into this framework</a:t>
            </a:r>
          </a:p>
          <a:p>
            <a:pPr lvl="1"/>
            <a:r>
              <a:rPr lang="en-US" sz="1600" dirty="0" smtClean="0"/>
              <a:t>Two LARP meetings/year </a:t>
            </a:r>
            <a:r>
              <a:rPr lang="en-US" sz="1600" dirty="0" smtClean="0">
                <a:latin typeface="Wingdings"/>
                <a:ea typeface="Wingdings"/>
                <a:cs typeface="Wingdings"/>
                <a:sym typeface="Wingdings"/>
              </a:rPr>
              <a:t></a:t>
            </a:r>
            <a:r>
              <a:rPr lang="en-US" sz="1600" dirty="0" smtClean="0">
                <a:sym typeface="Wingdings"/>
              </a:rPr>
              <a:t>two joint meetings/year (spring in US, fall in Europe)</a:t>
            </a:r>
          </a:p>
          <a:p>
            <a:r>
              <a:rPr lang="en-US" sz="1800" dirty="0" smtClean="0">
                <a:sym typeface="Wingdings"/>
              </a:rPr>
              <a:t>Goal</a:t>
            </a:r>
          </a:p>
          <a:p>
            <a:pPr lvl="1"/>
            <a:r>
              <a:rPr lang="en-US" sz="1600" dirty="0" smtClean="0">
                <a:sym typeface="Wingdings"/>
              </a:rPr>
              <a:t>CDR: 2014</a:t>
            </a:r>
          </a:p>
          <a:p>
            <a:pPr lvl="1"/>
            <a:r>
              <a:rPr lang="en-US" sz="1600" dirty="0" smtClean="0">
                <a:sym typeface="Wingdings"/>
              </a:rPr>
              <a:t>TDR: 2015</a:t>
            </a:r>
            <a:endParaRPr lang="en-US" sz="1600" dirty="0"/>
          </a:p>
        </p:txBody>
      </p:sp>
      <p:sp>
        <p:nvSpPr>
          <p:cNvPr id="10" name="Rectangle 9"/>
          <p:cNvSpPr/>
          <p:nvPr/>
        </p:nvSpPr>
        <p:spPr>
          <a:xfrm>
            <a:off x="914400" y="2362200"/>
            <a:ext cx="4416575" cy="149779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p:cNvSpPr txBox="1"/>
          <p:nvPr/>
        </p:nvSpPr>
        <p:spPr>
          <a:xfrm>
            <a:off x="5410200" y="2362200"/>
            <a:ext cx="2765160" cy="646331"/>
          </a:xfrm>
          <a:prstGeom prst="rect">
            <a:avLst/>
          </a:prstGeom>
          <a:noFill/>
        </p:spPr>
        <p:txBody>
          <a:bodyPr wrap="square" rtlCol="0">
            <a:spAutoFit/>
          </a:bodyPr>
          <a:lstStyle/>
          <a:p>
            <a:pPr algn="l"/>
            <a:r>
              <a:rPr lang="en-US" dirty="0" smtClean="0">
                <a:solidFill>
                  <a:srgbClr val="FF0000"/>
                </a:solidFill>
              </a:rPr>
              <a:t>Significant LARP and other US Involvement</a:t>
            </a:r>
            <a:endParaRPr lang="en-US" dirty="0">
              <a:solidFill>
                <a:srgbClr val="FF0000"/>
              </a:solidFill>
            </a:endParaRPr>
          </a:p>
        </p:txBody>
      </p:sp>
      <p:sp>
        <p:nvSpPr>
          <p:cNvPr id="14" name="Rectangle 13"/>
          <p:cNvSpPr/>
          <p:nvPr/>
        </p:nvSpPr>
        <p:spPr>
          <a:xfrm>
            <a:off x="762001" y="4724401"/>
            <a:ext cx="7848600" cy="6858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Footer Placeholder 6"/>
          <p:cNvSpPr>
            <a:spLocks noGrp="1"/>
          </p:cNvSpPr>
          <p:nvPr>
            <p:ph type="ftr" sz="quarter" idx="10"/>
          </p:nvPr>
        </p:nvSpPr>
        <p:spPr/>
        <p:txBody>
          <a:bodyPr/>
          <a:lstStyle/>
          <a:p>
            <a:pPr>
              <a:defRPr/>
            </a:pPr>
            <a:r>
              <a:rPr lang="en-US" smtClean="0"/>
              <a:t>LARP Project Review, June 10, 2013</a:t>
            </a:r>
            <a:endParaRPr lang="en-US"/>
          </a:p>
        </p:txBody>
      </p:sp>
      <p:sp>
        <p:nvSpPr>
          <p:cNvPr id="8" name="Slide Number Placeholder 7"/>
          <p:cNvSpPr>
            <a:spLocks noGrp="1"/>
          </p:cNvSpPr>
          <p:nvPr>
            <p:ph type="sldNum" sz="quarter" idx="11"/>
          </p:nvPr>
        </p:nvSpPr>
        <p:spPr/>
        <p:txBody>
          <a:bodyPr/>
          <a:lstStyle/>
          <a:p>
            <a:pPr>
              <a:defRPr/>
            </a:pPr>
            <a:fld id="{70273B64-DF16-8249-BF5B-9DB66A8C3D59}" type="slidenum">
              <a:rPr lang="en-US" smtClean="0"/>
              <a:pPr>
                <a:defRPr/>
              </a:pPr>
              <a:t>4</a:t>
            </a:fld>
            <a:endParaRPr lang="en-US"/>
          </a:p>
        </p:txBody>
      </p:sp>
    </p:spTree>
    <p:extLst>
      <p:ext uri="{BB962C8B-B14F-4D97-AF65-F5344CB8AC3E}">
        <p14:creationId xmlns:p14="http://schemas.microsoft.com/office/powerpoint/2010/main" val="1643972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685800" y="0"/>
            <a:ext cx="7038975" cy="990600"/>
          </a:xfrm>
        </p:spPr>
        <p:txBody>
          <a:bodyPr/>
          <a:lstStyle/>
          <a:p>
            <a:r>
              <a:rPr lang="en-US">
                <a:latin typeface="Arial" charset="0"/>
              </a:rPr>
              <a:t>LARP History</a:t>
            </a:r>
          </a:p>
        </p:txBody>
      </p:sp>
      <p:sp>
        <p:nvSpPr>
          <p:cNvPr id="18434" name="Content Placeholder 2"/>
          <p:cNvSpPr>
            <a:spLocks noGrp="1"/>
          </p:cNvSpPr>
          <p:nvPr>
            <p:ph idx="1"/>
          </p:nvPr>
        </p:nvSpPr>
        <p:spPr>
          <a:xfrm>
            <a:off x="612775" y="838200"/>
            <a:ext cx="8531225" cy="1382713"/>
          </a:xfrm>
        </p:spPr>
        <p:txBody>
          <a:bodyPr/>
          <a:lstStyle/>
          <a:p>
            <a:r>
              <a:rPr lang="en-US">
                <a:latin typeface="Arial" charset="0"/>
              </a:rPr>
              <a:t>The US LHC Accelerator Research Program (LARP)  was formed in 2003 to coordinate US R&amp;D related to the LHC accelerator and injector chain at Fermilab, Brookhaven,  and Berkeley</a:t>
            </a:r>
          </a:p>
          <a:p>
            <a:pPr lvl="1"/>
            <a:r>
              <a:rPr lang="en-US">
                <a:latin typeface="Arial" charset="0"/>
              </a:rPr>
              <a:t>SLAC joined shortly thereafter </a:t>
            </a:r>
          </a:p>
          <a:p>
            <a:pPr lvl="1"/>
            <a:r>
              <a:rPr lang="en-US">
                <a:latin typeface="Arial" charset="0"/>
              </a:rPr>
              <a:t>Has also had some involvement with  Jefferson Lab, Old Dominion University and UT Austin</a:t>
            </a:r>
          </a:p>
          <a:p>
            <a:r>
              <a:rPr lang="en-US">
                <a:latin typeface="Arial" charset="0"/>
              </a:rPr>
              <a:t>LARP has contributed to the initial operation of the LHC, but much of the program is focused on future upgrades.</a:t>
            </a:r>
          </a:p>
          <a:p>
            <a:r>
              <a:rPr lang="en-US">
                <a:latin typeface="Arial" charset="0"/>
              </a:rPr>
              <a:t>The program is currently funded at a level of about </a:t>
            </a:r>
            <a:br>
              <a:rPr lang="en-US">
                <a:latin typeface="Arial" charset="0"/>
              </a:rPr>
            </a:br>
            <a:r>
              <a:rPr lang="en-US">
                <a:latin typeface="Arial" charset="0"/>
              </a:rPr>
              <a:t>$12-13M/year, divided among.</a:t>
            </a:r>
          </a:p>
          <a:p>
            <a:pPr lvl="1"/>
            <a:r>
              <a:rPr lang="en-US">
                <a:latin typeface="Arial" charset="0"/>
              </a:rPr>
              <a:t>Accelerator research</a:t>
            </a:r>
          </a:p>
          <a:p>
            <a:pPr lvl="1"/>
            <a:r>
              <a:rPr lang="en-US">
                <a:latin typeface="Arial" charset="0"/>
              </a:rPr>
              <a:t>Magnet research (~half of program)</a:t>
            </a:r>
          </a:p>
          <a:p>
            <a:pPr lvl="1"/>
            <a:r>
              <a:rPr lang="en-US">
                <a:latin typeface="Arial" charset="0"/>
              </a:rPr>
              <a:t>Programmatic activities, including support for personnel at CERN</a:t>
            </a:r>
          </a:p>
        </p:txBody>
      </p:sp>
      <p:sp>
        <p:nvSpPr>
          <p:cNvPr id="4" name="Footer Placeholder 3"/>
          <p:cNvSpPr>
            <a:spLocks noGrp="1"/>
          </p:cNvSpPr>
          <p:nvPr>
            <p:ph type="ftr" sz="quarter" idx="10"/>
          </p:nvPr>
        </p:nvSpPr>
        <p:spPr/>
        <p:txBody>
          <a:bodyPr/>
          <a:lstStyle/>
          <a:p>
            <a:pPr>
              <a:defRPr/>
            </a:pPr>
            <a:r>
              <a:rPr lang="en-US" smtClean="0"/>
              <a:t>LARP Project Review, June 10, 2013</a:t>
            </a:r>
            <a:endParaRPr lang="en-US"/>
          </a:p>
        </p:txBody>
      </p:sp>
      <p:sp>
        <p:nvSpPr>
          <p:cNvPr id="18436" name="Slide Number Placeholder 6"/>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92377DF6-4D4A-184A-A572-E1ECA5E5AD3B}" type="slidenum">
              <a:rPr lang="en-US" sz="1200">
                <a:solidFill>
                  <a:srgbClr val="FFFFFF"/>
                </a:solidFill>
              </a:rPr>
              <a:pPr eaLnBrk="1" hangingPunct="1"/>
              <a:t>5</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4"/>
          <p:cNvSpPr>
            <a:spLocks noGrp="1"/>
          </p:cNvSpPr>
          <p:nvPr>
            <p:ph type="title"/>
          </p:nvPr>
        </p:nvSpPr>
        <p:spPr>
          <a:xfrm>
            <a:off x="674688" y="0"/>
            <a:ext cx="8469312" cy="441325"/>
          </a:xfrm>
        </p:spPr>
        <p:txBody>
          <a:bodyPr/>
          <a:lstStyle/>
          <a:p>
            <a:r>
              <a:rPr lang="en-US">
                <a:latin typeface="Arial" charset="0"/>
              </a:rPr>
              <a:t>LARP Contributions to Current LHC Operation</a:t>
            </a:r>
          </a:p>
        </p:txBody>
      </p:sp>
      <p:sp>
        <p:nvSpPr>
          <p:cNvPr id="19458" name="Content Placeholder 5"/>
          <p:cNvSpPr>
            <a:spLocks noGrp="1"/>
          </p:cNvSpPr>
          <p:nvPr>
            <p:ph idx="1"/>
          </p:nvPr>
        </p:nvSpPr>
        <p:spPr>
          <a:xfrm>
            <a:off x="598488" y="730250"/>
            <a:ext cx="8251825" cy="5397500"/>
          </a:xfrm>
        </p:spPr>
        <p:txBody>
          <a:bodyPr/>
          <a:lstStyle/>
          <a:p>
            <a:r>
              <a:rPr lang="en-US" sz="1600">
                <a:latin typeface="Arial" charset="0"/>
              </a:rPr>
              <a:t>Schottky detector</a:t>
            </a:r>
          </a:p>
          <a:p>
            <a:pPr lvl="1"/>
            <a:r>
              <a:rPr lang="en-US" sz="1400">
                <a:latin typeface="Arial" charset="0"/>
              </a:rPr>
              <a:t>Used for non-perturbative tune measurements (+chromaticities, momentum spread and transverse emmitances) </a:t>
            </a:r>
            <a:r>
              <a:rPr lang="en-US" sz="1400" b="1">
                <a:latin typeface="Arial" charset="0"/>
              </a:rPr>
              <a:t>– </a:t>
            </a:r>
            <a:r>
              <a:rPr lang="en-US" sz="1400" b="1">
                <a:solidFill>
                  <a:srgbClr val="009900"/>
                </a:solidFill>
                <a:latin typeface="Arial" charset="0"/>
              </a:rPr>
              <a:t>Operational (currently some issues)</a:t>
            </a:r>
          </a:p>
          <a:p>
            <a:r>
              <a:rPr lang="en-US" sz="1600">
                <a:latin typeface="Arial" charset="0"/>
              </a:rPr>
              <a:t>Tune tracking </a:t>
            </a:r>
          </a:p>
          <a:p>
            <a:pPr lvl="1"/>
            <a:r>
              <a:rPr lang="en-US" sz="1400">
                <a:latin typeface="Arial" charset="0"/>
              </a:rPr>
              <a:t>Implement a PLL with pick-ups and quads to lock LHC tune </a:t>
            </a:r>
            <a:r>
              <a:rPr lang="en-US" sz="1400" b="1">
                <a:solidFill>
                  <a:srgbClr val="00B050"/>
                </a:solidFill>
                <a:latin typeface="Arial" charset="0"/>
              </a:rPr>
              <a:t>– </a:t>
            </a:r>
            <a:r>
              <a:rPr lang="en-US" sz="1400" b="1">
                <a:solidFill>
                  <a:srgbClr val="00863D"/>
                </a:solidFill>
                <a:latin typeface="Arial" charset="0"/>
              </a:rPr>
              <a:t>Fully integrated</a:t>
            </a:r>
          </a:p>
          <a:p>
            <a:pPr lvl="1"/>
            <a:r>
              <a:rPr lang="en-US" sz="1400">
                <a:latin typeface="Arial" charset="0"/>
              </a:rPr>
              <a:t>Investigating generalization to chromaticity tracking</a:t>
            </a:r>
          </a:p>
          <a:p>
            <a:r>
              <a:rPr lang="en-US" sz="1600">
                <a:latin typeface="Arial" charset="0"/>
              </a:rPr>
              <a:t>AC dipole</a:t>
            </a:r>
          </a:p>
          <a:p>
            <a:pPr lvl="1"/>
            <a:r>
              <a:rPr lang="en-US" sz="1400">
                <a:latin typeface="Arial" charset="0"/>
              </a:rPr>
              <a:t>US AC dipole to drive beam</a:t>
            </a:r>
          </a:p>
          <a:p>
            <a:pPr lvl="1"/>
            <a:r>
              <a:rPr lang="en-US" sz="1400">
                <a:latin typeface="Arial" charset="0"/>
              </a:rPr>
              <a:t>Measure both linear and non-linear beam optics – </a:t>
            </a:r>
            <a:r>
              <a:rPr lang="en-US" sz="1400" b="1">
                <a:solidFill>
                  <a:srgbClr val="00863D"/>
                </a:solidFill>
                <a:latin typeface="Arial" charset="0"/>
              </a:rPr>
              <a:t>Primary tool for high energy optics</a:t>
            </a:r>
          </a:p>
          <a:p>
            <a:r>
              <a:rPr lang="en-US" sz="1600">
                <a:latin typeface="Arial" charset="0"/>
              </a:rPr>
              <a:t>Luminosity monitor</a:t>
            </a:r>
          </a:p>
          <a:p>
            <a:pPr lvl="1"/>
            <a:r>
              <a:rPr lang="en-US" sz="1400">
                <a:latin typeface="Arial" charset="0"/>
              </a:rPr>
              <a:t>High radiation ionization detector  integrated with the LHC neutral beam </a:t>
            </a:r>
            <a:br>
              <a:rPr lang="en-US" sz="1400">
                <a:latin typeface="Arial" charset="0"/>
              </a:rPr>
            </a:br>
            <a:r>
              <a:rPr lang="en-US" sz="1400">
                <a:latin typeface="Arial" charset="0"/>
              </a:rPr>
              <a:t>absorber (TAN) at IP 1 and 5. </a:t>
            </a:r>
            <a:r>
              <a:rPr lang="en-US" sz="1400" b="1">
                <a:solidFill>
                  <a:srgbClr val="00B050"/>
                </a:solidFill>
                <a:latin typeface="Arial" charset="0"/>
              </a:rPr>
              <a:t>– </a:t>
            </a:r>
            <a:r>
              <a:rPr lang="en-US" sz="1400" b="1">
                <a:solidFill>
                  <a:srgbClr val="00863D"/>
                </a:solidFill>
                <a:latin typeface="Arial" charset="0"/>
              </a:rPr>
              <a:t>Functional, becoming primary fast system.</a:t>
            </a:r>
            <a:endParaRPr lang="en-US" sz="1800" b="1">
              <a:solidFill>
                <a:srgbClr val="00863D"/>
              </a:solidFill>
              <a:latin typeface="Arial" charset="0"/>
            </a:endParaRPr>
          </a:p>
          <a:p>
            <a:r>
              <a:rPr lang="en-US" sz="1600">
                <a:latin typeface="Arial" charset="0"/>
              </a:rPr>
              <a:t>Synchrotron Light Monitor</a:t>
            </a:r>
          </a:p>
          <a:p>
            <a:pPr lvl="1"/>
            <a:r>
              <a:rPr lang="en-US" sz="1400">
                <a:latin typeface="Arial" charset="0"/>
              </a:rPr>
              <a:t>Used to passively measure transverse beam size and monitor abort gap</a:t>
            </a:r>
          </a:p>
          <a:p>
            <a:pPr lvl="1"/>
            <a:r>
              <a:rPr lang="en-US" sz="1400">
                <a:latin typeface="Arial" charset="0"/>
              </a:rPr>
              <a:t>Not a LARP project, but significantly improved by LARP – </a:t>
            </a:r>
            <a:r>
              <a:rPr lang="en-US" sz="1400" b="1">
                <a:solidFill>
                  <a:srgbClr val="009900"/>
                </a:solidFill>
                <a:latin typeface="Arial" charset="0"/>
              </a:rPr>
              <a:t>Operational (currently some issues)</a:t>
            </a:r>
          </a:p>
          <a:p>
            <a:r>
              <a:rPr lang="en-US" sz="1600">
                <a:latin typeface="Arial" charset="0"/>
              </a:rPr>
              <a:t>Low level RF tools</a:t>
            </a:r>
          </a:p>
          <a:p>
            <a:pPr lvl="1"/>
            <a:r>
              <a:rPr lang="en-US" sz="1400">
                <a:latin typeface="Arial" charset="0"/>
              </a:rPr>
              <a:t>Leverage SLAC expertise for in situ characterization of RF cavities – </a:t>
            </a:r>
            <a:r>
              <a:rPr lang="en-US" sz="1400" b="1">
                <a:solidFill>
                  <a:srgbClr val="00863D"/>
                </a:solidFill>
                <a:latin typeface="Arial" charset="0"/>
              </a:rPr>
              <a:t>Fully integrated</a:t>
            </a:r>
          </a:p>
          <a:p>
            <a:r>
              <a:rPr lang="en-US" sz="1600">
                <a:latin typeface="Arial" charset="0"/>
              </a:rPr>
              <a:t>Personnel Programs</a:t>
            </a:r>
          </a:p>
          <a:p>
            <a:pPr lvl="1"/>
            <a:r>
              <a:rPr lang="en-US" sz="1600">
                <a:latin typeface="Arial" charset="0"/>
              </a:rPr>
              <a:t>Toohig postdoctoral fellowship</a:t>
            </a:r>
          </a:p>
          <a:p>
            <a:pPr lvl="1"/>
            <a:r>
              <a:rPr lang="en-US" sz="1600">
                <a:latin typeface="Arial" charset="0"/>
              </a:rPr>
              <a:t>Long Term Visitor Program</a:t>
            </a:r>
          </a:p>
        </p:txBody>
      </p:sp>
      <p:sp>
        <p:nvSpPr>
          <p:cNvPr id="2" name="Footer Placeholder 1"/>
          <p:cNvSpPr>
            <a:spLocks noGrp="1"/>
          </p:cNvSpPr>
          <p:nvPr>
            <p:ph type="ftr" sz="quarter" idx="10"/>
          </p:nvPr>
        </p:nvSpPr>
        <p:spPr/>
        <p:txBody>
          <a:bodyPr/>
          <a:lstStyle/>
          <a:p>
            <a:pPr>
              <a:defRPr/>
            </a:pPr>
            <a:r>
              <a:rPr lang="en-US" smtClean="0"/>
              <a:t>LARP Project Review, June 10, 2013</a:t>
            </a:r>
            <a:endParaRPr lang="en-US"/>
          </a:p>
        </p:txBody>
      </p:sp>
      <p:sp>
        <p:nvSpPr>
          <p:cNvPr id="19460"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DF5CB183-FC49-E846-AD84-F155401D9712}" type="slidenum">
              <a:rPr lang="en-US" sz="1200">
                <a:solidFill>
                  <a:srgbClr val="FFFFFF"/>
                </a:solidFill>
              </a:rPr>
              <a:pPr eaLnBrk="1" hangingPunct="1"/>
              <a:t>6</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ChangeArrowheads="1"/>
          </p:cNvSpPr>
          <p:nvPr/>
        </p:nvSpPr>
        <p:spPr bwMode="auto">
          <a:xfrm>
            <a:off x="1066800" y="4038600"/>
            <a:ext cx="2590800" cy="2362200"/>
          </a:xfrm>
          <a:prstGeom prst="rect">
            <a:avLst/>
          </a:prstGeom>
          <a:solidFill>
            <a:srgbClr val="FFF8FF"/>
          </a:solidFill>
          <a:ln w="9525">
            <a:solidFill>
              <a:srgbClr val="000000"/>
            </a:solidFill>
            <a:round/>
            <a:headEnd/>
            <a:tailEnd/>
          </a:ln>
        </p:spPr>
        <p:txBody>
          <a:bodyPr/>
          <a:lstStyle/>
          <a:p>
            <a:endParaRPr lang="en-US"/>
          </a:p>
        </p:txBody>
      </p:sp>
      <p:sp>
        <p:nvSpPr>
          <p:cNvPr id="21506" name="Title 1"/>
          <p:cNvSpPr>
            <a:spLocks noGrp="1"/>
          </p:cNvSpPr>
          <p:nvPr>
            <p:ph type="title"/>
          </p:nvPr>
        </p:nvSpPr>
        <p:spPr>
          <a:xfrm>
            <a:off x="381000" y="152400"/>
            <a:ext cx="7162800" cy="533400"/>
          </a:xfrm>
        </p:spPr>
        <p:txBody>
          <a:bodyPr/>
          <a:lstStyle/>
          <a:p>
            <a:r>
              <a:rPr lang="en-US">
                <a:latin typeface="Arial" charset="0"/>
              </a:rPr>
              <a:t>Key Components of HL-LHC</a:t>
            </a:r>
          </a:p>
        </p:txBody>
      </p:sp>
      <p:sp>
        <p:nvSpPr>
          <p:cNvPr id="3" name="Content Placeholder 2"/>
          <p:cNvSpPr>
            <a:spLocks noGrp="1"/>
          </p:cNvSpPr>
          <p:nvPr>
            <p:ph idx="1"/>
          </p:nvPr>
        </p:nvSpPr>
        <p:spPr>
          <a:xfrm>
            <a:off x="503238" y="690563"/>
            <a:ext cx="8251825" cy="2509837"/>
          </a:xfrm>
        </p:spPr>
        <p:txBody>
          <a:bodyPr/>
          <a:lstStyle/>
          <a:p>
            <a:pPr>
              <a:defRPr/>
            </a:pPr>
            <a:r>
              <a:rPr lang="en-US" sz="1800" dirty="0" smtClean="0"/>
              <a:t>Reduce </a:t>
            </a:r>
            <a:r>
              <a:rPr lang="en-US" sz="1800" dirty="0" smtClean="0">
                <a:latin typeface="Symbol" charset="2"/>
                <a:cs typeface="Symbol" charset="2"/>
              </a:rPr>
              <a:t>b</a:t>
            </a:r>
            <a:r>
              <a:rPr lang="en-US" sz="1800" dirty="0" smtClean="0"/>
              <a:t>* from 55 cm to 15 cm</a:t>
            </a:r>
          </a:p>
          <a:p>
            <a:pPr lvl="1">
              <a:defRPr/>
            </a:pPr>
            <a:r>
              <a:rPr lang="en-US" sz="1600" dirty="0" smtClean="0"/>
              <a:t>Requires large aperture final</a:t>
            </a:r>
            <a:br>
              <a:rPr lang="en-US" sz="1600" dirty="0" smtClean="0"/>
            </a:br>
            <a:r>
              <a:rPr lang="en-US" sz="1600" dirty="0" smtClean="0"/>
              <a:t>focus quads</a:t>
            </a:r>
          </a:p>
          <a:p>
            <a:pPr lvl="1">
              <a:defRPr/>
            </a:pPr>
            <a:r>
              <a:rPr lang="en-US" sz="1600" dirty="0" smtClean="0"/>
              <a:t>Beyond </a:t>
            </a:r>
            <a:r>
              <a:rPr lang="en-US" sz="1600" dirty="0" err="1" smtClean="0"/>
              <a:t>NbTi</a:t>
            </a:r>
            <a:r>
              <a:rPr lang="en-US" sz="1600" dirty="0" smtClean="0"/>
              <a:t> without making the quads </a:t>
            </a:r>
            <a:br>
              <a:rPr lang="en-US" sz="1600" dirty="0" smtClean="0"/>
            </a:br>
            <a:r>
              <a:rPr lang="en-US" sz="1600" dirty="0" smtClean="0"/>
              <a:t>unmanageably long.</a:t>
            </a:r>
          </a:p>
          <a:p>
            <a:pPr lvl="1">
              <a:defRPr/>
            </a:pPr>
            <a:r>
              <a:rPr lang="en-US" sz="1600" dirty="0" smtClean="0">
                <a:latin typeface="Wingdings"/>
                <a:ea typeface="Wingdings"/>
                <a:cs typeface="Wingdings"/>
                <a:sym typeface="Wingdings"/>
              </a:rPr>
              <a:t></a:t>
            </a:r>
            <a:r>
              <a:rPr lang="en-US" sz="1600" dirty="0" smtClean="0"/>
              <a:t>Requires Nb</a:t>
            </a:r>
            <a:r>
              <a:rPr lang="en-US" sz="1600" baseline="-25000" dirty="0" smtClean="0"/>
              <a:t>3</a:t>
            </a:r>
            <a:r>
              <a:rPr lang="en-US" sz="1600" dirty="0" smtClean="0"/>
              <a:t>Sn </a:t>
            </a:r>
          </a:p>
          <a:p>
            <a:pPr lvl="2">
              <a:defRPr/>
            </a:pPr>
            <a:r>
              <a:rPr lang="en-US" sz="1600" dirty="0" smtClean="0"/>
              <a:t>never before used in an accelerator!</a:t>
            </a:r>
          </a:p>
          <a:p>
            <a:pPr lvl="2">
              <a:defRPr/>
            </a:pPr>
            <a:r>
              <a:rPr lang="en-US" sz="1600" dirty="0" smtClean="0"/>
              <a:t>Nb3Sn R&amp;D key component of LARP</a:t>
            </a:r>
          </a:p>
          <a:p>
            <a:pPr marL="914400" lvl="2" indent="0">
              <a:buNone/>
              <a:defRPr/>
            </a:pPr>
            <a:endParaRPr lang="en-US" sz="1600" dirty="0" smtClean="0"/>
          </a:p>
          <a:p>
            <a:pPr>
              <a:defRPr/>
            </a:pPr>
            <a:r>
              <a:rPr lang="en-US" sz="1800" dirty="0" smtClean="0"/>
              <a:t>BUT, reducing </a:t>
            </a:r>
            <a:r>
              <a:rPr lang="en-US" sz="1800" dirty="0">
                <a:latin typeface="Symbol" charset="2"/>
                <a:cs typeface="Symbol" charset="2"/>
              </a:rPr>
              <a:t>b</a:t>
            </a:r>
            <a:r>
              <a:rPr lang="en-US" sz="1800" dirty="0" smtClean="0"/>
              <a:t>* </a:t>
            </a:r>
            <a:r>
              <a:rPr lang="en-US" sz="1800" i="1" dirty="0" smtClean="0"/>
              <a:t>increases</a:t>
            </a:r>
            <a:r>
              <a:rPr lang="en-US" sz="1800" dirty="0" smtClean="0"/>
              <a:t> the </a:t>
            </a:r>
            <a:br>
              <a:rPr lang="en-US" sz="1800" dirty="0" smtClean="0"/>
            </a:br>
            <a:r>
              <a:rPr lang="en-US" sz="1800" dirty="0" smtClean="0"/>
              <a:t>effect of crossing angle</a:t>
            </a:r>
          </a:p>
          <a:p>
            <a:pPr>
              <a:defRPr/>
            </a:pPr>
            <a:endParaRPr lang="en-US" sz="1800" dirty="0"/>
          </a:p>
          <a:p>
            <a:pPr>
              <a:defRPr/>
            </a:pPr>
            <a:endParaRPr lang="en-US" sz="1800" dirty="0" smtClean="0"/>
          </a:p>
          <a:p>
            <a:pPr>
              <a:defRPr/>
            </a:pPr>
            <a:endParaRPr lang="en-US" sz="1800" dirty="0"/>
          </a:p>
          <a:p>
            <a:pPr>
              <a:defRPr/>
            </a:pPr>
            <a:endParaRPr lang="en-US" sz="1400" dirty="0" smtClean="0"/>
          </a:p>
          <a:p>
            <a:pPr>
              <a:defRPr/>
            </a:pPr>
            <a:endParaRPr lang="en-US" sz="1800" dirty="0"/>
          </a:p>
          <a:p>
            <a:pPr marL="0" indent="0">
              <a:buFontTx/>
              <a:buNone/>
              <a:defRPr/>
            </a:pPr>
            <a:endParaRPr lang="en-US" sz="1800" dirty="0" smtClean="0"/>
          </a:p>
        </p:txBody>
      </p:sp>
      <p:graphicFrame>
        <p:nvGraphicFramePr>
          <p:cNvPr id="21508" name="Object 6"/>
          <p:cNvGraphicFramePr>
            <a:graphicFrameLocks noChangeAspect="1"/>
          </p:cNvGraphicFramePr>
          <p:nvPr/>
        </p:nvGraphicFramePr>
        <p:xfrm>
          <a:off x="1230313" y="4159250"/>
          <a:ext cx="2168525" cy="1460500"/>
        </p:xfrm>
        <a:graphic>
          <a:graphicData uri="http://schemas.openxmlformats.org/presentationml/2006/ole">
            <mc:AlternateContent xmlns:mc="http://schemas.openxmlformats.org/markup-compatibility/2006">
              <mc:Choice xmlns:v="urn:schemas-microsoft-com:vml" Requires="v">
                <p:oleObj spid="_x0000_s21537" name="Equation" r:id="rId3" imgW="1092200" imgH="736600" progId="Equation.3">
                  <p:embed/>
                </p:oleObj>
              </mc:Choice>
              <mc:Fallback>
                <p:oleObj name="Equation" r:id="rId3" imgW="1092200" imgH="736600" progId="Equation.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313" y="4159250"/>
                        <a:ext cx="216852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1509" name="Picture 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264025" y="3121025"/>
            <a:ext cx="4643438"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9"/>
          <p:cNvSpPr txBox="1">
            <a:spLocks noChangeArrowheads="1"/>
          </p:cNvSpPr>
          <p:nvPr/>
        </p:nvSpPr>
        <p:spPr bwMode="auto">
          <a:xfrm>
            <a:off x="1319213" y="5980113"/>
            <a:ext cx="1905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r>
              <a:rPr lang="en-US" sz="1600">
                <a:solidFill>
                  <a:srgbClr val="FF0000"/>
                </a:solidFill>
              </a:rPr>
              <a:t>“</a:t>
            </a:r>
            <a:r>
              <a:rPr lang="en-US" altLang="ja-JP" sz="1600">
                <a:solidFill>
                  <a:srgbClr val="FF0000"/>
                </a:solidFill>
              </a:rPr>
              <a:t>Piwinski Angle</a:t>
            </a:r>
            <a:r>
              <a:rPr lang="en-US" sz="1600">
                <a:solidFill>
                  <a:srgbClr val="FF0000"/>
                </a:solidFill>
              </a:rPr>
              <a:t>”</a:t>
            </a:r>
          </a:p>
        </p:txBody>
      </p:sp>
      <p:cxnSp>
        <p:nvCxnSpPr>
          <p:cNvPr id="12" name="Straight Arrow Connector 11"/>
          <p:cNvCxnSpPr/>
          <p:nvPr/>
        </p:nvCxnSpPr>
        <p:spPr>
          <a:xfrm flipV="1">
            <a:off x="2393950" y="5581650"/>
            <a:ext cx="207963" cy="398463"/>
          </a:xfrm>
          <a:prstGeom prst="straightConnector1">
            <a:avLst/>
          </a:prstGeom>
          <a:ln w="254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0"/>
          </p:nvPr>
        </p:nvSpPr>
        <p:spPr/>
        <p:txBody>
          <a:bodyPr/>
          <a:lstStyle/>
          <a:p>
            <a:pPr>
              <a:defRPr/>
            </a:pPr>
            <a:r>
              <a:rPr lang="en-US" smtClean="0"/>
              <a:t>LARP Project Review, June 10, 2013</a:t>
            </a:r>
            <a:endParaRPr lang="en-US"/>
          </a:p>
        </p:txBody>
      </p:sp>
      <p:sp>
        <p:nvSpPr>
          <p:cNvPr id="21513"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F885F1DC-DCC8-864E-8986-A8ED431786D0}" type="slidenum">
              <a:rPr lang="en-US" sz="1200">
                <a:solidFill>
                  <a:srgbClr val="FFFFFF"/>
                </a:solidFill>
              </a:rPr>
              <a:pPr eaLnBrk="1" hangingPunct="1"/>
              <a:t>7</a:t>
            </a:fld>
            <a:endParaRPr lang="en-US" sz="1200">
              <a:solidFill>
                <a:srgbClr val="FFFFFF"/>
              </a:solidFill>
            </a:endParaRPr>
          </a:p>
        </p:txBody>
      </p:sp>
      <p:pic>
        <p:nvPicPr>
          <p:cNvPr id="21514" name="Content Placeholder 4" descr="twiss_ir5b1.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257800" y="19050"/>
            <a:ext cx="32464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1515" name="Freeform 6"/>
          <p:cNvSpPr>
            <a:spLocks/>
          </p:cNvSpPr>
          <p:nvPr/>
        </p:nvSpPr>
        <p:spPr bwMode="auto">
          <a:xfrm>
            <a:off x="2514600" y="280988"/>
            <a:ext cx="4187825" cy="1228725"/>
          </a:xfrm>
          <a:custGeom>
            <a:avLst/>
            <a:gdLst>
              <a:gd name="T0" fmla="*/ 0 w 4035778"/>
              <a:gd name="T1" fmla="*/ 1186786 h 1229202"/>
              <a:gd name="T2" fmla="*/ 1405821 w 4035778"/>
              <a:gd name="T3" fmla="*/ 1102119 h 1229202"/>
              <a:gd name="T4" fmla="*/ 3192387 w 4035778"/>
              <a:gd name="T5" fmla="*/ 43786 h 1229202"/>
              <a:gd name="T6" fmla="*/ 4188178 w 4035778"/>
              <a:gd name="T7" fmla="*/ 100230 h 12292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35778" h="1229202">
                <a:moveTo>
                  <a:pt x="0" y="1186786"/>
                </a:moveTo>
                <a:cubicBezTo>
                  <a:pt x="483305" y="1222063"/>
                  <a:pt x="841962" y="1292619"/>
                  <a:pt x="1354666" y="1102119"/>
                </a:cubicBezTo>
                <a:cubicBezTo>
                  <a:pt x="1867370" y="911619"/>
                  <a:pt x="2629370" y="210767"/>
                  <a:pt x="3076222" y="43786"/>
                </a:cubicBezTo>
                <a:cubicBezTo>
                  <a:pt x="3459574" y="-80862"/>
                  <a:pt x="4035778" y="100230"/>
                  <a:pt x="4035778" y="100230"/>
                </a:cubicBezTo>
              </a:path>
            </a:pathLst>
          </a:custGeom>
          <a:noFill/>
          <a:ln w="25400">
            <a:solidFill>
              <a:srgbClr val="FF0000"/>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219200" y="533400"/>
            <a:ext cx="6400800" cy="5943600"/>
          </a:xfrm>
          <a:prstGeom prst="rect">
            <a:avLst/>
          </a:prstGeom>
          <a:solidFill>
            <a:srgbClr val="FFF8FF"/>
          </a:solidFill>
          <a:ln w="9525">
            <a:solidFill>
              <a:srgbClr val="000000"/>
            </a:solidFill>
            <a:round/>
            <a:headEnd/>
            <a:tailEnd/>
          </a:ln>
        </p:spPr>
        <p:txBody>
          <a:bodyPr/>
          <a:lstStyle/>
          <a:p>
            <a:endParaRPr lang="en-US"/>
          </a:p>
        </p:txBody>
      </p:sp>
      <p:sp>
        <p:nvSpPr>
          <p:cNvPr id="22530" name="Title 12"/>
          <p:cNvSpPr>
            <a:spLocks noGrp="1"/>
          </p:cNvSpPr>
          <p:nvPr>
            <p:ph type="title"/>
          </p:nvPr>
        </p:nvSpPr>
        <p:spPr>
          <a:xfrm>
            <a:off x="461963" y="0"/>
            <a:ext cx="8491537" cy="463550"/>
          </a:xfrm>
        </p:spPr>
        <p:txBody>
          <a:bodyPr/>
          <a:lstStyle/>
          <a:p>
            <a:r>
              <a:rPr lang="en-US">
                <a:latin typeface="Arial" charset="0"/>
              </a:rPr>
              <a:t>Relevance of LARP to CERN Upgrade*</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2400" y="741363"/>
            <a:ext cx="56578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4488" y="5926138"/>
            <a:ext cx="543718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a:off x="2959100" y="2584450"/>
            <a:ext cx="399415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498600" y="2814638"/>
            <a:ext cx="541496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535" name="TextBox 20"/>
          <p:cNvSpPr txBox="1">
            <a:spLocks noChangeArrowheads="1"/>
          </p:cNvSpPr>
          <p:nvPr/>
        </p:nvSpPr>
        <p:spPr bwMode="auto">
          <a:xfrm>
            <a:off x="2343150" y="5580063"/>
            <a:ext cx="3457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ctr" eaLnBrk="1" hangingPunct="1"/>
            <a:r>
              <a:rPr lang="en-US">
                <a:solidFill>
                  <a:schemeClr val="bg1"/>
                </a:solidFill>
              </a:rPr>
              <a:t>(…)</a:t>
            </a:r>
          </a:p>
        </p:txBody>
      </p:sp>
      <p:cxnSp>
        <p:nvCxnSpPr>
          <p:cNvPr id="26" name="Straight Connector 25"/>
          <p:cNvCxnSpPr/>
          <p:nvPr/>
        </p:nvCxnSpPr>
        <p:spPr>
          <a:xfrm flipV="1">
            <a:off x="4264025" y="5310188"/>
            <a:ext cx="1331913"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2538" name="TextBox 30"/>
          <p:cNvSpPr txBox="1">
            <a:spLocks noChangeArrowheads="1"/>
          </p:cNvSpPr>
          <p:nvPr/>
        </p:nvSpPr>
        <p:spPr bwMode="auto">
          <a:xfrm>
            <a:off x="3124200" y="457200"/>
            <a:ext cx="4608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algn="l" eaLnBrk="1" hangingPunct="1"/>
            <a:r>
              <a:rPr lang="en-US" sz="1600">
                <a:solidFill>
                  <a:srgbClr val="FF0000"/>
                </a:solidFill>
              </a:rPr>
              <a:t>Letter to Dennis Kovar, Head, DOE </a:t>
            </a:r>
            <a:br>
              <a:rPr lang="en-US" sz="1600">
                <a:solidFill>
                  <a:srgbClr val="FF0000"/>
                </a:solidFill>
              </a:rPr>
            </a:br>
            <a:r>
              <a:rPr lang="en-US" sz="1600">
                <a:solidFill>
                  <a:srgbClr val="FF0000"/>
                </a:solidFill>
              </a:rPr>
              <a:t>Office of High Energy Physics, 17-August-2010</a:t>
            </a:r>
          </a:p>
        </p:txBody>
      </p:sp>
      <p:cxnSp>
        <p:nvCxnSpPr>
          <p:cNvPr id="34" name="Straight Arrow Connector 33"/>
          <p:cNvCxnSpPr>
            <a:stCxn id="22538" idx="1"/>
          </p:cNvCxnSpPr>
          <p:nvPr/>
        </p:nvCxnSpPr>
        <p:spPr>
          <a:xfrm flipH="1">
            <a:off x="2497138" y="749300"/>
            <a:ext cx="627062" cy="2222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pPr>
              <a:defRPr/>
            </a:pPr>
            <a:r>
              <a:rPr lang="en-US" smtClean="0"/>
              <a:t>LARP Project Review, June 10, 2013</a:t>
            </a:r>
            <a:endParaRPr lang="en-US"/>
          </a:p>
        </p:txBody>
      </p:sp>
      <p:sp>
        <p:nvSpPr>
          <p:cNvPr id="22541"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233BF5C9-9579-B94C-84C7-BE661AAA1A60}" type="slidenum">
              <a:rPr lang="en-US" sz="1200">
                <a:solidFill>
                  <a:srgbClr val="FFFFFF"/>
                </a:solidFill>
              </a:rPr>
              <a:pPr eaLnBrk="1" hangingPunct="1"/>
              <a:t>8</a:t>
            </a:fld>
            <a:endParaRPr lang="en-US" sz="1200">
              <a:solidFill>
                <a:srgbClr val="FFFFFF"/>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685800" y="-152400"/>
            <a:ext cx="7162800" cy="990600"/>
          </a:xfrm>
        </p:spPr>
        <p:txBody>
          <a:bodyPr/>
          <a:lstStyle/>
          <a:p>
            <a:r>
              <a:rPr lang="en-US">
                <a:latin typeface="Arial" charset="0"/>
              </a:rPr>
              <a:t>New Direction for LARP</a:t>
            </a:r>
          </a:p>
        </p:txBody>
      </p:sp>
      <p:sp>
        <p:nvSpPr>
          <p:cNvPr id="23554" name="Content Placeholder 2"/>
          <p:cNvSpPr>
            <a:spLocks noGrp="1"/>
          </p:cNvSpPr>
          <p:nvPr>
            <p:ph idx="1"/>
          </p:nvPr>
        </p:nvSpPr>
        <p:spPr>
          <a:xfrm>
            <a:off x="304800" y="838200"/>
            <a:ext cx="8580438" cy="4000500"/>
          </a:xfrm>
        </p:spPr>
        <p:txBody>
          <a:bodyPr/>
          <a:lstStyle/>
          <a:p>
            <a:r>
              <a:rPr lang="en-US" sz="2000" dirty="0">
                <a:latin typeface="Arial" charset="0"/>
              </a:rPr>
              <a:t>LARP has historically been an R&amp;D organization</a:t>
            </a:r>
          </a:p>
          <a:p>
            <a:pPr lvl="1"/>
            <a:r>
              <a:rPr lang="en-US" sz="1800" dirty="0">
                <a:latin typeface="Arial" charset="0"/>
              </a:rPr>
              <a:t>Not well structured for hard deliverables</a:t>
            </a:r>
          </a:p>
          <a:p>
            <a:pPr lvl="1"/>
            <a:r>
              <a:rPr lang="en-US" sz="1800" dirty="0">
                <a:latin typeface="Arial" charset="0"/>
              </a:rPr>
              <a:t>CERN upgrade plans in a state of flux</a:t>
            </a:r>
          </a:p>
          <a:p>
            <a:r>
              <a:rPr lang="en-US" sz="2000" dirty="0">
                <a:latin typeface="Arial" charset="0"/>
              </a:rPr>
              <a:t>Recent developments</a:t>
            </a:r>
          </a:p>
          <a:p>
            <a:pPr lvl="1"/>
            <a:r>
              <a:rPr lang="en-US" sz="1800" dirty="0">
                <a:latin typeface="Arial" charset="0"/>
              </a:rPr>
              <a:t>CERN has formalized the planning for the luminosity upgrade</a:t>
            </a:r>
          </a:p>
          <a:p>
            <a:pPr lvl="1"/>
            <a:r>
              <a:rPr lang="en-US" sz="1800" dirty="0">
                <a:latin typeface="Arial" charset="0"/>
              </a:rPr>
              <a:t>In June 2012, CERN chose 150 mm as the aperture for the final focus quads</a:t>
            </a:r>
          </a:p>
          <a:p>
            <a:r>
              <a:rPr lang="en-US" sz="2000" dirty="0">
                <a:latin typeface="Arial" charset="0"/>
              </a:rPr>
              <a:t>At the DOE’s request, we are in the process of transforming LARP into a project to encompass </a:t>
            </a:r>
            <a:r>
              <a:rPr lang="en-US" sz="2000" i="1" dirty="0">
                <a:latin typeface="Arial" charset="0"/>
              </a:rPr>
              <a:t>all</a:t>
            </a:r>
            <a:r>
              <a:rPr lang="en-US" sz="2000" dirty="0">
                <a:latin typeface="Arial" charset="0"/>
              </a:rPr>
              <a:t> US contributions to the luminosity upgrade of the LHC.</a:t>
            </a:r>
          </a:p>
          <a:p>
            <a:r>
              <a:rPr lang="en-US" sz="2000" dirty="0">
                <a:latin typeface="Arial" charset="0"/>
              </a:rPr>
              <a:t>Budget Guidance</a:t>
            </a:r>
          </a:p>
          <a:p>
            <a:pPr lvl="1"/>
            <a:r>
              <a:rPr lang="en-US" sz="1800" dirty="0">
                <a:latin typeface="Arial" charset="0"/>
              </a:rPr>
              <a:t>Flat-Flat LARP funding @ ~$12.4M/year through FY16</a:t>
            </a:r>
          </a:p>
          <a:p>
            <a:pPr lvl="1"/>
            <a:r>
              <a:rPr lang="en-US" sz="1800" dirty="0">
                <a:latin typeface="Arial" charset="0"/>
              </a:rPr>
              <a:t>A total of $200M (then year dollars) TPC, assuming CD-3 at approximately the beginning of FY17</a:t>
            </a:r>
          </a:p>
          <a:p>
            <a:pPr lvl="1"/>
            <a:r>
              <a:rPr lang="en-US" sz="1800" dirty="0">
                <a:latin typeface="Arial" charset="0"/>
              </a:rPr>
              <a:t>“Some amount” of General Accelerator </a:t>
            </a:r>
            <a:r>
              <a:rPr lang="en-US" sz="1800" dirty="0" smtClean="0">
                <a:latin typeface="Arial" charset="0"/>
              </a:rPr>
              <a:t>Research and Development </a:t>
            </a:r>
            <a:r>
              <a:rPr lang="en-US" sz="1800" dirty="0">
                <a:latin typeface="Arial" charset="0"/>
              </a:rPr>
              <a:t>(</a:t>
            </a:r>
            <a:r>
              <a:rPr lang="en-US" sz="1800" dirty="0" smtClean="0">
                <a:latin typeface="Arial" charset="0"/>
              </a:rPr>
              <a:t>GAR D</a:t>
            </a:r>
            <a:r>
              <a:rPr lang="en-US" sz="1800" dirty="0">
                <a:latin typeface="Arial" charset="0"/>
              </a:rPr>
              <a:t>) funds invested in support of this </a:t>
            </a:r>
            <a:r>
              <a:rPr lang="en-US" sz="1800" dirty="0" smtClean="0">
                <a:latin typeface="Arial" charset="0"/>
              </a:rPr>
              <a:t>program.</a:t>
            </a:r>
            <a:endParaRPr lang="en-US" sz="1800" dirty="0">
              <a:latin typeface="Arial" charset="0"/>
            </a:endParaRPr>
          </a:p>
        </p:txBody>
      </p:sp>
      <p:sp>
        <p:nvSpPr>
          <p:cNvPr id="7" name="Footer Placeholder 6"/>
          <p:cNvSpPr>
            <a:spLocks noGrp="1"/>
          </p:cNvSpPr>
          <p:nvPr>
            <p:ph type="ftr" sz="quarter" idx="10"/>
          </p:nvPr>
        </p:nvSpPr>
        <p:spPr/>
        <p:txBody>
          <a:bodyPr/>
          <a:lstStyle/>
          <a:p>
            <a:pPr>
              <a:defRPr/>
            </a:pPr>
            <a:r>
              <a:rPr lang="en-US" dirty="0" smtClean="0"/>
              <a:t>LARP Project Review, June 10, 2013</a:t>
            </a:r>
            <a:endParaRPr lang="en-US" dirty="0"/>
          </a:p>
        </p:txBody>
      </p:sp>
      <p:sp>
        <p:nvSpPr>
          <p:cNvPr id="23556" name="Slide Number Placeholder 7"/>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6pPr>
            <a:lvl7pPr marL="29718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7pPr>
            <a:lvl8pPr marL="34290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8pPr>
            <a:lvl9pPr marL="3886200" indent="-228600" algn="r" eaLnBrk="0" fontAlgn="base" hangingPunct="0">
              <a:spcBef>
                <a:spcPct val="20000"/>
              </a:spcBef>
              <a:spcAft>
                <a:spcPct val="0"/>
              </a:spcAft>
              <a:buClr>
                <a:srgbClr val="FFFF00"/>
              </a:buClr>
              <a:buSzPct val="80000"/>
              <a:buFont typeface="Wingdings" charset="0"/>
              <a:defRPr sz="2400">
                <a:solidFill>
                  <a:schemeClr val="tx1"/>
                </a:solidFill>
                <a:latin typeface="Arial" charset="0"/>
                <a:ea typeface="ＭＳ Ｐゴシック" charset="0"/>
              </a:defRPr>
            </a:lvl9pPr>
          </a:lstStyle>
          <a:p>
            <a:pPr eaLnBrk="1" hangingPunct="1"/>
            <a:fld id="{5EF64AC6-2BA1-1542-98B7-ED2FC455DA90}" type="slidenum">
              <a:rPr lang="en-US" sz="1200">
                <a:solidFill>
                  <a:srgbClr val="FFFFFF"/>
                </a:solidFill>
              </a:rPr>
              <a:pPr eaLnBrk="1" hangingPunct="1"/>
              <a:t>9</a:t>
            </a:fld>
            <a:endParaRPr lang="en-US" sz="1200">
              <a:solidFill>
                <a:srgbClr val="FFFFFF"/>
              </a:solidFill>
            </a:endParaRPr>
          </a:p>
        </p:txBody>
      </p:sp>
      <p:sp>
        <p:nvSpPr>
          <p:cNvPr id="23557" name="Rectangle 1"/>
          <p:cNvSpPr>
            <a:spLocks noChangeArrowheads="1"/>
          </p:cNvSpPr>
          <p:nvPr/>
        </p:nvSpPr>
        <p:spPr bwMode="auto">
          <a:xfrm>
            <a:off x="685800" y="2590800"/>
            <a:ext cx="7620000" cy="609600"/>
          </a:xfrm>
          <a:prstGeom prst="rect">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FF0000"/>
          </a:solidFill>
        </a:ln>
      </a:spPr>
      <a:bodyPr vert="horz" wrap="square" lIns="91440" tIns="45720" rIns="91440" bIns="45720" numCol="1" rtlCol="0"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1041</TotalTime>
  <Words>2146</Words>
  <Application>Microsoft Macintosh PowerPoint</Application>
  <PresentationFormat>On-screen Show (4:3)</PresentationFormat>
  <Paragraphs>322</Paragraphs>
  <Slides>33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Factory</vt:lpstr>
      <vt:lpstr>Equation</vt:lpstr>
      <vt:lpstr>Proposed US Contributions to LHC Luminosity Upgrade  Eric Prebys Director, US LHC Accelerator Research Program (LARP) FRA Visiting Committee, March 28-29, 2013</vt:lpstr>
      <vt:lpstr>Motivation: The Big Picture</vt:lpstr>
      <vt:lpstr>Baseline LHC Upgrade Path</vt:lpstr>
      <vt:lpstr>HiLumi-LHC Design Study</vt:lpstr>
      <vt:lpstr>LARP History</vt:lpstr>
      <vt:lpstr>LARP Contributions to Current LHC Operation</vt:lpstr>
      <vt:lpstr>Key Components of HL-LHC</vt:lpstr>
      <vt:lpstr>Relevance of LARP to CERN Upgrade*</vt:lpstr>
      <vt:lpstr>New Direction for LARP</vt:lpstr>
      <vt:lpstr>GARD Funds</vt:lpstr>
      <vt:lpstr>(Rough) Budget Assumptions</vt:lpstr>
      <vt:lpstr>Candidate Deliverables Considered</vt:lpstr>
      <vt:lpstr>The Process</vt:lpstr>
      <vt:lpstr>In Broad Strokes….</vt:lpstr>
      <vt:lpstr>Feedback from CERN</vt:lpstr>
      <vt:lpstr>LARP Magnet Development Tree</vt:lpstr>
      <vt:lpstr>Proposed Magnet Contribution</vt:lpstr>
      <vt:lpstr>Crab Cavity Development</vt:lpstr>
      <vt:lpstr>Proposed Crab Cavity Contribution</vt:lpstr>
      <vt:lpstr>Feedback System</vt:lpstr>
      <vt:lpstr>High Bandwidth Feedback System</vt:lpstr>
      <vt:lpstr>Traditional LARP Structure</vt:lpstr>
      <vt:lpstr>Proposed New Structure</vt:lpstr>
      <vt:lpstr>Traditional (non-Project) LARP</vt:lpstr>
      <vt:lpstr>Some (random) LARP Activities</vt:lpstr>
      <vt:lpstr>Impact of LARP Personnel Programs</vt:lpstr>
      <vt:lpstr>Example: Hollow Electron Beam R&amp;D</vt:lpstr>
      <vt:lpstr>DOE Reaction and Ongoing Plans</vt:lpstr>
      <vt:lpstr>“Virtual CD” Process</vt:lpstr>
      <vt:lpstr>Goals for this Review</vt:lpstr>
      <vt:lpstr>Organization of Review</vt:lpstr>
      <vt:lpstr>Conclusion </vt:lpstr>
      <vt:lpstr>BACKUP Material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Accelerator Division</cp:lastModifiedBy>
  <cp:revision>77</cp:revision>
  <cp:lastPrinted>2013-06-07T19:32:58Z</cp:lastPrinted>
  <dcterms:created xsi:type="dcterms:W3CDTF">2008-08-01T20:03:26Z</dcterms:created>
  <dcterms:modified xsi:type="dcterms:W3CDTF">2013-06-07T19:33:38Z</dcterms:modified>
</cp:coreProperties>
</file>