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1007" r:id="rId2"/>
    <p:sldId id="1083" r:id="rId3"/>
    <p:sldId id="1078" r:id="rId4"/>
    <p:sldId id="1074" r:id="rId5"/>
    <p:sldId id="1087" r:id="rId6"/>
    <p:sldId id="1047" r:id="rId7"/>
    <p:sldId id="1081" r:id="rId8"/>
    <p:sldId id="1075" r:id="rId9"/>
    <p:sldId id="1045" r:id="rId10"/>
    <p:sldId id="1091" r:id="rId11"/>
    <p:sldId id="1059" r:id="rId12"/>
    <p:sldId id="1084" r:id="rId13"/>
    <p:sldId id="1085" r:id="rId14"/>
    <p:sldId id="1092" r:id="rId1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  <a:srgbClr val="003399"/>
    <a:srgbClr val="003366"/>
    <a:srgbClr val="800000"/>
    <a:srgbClr val="FF9966"/>
    <a:srgbClr val="FFFF66"/>
    <a:srgbClr val="FF3300"/>
    <a:srgbClr val="FFFF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9" autoAdjust="0"/>
    <p:restoredTop sz="98933" autoAdjust="0"/>
  </p:normalViewPr>
  <p:slideViewPr>
    <p:cSldViewPr>
      <p:cViewPr>
        <p:scale>
          <a:sx n="80" d="100"/>
          <a:sy n="80" d="100"/>
        </p:scale>
        <p:origin x="-31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0C248C74-A1BF-4A9C-97C3-5A5D6B022034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9282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28860" tIns="62735" rIns="128860" bIns="627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3900"/>
            <a:ext cx="4786313" cy="35893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697663" y="9131300"/>
            <a:ext cx="5730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8860" tIns="62735" rIns="128860" bIns="62735" anchor="ctr">
            <a:spAutoFit/>
          </a:bodyPr>
          <a:lstStyle/>
          <a:p>
            <a:pPr algn="r" defTabSz="1296988"/>
            <a:fld id="{E7B1BAEA-71C4-45DD-B483-2339FDD29BB8}" type="slidenum">
              <a:rPr lang="en-US" sz="2000">
                <a:latin typeface="Arial" charset="0"/>
              </a:rPr>
              <a:pPr algn="r" defTabSz="1296988"/>
              <a:t>‹#›</a:t>
            </a:fld>
            <a:endParaRPr lang="en-US" sz="2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98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2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8475" y="38100"/>
            <a:ext cx="2105025" cy="6286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"/>
            <a:ext cx="6162675" cy="6286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94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8100"/>
            <a:ext cx="8420100" cy="6286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3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"/>
            <a:ext cx="7505700" cy="736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3400" y="1193800"/>
            <a:ext cx="7759700" cy="5130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41726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6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254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450" y="1193800"/>
            <a:ext cx="3803650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1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63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95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67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62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6"/>
          <p:cNvSpPr>
            <a:spLocks noChangeShapeType="1"/>
          </p:cNvSpPr>
          <p:nvPr/>
        </p:nvSpPr>
        <p:spPr bwMode="auto">
          <a:xfrm flipH="1">
            <a:off x="0" y="6477000"/>
            <a:ext cx="9144000" cy="0"/>
          </a:xfrm>
          <a:prstGeom prst="line">
            <a:avLst/>
          </a:prstGeom>
          <a:noFill/>
          <a:ln w="76200">
            <a:solidFill>
              <a:srgbClr val="00279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"/>
            <a:ext cx="7505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193800"/>
            <a:ext cx="7759700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level5</a:t>
            </a:r>
          </a:p>
        </p:txBody>
      </p: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212725" y="6553200"/>
            <a:ext cx="28352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000" dirty="0" smtClean="0"/>
              <a:t>LARP review, Fermilab, 6/10/2013</a:t>
            </a:r>
          </a:p>
        </p:txBody>
      </p:sp>
      <p:sp>
        <p:nvSpPr>
          <p:cNvPr id="1030" name="Text Box 12"/>
          <p:cNvSpPr txBox="1">
            <a:spLocks noChangeArrowheads="1"/>
          </p:cNvSpPr>
          <p:nvPr userDrawn="1"/>
        </p:nvSpPr>
        <p:spPr bwMode="auto">
          <a:xfrm>
            <a:off x="3065463" y="6553200"/>
            <a:ext cx="29543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000" dirty="0" smtClean="0"/>
              <a:t>Magnet Project Overview – G. Sabbi</a:t>
            </a:r>
          </a:p>
        </p:txBody>
      </p:sp>
      <p:sp>
        <p:nvSpPr>
          <p:cNvPr id="1031" name="TextBox 7"/>
          <p:cNvSpPr txBox="1">
            <a:spLocks noChangeArrowheads="1"/>
          </p:cNvSpPr>
          <p:nvPr userDrawn="1"/>
        </p:nvSpPr>
        <p:spPr bwMode="auto">
          <a:xfrm>
            <a:off x="8656638" y="6543675"/>
            <a:ext cx="33496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E90346AF-ACFB-4C64-9BFA-79D3B779B3BC}" type="slidenum">
              <a:rPr lang="en-US" sz="1000" smtClean="0"/>
              <a:pPr>
                <a:defRPr/>
              </a:pPr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5pPr>
      <a:lvl6pPr marL="4572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6pPr>
      <a:lvl7pPr marL="9144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7pPr>
      <a:lvl8pPr marL="13716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8pPr>
      <a:lvl9pPr marL="1828800"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00279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—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w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9136" y="1676400"/>
            <a:ext cx="7586664" cy="182880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US" sz="2800" b="0" dirty="0" smtClean="0"/>
              <a:t>HL-LHC IR Quadrupole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1200" dirty="0" smtClean="0"/>
              <a:t>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Magnet Project Overview</a:t>
            </a:r>
            <a:endParaRPr lang="en-US" sz="2400" b="0" i="1" dirty="0" smtClean="0"/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61" y="542925"/>
            <a:ext cx="688339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33800"/>
            <a:ext cx="7815263" cy="190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GianLuca Sabbi</a:t>
            </a:r>
            <a:endParaRPr lang="en-US" sz="36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b="0" i="1" dirty="0" smtClean="0"/>
              <a:t>Internal Review of proposed US contributions to HL-LHC</a:t>
            </a:r>
          </a:p>
          <a:p>
            <a:pPr>
              <a:lnSpc>
                <a:spcPct val="80000"/>
              </a:lnSpc>
            </a:pPr>
            <a:endParaRPr lang="en-US" sz="2000" b="0" i="1" dirty="0" smtClean="0"/>
          </a:p>
          <a:p>
            <a:pPr>
              <a:lnSpc>
                <a:spcPct val="80000"/>
              </a:lnSpc>
            </a:pPr>
            <a:r>
              <a:rPr lang="en-US" sz="2000" b="0" i="1" dirty="0" smtClean="0"/>
              <a:t>Fermilab, June 10, 2013</a:t>
            </a:r>
          </a:p>
        </p:txBody>
      </p:sp>
      <p:pic>
        <p:nvPicPr>
          <p:cNvPr id="2053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6" y="524936"/>
            <a:ext cx="1719264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76200"/>
            <a:ext cx="60198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2000" dirty="0" smtClean="0">
                <a:solidFill>
                  <a:srgbClr val="FF0000"/>
                </a:solidFill>
                <a:latin typeface="Bitstream Vera Serif"/>
              </a:rPr>
              <a:t>Project schedule</a:t>
            </a:r>
            <a:endParaRPr lang="en-GB" sz="2000" dirty="0">
              <a:solidFill>
                <a:srgbClr val="FF0000"/>
              </a:solidFill>
              <a:latin typeface="Bitstream Vera Serif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5" y="499088"/>
            <a:ext cx="9144000" cy="6277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48050" y="469075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FY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254939" y="3803871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CD0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083239" y="3815746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2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658368" y="4109054"/>
            <a:ext cx="4603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CD3</a:t>
            </a:r>
            <a:endParaRPr lang="en-US" sz="11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796853" y="3810000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1</a:t>
            </a:r>
            <a:endParaRPr lang="en-US" sz="11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881206" y="5385551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 month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84125" y="6007026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18 month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54302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819400" y="334378"/>
            <a:ext cx="294022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Funding Profile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06680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38593" y="5247382"/>
            <a:ext cx="57004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Total IR Quad R&amp;D, prototype and production: 172M$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Production includes 35% contingency (design, labor, materials)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External contributions (CERN, GARD) not included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Project management not included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08765" y="1215049"/>
            <a:ext cx="5730875" cy="3890351"/>
            <a:chOff x="1508765" y="1066800"/>
            <a:chExt cx="5730875" cy="3890351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765" y="1066800"/>
              <a:ext cx="5730875" cy="3890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572552" y="1263031"/>
              <a:ext cx="4074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M$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1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332228"/>
            <a:ext cx="5900974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Assumed external contributions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4680" y="1219200"/>
            <a:ext cx="7985919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Prototype development phase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CERN: HQ testing; QXF short model program (tooling, coils, structure, testing); 250kg of conductor ordered in FY14 (under discussion)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CDP: Conductor procurements for about 500kg </a:t>
            </a:r>
            <a:r>
              <a:rPr lang="en-US" sz="2000" dirty="0"/>
              <a:t>in </a:t>
            </a:r>
            <a:r>
              <a:rPr lang="en-US" sz="2000" dirty="0" smtClean="0"/>
              <a:t>FY13-14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LBNL: Labor for HQ03 coil fabrication, magnet assembly, first test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FNAL: Labor for QXF mirror and LQXF test stand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Production phase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CERN: Half of the cold masses, integration in cryostat and final testing of US cold masses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External contributions are not included in LARP budget tables presented at the review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i="1" dirty="0"/>
              <a:t>A</a:t>
            </a:r>
            <a:r>
              <a:rPr lang="en-US" sz="2000" i="1" dirty="0" smtClean="0"/>
              <a:t>dditional contributions proposed by GARD (supporting studies, characterization and qualification of new conductors) are less critical and were not included in the baseline plan, pending further discussion</a:t>
            </a:r>
          </a:p>
        </p:txBody>
      </p:sp>
    </p:spTree>
    <p:extLst>
      <p:ext uri="{BB962C8B-B14F-4D97-AF65-F5344CB8AC3E}">
        <p14:creationId xmlns:p14="http://schemas.microsoft.com/office/powerpoint/2010/main" val="33453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807476" y="348343"/>
            <a:ext cx="5126724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Challenges and risk factors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180346"/>
            <a:ext cx="8229600" cy="506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Transitions from R&amp;D to project-like to project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Several aspects: technical, organization, funding (e.g. FY15-16)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Expanded collaboration to augment resources in prototype phase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LARP deliverables critically depend on external contributions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So far, tentative agreements but no formal framework/commitments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Differences in design approaches, goals, organization, time zones…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>
                <a:solidFill>
                  <a:srgbClr val="0033CC"/>
                </a:solidFill>
              </a:rPr>
              <a:t>D</a:t>
            </a:r>
            <a:r>
              <a:rPr lang="en-US" sz="2000" dirty="0" smtClean="0">
                <a:solidFill>
                  <a:srgbClr val="0033CC"/>
                </a:solidFill>
              </a:rPr>
              <a:t>istribution of work among labs</a:t>
            </a:r>
            <a:r>
              <a:rPr lang="en-US" sz="2000" dirty="0">
                <a:solidFill>
                  <a:srgbClr val="0033CC"/>
                </a:solidFill>
              </a:rPr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during production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LARP was directed and evolved into an integrated “virtual-lab” model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Critical to R&amp;D success, but less efficient in production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/>
              <a:t>K</a:t>
            </a:r>
            <a:r>
              <a:rPr lang="en-US" sz="2000" i="1" dirty="0" smtClean="0"/>
              <a:t>ey expertise and infrastructure is distributed across labs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Plans for magnet testing prior to shipping to CERN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No facility available for LQXF; proposals from FNAL &amp; BNL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Consider test goals, cost/schedule for facility upgrade and operations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More analysis is needed - planning a dedicated review later this year</a:t>
            </a:r>
          </a:p>
        </p:txBody>
      </p:sp>
    </p:spTree>
    <p:extLst>
      <p:ext uri="{BB962C8B-B14F-4D97-AF65-F5344CB8AC3E}">
        <p14:creationId xmlns:p14="http://schemas.microsoft.com/office/powerpoint/2010/main" val="9224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05200" y="322277"/>
            <a:ext cx="1938351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Summary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594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5594350"/>
            <a:ext cx="54292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175" y="5561013"/>
            <a:ext cx="99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Rev_Logo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5627688"/>
            <a:ext cx="838200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4" descr="DOE_OffOfScienc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605463"/>
            <a:ext cx="27432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3400" y="1295400"/>
            <a:ext cx="8229600" cy="404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Successful R&amp;D leading to selection of Nb3Sn as baseline for HL-LHC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Integrated design approach by HiLumi DS work packages: </a:t>
            </a:r>
            <a:r>
              <a:rPr lang="en-US" sz="2000" dirty="0"/>
              <a:t>g</a:t>
            </a:r>
            <a:r>
              <a:rPr lang="en-US" sz="2000" dirty="0" smtClean="0"/>
              <a:t>lobal optimization to exploit advantages of Nb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Sn and cope with limitations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DOE guidance following the 2012 review led to scope selection proposal and reorganization of the magnet program 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Baseline plans, schedule and budget were developed as part of the scope selection proposal and have been refined in recent months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Schedule: task durations are realistic but prototype development has overlapping steps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Budget: Funding is tight especially at the start; significant contributions from CERN and GARD programs have been assumed based on tentative agreements and will need to be formalized in the coming months </a:t>
            </a:r>
          </a:p>
        </p:txBody>
      </p:sp>
    </p:spTree>
    <p:extLst>
      <p:ext uri="{BB962C8B-B14F-4D97-AF65-F5344CB8AC3E}">
        <p14:creationId xmlns:p14="http://schemas.microsoft.com/office/powerpoint/2010/main" val="4223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250950" y="345565"/>
            <a:ext cx="621997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Agenda and Presentation Outline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349" y="1143000"/>
            <a:ext cx="5553259" cy="27813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676400" y="3962400"/>
            <a:ext cx="5791200" cy="233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Aft>
                <a:spcPts val="200"/>
              </a:spcAft>
            </a:pPr>
            <a:r>
              <a:rPr lang="en-US" sz="1800" u="sng" dirty="0" smtClean="0"/>
              <a:t>Presentation outline</a:t>
            </a:r>
            <a:r>
              <a:rPr lang="en-US" sz="1800" dirty="0" smtClean="0"/>
              <a:t>:</a:t>
            </a:r>
          </a:p>
          <a:p>
            <a:pPr eaLnBrk="1" hangingPunct="1">
              <a:spcAft>
                <a:spcPts val="200"/>
              </a:spcAft>
            </a:pPr>
            <a:endParaRPr lang="en-US" sz="800" dirty="0" smtClean="0"/>
          </a:p>
          <a:p>
            <a:pPr marL="285750" indent="-28575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/>
              <a:t>LARP magnet program goals and technical milestones</a:t>
            </a:r>
          </a:p>
          <a:p>
            <a:pPr marL="285750" indent="-28575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/>
              <a:t>Status of HiLumi design study </a:t>
            </a:r>
          </a:p>
          <a:p>
            <a:pPr marL="285750" indent="-28575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/>
              <a:t>Prototype development plan, CERN/GARD contributions</a:t>
            </a:r>
          </a:p>
          <a:p>
            <a:pPr marL="285750" indent="-28575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/>
              <a:t>Construction project plans</a:t>
            </a:r>
            <a:endParaRPr lang="en-US" sz="1800" dirty="0"/>
          </a:p>
          <a:p>
            <a:pPr marL="742950" lvl="1" indent="-28575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i="1" dirty="0"/>
              <a:t>D</a:t>
            </a:r>
            <a:r>
              <a:rPr lang="en-US" sz="1800" i="1" dirty="0" smtClean="0"/>
              <a:t>eliverables, schedule and funding profile</a:t>
            </a:r>
          </a:p>
          <a:p>
            <a:pPr marL="285750" indent="-285750" eaLnBrk="1" hangingPunct="1">
              <a:spcAft>
                <a:spcPts val="200"/>
              </a:spcAft>
              <a:buFont typeface="Arial" pitchFamily="34" charset="0"/>
              <a:buChar char="•"/>
            </a:pPr>
            <a:r>
              <a:rPr lang="en-US" sz="1800" dirty="0" smtClean="0"/>
              <a:t>Specific challenges and risk factors (near/medium term)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70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520950" y="346075"/>
            <a:ext cx="441325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>
                <a:solidFill>
                  <a:srgbClr val="FF0000"/>
                </a:solidFill>
                <a:latin typeface="Bitstream Vera Serif"/>
              </a:rPr>
              <a:t>LARP Magnet Program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295400" y="990600"/>
            <a:ext cx="739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8382000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"/>
              </a:spcAft>
              <a:defRPr/>
            </a:pPr>
            <a:r>
              <a:rPr lang="en-US" sz="2000" u="sng" dirty="0" smtClean="0"/>
              <a:t>Goal</a:t>
            </a:r>
            <a:r>
              <a:rPr lang="en-US" sz="2000" dirty="0" smtClean="0"/>
              <a:t>: 	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Develop Nb</a:t>
            </a:r>
            <a:r>
              <a:rPr lang="en-US" sz="2000" b="1" baseline="-250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Sn quadrupoles for the LHC luminosity upgrade</a:t>
            </a:r>
          </a:p>
          <a:p>
            <a:pPr>
              <a:spcAft>
                <a:spcPts val="300"/>
              </a:spcAft>
              <a:defRPr/>
            </a:pPr>
            <a:r>
              <a:rPr lang="en-US" sz="2000" i="1" dirty="0" smtClean="0"/>
              <a:t>	</a:t>
            </a:r>
            <a:r>
              <a:rPr lang="en-US" sz="2000" i="1" dirty="0"/>
              <a:t>O</a:t>
            </a:r>
            <a:r>
              <a:rPr lang="en-US" sz="2000" i="1" dirty="0" smtClean="0"/>
              <a:t>perate at higher field (larger aperture) and temperature margin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479425" y="1905000"/>
            <a:ext cx="8397875" cy="4416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200"/>
              </a:spcBef>
              <a:defRPr/>
            </a:pPr>
            <a:r>
              <a:rPr lang="en-US" sz="2000" u="sng" dirty="0" smtClean="0"/>
              <a:t>R&amp;D phases</a:t>
            </a:r>
            <a:r>
              <a:rPr lang="en-US" sz="2000" dirty="0" smtClean="0"/>
              <a:t>:</a:t>
            </a:r>
          </a:p>
          <a:p>
            <a:pPr>
              <a:spcBef>
                <a:spcPts val="200"/>
              </a:spcBef>
              <a:defRPr/>
            </a:pPr>
            <a:endParaRPr lang="en-US" sz="400" dirty="0" smtClean="0">
              <a:solidFill>
                <a:srgbClr val="0033CC"/>
              </a:solidFill>
            </a:endParaRP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/>
              <a:t>2005-2010: </a:t>
            </a:r>
            <a:r>
              <a:rPr lang="en-US" sz="2000" dirty="0" smtClean="0">
                <a:solidFill>
                  <a:srgbClr val="0033CC"/>
                </a:solidFill>
              </a:rPr>
              <a:t>technology development: </a:t>
            </a:r>
            <a:r>
              <a:rPr lang="en-US" sz="2000" dirty="0" smtClean="0"/>
              <a:t>conductor, coil, structure  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/>
              <a:t>2007-2012: </a:t>
            </a:r>
            <a:r>
              <a:rPr lang="en-US" sz="2000" dirty="0" smtClean="0">
                <a:solidFill>
                  <a:srgbClr val="0033CC"/>
                </a:solidFill>
              </a:rPr>
              <a:t>length scale-up</a:t>
            </a:r>
            <a:r>
              <a:rPr lang="en-US" sz="2000" dirty="0" smtClean="0"/>
              <a:t> from 1 to 4 meters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/>
              <a:t>2009-2014: incorporation of </a:t>
            </a:r>
            <a:r>
              <a:rPr lang="en-US" sz="2000" dirty="0" smtClean="0">
                <a:solidFill>
                  <a:srgbClr val="0033CC"/>
                </a:solidFill>
              </a:rPr>
              <a:t>accelerator quality features</a:t>
            </a:r>
            <a:endParaRPr lang="en-US" sz="400" dirty="0" smtClean="0"/>
          </a:p>
          <a:p>
            <a:pPr>
              <a:spcBef>
                <a:spcPts val="200"/>
              </a:spcBef>
              <a:defRPr/>
            </a:pPr>
            <a:r>
              <a:rPr lang="en-US" sz="2000" u="sng" dirty="0" smtClean="0"/>
              <a:t>Program achievements to date</a:t>
            </a:r>
            <a:r>
              <a:rPr lang="en-US" sz="2000" dirty="0" smtClean="0"/>
              <a:t>:</a:t>
            </a:r>
          </a:p>
          <a:p>
            <a:pPr>
              <a:spcBef>
                <a:spcPts val="200"/>
              </a:spcBef>
              <a:defRPr/>
            </a:pPr>
            <a:endParaRPr lang="en-US" sz="400" dirty="0" smtClean="0"/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TQ</a:t>
            </a:r>
            <a:r>
              <a:rPr lang="en-US" sz="2000" dirty="0" smtClean="0"/>
              <a:t> models   (90 mm aperture,  1 m length) reached </a:t>
            </a:r>
            <a:r>
              <a:rPr lang="en-US" sz="2000" dirty="0" smtClean="0">
                <a:solidFill>
                  <a:srgbClr val="0033CC"/>
                </a:solidFill>
              </a:rPr>
              <a:t>240 T/m gradient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LQ</a:t>
            </a:r>
            <a:r>
              <a:rPr lang="en-US" sz="2000" dirty="0" smtClean="0"/>
              <a:t> models   (90 mm aperture,  4 m length) reached </a:t>
            </a:r>
            <a:r>
              <a:rPr lang="en-US" sz="2000" dirty="0" smtClean="0">
                <a:solidFill>
                  <a:srgbClr val="0033CC"/>
                </a:solidFill>
              </a:rPr>
              <a:t>220 T/m gradient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003399"/>
                </a:solidFill>
              </a:rPr>
              <a:t>HQ</a:t>
            </a:r>
            <a:r>
              <a:rPr lang="en-US" sz="2000" dirty="0" smtClean="0"/>
              <a:t> models (120 mm aperture, 1 m length) reached </a:t>
            </a:r>
            <a:r>
              <a:rPr lang="en-US" sz="2000" dirty="0" smtClean="0">
                <a:solidFill>
                  <a:srgbClr val="0033CC"/>
                </a:solidFill>
              </a:rPr>
              <a:t>184 T/m gradient</a:t>
            </a:r>
          </a:p>
          <a:p>
            <a:pPr>
              <a:spcBef>
                <a:spcPts val="200"/>
              </a:spcBef>
              <a:defRPr/>
            </a:pPr>
            <a:endParaRPr lang="en-US" sz="400" dirty="0" smtClean="0"/>
          </a:p>
          <a:p>
            <a:pPr>
              <a:spcBef>
                <a:spcPts val="200"/>
              </a:spcBef>
              <a:defRPr/>
            </a:pPr>
            <a:r>
              <a:rPr lang="en-US" sz="2000" u="sng" dirty="0" smtClean="0"/>
              <a:t>Current activities</a:t>
            </a:r>
            <a:r>
              <a:rPr lang="en-US" sz="2000" dirty="0" smtClean="0"/>
              <a:t>:</a:t>
            </a:r>
          </a:p>
          <a:p>
            <a:pPr>
              <a:spcBef>
                <a:spcPts val="200"/>
              </a:spcBef>
              <a:defRPr/>
            </a:pPr>
            <a:endParaRPr lang="en-US" sz="400" dirty="0" smtClean="0"/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/>
              <a:t>Optimization of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HQ</a:t>
            </a:r>
            <a:r>
              <a:rPr lang="en-US" sz="2000" dirty="0" smtClean="0">
                <a:solidFill>
                  <a:srgbClr val="0033CC"/>
                </a:solidFill>
              </a:rPr>
              <a:t>: full demonstration of accelerator quality 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/>
              <a:t>Fabrication of 4-meter Long HQ </a:t>
            </a:r>
            <a:r>
              <a:rPr lang="en-US" sz="2000" dirty="0" smtClean="0">
                <a:solidFill>
                  <a:srgbClr val="0033CC"/>
                </a:solidFill>
              </a:rPr>
              <a:t>(LHQ)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coils and test in mirror </a:t>
            </a:r>
          </a:p>
          <a:p>
            <a:pPr lvl="1">
              <a:spcBef>
                <a:spcPts val="200"/>
              </a:spcBef>
              <a:buFont typeface="Arial" charset="0"/>
              <a:buChar char="•"/>
              <a:defRPr/>
            </a:pPr>
            <a:r>
              <a:rPr lang="en-US" sz="2000" dirty="0" smtClean="0"/>
              <a:t>Design and planning of the </a:t>
            </a:r>
            <a:r>
              <a:rPr lang="en-US" sz="2000" dirty="0" smtClean="0">
                <a:solidFill>
                  <a:srgbClr val="0033CC"/>
                </a:solidFill>
              </a:rPr>
              <a:t>MQXF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0033CC"/>
                </a:solidFill>
              </a:rPr>
              <a:t>IR Quadrupole development</a:t>
            </a:r>
          </a:p>
        </p:txBody>
      </p:sp>
    </p:spTree>
    <p:extLst>
      <p:ext uri="{BB962C8B-B14F-4D97-AF65-F5344CB8AC3E}">
        <p14:creationId xmlns:p14="http://schemas.microsoft.com/office/powerpoint/2010/main" val="32463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667000" y="349250"/>
            <a:ext cx="4303358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LARP R&amp;D Milestones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02515" y="1309330"/>
            <a:ext cx="856048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2000" i="1" dirty="0" smtClean="0"/>
              <a:t>2004-2006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SQ</a:t>
            </a:r>
            <a:r>
              <a:rPr lang="en-US" sz="2000" dirty="0" smtClean="0">
                <a:solidFill>
                  <a:srgbClr val="0033CC"/>
                </a:solidFill>
              </a:rPr>
              <a:t> models:</a:t>
            </a:r>
            <a:endParaRPr lang="en-US" sz="2000" u="sng" dirty="0">
              <a:solidFill>
                <a:srgbClr val="0033CC"/>
              </a:solidFill>
            </a:endParaRPr>
          </a:p>
          <a:p>
            <a:pPr lvl="4">
              <a:spcAft>
                <a:spcPts val="300"/>
              </a:spcAft>
              <a:buFontTx/>
              <a:buChar char="•"/>
            </a:pPr>
            <a:r>
              <a:rPr lang="en-US" sz="2000" i="1" dirty="0"/>
              <a:t> </a:t>
            </a:r>
            <a:r>
              <a:rPr lang="en-US" sz="2000" dirty="0" smtClean="0"/>
              <a:t>Conductor/structure performance</a:t>
            </a:r>
            <a:r>
              <a:rPr lang="en-US" sz="2000" dirty="0"/>
              <a:t> </a:t>
            </a:r>
            <a:r>
              <a:rPr lang="en-US" sz="2000" dirty="0" smtClean="0"/>
              <a:t>in simplified configuration  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600" dirty="0"/>
          </a:p>
          <a:p>
            <a:pPr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2000" i="1" dirty="0" smtClean="0"/>
              <a:t>2006-2008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LR</a:t>
            </a:r>
            <a:r>
              <a:rPr lang="en-US" sz="2000" dirty="0" smtClean="0">
                <a:solidFill>
                  <a:srgbClr val="0033CC"/>
                </a:solidFill>
              </a:rPr>
              <a:t> models</a:t>
            </a:r>
            <a:endParaRPr lang="en-US" sz="2000" dirty="0">
              <a:solidFill>
                <a:srgbClr val="0033CC"/>
              </a:solidFill>
            </a:endParaRPr>
          </a:p>
          <a:p>
            <a:pPr lvl="4">
              <a:spcAft>
                <a:spcPts val="300"/>
              </a:spcAft>
              <a:buFontTx/>
              <a:buChar char="•"/>
            </a:pPr>
            <a:r>
              <a:rPr lang="en-US" sz="2000" i="1" dirty="0"/>
              <a:t> </a:t>
            </a:r>
            <a:r>
              <a:rPr lang="en-US" sz="2000" dirty="0" smtClean="0"/>
              <a:t>Racetrack </a:t>
            </a:r>
            <a:r>
              <a:rPr lang="en-US" sz="2000" dirty="0"/>
              <a:t>c</a:t>
            </a:r>
            <a:r>
              <a:rPr lang="en-US" sz="2000" dirty="0" smtClean="0"/>
              <a:t>oil </a:t>
            </a:r>
            <a:r>
              <a:rPr lang="en-US" sz="2000" dirty="0"/>
              <a:t>&amp; shell structure scale-up from 0.3 m to 4 m </a:t>
            </a:r>
          </a:p>
          <a:p>
            <a:pPr>
              <a:spcAft>
                <a:spcPts val="300"/>
              </a:spcAft>
            </a:pPr>
            <a:endParaRPr lang="en-US" sz="600" dirty="0" smtClean="0"/>
          </a:p>
          <a:p>
            <a:pPr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2000" i="1" dirty="0" smtClean="0"/>
              <a:t>2006-2010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TQ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models</a:t>
            </a:r>
          </a:p>
          <a:p>
            <a:pPr lvl="4">
              <a:spcAft>
                <a:spcPts val="300"/>
              </a:spcAft>
              <a:buFontTx/>
              <a:buChar char="•"/>
            </a:pPr>
            <a:r>
              <a:rPr lang="en-US" sz="2000" i="1" dirty="0"/>
              <a:t> </a:t>
            </a:r>
            <a:r>
              <a:rPr lang="en-US" sz="2000" dirty="0" smtClean="0"/>
              <a:t>Technology for cos2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 coils, new conductors, high stress test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600" dirty="0"/>
          </a:p>
          <a:p>
            <a:pPr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2000" i="1" dirty="0" smtClean="0"/>
              <a:t>2007-2012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LQ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models</a:t>
            </a:r>
          </a:p>
          <a:p>
            <a:pPr lvl="4">
              <a:spcAft>
                <a:spcPts val="300"/>
              </a:spcAft>
              <a:buFontTx/>
              <a:buChar char="•"/>
            </a:pPr>
            <a:r>
              <a:rPr lang="en-US" sz="2000" i="1" dirty="0"/>
              <a:t> </a:t>
            </a:r>
            <a:r>
              <a:rPr lang="en-US" sz="2000" dirty="0" smtClean="0"/>
              <a:t>Scale up of cos2</a:t>
            </a:r>
            <a:r>
              <a:rPr lang="en-US" sz="2000" dirty="0" smtClean="0">
                <a:latin typeface="Symbol" pitchFamily="18" charset="2"/>
              </a:rPr>
              <a:t>q</a:t>
            </a:r>
            <a:r>
              <a:rPr lang="en-US" sz="2000" dirty="0" smtClean="0"/>
              <a:t> quadrupole configuration to 4 m length 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600" dirty="0"/>
          </a:p>
          <a:p>
            <a:pPr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2000" i="1" dirty="0" smtClean="0"/>
              <a:t>2008-2014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HQ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models</a:t>
            </a:r>
          </a:p>
          <a:p>
            <a:pPr lvl="4">
              <a:spcAft>
                <a:spcPts val="300"/>
              </a:spcAft>
              <a:buFontTx/>
              <a:buChar char="•"/>
            </a:pPr>
            <a:r>
              <a:rPr lang="en-US" sz="2000" i="1" dirty="0"/>
              <a:t> </a:t>
            </a:r>
            <a:r>
              <a:rPr lang="en-US" sz="2000" dirty="0" smtClean="0"/>
              <a:t>Aperture scale-up, stress/protection limits, accelerator quality</a:t>
            </a:r>
            <a:endParaRPr lang="en-US" sz="2000" dirty="0"/>
          </a:p>
          <a:p>
            <a:pPr>
              <a:spcAft>
                <a:spcPts val="300"/>
              </a:spcAft>
            </a:pPr>
            <a:endParaRPr lang="en-US" sz="600" dirty="0"/>
          </a:p>
          <a:p>
            <a:pPr>
              <a:spcAft>
                <a:spcPts val="300"/>
              </a:spcAft>
            </a:pPr>
            <a:r>
              <a:rPr lang="en-US" sz="2000" dirty="0" smtClean="0"/>
              <a:t>   </a:t>
            </a:r>
            <a:r>
              <a:rPr lang="en-US" sz="2000" i="1" dirty="0" smtClean="0"/>
              <a:t>2010-2014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b="1" dirty="0" smtClean="0">
                <a:solidFill>
                  <a:srgbClr val="0033CC"/>
                </a:solidFill>
              </a:rPr>
              <a:t>LHQ</a:t>
            </a:r>
            <a:r>
              <a:rPr lang="en-US" sz="2000" dirty="0" smtClean="0">
                <a:solidFill>
                  <a:srgbClr val="0033CC"/>
                </a:solidFill>
              </a:rPr>
              <a:t> </a:t>
            </a:r>
            <a:r>
              <a:rPr lang="en-US" sz="2000" dirty="0">
                <a:solidFill>
                  <a:srgbClr val="0033CC"/>
                </a:solidFill>
              </a:rPr>
              <a:t>models</a:t>
            </a:r>
          </a:p>
          <a:p>
            <a:pPr lvl="4">
              <a:spcAft>
                <a:spcPts val="300"/>
              </a:spcAft>
              <a:buFontTx/>
              <a:buChar char="•"/>
            </a:pPr>
            <a:r>
              <a:rPr lang="en-US" sz="2000" i="1" dirty="0"/>
              <a:t> </a:t>
            </a:r>
            <a:r>
              <a:rPr lang="en-US" sz="2000" dirty="0" smtClean="0"/>
              <a:t>Scale-up of optimized coil technology to </a:t>
            </a:r>
            <a:r>
              <a:rPr lang="en-US" sz="2000" dirty="0"/>
              <a:t>4 </a:t>
            </a:r>
            <a:r>
              <a:rPr lang="en-US" sz="2000" dirty="0" smtClean="0"/>
              <a:t>m length 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1295400" y="990600"/>
            <a:ext cx="7391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745403" y="321902"/>
            <a:ext cx="3236784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Current activities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14300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1000" y="1407537"/>
            <a:ext cx="83820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99"/>
                </a:solidFill>
              </a:rPr>
              <a:t>Design of “QXF” 150 mm short models and prototypes (LARP+CERN)</a:t>
            </a:r>
          </a:p>
          <a:p>
            <a:pPr eaLnBrk="1" hangingPunct="1">
              <a:spcAft>
                <a:spcPts val="400"/>
              </a:spcAft>
            </a:pPr>
            <a:r>
              <a:rPr lang="en-US" sz="800" dirty="0" smtClean="0"/>
              <a:t>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Main focus on cable R&amp;D and tooling design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Forward look at other aspects to ensure compatibility with requirements</a:t>
            </a:r>
          </a:p>
          <a:p>
            <a:pPr eaLnBrk="1" hangingPunct="1">
              <a:spcAft>
                <a:spcPts val="400"/>
              </a:spcAft>
            </a:pPr>
            <a:endParaRPr lang="en-US" sz="800" dirty="0" smtClean="0"/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99"/>
                </a:solidFill>
              </a:rPr>
              <a:t>Completing R&amp;D in support of QXF and HL-LHC design</a:t>
            </a:r>
          </a:p>
          <a:p>
            <a:pPr eaLnBrk="1" hangingPunct="1">
              <a:spcAft>
                <a:spcPts val="400"/>
              </a:spcAft>
            </a:pPr>
            <a:endParaRPr lang="en-US" sz="800" dirty="0" smtClean="0"/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HQ02 </a:t>
            </a:r>
            <a:r>
              <a:rPr lang="en-US" sz="2000" dirty="0"/>
              <a:t>test </a:t>
            </a:r>
            <a:r>
              <a:rPr lang="en-US" sz="2000" dirty="0" smtClean="0"/>
              <a:t>underway, </a:t>
            </a:r>
            <a:r>
              <a:rPr lang="en-US" sz="2000" dirty="0"/>
              <a:t>with </a:t>
            </a:r>
            <a:r>
              <a:rPr lang="en-US" sz="2000" dirty="0" smtClean="0"/>
              <a:t>very positive results</a:t>
            </a:r>
          </a:p>
          <a:p>
            <a:pPr lvl="1" eaLnBrk="1" hangingPunct="1">
              <a:spcAft>
                <a:spcPts val="400"/>
              </a:spcAft>
            </a:pPr>
            <a:endParaRPr lang="en-US" sz="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1257300" lvl="2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Testing up to 15kA, 170 T/m (82%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SSL at 1.9K,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91% 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SSL at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4.5K)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 marL="1257300" lvl="2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Fast training to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80% operating level: 1-2 quenches</a:t>
            </a:r>
            <a:endParaRPr lang="en-US" sz="2000" i="1" dirty="0">
              <a:solidFill>
                <a:schemeClr val="accent6">
                  <a:lumMod val="75000"/>
                </a:schemeClr>
              </a:solidFill>
            </a:endParaRPr>
          </a:p>
          <a:p>
            <a:pPr marL="1257300" lvl="2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Flat ramp rate dependence up to 150-200 A/s</a:t>
            </a:r>
          </a:p>
          <a:p>
            <a:pPr marL="1257300" lvl="2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Large reduction (x10-20) of eddy current harmonics with core</a:t>
            </a:r>
          </a:p>
          <a:p>
            <a:pPr lvl="1" eaLnBrk="1" hangingPunct="1">
              <a:spcAft>
                <a:spcPts val="400"/>
              </a:spcAft>
            </a:pPr>
            <a:endParaRPr lang="en-US" sz="800" dirty="0" smtClean="0"/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/>
              <a:t>LHQ coil fabrication in process, first mirror test by the end of the year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HQ03 starting (with GARD support): </a:t>
            </a:r>
            <a:r>
              <a:rPr lang="en-US" sz="2000" dirty="0"/>
              <a:t>uniform </a:t>
            </a:r>
            <a:r>
              <a:rPr lang="en-US" sz="2000" dirty="0" smtClean="0"/>
              <a:t>coils, reproducibility</a:t>
            </a:r>
          </a:p>
        </p:txBody>
      </p:sp>
    </p:spTree>
    <p:extLst>
      <p:ext uri="{BB962C8B-B14F-4D97-AF65-F5344CB8AC3E}">
        <p14:creationId xmlns:p14="http://schemas.microsoft.com/office/powerpoint/2010/main" val="38585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48878" y="349250"/>
            <a:ext cx="576632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HiLumi Design Study Progress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24681" y="1233130"/>
            <a:ext cx="8138319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07/12: Choice of aperture and technology,150 </a:t>
            </a:r>
            <a:r>
              <a:rPr lang="en-US" sz="2000" dirty="0">
                <a:solidFill>
                  <a:srgbClr val="0033CC"/>
                </a:solidFill>
              </a:rPr>
              <a:t>mm </a:t>
            </a:r>
            <a:r>
              <a:rPr lang="en-US" sz="2000" dirty="0" smtClean="0">
                <a:solidFill>
                  <a:srgbClr val="0033CC"/>
                </a:solidFill>
              </a:rPr>
              <a:t>aperture Nb</a:t>
            </a:r>
            <a:r>
              <a:rPr lang="en-US" sz="2000" baseline="-25000" dirty="0" smtClean="0">
                <a:solidFill>
                  <a:srgbClr val="0033CC"/>
                </a:solidFill>
              </a:rPr>
              <a:t>3</a:t>
            </a:r>
            <a:r>
              <a:rPr lang="en-US" sz="2000" dirty="0" smtClean="0">
                <a:solidFill>
                  <a:srgbClr val="0033CC"/>
                </a:solidFill>
              </a:rPr>
              <a:t>Sn</a:t>
            </a:r>
            <a:endParaRPr lang="en-US" sz="2000" dirty="0">
              <a:solidFill>
                <a:srgbClr val="0033CC"/>
              </a:solidFill>
            </a:endParaRPr>
          </a:p>
          <a:p>
            <a:pPr eaLnBrk="1" hangingPunct="1">
              <a:spcAft>
                <a:spcPts val="0"/>
              </a:spcAft>
            </a:pPr>
            <a:endParaRPr lang="en-US" sz="800" dirty="0" smtClean="0">
              <a:solidFill>
                <a:srgbClr val="0033CC"/>
              </a:solidFill>
            </a:endParaRPr>
          </a:p>
          <a:p>
            <a:pPr marL="342900" indent="-342900"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03/13: Defined baseline </a:t>
            </a:r>
            <a:r>
              <a:rPr lang="en-US" sz="2000" dirty="0">
                <a:solidFill>
                  <a:srgbClr val="0033CC"/>
                </a:solidFill>
              </a:rPr>
              <a:t>IR layout </a:t>
            </a:r>
            <a:r>
              <a:rPr lang="en-US" sz="2000" i="1" dirty="0" smtClean="0"/>
              <a:t>(aperture, length, gradient)</a:t>
            </a:r>
          </a:p>
          <a:p>
            <a:pPr eaLnBrk="1" hangingPunct="1">
              <a:spcAft>
                <a:spcPts val="0"/>
              </a:spcAft>
            </a:pPr>
            <a:endParaRPr lang="en-US" sz="800" i="1" dirty="0" smtClean="0"/>
          </a:p>
          <a:p>
            <a:pPr marL="342900" indent="-342900"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Critical new information is continuously being provided:</a:t>
            </a:r>
            <a:endParaRPr lang="en-US" sz="2000" dirty="0">
              <a:solidFill>
                <a:srgbClr val="0033CC"/>
              </a:solidFill>
            </a:endParaRPr>
          </a:p>
          <a:p>
            <a:pPr eaLnBrk="1" hangingPunct="1">
              <a:spcAft>
                <a:spcPts val="0"/>
              </a:spcAft>
            </a:pPr>
            <a:endParaRPr lang="en-US" sz="800" i="1" dirty="0" smtClean="0"/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 smtClean="0"/>
              <a:t>Cooling options and corresponding channel sizes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 smtClean="0"/>
              <a:t>Shielding options and corresponding radiation doses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i="1" dirty="0" smtClean="0"/>
              <a:t>ield quality tables and limits on individual effects </a:t>
            </a:r>
            <a:endParaRPr lang="en-US" sz="2000" dirty="0" smtClean="0"/>
          </a:p>
          <a:p>
            <a:pPr eaLnBrk="1" hangingPunct="1">
              <a:spcAft>
                <a:spcPts val="0"/>
              </a:spcAft>
            </a:pPr>
            <a:endParaRPr lang="en-US" sz="800" dirty="0" smtClean="0"/>
          </a:p>
          <a:p>
            <a:pPr marL="342900" indent="-342900" eaLnBrk="1" hangingPunct="1">
              <a:spcAft>
                <a:spcPts val="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Main outcome: we have sufficient flexibility in the overall design to find solutions compatible with available magnet technology</a:t>
            </a:r>
          </a:p>
          <a:p>
            <a:pPr eaLnBrk="1" hangingPunct="1">
              <a:spcAft>
                <a:spcPts val="0"/>
              </a:spcAft>
            </a:pPr>
            <a:r>
              <a:rPr lang="en-US" sz="800" dirty="0" smtClean="0">
                <a:solidFill>
                  <a:srgbClr val="0033CC"/>
                </a:solidFill>
              </a:rPr>
              <a:t> 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 smtClean="0"/>
              <a:t>Interfacing with work packages on optics, layout/correctors, energy deposition/shielding, cooling, powering &amp; quench protection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i="1" dirty="0"/>
              <a:t>P</a:t>
            </a:r>
            <a:r>
              <a:rPr lang="en-US" sz="2000" i="1" dirty="0" smtClean="0"/>
              <a:t>erformance provided by </a:t>
            </a:r>
            <a:r>
              <a:rPr lang="en-US" sz="2000" i="1" dirty="0"/>
              <a:t>c</a:t>
            </a:r>
            <a:r>
              <a:rPr lang="en-US" sz="2000" i="1" dirty="0" smtClean="0"/>
              <a:t>urrent conductors, epoxy resins, coil technology, support structures, is acceptable for HL-LHC</a:t>
            </a:r>
            <a:endParaRPr lang="en-US" sz="2000" i="1" dirty="0"/>
          </a:p>
          <a:p>
            <a:pPr marL="800100" lvl="1" indent="-342900" eaLnBrk="1" hangingPunct="1">
              <a:spcAft>
                <a:spcPts val="0"/>
              </a:spcAft>
              <a:buFont typeface="Arial" charset="0"/>
              <a:buChar char="•"/>
            </a:pPr>
            <a:r>
              <a:rPr lang="en-US" sz="2000" i="1" dirty="0" smtClean="0"/>
              <a:t>Additional improvements will benefit the project but are not a precondition  to Nb</a:t>
            </a:r>
            <a:r>
              <a:rPr lang="en-US" sz="2000" i="1" baseline="-25000" dirty="0" smtClean="0"/>
              <a:t>3</a:t>
            </a:r>
            <a:r>
              <a:rPr lang="en-US" sz="2000" i="1" dirty="0" smtClean="0"/>
              <a:t>Sn IR Quadrupoles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2100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685763" y="332228"/>
            <a:ext cx="5400837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Prototype Development Plan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219200"/>
            <a:ext cx="8290719" cy="51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spcAft>
                <a:spcPts val="400"/>
              </a:spcAft>
            </a:pPr>
            <a:r>
              <a:rPr lang="en-US" sz="2000" dirty="0">
                <a:solidFill>
                  <a:srgbClr val="0033CC"/>
                </a:solidFill>
              </a:rPr>
              <a:t>A</a:t>
            </a:r>
            <a:r>
              <a:rPr lang="en-US" sz="2000" dirty="0" smtClean="0">
                <a:solidFill>
                  <a:srgbClr val="0033CC"/>
                </a:solidFill>
              </a:rPr>
              <a:t>perture selection (July 2012) triggered a revision of the LARP plan:</a:t>
            </a:r>
          </a:p>
          <a:p>
            <a:pPr eaLnBrk="1" hangingPunct="1">
              <a:spcAft>
                <a:spcPts val="400"/>
              </a:spcAft>
            </a:pPr>
            <a:endParaRPr lang="en-US" sz="800" dirty="0" smtClean="0"/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Initial proposal: continuation of 120 mm program in parallel with 150 mm short models, then scale up (first long prototype test ~2017)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DOE guidance: curtail 120 mm program and increase QXF resources to </a:t>
            </a:r>
            <a:r>
              <a:rPr lang="en-US" sz="2000" i="1" dirty="0" smtClean="0">
                <a:solidFill>
                  <a:srgbClr val="0033CC"/>
                </a:solidFill>
              </a:rPr>
              <a:t>test a long prototype ASAP (by end of 2015)</a:t>
            </a:r>
          </a:p>
          <a:p>
            <a:pPr eaLnBrk="1" hangingPunct="1">
              <a:spcAft>
                <a:spcPts val="400"/>
              </a:spcAft>
            </a:pPr>
            <a:endParaRPr lang="en-US" sz="800" dirty="0" smtClean="0"/>
          </a:p>
          <a:p>
            <a:pPr eaLnBrk="1" hangingPunct="1">
              <a:spcAft>
                <a:spcPts val="400"/>
              </a:spcAft>
            </a:pPr>
            <a:r>
              <a:rPr lang="en-US" sz="2000" dirty="0" smtClean="0">
                <a:solidFill>
                  <a:srgbClr val="0033CC"/>
                </a:solidFill>
              </a:rPr>
              <a:t>Current strategy</a:t>
            </a:r>
            <a:r>
              <a:rPr lang="en-US" sz="2000" dirty="0">
                <a:solidFill>
                  <a:srgbClr val="0033CC"/>
                </a:solidFill>
              </a:rPr>
              <a:t>: </a:t>
            </a:r>
            <a:r>
              <a:rPr lang="en-US" sz="2000" dirty="0" smtClean="0">
                <a:solidFill>
                  <a:srgbClr val="0033CC"/>
                </a:solidFill>
              </a:rPr>
              <a:t>work </a:t>
            </a:r>
            <a:r>
              <a:rPr lang="en-US" sz="2000" dirty="0">
                <a:solidFill>
                  <a:srgbClr val="0033CC"/>
                </a:solidFill>
              </a:rPr>
              <a:t>with CERN and GARD to augment </a:t>
            </a:r>
            <a:r>
              <a:rPr lang="en-US" sz="2000" dirty="0" smtClean="0">
                <a:solidFill>
                  <a:srgbClr val="0033CC"/>
                </a:solidFill>
              </a:rPr>
              <a:t>resources</a:t>
            </a:r>
            <a:endParaRPr lang="en-US" sz="2000" dirty="0">
              <a:solidFill>
                <a:srgbClr val="0033CC"/>
              </a:solidFill>
            </a:endParaRPr>
          </a:p>
          <a:p>
            <a:pPr eaLnBrk="1" hangingPunct="1">
              <a:spcAft>
                <a:spcPts val="400"/>
              </a:spcAft>
            </a:pPr>
            <a:endParaRPr lang="en-US" sz="800" dirty="0" smtClean="0"/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/>
              <a:t>P</a:t>
            </a:r>
            <a:r>
              <a:rPr lang="en-US" sz="2000" dirty="0" smtClean="0"/>
              <a:t>reserve critical elements of 120 mm program (w/GARD support)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Strong (~2/3) CERN role in short model program (</a:t>
            </a:r>
            <a:r>
              <a:rPr lang="en-US" sz="2000" b="1" dirty="0" smtClean="0">
                <a:solidFill>
                  <a:srgbClr val="0033CC"/>
                </a:solidFill>
              </a:rPr>
              <a:t>S</a:t>
            </a:r>
            <a:r>
              <a:rPr lang="en-US" sz="2000" dirty="0" smtClean="0"/>
              <a:t>QXF)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4-m long prototypes (</a:t>
            </a:r>
            <a:r>
              <a:rPr lang="en-US" sz="2000" b="1" dirty="0" smtClean="0">
                <a:solidFill>
                  <a:srgbClr val="0033CC"/>
                </a:solidFill>
              </a:rPr>
              <a:t>L</a:t>
            </a:r>
            <a:r>
              <a:rPr lang="en-US" sz="2000" dirty="0" smtClean="0"/>
              <a:t>QXF) entirely under US responsibility</a:t>
            </a:r>
          </a:p>
          <a:p>
            <a:pPr eaLnBrk="1" hangingPunct="1">
              <a:spcAft>
                <a:spcPts val="400"/>
              </a:spcAft>
            </a:pPr>
            <a:endParaRPr lang="en-US" sz="800" dirty="0" smtClean="0"/>
          </a:p>
          <a:p>
            <a:pPr eaLnBrk="1" hangingPunct="1">
              <a:spcAft>
                <a:spcPts val="400"/>
              </a:spcAft>
            </a:pPr>
            <a:r>
              <a:rPr lang="en-US" sz="2000" dirty="0" smtClean="0">
                <a:solidFill>
                  <a:srgbClr val="0033CC"/>
                </a:solidFill>
              </a:rPr>
              <a:t>Key milestones of prototype development program: </a:t>
            </a:r>
          </a:p>
          <a:p>
            <a:pPr eaLnBrk="1" hangingPunct="1">
              <a:spcAft>
                <a:spcPts val="400"/>
              </a:spcAft>
            </a:pPr>
            <a:endParaRPr lang="en-US" sz="800" dirty="0"/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dirty="0" smtClean="0"/>
              <a:t>SQXF01 tested 4/15 (LARP+CERN); 2 more in 8/16, 2/17 (CERN)  </a:t>
            </a:r>
          </a:p>
          <a:p>
            <a:pPr marL="800100" lvl="1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b="1" i="1" dirty="0" smtClean="0">
                <a:solidFill>
                  <a:srgbClr val="0033CC"/>
                </a:solidFill>
              </a:rPr>
              <a:t>LQXF01 tested 3/16</a:t>
            </a:r>
            <a:r>
              <a:rPr lang="en-US" sz="2000" dirty="0" smtClean="0"/>
              <a:t>; LQXF02 in 4/17, LQXF03 in 9/17 (all LARP)</a:t>
            </a:r>
          </a:p>
        </p:txBody>
      </p:sp>
    </p:spTree>
    <p:extLst>
      <p:ext uri="{BB962C8B-B14F-4D97-AF65-F5344CB8AC3E}">
        <p14:creationId xmlns:p14="http://schemas.microsoft.com/office/powerpoint/2010/main" val="158420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590800" y="349250"/>
            <a:ext cx="3898824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GARD Contributions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81000" y="1219200"/>
            <a:ext cx="8407233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Four GARD program in the superconductor and magnet areas</a:t>
            </a:r>
          </a:p>
          <a:p>
            <a:pPr marL="800100" lvl="1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1" dirty="0" smtClean="0"/>
              <a:t>Conductor/materials: BNL, CDP (supports development in industry)</a:t>
            </a:r>
          </a:p>
          <a:p>
            <a:pPr marL="800100" lvl="1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i="1" dirty="0"/>
              <a:t>F</a:t>
            </a:r>
            <a:r>
              <a:rPr lang="en-US" sz="2000" i="1" dirty="0" smtClean="0"/>
              <a:t>ull materials/technology/magnet capabilities: FNAL, LBNL 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Discussions of possible contributions started last October: several video-meetings and one meeting at CM20 with CERN participation</a:t>
            </a:r>
            <a:endParaRPr lang="en-US" sz="2000" dirty="0"/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A LARP document was issued to explain program needs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/>
              <a:t>U</a:t>
            </a:r>
            <a:r>
              <a:rPr lang="en-US" sz="2000" dirty="0" smtClean="0"/>
              <a:t>pdated GARD proposals were recently delivered: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CDP: </a:t>
            </a:r>
            <a:r>
              <a:rPr lang="en-US" sz="2000" dirty="0" smtClean="0">
                <a:solidFill>
                  <a:srgbClr val="0033CC"/>
                </a:solidFill>
              </a:rPr>
              <a:t>conductor procurement and process improvements for production</a:t>
            </a:r>
            <a:r>
              <a:rPr lang="en-US" sz="2000" dirty="0" smtClean="0"/>
              <a:t>, </a:t>
            </a:r>
            <a:r>
              <a:rPr lang="en-US" sz="2000" i="1" dirty="0" smtClean="0"/>
              <a:t>conductor development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BNL: </a:t>
            </a:r>
            <a:r>
              <a:rPr lang="en-US" sz="2000" dirty="0" smtClean="0">
                <a:solidFill>
                  <a:srgbClr val="0033CC"/>
                </a:solidFill>
              </a:rPr>
              <a:t>strand/cable QA, </a:t>
            </a:r>
            <a:r>
              <a:rPr lang="en-US" sz="2000" i="1" dirty="0" smtClean="0"/>
              <a:t>conductor studies</a:t>
            </a:r>
          </a:p>
          <a:p>
            <a:pPr marL="800100" lvl="1" indent="-342900" eaLnBrk="1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 smtClean="0"/>
              <a:t>FNAL: </a:t>
            </a:r>
            <a:r>
              <a:rPr lang="en-US" sz="2000" dirty="0" smtClean="0">
                <a:solidFill>
                  <a:srgbClr val="0033CC"/>
                </a:solidFill>
              </a:rPr>
              <a:t>test facility upgrade, mirror structure, </a:t>
            </a:r>
            <a:r>
              <a:rPr lang="en-US" sz="2000" i="1" dirty="0" smtClean="0"/>
              <a:t>conductor development</a:t>
            </a:r>
          </a:p>
          <a:p>
            <a:pPr marL="800100" lvl="1" indent="-342900" eaLnBrk="1" hangingPunct="1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LBNL: </a:t>
            </a:r>
            <a:r>
              <a:rPr lang="en-US" sz="2000" dirty="0" smtClean="0">
                <a:solidFill>
                  <a:srgbClr val="0033CC"/>
                </a:solidFill>
              </a:rPr>
              <a:t>HQ03,</a:t>
            </a:r>
            <a:r>
              <a:rPr lang="en-US" sz="2000" dirty="0" smtClean="0"/>
              <a:t> </a:t>
            </a:r>
            <a:r>
              <a:rPr lang="en-US" sz="2000" i="1" dirty="0" smtClean="0"/>
              <a:t>design/analysis, conductor development, rad-hard epoxy</a:t>
            </a:r>
            <a:endParaRPr lang="en-US" sz="2000" dirty="0" smtClean="0"/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Key elements </a:t>
            </a:r>
            <a:r>
              <a:rPr lang="en-US" sz="2000" dirty="0" smtClean="0">
                <a:solidFill>
                  <a:srgbClr val="0033CC"/>
                </a:solidFill>
              </a:rPr>
              <a:t>provisionally incorporated in plans presented at project review</a:t>
            </a:r>
          </a:p>
          <a:p>
            <a:pPr marL="342900" indent="-342900" eaLnBrk="1" hangingPunct="1">
              <a:spcAft>
                <a:spcPts val="600"/>
              </a:spcAft>
              <a:buFont typeface="Wingdings" pitchFamily="2" charset="2"/>
              <a:buChar char="Ø"/>
            </a:pPr>
            <a:r>
              <a:rPr lang="en-US" sz="2000" dirty="0" smtClean="0"/>
              <a:t>Discussions toward an integrated plan to be resumed in the coming weeks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436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9250"/>
            <a:ext cx="487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524000" y="334378"/>
            <a:ext cx="5606022" cy="50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4000"/>
              </a:lnSpc>
              <a:buClr>
                <a:srgbClr val="000000"/>
              </a:buClr>
              <a:buSzPct val="100000"/>
              <a:buFont typeface="Arial" charset="0"/>
              <a:buNone/>
            </a:pPr>
            <a:r>
              <a:rPr lang="en-GB" sz="3200" dirty="0" smtClean="0">
                <a:solidFill>
                  <a:srgbClr val="FF0000"/>
                </a:solidFill>
                <a:latin typeface="Bitstream Vera Serif"/>
              </a:rPr>
              <a:t>Construction Project Proposal</a:t>
            </a:r>
            <a:endParaRPr lang="en-GB" sz="3200" dirty="0">
              <a:solidFill>
                <a:srgbClr val="FF0000"/>
              </a:solidFill>
              <a:latin typeface="Bitstream Vera Serif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1250950" y="990600"/>
            <a:ext cx="621665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pic>
        <p:nvPicPr>
          <p:cNvPr id="4101" name="Picture 10" descr="2011-10-04_logoHiLumi561p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04800"/>
            <a:ext cx="142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36600" y="1371600"/>
            <a:ext cx="7645400" cy="465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Prepared in response to DOE request following the 2012 review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Funding envelope: 200 M$ construction + 4 more years of LARP at constant funding level (12.4M$)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/>
              <a:t>Planning group formed with contributors from all Labs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“Scope selection” proposal submitted to DOE in December </a:t>
            </a:r>
          </a:p>
          <a:p>
            <a:pPr marL="342900" indent="-342900" eaLnBrk="1" hangingPunct="1">
              <a:spcAft>
                <a:spcPts val="400"/>
              </a:spcAft>
              <a:buFont typeface="Wingdings" pitchFamily="2" charset="2"/>
              <a:buChar char="Ø"/>
            </a:pPr>
            <a:r>
              <a:rPr lang="en-US" sz="2000" dirty="0" smtClean="0">
                <a:solidFill>
                  <a:srgbClr val="0033CC"/>
                </a:solidFill>
              </a:rPr>
              <a:t>Magnet plan includes: 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 smtClean="0"/>
              <a:t>Completion of R&amp;D on 120 mm aperture models 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 smtClean="0"/>
              <a:t>Development of 150 mm “QXF” prototypes (with CERN)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 smtClean="0"/>
              <a:t>Infrastructure upgrades for magnet production </a:t>
            </a:r>
          </a:p>
          <a:p>
            <a:pPr marL="800100" lvl="1" indent="-342900" eaLnBrk="1" hangingPunct="1">
              <a:spcAft>
                <a:spcPts val="400"/>
              </a:spcAft>
              <a:buFont typeface="Wingdings" pitchFamily="2" charset="2"/>
              <a:buChar char="§"/>
            </a:pPr>
            <a:r>
              <a:rPr lang="en-US" sz="2000" dirty="0" smtClean="0"/>
              <a:t>Fabrication of cold masses for Q1 and Q3 elements: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4 m long; 2 pre-series, 16 cold masses and 2 spares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2 production lines for coils and assembly</a:t>
            </a:r>
          </a:p>
          <a:p>
            <a:pPr marL="1257300" lvl="2" indent="-342900" eaLnBrk="1" hangingPunct="1">
              <a:spcAft>
                <a:spcPts val="400"/>
              </a:spcAft>
              <a:buFont typeface="Arial" pitchFamily="34" charset="0"/>
              <a:buChar char="•"/>
            </a:pPr>
            <a:r>
              <a:rPr lang="en-US" sz="2000" i="1" dirty="0" smtClean="0"/>
              <a:t>All magnets tested in the US before shipping to CERN</a:t>
            </a:r>
          </a:p>
        </p:txBody>
      </p:sp>
    </p:spTree>
    <p:extLst>
      <p:ext uri="{BB962C8B-B14F-4D97-AF65-F5344CB8AC3E}">
        <p14:creationId xmlns:p14="http://schemas.microsoft.com/office/powerpoint/2010/main" val="16348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BN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BN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BN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BNL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BN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Settings\Administrator\Application Data\Microsoft\Templates\LBNL.pot</Template>
  <TotalTime>19530</TotalTime>
  <Pages>1</Pages>
  <Words>1272</Words>
  <Application>Microsoft Office PowerPoint</Application>
  <PresentationFormat>On-screen Show (4:3)</PresentationFormat>
  <Paragraphs>174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LBNL</vt:lpstr>
      <vt:lpstr>HL-LHC IR Quadrupole   Magnet Project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Division Future Plans</dc:title>
  <dc:subject>Berkeley Lab Generic Presentation</dc:subject>
  <dc:creator>PCuser</dc:creator>
  <cp:keywords>Presentation Generic</cp:keywords>
  <cp:lastModifiedBy>S64GLS</cp:lastModifiedBy>
  <cp:revision>1599</cp:revision>
  <cp:lastPrinted>2013-04-08T05:27:45Z</cp:lastPrinted>
  <dcterms:created xsi:type="dcterms:W3CDTF">2004-10-30T19:36:16Z</dcterms:created>
  <dcterms:modified xsi:type="dcterms:W3CDTF">2013-06-10T03:49:44Z</dcterms:modified>
</cp:coreProperties>
</file>