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07" r:id="rId3"/>
    <p:sldId id="354" r:id="rId4"/>
    <p:sldId id="355" r:id="rId5"/>
    <p:sldId id="259" r:id="rId6"/>
    <p:sldId id="308" r:id="rId7"/>
    <p:sldId id="332" r:id="rId8"/>
    <p:sldId id="339" r:id="rId9"/>
    <p:sldId id="356" r:id="rId10"/>
    <p:sldId id="336" r:id="rId11"/>
    <p:sldId id="342" r:id="rId12"/>
    <p:sldId id="337" r:id="rId13"/>
    <p:sldId id="338" r:id="rId14"/>
    <p:sldId id="345" r:id="rId15"/>
    <p:sldId id="310" r:id="rId16"/>
    <p:sldId id="313" r:id="rId17"/>
    <p:sldId id="343" r:id="rId18"/>
    <p:sldId id="357" r:id="rId19"/>
    <p:sldId id="311" r:id="rId20"/>
    <p:sldId id="358" r:id="rId21"/>
    <p:sldId id="326" r:id="rId22"/>
    <p:sldId id="328" r:id="rId23"/>
    <p:sldId id="335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48" autoAdjust="0"/>
  </p:normalViewPr>
  <p:slideViewPr>
    <p:cSldViewPr snapToGrid="0" snapToObjects="1">
      <p:cViewPr varScale="1">
        <p:scale>
          <a:sx n="134" d="100"/>
          <a:sy n="134" d="100"/>
        </p:scale>
        <p:origin x="-3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D00D7-1C28-1448-9B90-994A3D895C58}" type="datetimeFigureOut">
              <a:rPr lang="en-US" smtClean="0"/>
              <a:t>6/7/13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A307D-40AC-E840-B9FB-FE1C2FF5E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larp.org/" TargetMode="External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9991-71B6-E644-9EE4-BC6AA21E1C89}" type="datetimeFigureOut">
              <a:rPr lang="en-US" smtClean="0"/>
              <a:t>6/7/13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1-10-04_logoHiLumi561px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38" y="119319"/>
            <a:ext cx="1342409" cy="647090"/>
          </a:xfrm>
          <a:prstGeom prst="rect">
            <a:avLst/>
          </a:prstGeom>
        </p:spPr>
      </p:pic>
      <p:pic>
        <p:nvPicPr>
          <p:cNvPr id="8" name="Picture 11" descr="LARP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" y="119319"/>
            <a:ext cx="5715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326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9991-71B6-E644-9EE4-BC6AA21E1C89}" type="datetimeFigureOut">
              <a:rPr lang="en-US" smtClean="0"/>
              <a:t>6/7/13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7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9991-71B6-E644-9EE4-BC6AA21E1C89}" type="datetimeFigureOut">
              <a:rPr lang="en-US" smtClean="0"/>
              <a:t>6/7/13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2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9991-71B6-E644-9EE4-BC6AA21E1C89}" type="datetimeFigureOut">
              <a:rPr lang="en-US" smtClean="0"/>
              <a:t>6/7/13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2011-10-04_logoHiLumi561px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38" y="119319"/>
            <a:ext cx="1342409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8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9991-71B6-E644-9EE4-BC6AA21E1C89}" type="datetimeFigureOut">
              <a:rPr lang="en-US" smtClean="0"/>
              <a:t>6/7/13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4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9991-71B6-E644-9EE4-BC6AA21E1C89}" type="datetimeFigureOut">
              <a:rPr lang="en-US" smtClean="0"/>
              <a:t>6/7/13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79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9991-71B6-E644-9EE4-BC6AA21E1C89}" type="datetimeFigureOut">
              <a:rPr lang="en-US" smtClean="0"/>
              <a:t>6/7/13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1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9991-71B6-E644-9EE4-BC6AA21E1C89}" type="datetimeFigureOut">
              <a:rPr lang="en-US" smtClean="0"/>
              <a:t>6/7/13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0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9991-71B6-E644-9EE4-BC6AA21E1C89}" type="datetimeFigureOut">
              <a:rPr lang="en-US" smtClean="0"/>
              <a:t>6/7/13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0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9991-71B6-E644-9EE4-BC6AA21E1C89}" type="datetimeFigureOut">
              <a:rPr lang="en-US" smtClean="0"/>
              <a:t>6/7/13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49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9991-71B6-E644-9EE4-BC6AA21E1C89}" type="datetimeFigureOut">
              <a:rPr lang="en-US" smtClean="0"/>
              <a:t>6/7/13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hyperlink" Target="http://www.uslarp.org/" TargetMode="External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39991-71B6-E644-9EE4-BC6AA21E1C89}" type="datetimeFigureOut">
              <a:rPr lang="en-US" smtClean="0"/>
              <a:t>6/7/13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A. Ratti – Crab Cavity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88A7B-407C-BA42-ADEE-1FD606E7AC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1-10-04_logoHiLumi561px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38" y="119319"/>
            <a:ext cx="1342409" cy="647090"/>
          </a:xfrm>
          <a:prstGeom prst="rect">
            <a:avLst/>
          </a:prstGeom>
        </p:spPr>
      </p:pic>
      <p:pic>
        <p:nvPicPr>
          <p:cNvPr id="8" name="Picture 11" descr="LARP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1450" y="119319"/>
            <a:ext cx="5715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540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jpeg"/><Relationship Id="rId10" Type="http://schemas.openxmlformats.org/officeDocument/2006/relationships/image" Target="../media/image3.gif"/><Relationship Id="rId11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LARP Crab Cavities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6734" y="3357338"/>
            <a:ext cx="6400800" cy="1752600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Ratti</a:t>
            </a:r>
          </a:p>
          <a:p>
            <a:r>
              <a:rPr lang="en-US" sz="2800" dirty="0" smtClean="0"/>
              <a:t>LBNL</a:t>
            </a:r>
            <a:endParaRPr lang="en-US" sz="2800" dirty="0"/>
          </a:p>
        </p:txBody>
      </p:sp>
      <p:pic>
        <p:nvPicPr>
          <p:cNvPr id="5" name="Picture 4" descr="identifier.gif"/>
          <p:cNvPicPr>
            <a:picLocks noChangeAspect="1"/>
          </p:cNvPicPr>
          <p:nvPr/>
        </p:nvPicPr>
        <p:blipFill>
          <a:blip r:embed="rId2" cstate="print">
            <a:lum bright="9000"/>
          </a:blip>
          <a:stretch>
            <a:fillRect/>
          </a:stretch>
        </p:blipFill>
        <p:spPr>
          <a:xfrm>
            <a:off x="2376048" y="6103310"/>
            <a:ext cx="796967" cy="518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81" y="6043042"/>
            <a:ext cx="1854200" cy="495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686" y="1376789"/>
            <a:ext cx="625392" cy="625392"/>
          </a:xfrm>
          <a:prstGeom prst="rect">
            <a:avLst/>
          </a:prstGeom>
        </p:spPr>
      </p:pic>
      <p:pic>
        <p:nvPicPr>
          <p:cNvPr id="10" name="Picture 9" descr="FNAL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93" y="5921098"/>
            <a:ext cx="666750" cy="666750"/>
          </a:xfrm>
          <a:prstGeom prst="rect">
            <a:avLst/>
          </a:prstGeom>
        </p:spPr>
      </p:pic>
      <p:pic>
        <p:nvPicPr>
          <p:cNvPr id="12" name="Picture 11" descr="slac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6" y="6167111"/>
            <a:ext cx="1179609" cy="349301"/>
          </a:xfrm>
          <a:prstGeom prst="rect">
            <a:avLst/>
          </a:prstGeom>
        </p:spPr>
      </p:pic>
      <p:pic>
        <p:nvPicPr>
          <p:cNvPr id="13" name="Picture 12" descr="LBNL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38" y="5869393"/>
            <a:ext cx="1019515" cy="77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63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US Contribution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415" y="1600200"/>
            <a:ext cx="8229600" cy="517605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LARP funds R&amp;D until the SPS test</a:t>
            </a:r>
          </a:p>
          <a:p>
            <a:pPr lvl="1"/>
            <a:r>
              <a:rPr lang="en-US" dirty="0" smtClean="0"/>
              <a:t>Deliver one </a:t>
            </a:r>
            <a:r>
              <a:rPr lang="en-US" dirty="0" err="1" smtClean="0"/>
              <a:t>cryomodule</a:t>
            </a:r>
            <a:r>
              <a:rPr lang="en-US" dirty="0" smtClean="0"/>
              <a:t> for testing in the SPS </a:t>
            </a:r>
            <a:r>
              <a:rPr lang="en-US" dirty="0" smtClean="0"/>
              <a:t>during the 2016</a:t>
            </a:r>
            <a:r>
              <a:rPr lang="en-US" dirty="0" smtClean="0"/>
              <a:t>-17 </a:t>
            </a:r>
            <a:r>
              <a:rPr lang="en-US" dirty="0" smtClean="0"/>
              <a:t>runs and </a:t>
            </a:r>
            <a:r>
              <a:rPr lang="en-US" dirty="0" smtClean="0"/>
              <a:t>possibly in Pt-4 in the LHC</a:t>
            </a:r>
          </a:p>
          <a:p>
            <a:pPr lvl="2"/>
            <a:r>
              <a:rPr lang="en-US" dirty="0" smtClean="0"/>
              <a:t>2 cavities, He vessels, tuners, HOM mode dampers</a:t>
            </a:r>
          </a:p>
          <a:p>
            <a:pPr lvl="2"/>
            <a:r>
              <a:rPr lang="en-US" dirty="0" smtClean="0"/>
              <a:t>RF couplers provided by CERN</a:t>
            </a:r>
          </a:p>
          <a:p>
            <a:pPr lvl="2"/>
            <a:r>
              <a:rPr lang="en-US" dirty="0" smtClean="0"/>
              <a:t>Cryogenics, RF power, local installation provided by CERN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US Construction </a:t>
            </a:r>
            <a:r>
              <a:rPr lang="en-US" dirty="0" smtClean="0"/>
              <a:t>Project </a:t>
            </a:r>
            <a:r>
              <a:rPr lang="en-US" dirty="0" smtClean="0"/>
              <a:t>funds production</a:t>
            </a:r>
          </a:p>
          <a:p>
            <a:pPr lvl="1"/>
            <a:r>
              <a:rPr lang="en-US" dirty="0" smtClean="0"/>
              <a:t>Deliver 10 </a:t>
            </a:r>
            <a:r>
              <a:rPr lang="en-US" dirty="0" err="1" smtClean="0"/>
              <a:t>cryomodules</a:t>
            </a:r>
            <a:r>
              <a:rPr lang="en-US" dirty="0" smtClean="0"/>
              <a:t> of 3 cavities each</a:t>
            </a:r>
          </a:p>
          <a:p>
            <a:pPr lvl="2"/>
            <a:r>
              <a:rPr lang="en-US" dirty="0" smtClean="0"/>
              <a:t>Contain cavities, He vessels, tuners, HOM mode dampers</a:t>
            </a:r>
          </a:p>
          <a:p>
            <a:pPr lvl="2"/>
            <a:r>
              <a:rPr lang="en-US" dirty="0" smtClean="0"/>
              <a:t>Cryogenics, RF power, local installation provided by CERN</a:t>
            </a:r>
          </a:p>
          <a:p>
            <a:pPr lvl="2"/>
            <a:r>
              <a:rPr lang="en-US" dirty="0"/>
              <a:t>8</a:t>
            </a:r>
            <a:r>
              <a:rPr lang="en-US" dirty="0" smtClean="0"/>
              <a:t> CM needed in </a:t>
            </a:r>
            <a:r>
              <a:rPr lang="en-US" dirty="0" err="1" smtClean="0"/>
              <a:t>pts</a:t>
            </a:r>
            <a:r>
              <a:rPr lang="en-US" dirty="0" smtClean="0"/>
              <a:t> 1 and 5, 2 spares (one per IP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 algn="ctr">
              <a:buNone/>
            </a:pPr>
            <a:r>
              <a:rPr lang="en-US" sz="2600" dirty="0" smtClean="0">
                <a:solidFill>
                  <a:srgbClr val="FF0000"/>
                </a:solidFill>
              </a:rPr>
              <a:t>Feedback </a:t>
            </a:r>
            <a:r>
              <a:rPr lang="en-US" sz="2600" dirty="0">
                <a:solidFill>
                  <a:srgbClr val="FF0000"/>
                </a:solidFill>
              </a:rPr>
              <a:t>from DOE reminds that the effort on crab cavities should be carried through </a:t>
            </a:r>
            <a:r>
              <a:rPr lang="en-US" sz="2600" dirty="0" smtClean="0">
                <a:solidFill>
                  <a:srgbClr val="FF0000"/>
                </a:solidFill>
              </a:rPr>
              <a:t>construction and not be limited to the SPS test</a:t>
            </a:r>
            <a:endParaRPr lang="en-US" sz="2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62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Caution(s)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LARP is funded year by year</a:t>
            </a:r>
          </a:p>
          <a:p>
            <a:pPr lvl="1"/>
            <a:r>
              <a:rPr lang="en-US" dirty="0" smtClean="0"/>
              <a:t>Guidance </a:t>
            </a:r>
            <a:r>
              <a:rPr lang="en-US" dirty="0" smtClean="0"/>
              <a:t>to </a:t>
            </a:r>
            <a:r>
              <a:rPr lang="en-US" dirty="0" smtClean="0"/>
              <a:t>keep CC </a:t>
            </a:r>
            <a:r>
              <a:rPr lang="en-US" dirty="0" smtClean="0"/>
              <a:t>funding &gt;$</a:t>
            </a:r>
            <a:r>
              <a:rPr lang="en-US" dirty="0" smtClean="0"/>
              <a:t>1M </a:t>
            </a:r>
            <a:r>
              <a:rPr lang="en-US" dirty="0" smtClean="0"/>
              <a:t>per year</a:t>
            </a:r>
          </a:p>
          <a:p>
            <a:pPr lvl="1"/>
            <a:r>
              <a:rPr lang="en-US" dirty="0" smtClean="0"/>
              <a:t>As long as LARP is funded</a:t>
            </a:r>
          </a:p>
          <a:p>
            <a:pPr lvl="2"/>
            <a:r>
              <a:rPr lang="en-US" dirty="0" smtClean="0"/>
              <a:t>Presently planned until FY16 included</a:t>
            </a:r>
          </a:p>
          <a:p>
            <a:pPr lvl="1"/>
            <a:r>
              <a:rPr lang="en-US" dirty="0" smtClean="0"/>
              <a:t>Limited availability of LARP funds make our target of testing in the SPS a challenge </a:t>
            </a:r>
          </a:p>
          <a:p>
            <a:pPr lvl="1"/>
            <a:r>
              <a:rPr lang="en-US" dirty="0" smtClean="0"/>
              <a:t>GARD and SBIR funds greatly </a:t>
            </a:r>
            <a:r>
              <a:rPr lang="en-US" dirty="0" smtClean="0"/>
              <a:t>help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US construction project is still a proposal</a:t>
            </a:r>
          </a:p>
          <a:p>
            <a:pPr lvl="1"/>
            <a:r>
              <a:rPr lang="en-US" dirty="0" smtClean="0"/>
              <a:t>DOE looks at it </a:t>
            </a:r>
            <a:r>
              <a:rPr lang="en-US" dirty="0" smtClean="0"/>
              <a:t>favorably, but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56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to the HL-LHC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SPS </a:t>
            </a:r>
            <a:r>
              <a:rPr lang="en-US" dirty="0"/>
              <a:t>Validation </a:t>
            </a:r>
            <a:r>
              <a:rPr lang="en-US" dirty="0" smtClean="0"/>
              <a:t>Tests</a:t>
            </a:r>
            <a:endParaRPr lang="en-US" dirty="0"/>
          </a:p>
          <a:p>
            <a:pPr lvl="1"/>
            <a:r>
              <a:rPr lang="en-US" dirty="0" smtClean="0"/>
              <a:t>Crab concept with proton beams</a:t>
            </a:r>
          </a:p>
          <a:p>
            <a:pPr lvl="1"/>
            <a:r>
              <a:rPr lang="en-US" dirty="0" smtClean="0"/>
              <a:t>Machine protection aspects</a:t>
            </a:r>
          </a:p>
          <a:p>
            <a:pPr lvl="1"/>
            <a:r>
              <a:rPr lang="en-US" dirty="0" smtClean="0"/>
              <a:t>Beam measurements (noise, heat loads..)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Essential to finalize LHC design</a:t>
            </a:r>
          </a:p>
          <a:p>
            <a:pPr lvl="1"/>
            <a:r>
              <a:rPr lang="en-US" dirty="0" smtClean="0"/>
              <a:t>CERN stated a final decision on </a:t>
            </a:r>
            <a:r>
              <a:rPr lang="en-US" dirty="0" smtClean="0"/>
              <a:t>a crab </a:t>
            </a:r>
            <a:r>
              <a:rPr lang="en-US" dirty="0" smtClean="0"/>
              <a:t>cavity system </a:t>
            </a:r>
            <a:r>
              <a:rPr lang="en-US" dirty="0" smtClean="0"/>
              <a:t>for the LHC will </a:t>
            </a:r>
            <a:r>
              <a:rPr lang="en-US" dirty="0" smtClean="0"/>
              <a:t>only come after a successful SPS test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1012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vs. LHC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2" b="-1734"/>
          <a:stretch/>
        </p:blipFill>
        <p:spPr>
          <a:xfrm>
            <a:off x="561975" y="1567792"/>
            <a:ext cx="8229600" cy="19006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8" y="3935440"/>
            <a:ext cx="6481379" cy="1555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1068" y="4004355"/>
            <a:ext cx="2309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4762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LARP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5691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Proof of Principle Cavities – DQW, RFD</a:t>
            </a:r>
          </a:p>
          <a:p>
            <a:pPr lvl="1"/>
            <a:r>
              <a:rPr lang="en-US" dirty="0" smtClean="0"/>
              <a:t>Validating geometries and expected performance</a:t>
            </a:r>
          </a:p>
          <a:p>
            <a:r>
              <a:rPr lang="en-US" dirty="0" smtClean="0"/>
              <a:t>Prototypes </a:t>
            </a:r>
          </a:p>
          <a:p>
            <a:pPr lvl="1"/>
            <a:r>
              <a:rPr lang="en-US" dirty="0" smtClean="0"/>
              <a:t>Build 2 cavities of each designs</a:t>
            </a:r>
          </a:p>
          <a:p>
            <a:r>
              <a:rPr lang="en-US" dirty="0" smtClean="0"/>
              <a:t>Cryostat</a:t>
            </a:r>
          </a:p>
          <a:p>
            <a:pPr lvl="1"/>
            <a:r>
              <a:rPr lang="en-US" dirty="0" smtClean="0"/>
              <a:t>Build 1 cryostat to install in the SPS</a:t>
            </a:r>
          </a:p>
          <a:p>
            <a:pPr lvl="1"/>
            <a:r>
              <a:rPr lang="en-US" dirty="0" smtClean="0"/>
              <a:t>Not clear it will fit in PT4 if want to test with beam in LHC</a:t>
            </a:r>
          </a:p>
          <a:p>
            <a:r>
              <a:rPr lang="en-US" dirty="0" smtClean="0"/>
              <a:t>Modeling Support</a:t>
            </a:r>
          </a:p>
          <a:p>
            <a:pPr lvl="1"/>
            <a:r>
              <a:rPr lang="en-US" dirty="0" smtClean="0"/>
              <a:t>EM cavity design with peripherals</a:t>
            </a:r>
          </a:p>
          <a:p>
            <a:pPr lvl="1"/>
            <a:r>
              <a:rPr lang="en-US" dirty="0" smtClean="0"/>
              <a:t>Beam beam studies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73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Proof of Principle cavities testing</a:t>
            </a:r>
          </a:p>
          <a:p>
            <a:pPr lvl="1"/>
            <a:r>
              <a:rPr lang="en-US" dirty="0" smtClean="0"/>
              <a:t>ODU/SLAC cavity tested  to 7 MV</a:t>
            </a:r>
          </a:p>
          <a:p>
            <a:pPr lvl="1"/>
            <a:r>
              <a:rPr lang="en-US" dirty="0" smtClean="0"/>
              <a:t>BNL cavity tests started </a:t>
            </a:r>
          </a:p>
          <a:p>
            <a:r>
              <a:rPr lang="en-US" dirty="0" smtClean="0"/>
              <a:t>Prototype cavities design</a:t>
            </a:r>
          </a:p>
          <a:p>
            <a:pPr lvl="1"/>
            <a:r>
              <a:rPr lang="en-US" dirty="0" smtClean="0"/>
              <a:t>Underway at BNL and ODU</a:t>
            </a:r>
          </a:p>
          <a:p>
            <a:r>
              <a:rPr lang="en-US" dirty="0" smtClean="0"/>
              <a:t>Cryostat integration</a:t>
            </a:r>
          </a:p>
          <a:p>
            <a:r>
              <a:rPr lang="en-US" dirty="0" smtClean="0"/>
              <a:t>Modeling</a:t>
            </a:r>
            <a:endParaRPr lang="en-US" dirty="0" smtClean="0"/>
          </a:p>
          <a:p>
            <a:pPr lvl="1"/>
            <a:r>
              <a:rPr lang="en-US" dirty="0" smtClean="0"/>
              <a:t>EM design at SLAC</a:t>
            </a:r>
          </a:p>
          <a:p>
            <a:pPr lvl="1"/>
            <a:r>
              <a:rPr lang="en-US" dirty="0" smtClean="0"/>
              <a:t>Beam beam studies at LBNL and </a:t>
            </a:r>
            <a:r>
              <a:rPr lang="en-US" dirty="0" smtClean="0"/>
              <a:t>FNAL (not presented at this review)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161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" b="7963"/>
          <a:stretch/>
        </p:blipFill>
        <p:spPr bwMode="auto">
          <a:xfrm>
            <a:off x="110616" y="977492"/>
            <a:ext cx="5880786" cy="424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92798" r="39393" b="2622"/>
          <a:stretch/>
        </p:blipFill>
        <p:spPr bwMode="auto">
          <a:xfrm>
            <a:off x="6014846" y="5014690"/>
            <a:ext cx="812801" cy="2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85927" r="3698" b="7730"/>
          <a:stretch/>
        </p:blipFill>
        <p:spPr bwMode="auto">
          <a:xfrm>
            <a:off x="869823" y="5226018"/>
            <a:ext cx="5145023" cy="2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92447" r="40454" b="2114"/>
          <a:stretch/>
        </p:blipFill>
        <p:spPr bwMode="auto">
          <a:xfrm>
            <a:off x="5991732" y="5292057"/>
            <a:ext cx="682244" cy="2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 t="92248" r="38912" b="2268"/>
          <a:stretch/>
        </p:blipFill>
        <p:spPr bwMode="auto">
          <a:xfrm>
            <a:off x="6050407" y="5608541"/>
            <a:ext cx="809752" cy="25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92270" r="40944" b="2444"/>
          <a:stretch/>
        </p:blipFill>
        <p:spPr bwMode="auto">
          <a:xfrm>
            <a:off x="6022974" y="5916389"/>
            <a:ext cx="617729" cy="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85929" r="4229" b="8082"/>
          <a:stretch/>
        </p:blipFill>
        <p:spPr bwMode="auto">
          <a:xfrm>
            <a:off x="923670" y="5543010"/>
            <a:ext cx="5053584" cy="27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85928" r="3714" b="8258"/>
          <a:stretch/>
        </p:blipFill>
        <p:spPr bwMode="auto">
          <a:xfrm>
            <a:off x="942975" y="5839682"/>
            <a:ext cx="5071872" cy="26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>
            <a:off x="3263900" y="1910687"/>
            <a:ext cx="0" cy="332803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267200" y="2033516"/>
            <a:ext cx="0" cy="321471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997200" y="524793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00500" y="5248227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583" y="-8282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PoP</a:t>
            </a:r>
            <a:r>
              <a:rPr lang="en-US" sz="3200" dirty="0" smtClean="0"/>
              <a:t> RF Dipole 4.2 K and 2 K Test Results</a:t>
            </a:r>
            <a:endParaRPr lang="en-US" sz="3200" dirty="0"/>
          </a:p>
        </p:txBody>
      </p:sp>
      <p:sp>
        <p:nvSpPr>
          <p:cNvPr id="22" name="Content Placeholder 6"/>
          <p:cNvSpPr>
            <a:spLocks noGrp="1"/>
          </p:cNvSpPr>
          <p:nvPr>
            <p:ph sz="half" idx="4294967295"/>
          </p:nvPr>
        </p:nvSpPr>
        <p:spPr>
          <a:xfrm>
            <a:off x="5974207" y="857067"/>
            <a:ext cx="3169793" cy="286166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Expected Q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= 6.7</a:t>
            </a:r>
            <a:r>
              <a:rPr lang="en-US" sz="2000" dirty="0" smtClean="0">
                <a:cs typeface="Times New Roman"/>
              </a:rPr>
              <a:t>×10</a:t>
            </a:r>
            <a:r>
              <a:rPr lang="en-US" sz="2000" baseline="30000" dirty="0" smtClean="0">
                <a:cs typeface="Times New Roman"/>
              </a:rPr>
              <a:t>9</a:t>
            </a:r>
          </a:p>
          <a:p>
            <a:pPr lvl="1"/>
            <a:r>
              <a:rPr lang="en-US" sz="1600" dirty="0" smtClean="0"/>
              <a:t>At R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= 22 n</a:t>
            </a:r>
            <a:r>
              <a:rPr lang="el-GR" sz="1600" dirty="0" smtClean="0"/>
              <a:t>Ω</a:t>
            </a:r>
            <a:endParaRPr lang="en-US" sz="1600" dirty="0" smtClean="0"/>
          </a:p>
          <a:p>
            <a:pPr lvl="1"/>
            <a:r>
              <a:rPr lang="en-US" sz="1600" dirty="0" smtClean="0"/>
              <a:t>And </a:t>
            </a:r>
            <a:r>
              <a:rPr lang="en-US" sz="1600" dirty="0" err="1" smtClean="0"/>
              <a:t>R</a:t>
            </a:r>
            <a:r>
              <a:rPr lang="en-US" sz="1600" baseline="-25000" dirty="0" err="1" smtClean="0"/>
              <a:t>res</a:t>
            </a:r>
            <a:r>
              <a:rPr lang="en-US" sz="1600" dirty="0" smtClean="0"/>
              <a:t> = 20 n</a:t>
            </a:r>
            <a:r>
              <a:rPr lang="el-GR" sz="1600" dirty="0" smtClean="0"/>
              <a:t>Ω</a:t>
            </a:r>
            <a:endParaRPr lang="en-US" sz="1600" dirty="0" smtClean="0"/>
          </a:p>
          <a:p>
            <a:r>
              <a:rPr lang="en-US" sz="2000" dirty="0" smtClean="0"/>
              <a:t>Achieved Q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4.0</a:t>
            </a:r>
            <a:r>
              <a:rPr lang="en-US" sz="2000" dirty="0" smtClean="0">
                <a:cs typeface="Times New Roman"/>
              </a:rPr>
              <a:t>×10</a:t>
            </a:r>
            <a:r>
              <a:rPr lang="en-US" sz="2000" baseline="30000" dirty="0" smtClean="0">
                <a:cs typeface="Times New Roman"/>
              </a:rPr>
              <a:t>9</a:t>
            </a:r>
            <a:endParaRPr lang="en-US" sz="2000" baseline="30000" dirty="0">
              <a:cs typeface="Times New Roman"/>
            </a:endParaRPr>
          </a:p>
          <a:p>
            <a:r>
              <a:rPr lang="en-US" sz="2000" dirty="0" smtClean="0"/>
              <a:t>Achieved fields</a:t>
            </a:r>
          </a:p>
          <a:p>
            <a:pPr lvl="1"/>
            <a:r>
              <a:rPr lang="en-US" sz="1600" dirty="0" smtClean="0"/>
              <a:t>E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 = 18.6 MV/m</a:t>
            </a:r>
          </a:p>
          <a:p>
            <a:pPr lvl="1"/>
            <a:r>
              <a:rPr lang="en-US" sz="1600" dirty="0" smtClean="0"/>
              <a:t>V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 = 7.0 MV</a:t>
            </a:r>
          </a:p>
          <a:p>
            <a:pPr lvl="1"/>
            <a:r>
              <a:rPr lang="en-US" sz="1600" dirty="0" smtClean="0"/>
              <a:t>E</a:t>
            </a:r>
            <a:r>
              <a:rPr lang="en-US" sz="1600" baseline="-25000" dirty="0" smtClean="0"/>
              <a:t>P</a:t>
            </a:r>
            <a:r>
              <a:rPr lang="en-US" sz="1600" dirty="0" smtClean="0"/>
              <a:t> = 75 MV/m</a:t>
            </a:r>
          </a:p>
          <a:p>
            <a:pPr lvl="1"/>
            <a:r>
              <a:rPr lang="en-US" sz="1600" dirty="0" smtClean="0"/>
              <a:t>B</a:t>
            </a:r>
            <a:r>
              <a:rPr lang="en-US" sz="1600" baseline="-25000" dirty="0" smtClean="0"/>
              <a:t>P</a:t>
            </a:r>
            <a:r>
              <a:rPr lang="en-US" sz="1600" dirty="0" smtClean="0"/>
              <a:t> = 131 </a:t>
            </a:r>
            <a:r>
              <a:rPr lang="en-US" sz="1600" dirty="0" err="1" smtClean="0"/>
              <a:t>mT</a:t>
            </a:r>
            <a:endParaRPr lang="en-US" sz="1600" dirty="0"/>
          </a:p>
        </p:txBody>
      </p:sp>
      <p:sp>
        <p:nvSpPr>
          <p:cNvPr id="21" name="Content Placeholder 6"/>
          <p:cNvSpPr>
            <a:spLocks noGrp="1"/>
          </p:cNvSpPr>
          <p:nvPr>
            <p:ph sz="half" idx="4294967295"/>
          </p:nvPr>
        </p:nvSpPr>
        <p:spPr>
          <a:xfrm>
            <a:off x="4995848" y="3493551"/>
            <a:ext cx="1022350" cy="36301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Quench</a:t>
            </a:r>
            <a:endParaRPr lang="en-US" sz="1600" b="1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496306" y="2800167"/>
            <a:ext cx="0" cy="584200"/>
          </a:xfrm>
          <a:prstGeom prst="straightConnector1">
            <a:avLst/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718729"/>
            <a:ext cx="1676400" cy="2514601"/>
          </a:xfrm>
          <a:prstGeom prst="rect">
            <a:avLst/>
          </a:prstGeom>
        </p:spPr>
      </p:pic>
      <p:pic>
        <p:nvPicPr>
          <p:cNvPr id="19" name="Picture 18" descr="identifier.gif"/>
          <p:cNvPicPr>
            <a:picLocks noChangeAspect="1"/>
          </p:cNvPicPr>
          <p:nvPr/>
        </p:nvPicPr>
        <p:blipFill>
          <a:blip r:embed="rId10" cstate="print">
            <a:lum bright="9000"/>
          </a:blip>
          <a:stretch>
            <a:fillRect/>
          </a:stretch>
        </p:blipFill>
        <p:spPr>
          <a:xfrm>
            <a:off x="8293779" y="6313336"/>
            <a:ext cx="796967" cy="518029"/>
          </a:xfrm>
          <a:prstGeom prst="rect">
            <a:avLst/>
          </a:prstGeom>
        </p:spPr>
      </p:pic>
      <p:pic>
        <p:nvPicPr>
          <p:cNvPr id="20" name="Picture 7" descr="New JLab Logo wo word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756" y="6512868"/>
            <a:ext cx="1074198" cy="26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33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098"/>
            <a:ext cx="8229600" cy="1143000"/>
          </a:xfrm>
        </p:spPr>
        <p:txBody>
          <a:bodyPr/>
          <a:lstStyle/>
          <a:p>
            <a:r>
              <a:rPr lang="en-US" dirty="0" smtClean="0"/>
              <a:t>Status - </a:t>
            </a:r>
            <a:r>
              <a:rPr lang="en-US" dirty="0" err="1" smtClean="0"/>
              <a:t>PoP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126" y="1394871"/>
            <a:ext cx="764583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Proof of Principle Cavities</a:t>
            </a:r>
          </a:p>
          <a:p>
            <a:pPr lvl="1"/>
            <a:r>
              <a:rPr lang="en-US" dirty="0" smtClean="0"/>
              <a:t>Successful test of RFD cavity proves that we </a:t>
            </a:r>
            <a:r>
              <a:rPr lang="en-US" b="1" u="sng" dirty="0" smtClean="0"/>
              <a:t>can</a:t>
            </a:r>
            <a:r>
              <a:rPr lang="en-US" dirty="0" smtClean="0"/>
              <a:t> achieve the desired fields</a:t>
            </a:r>
          </a:p>
          <a:p>
            <a:pPr lvl="1"/>
            <a:r>
              <a:rPr lang="en-US" dirty="0" smtClean="0"/>
              <a:t>Yet </a:t>
            </a:r>
            <a:r>
              <a:rPr lang="en-US" dirty="0" smtClean="0"/>
              <a:t>reaching 7 MV in a vertical test does not mean we can assume cavities will operate at that gradient.</a:t>
            </a:r>
          </a:p>
          <a:p>
            <a:r>
              <a:rPr lang="en-US" dirty="0" smtClean="0"/>
              <a:t>4-Rod and DQW test are underway</a:t>
            </a:r>
          </a:p>
          <a:p>
            <a:r>
              <a:rPr lang="en-US" dirty="0" smtClean="0"/>
              <a:t>More focus </a:t>
            </a:r>
            <a:r>
              <a:rPr lang="en-US" dirty="0" smtClean="0"/>
              <a:t>now </a:t>
            </a:r>
            <a:r>
              <a:rPr lang="en-US" dirty="0" smtClean="0"/>
              <a:t>on peripherals and integration</a:t>
            </a:r>
          </a:p>
          <a:p>
            <a:pPr lvl="1"/>
            <a:r>
              <a:rPr lang="en-US" dirty="0" smtClean="0"/>
              <a:t>Tuners, dampers, power couplers…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50" y="5629233"/>
            <a:ext cx="1747104" cy="109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binping\Desktop\Crab Files\600CBaking\IMG_02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9" r="1168" b="17949"/>
          <a:stretch/>
        </p:blipFill>
        <p:spPr bwMode="auto">
          <a:xfrm rot="5400000">
            <a:off x="6737429" y="4450850"/>
            <a:ext cx="3014150" cy="153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0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- Prototypes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</a:t>
            </a:r>
            <a:r>
              <a:rPr lang="en-US" dirty="0" smtClean="0"/>
              <a:t>eveloping the concepts for a prototype system to use in the SPS test for each design</a:t>
            </a:r>
          </a:p>
          <a:p>
            <a:pPr lvl="1"/>
            <a:r>
              <a:rPr lang="en-US" dirty="0" smtClean="0"/>
              <a:t>Fundamental differences in the approaches in tuning and coupling (FPC and HOM)</a:t>
            </a:r>
          </a:p>
          <a:p>
            <a:endParaRPr lang="en-US" dirty="0"/>
          </a:p>
          <a:p>
            <a:r>
              <a:rPr lang="en-US" dirty="0" smtClean="0"/>
              <a:t>Cryostat concepts are starting from studies made in the UK</a:t>
            </a:r>
          </a:p>
          <a:p>
            <a:endParaRPr lang="en-US" dirty="0"/>
          </a:p>
          <a:p>
            <a:r>
              <a:rPr lang="en-US" dirty="0"/>
              <a:t>Plan to carry both US designs until final integration in SPS cryostat</a:t>
            </a:r>
          </a:p>
          <a:p>
            <a:pPr lvl="1"/>
            <a:r>
              <a:rPr lang="en-US" dirty="0" smtClean="0"/>
              <a:t>Greatly </a:t>
            </a:r>
            <a:r>
              <a:rPr lang="en-US" dirty="0"/>
              <a:t>reduces </a:t>
            </a:r>
            <a:r>
              <a:rPr lang="en-US" dirty="0" smtClean="0"/>
              <a:t>technical and schedule </a:t>
            </a:r>
            <a:r>
              <a:rPr lang="en-US" dirty="0"/>
              <a:t>risk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35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2" y="1526583"/>
            <a:ext cx="8229600" cy="53314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Supporting EM design of cavities and auxiliary systems</a:t>
            </a:r>
          </a:p>
          <a:p>
            <a:pPr lvl="1"/>
            <a:r>
              <a:rPr lang="en-US" dirty="0" err="1" smtClean="0"/>
              <a:t>Multipacting</a:t>
            </a:r>
            <a:r>
              <a:rPr lang="en-US" dirty="0" smtClean="0"/>
              <a:t> analysis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Mode dampers coupling</a:t>
            </a:r>
          </a:p>
          <a:p>
            <a:pPr lvl="2"/>
            <a:r>
              <a:rPr lang="en-US" dirty="0" smtClean="0"/>
              <a:t>And fundamental rejection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Studies of three candidate designs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306" y="2137633"/>
            <a:ext cx="2318017" cy="1797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73" y="4458067"/>
            <a:ext cx="4634451" cy="1450185"/>
          </a:xfrm>
          <a:prstGeom prst="rect">
            <a:avLst/>
          </a:prstGeom>
        </p:spPr>
      </p:pic>
      <p:pic>
        <p:nvPicPr>
          <p:cNvPr id="7" name="Picture 6" descr="slac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91" y="6415379"/>
            <a:ext cx="1179609" cy="3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6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723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System requirements and description</a:t>
            </a:r>
          </a:p>
          <a:p>
            <a:pPr lvl="1"/>
            <a:r>
              <a:rPr lang="en-US" dirty="0" smtClean="0"/>
              <a:t>CERN’s functional specification (SPS)</a:t>
            </a:r>
          </a:p>
          <a:p>
            <a:pPr lvl="1"/>
            <a:r>
              <a:rPr lang="en-US" dirty="0" smtClean="0"/>
              <a:t>LHC requirements</a:t>
            </a:r>
          </a:p>
          <a:p>
            <a:r>
              <a:rPr lang="en-US" dirty="0" smtClean="0"/>
              <a:t>Organization</a:t>
            </a:r>
          </a:p>
          <a:p>
            <a:r>
              <a:rPr lang="en-US" dirty="0" smtClean="0"/>
              <a:t>Current status and LARP activity</a:t>
            </a:r>
          </a:p>
          <a:p>
            <a:pPr lvl="1"/>
            <a:r>
              <a:rPr lang="en-US" dirty="0" err="1" smtClean="0"/>
              <a:t>PoP</a:t>
            </a:r>
            <a:r>
              <a:rPr lang="en-US" dirty="0" smtClean="0"/>
              <a:t> and Prototypes, integration</a:t>
            </a:r>
          </a:p>
          <a:p>
            <a:pPr lvl="1"/>
            <a:r>
              <a:rPr lang="en-US" dirty="0" smtClean="0"/>
              <a:t>SPS test</a:t>
            </a:r>
          </a:p>
          <a:p>
            <a:r>
              <a:rPr lang="en-US" dirty="0" smtClean="0"/>
              <a:t>Proposed </a:t>
            </a:r>
            <a:r>
              <a:rPr lang="en-US" dirty="0" smtClean="0"/>
              <a:t>US Construction Project</a:t>
            </a:r>
          </a:p>
          <a:p>
            <a:pPr lvl="1"/>
            <a:r>
              <a:rPr lang="en-US" dirty="0" smtClean="0"/>
              <a:t>Scope and Deliverables</a:t>
            </a:r>
          </a:p>
          <a:p>
            <a:pPr lvl="1"/>
            <a:r>
              <a:rPr lang="en-US" dirty="0" smtClean="0"/>
              <a:t>Interfaces and Boundaries</a:t>
            </a:r>
          </a:p>
          <a:p>
            <a:r>
              <a:rPr lang="en-US" dirty="0" smtClean="0"/>
              <a:t>Next </a:t>
            </a:r>
            <a:r>
              <a:rPr lang="en-US" dirty="0" smtClean="0"/>
              <a:t>Steps and </a:t>
            </a:r>
            <a:r>
              <a:rPr lang="en-US" dirty="0"/>
              <a:t>Planning -  in the final talk</a:t>
            </a:r>
            <a:endParaRPr lang="en-US" dirty="0" smtClean="0"/>
          </a:p>
          <a:p>
            <a:pPr lvl="1"/>
            <a:r>
              <a:rPr lang="en-US" dirty="0" smtClean="0"/>
              <a:t>Including Cost </a:t>
            </a:r>
            <a:r>
              <a:rPr lang="en-US" dirty="0"/>
              <a:t>and </a:t>
            </a:r>
            <a:r>
              <a:rPr lang="en-US" dirty="0" smtClean="0"/>
              <a:t>Schedule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451" y="2406688"/>
            <a:ext cx="3598917" cy="21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61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437"/>
            <a:ext cx="8229600" cy="1143000"/>
          </a:xfrm>
        </p:spPr>
        <p:txBody>
          <a:bodyPr/>
          <a:lstStyle/>
          <a:p>
            <a:r>
              <a:rPr lang="en-US" dirty="0" smtClean="0"/>
              <a:t>Overall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839"/>
            <a:ext cx="8229600" cy="49037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Complete prototype testing</a:t>
            </a:r>
          </a:p>
          <a:p>
            <a:r>
              <a:rPr lang="en-US" dirty="0" smtClean="0"/>
              <a:t>Prepare for SPS test</a:t>
            </a:r>
          </a:p>
          <a:p>
            <a:r>
              <a:rPr lang="en-US" dirty="0" smtClean="0"/>
              <a:t>From SPS lessons learned prepare a prototype </a:t>
            </a:r>
            <a:r>
              <a:rPr lang="en-US" dirty="0" err="1" smtClean="0"/>
              <a:t>cryomodule</a:t>
            </a:r>
            <a:r>
              <a:rPr lang="en-US" dirty="0" smtClean="0"/>
              <a:t> for LHC</a:t>
            </a:r>
          </a:p>
          <a:p>
            <a:pPr lvl="1"/>
            <a:r>
              <a:rPr lang="en-US" dirty="0" smtClean="0"/>
              <a:t>Assuming cavities are ok, no new development</a:t>
            </a:r>
          </a:p>
          <a:p>
            <a:r>
              <a:rPr lang="en-US" dirty="0" smtClean="0"/>
              <a:t>Carry prototype to a horizontal test</a:t>
            </a:r>
          </a:p>
          <a:p>
            <a:r>
              <a:rPr lang="en-US" dirty="0" smtClean="0"/>
              <a:t>Build production run</a:t>
            </a:r>
          </a:p>
          <a:p>
            <a:pPr lvl="1"/>
            <a:r>
              <a:rPr lang="en-US" dirty="0" smtClean="0"/>
              <a:t>Possibly count prototype as one of deliverables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Full presentation later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86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Crab cavities have been selected as one of the activities in the  construction project for the HL-LHC</a:t>
            </a:r>
          </a:p>
          <a:p>
            <a:r>
              <a:rPr lang="en-US" dirty="0" smtClean="0"/>
              <a:t>R&amp;D program is making great progress</a:t>
            </a:r>
          </a:p>
          <a:p>
            <a:pPr lvl="1"/>
            <a:r>
              <a:rPr lang="en-US" dirty="0" smtClean="0"/>
              <a:t>Very encouraging initial results</a:t>
            </a:r>
          </a:p>
          <a:p>
            <a:pPr lvl="1"/>
            <a:r>
              <a:rPr lang="en-US" dirty="0" smtClean="0"/>
              <a:t>Detailed design of prototype cavities and integration of a system for SPS test</a:t>
            </a:r>
          </a:p>
          <a:p>
            <a:r>
              <a:rPr lang="en-US" dirty="0" smtClean="0"/>
              <a:t>CERN very actively involved</a:t>
            </a:r>
          </a:p>
          <a:p>
            <a:r>
              <a:rPr lang="en-US" dirty="0" smtClean="0"/>
              <a:t>Systems requirements document released</a:t>
            </a:r>
          </a:p>
          <a:p>
            <a:r>
              <a:rPr lang="en-US" dirty="0" smtClean="0"/>
              <a:t>FNAL </a:t>
            </a:r>
            <a:r>
              <a:rPr lang="en-US" dirty="0" smtClean="0"/>
              <a:t>taking </a:t>
            </a:r>
            <a:r>
              <a:rPr lang="en-US" dirty="0" smtClean="0"/>
              <a:t>ownership of the </a:t>
            </a:r>
            <a:r>
              <a:rPr lang="en-US" dirty="0" err="1" smtClean="0"/>
              <a:t>cryomodule</a:t>
            </a:r>
            <a:r>
              <a:rPr lang="en-US" dirty="0" smtClean="0"/>
              <a:t> design and integration</a:t>
            </a:r>
          </a:p>
          <a:p>
            <a:r>
              <a:rPr lang="en-US" dirty="0" smtClean="0"/>
              <a:t>US industry remains involved in a key role </a:t>
            </a:r>
          </a:p>
        </p:txBody>
      </p:sp>
    </p:spTree>
    <p:extLst>
      <p:ext uri="{BB962C8B-B14F-4D97-AF65-F5344CB8AC3E}">
        <p14:creationId xmlns:p14="http://schemas.microsoft.com/office/powerpoint/2010/main" val="1869627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6063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800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4-rod testing @ CERN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227"/>
            <a:ext cx="9144000" cy="5524312"/>
          </a:xfrm>
          <a:prstGeom prst="rect">
            <a:avLst/>
          </a:prstGeom>
        </p:spPr>
      </p:pic>
      <p:pic>
        <p:nvPicPr>
          <p:cNvPr id="6" name="Picture 5" descr="CI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893" y="5240531"/>
            <a:ext cx="1089720" cy="5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ancaster University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0695" y="1024402"/>
            <a:ext cx="1498967" cy="78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24856" y="6402207"/>
            <a:ext cx="624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interrupted by SM18 shutdown resumes at the end of April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802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7642"/>
            <a:ext cx="8229600" cy="11430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70" y="899428"/>
            <a:ext cx="8384349" cy="5881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641" y="6041157"/>
            <a:ext cx="680318" cy="68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50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crabs?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17" y="1600200"/>
            <a:ext cx="7771974" cy="4977356"/>
          </a:xfrm>
        </p:spPr>
        <p:txBody>
          <a:bodyPr>
            <a:normAutofit fontScale="92500"/>
          </a:bodyPr>
          <a:lstStyle/>
          <a:p>
            <a:r>
              <a:rPr lang="en-US" dirty="0"/>
              <a:t>S</a:t>
            </a:r>
            <a:r>
              <a:rPr lang="en-US" dirty="0" smtClean="0"/>
              <a:t>ubstantial upgrade of integrated luminosity</a:t>
            </a:r>
          </a:p>
          <a:p>
            <a:pPr lvl="1"/>
            <a:r>
              <a:rPr lang="en-US" dirty="0" smtClean="0"/>
              <a:t>Luminosity leveling, vertex density control</a:t>
            </a:r>
          </a:p>
          <a:p>
            <a:pPr lvl="1"/>
            <a:r>
              <a:rPr lang="en-US" dirty="0" smtClean="0"/>
              <a:t>Effectiveness increases with larger crossing angles</a:t>
            </a:r>
          </a:p>
          <a:p>
            <a:pPr lvl="1"/>
            <a:r>
              <a:rPr lang="en-US" dirty="0" smtClean="0"/>
              <a:t>Only known way to improve luminosity during the store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Significant R&amp;D on cavity technology for several years</a:t>
            </a:r>
          </a:p>
          <a:p>
            <a:pPr lvl="1"/>
            <a:r>
              <a:rPr lang="en-US" dirty="0" smtClean="0"/>
              <a:t>Encouraging results are making this possible</a:t>
            </a:r>
          </a:p>
          <a:p>
            <a:pPr lvl="1"/>
            <a:r>
              <a:rPr lang="en-US" dirty="0" smtClean="0"/>
              <a:t>Three designs under study in Europe and the US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9754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74" y="0"/>
            <a:ext cx="8229600" cy="1143000"/>
          </a:xfrm>
        </p:spPr>
        <p:txBody>
          <a:bodyPr/>
          <a:lstStyle/>
          <a:p>
            <a:r>
              <a:rPr lang="fr-CH" dirty="0" smtClean="0"/>
              <a:t>Luminosity Levelling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84" y="1189038"/>
            <a:ext cx="4419600" cy="5348922"/>
          </a:xfrm>
        </p:spPr>
        <p:txBody>
          <a:bodyPr>
            <a:normAutofit lnSpcReduction="10000"/>
          </a:bodyPr>
          <a:lstStyle/>
          <a:p>
            <a:r>
              <a:rPr lang="fr-CH" sz="2400" dirty="0" smtClean="0">
                <a:effectLst/>
              </a:rPr>
              <a:t>Luminosity decreases for proton burning (neglecting effects like emittance growth due to b-b, IBS, etc…)</a:t>
            </a:r>
          </a:p>
          <a:p>
            <a:r>
              <a:rPr lang="fr-CH" sz="2400" dirty="0">
                <a:effectLst/>
              </a:rPr>
              <a:t>T</a:t>
            </a:r>
            <a:r>
              <a:rPr lang="fr-CH" sz="2400" dirty="0" smtClean="0">
                <a:effectLst/>
              </a:rPr>
              <a:t>otal </a:t>
            </a:r>
            <a:r>
              <a:rPr lang="fr-CH" sz="2400" dirty="0" err="1" smtClean="0">
                <a:effectLst/>
              </a:rPr>
              <a:t>number</a:t>
            </a:r>
            <a:r>
              <a:rPr lang="fr-CH" sz="2400" dirty="0" smtClean="0">
                <a:effectLst/>
              </a:rPr>
              <a:t> of collisions </a:t>
            </a:r>
            <a:r>
              <a:rPr lang="fr-CH" sz="2400" b="1" dirty="0" smtClean="0">
                <a:effectLst/>
                <a:sym typeface="Symbol"/>
              </a:rPr>
              <a:t></a:t>
            </a:r>
            <a:r>
              <a:rPr lang="fr-CH" sz="2400" b="1" i="1" dirty="0" err="1" smtClean="0">
                <a:effectLst/>
                <a:sym typeface="Symbol"/>
              </a:rPr>
              <a:t>Ldt</a:t>
            </a:r>
            <a:r>
              <a:rPr lang="fr-CH" sz="2400" dirty="0" smtClean="0">
                <a:effectLst/>
              </a:rPr>
              <a:t> in a </a:t>
            </a:r>
            <a:r>
              <a:rPr lang="fr-CH" sz="2400" dirty="0" err="1" smtClean="0">
                <a:effectLst/>
              </a:rPr>
              <a:t>run</a:t>
            </a:r>
            <a:r>
              <a:rPr lang="fr-CH" sz="2400" dirty="0">
                <a:effectLst/>
              </a:rPr>
              <a:t> </a:t>
            </a:r>
            <a:r>
              <a:rPr lang="fr-CH" sz="2400" dirty="0" err="1" smtClean="0">
                <a:effectLst/>
              </a:rPr>
              <a:t>is</a:t>
            </a:r>
            <a:r>
              <a:rPr lang="fr-CH" sz="2400" dirty="0" smtClean="0">
                <a:effectLst/>
              </a:rPr>
              <a:t> </a:t>
            </a:r>
            <a:r>
              <a:rPr lang="fr-CH" sz="2400" dirty="0" err="1" smtClean="0">
                <a:effectLst/>
              </a:rPr>
              <a:t>limited</a:t>
            </a:r>
            <a:r>
              <a:rPr lang="fr-CH" sz="2400" dirty="0" smtClean="0">
                <a:effectLst/>
              </a:rPr>
              <a:t> by </a:t>
            </a:r>
            <a:r>
              <a:rPr lang="fr-CH" sz="2400" dirty="0" err="1" smtClean="0">
                <a:effectLst/>
              </a:rPr>
              <a:t>number</a:t>
            </a:r>
            <a:r>
              <a:rPr lang="fr-CH" sz="2400" dirty="0" smtClean="0">
                <a:effectLst/>
              </a:rPr>
              <a:t> of </a:t>
            </a:r>
            <a:r>
              <a:rPr lang="fr-CH" sz="2400" dirty="0" err="1" smtClean="0">
                <a:effectLst/>
              </a:rPr>
              <a:t>stored</a:t>
            </a:r>
            <a:r>
              <a:rPr lang="fr-CH" sz="2400" dirty="0" smtClean="0">
                <a:effectLst/>
              </a:rPr>
              <a:t> protons </a:t>
            </a:r>
          </a:p>
          <a:p>
            <a:r>
              <a:rPr lang="fr-CH" sz="2400" dirty="0" smtClean="0">
                <a:effectLst/>
                <a:sym typeface="Symbol"/>
              </a:rPr>
              <a:t> store a lot of protons but </a:t>
            </a:r>
            <a:r>
              <a:rPr lang="fr-CH" sz="2400" dirty="0" err="1" smtClean="0">
                <a:effectLst/>
                <a:sym typeface="Symbol"/>
              </a:rPr>
              <a:t>keep</a:t>
            </a:r>
            <a:r>
              <a:rPr lang="fr-CH" sz="2400" dirty="0" smtClean="0">
                <a:effectLst/>
                <a:sym typeface="Symbol"/>
              </a:rPr>
              <a:t> </a:t>
            </a:r>
            <a:r>
              <a:rPr lang="fr-CH" sz="2400" dirty="0" err="1" smtClean="0">
                <a:effectLst/>
                <a:sym typeface="Symbol"/>
              </a:rPr>
              <a:t>instantaneous</a:t>
            </a:r>
            <a:r>
              <a:rPr lang="fr-CH" sz="2400" dirty="0" smtClean="0">
                <a:effectLst/>
                <a:sym typeface="Symbol"/>
              </a:rPr>
              <a:t> </a:t>
            </a:r>
            <a:r>
              <a:rPr lang="fr-CH" sz="2400" dirty="0" err="1" smtClean="0">
                <a:effectLst/>
                <a:sym typeface="Symbol"/>
              </a:rPr>
              <a:t>lumi</a:t>
            </a:r>
            <a:r>
              <a:rPr lang="fr-CH" sz="2400" dirty="0" smtClean="0">
                <a:effectLst/>
                <a:sym typeface="Symbol"/>
              </a:rPr>
              <a:t> «</a:t>
            </a:r>
            <a:r>
              <a:rPr lang="fr-CH" sz="2400" dirty="0" err="1" smtClean="0">
                <a:effectLst/>
                <a:sym typeface="Symbol"/>
              </a:rPr>
              <a:t>low</a:t>
            </a:r>
            <a:r>
              <a:rPr lang="fr-CH" sz="2400" dirty="0" smtClean="0">
                <a:effectLst/>
                <a:sym typeface="Symbol"/>
              </a:rPr>
              <a:t>» by </a:t>
            </a:r>
            <a:r>
              <a:rPr lang="fr-CH" sz="2400" dirty="0" err="1" smtClean="0">
                <a:effectLst/>
                <a:sym typeface="Symbol"/>
              </a:rPr>
              <a:t>detuning</a:t>
            </a:r>
            <a:r>
              <a:rPr lang="fr-CH" sz="2400" dirty="0" smtClean="0">
                <a:effectLst/>
                <a:sym typeface="Symbol"/>
              </a:rPr>
              <a:t> one (or more)  </a:t>
            </a:r>
            <a:r>
              <a:rPr lang="fr-CH" sz="2400" dirty="0" err="1" smtClean="0">
                <a:effectLst/>
                <a:sym typeface="Symbol"/>
              </a:rPr>
              <a:t>parameter</a:t>
            </a:r>
            <a:r>
              <a:rPr lang="fr-CH" sz="2400" dirty="0" smtClean="0">
                <a:effectLst/>
                <a:sym typeface="Symbol"/>
              </a:rPr>
              <a:t>.</a:t>
            </a:r>
          </a:p>
          <a:p>
            <a:r>
              <a:rPr lang="fr-CH" sz="2400" dirty="0" smtClean="0">
                <a:effectLst/>
                <a:sym typeface="Symbol"/>
              </a:rPr>
              <a:t></a:t>
            </a:r>
            <a:r>
              <a:rPr lang="fr-CH" sz="2400" dirty="0" err="1" smtClean="0">
                <a:effectLst/>
                <a:sym typeface="Symbol"/>
              </a:rPr>
              <a:t>keep</a:t>
            </a:r>
            <a:r>
              <a:rPr lang="fr-CH" sz="2400" dirty="0" smtClean="0">
                <a:effectLst/>
                <a:sym typeface="Symbol"/>
              </a:rPr>
              <a:t> the </a:t>
            </a:r>
            <a:r>
              <a:rPr lang="fr-CH" sz="2400" dirty="0" err="1" smtClean="0">
                <a:effectLst/>
                <a:sym typeface="Symbol"/>
              </a:rPr>
              <a:t>lumi</a:t>
            </a:r>
            <a:r>
              <a:rPr lang="fr-CH" sz="2400" dirty="0" smtClean="0">
                <a:effectLst/>
                <a:sym typeface="Symbol"/>
              </a:rPr>
              <a:t> constant by </a:t>
            </a:r>
            <a:r>
              <a:rPr lang="fr-CH" sz="2400" dirty="0" err="1" smtClean="0">
                <a:effectLst/>
                <a:sym typeface="Symbol"/>
              </a:rPr>
              <a:t>re-tuning</a:t>
            </a:r>
            <a:r>
              <a:rPr lang="fr-CH" sz="2400" dirty="0" smtClean="0">
                <a:effectLst/>
                <a:sym typeface="Symbol"/>
              </a:rPr>
              <a:t> the </a:t>
            </a:r>
            <a:r>
              <a:rPr lang="fr-CH" sz="2400" dirty="0" err="1" smtClean="0">
                <a:effectLst/>
                <a:sym typeface="Symbol"/>
              </a:rPr>
              <a:t>paramter</a:t>
            </a:r>
            <a:r>
              <a:rPr lang="fr-CH" sz="2400" dirty="0" smtClean="0">
                <a:effectLst/>
                <a:sym typeface="Symbol"/>
              </a:rPr>
              <a:t>(s) to </a:t>
            </a:r>
            <a:r>
              <a:rPr lang="fr-CH" sz="2400" dirty="0" err="1" smtClean="0">
                <a:effectLst/>
                <a:sym typeface="Symbol"/>
              </a:rPr>
              <a:t>compensate</a:t>
            </a:r>
            <a:r>
              <a:rPr lang="fr-CH" sz="2400" dirty="0" smtClean="0">
                <a:effectLst/>
                <a:sym typeface="Symbol"/>
              </a:rPr>
              <a:t> proton </a:t>
            </a:r>
            <a:r>
              <a:rPr lang="fr-CH" sz="2400" dirty="0" err="1" smtClean="0">
                <a:effectLst/>
                <a:sym typeface="Symbol"/>
              </a:rPr>
              <a:t>loss</a:t>
            </a:r>
            <a:r>
              <a:rPr lang="fr-CH" sz="2400" dirty="0" smtClean="0">
                <a:effectLst/>
                <a:sym typeface="Symbol"/>
              </a:rPr>
              <a:t> (and </a:t>
            </a:r>
            <a:r>
              <a:rPr lang="fr-CH" sz="2400" dirty="0" err="1" smtClean="0">
                <a:effectLst/>
                <a:sym typeface="Symbol"/>
              </a:rPr>
              <a:t>possibly</a:t>
            </a:r>
            <a:r>
              <a:rPr lang="fr-CH" sz="2400" dirty="0" smtClean="0">
                <a:effectLst/>
                <a:sym typeface="Symbol"/>
              </a:rPr>
              <a:t> </a:t>
            </a:r>
            <a:r>
              <a:rPr lang="fr-CH" sz="2400" dirty="0" err="1" smtClean="0">
                <a:effectLst/>
                <a:sym typeface="Symbol"/>
              </a:rPr>
              <a:t>any</a:t>
            </a:r>
            <a:r>
              <a:rPr lang="fr-CH" sz="2400" dirty="0" smtClean="0">
                <a:effectLst/>
                <a:sym typeface="Symbol"/>
              </a:rPr>
              <a:t> </a:t>
            </a:r>
            <a:r>
              <a:rPr lang="fr-CH" sz="2400" dirty="0" err="1" smtClean="0">
                <a:effectLst/>
                <a:sym typeface="Symbol"/>
              </a:rPr>
              <a:t>other</a:t>
            </a:r>
            <a:r>
              <a:rPr lang="fr-CH" sz="2400" dirty="0" smtClean="0">
                <a:effectLst/>
                <a:sym typeface="Symbol"/>
              </a:rPr>
              <a:t> </a:t>
            </a:r>
            <a:r>
              <a:rPr lang="fr-CH" sz="2400" dirty="0" err="1" smtClean="0">
                <a:effectLst/>
                <a:sym typeface="Symbol"/>
              </a:rPr>
              <a:t>effect</a:t>
            </a:r>
            <a:r>
              <a:rPr lang="fr-CH" sz="2400" dirty="0" smtClean="0">
                <a:effectLst/>
                <a:sym typeface="Symbol"/>
              </a:rPr>
              <a:t>)</a:t>
            </a:r>
            <a:r>
              <a:rPr lang="fr-CH" sz="2000" dirty="0" smtClean="0">
                <a:effectLst/>
                <a:sym typeface="Symbol"/>
              </a:rPr>
              <a:t>.</a:t>
            </a:r>
            <a:endParaRPr lang="en-GB" sz="2000" dirty="0"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74" y="1403041"/>
            <a:ext cx="4584026" cy="315478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04" y="5137557"/>
            <a:ext cx="4671792" cy="158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 14,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641" y="6041157"/>
            <a:ext cx="680318" cy="68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6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965"/>
            <a:ext cx="8229600" cy="1143000"/>
          </a:xfrm>
        </p:spPr>
        <p:txBody>
          <a:bodyPr/>
          <a:lstStyle/>
          <a:p>
            <a:r>
              <a:rPr lang="en-US" dirty="0" smtClean="0"/>
              <a:t>System Requirements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3216" y="1263897"/>
            <a:ext cx="91440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Voltage </a:t>
            </a:r>
            <a:r>
              <a:rPr lang="en-US" dirty="0" smtClean="0"/>
              <a:t>&gt;= 10 MV (3.3MV/cavity)</a:t>
            </a:r>
            <a:endParaRPr lang="en-US" dirty="0"/>
          </a:p>
          <a:p>
            <a:pPr lvl="1"/>
            <a:r>
              <a:rPr lang="en-US" dirty="0" smtClean="0"/>
              <a:t>SPS test 2 cavities/module</a:t>
            </a:r>
          </a:p>
          <a:p>
            <a:pPr lvl="1"/>
            <a:r>
              <a:rPr lang="en-US" dirty="0" smtClean="0"/>
              <a:t>LHC 3 cavities/module </a:t>
            </a:r>
            <a:endParaRPr lang="en-US" dirty="0"/>
          </a:p>
          <a:p>
            <a:r>
              <a:rPr lang="en-US" dirty="0"/>
              <a:t>Frequency = 400 MHz</a:t>
            </a:r>
          </a:p>
          <a:p>
            <a:r>
              <a:rPr lang="en-US" dirty="0" err="1"/>
              <a:t>Q</a:t>
            </a:r>
            <a:r>
              <a:rPr lang="en-US" baseline="-25000" dirty="0" err="1"/>
              <a:t>ext</a:t>
            </a:r>
            <a:r>
              <a:rPr lang="en-US" dirty="0"/>
              <a:t> = </a:t>
            </a:r>
            <a:r>
              <a:rPr lang="en-US" dirty="0" smtClean="0"/>
              <a:t>10</a:t>
            </a:r>
            <a:r>
              <a:rPr lang="en-US" baseline="30000" dirty="0" smtClean="0"/>
              <a:t>5</a:t>
            </a:r>
            <a:r>
              <a:rPr lang="en-US" dirty="0" smtClean="0"/>
              <a:t> - 10</a:t>
            </a:r>
            <a:r>
              <a:rPr lang="en-US" baseline="30000" dirty="0" smtClean="0"/>
              <a:t>6</a:t>
            </a:r>
            <a:r>
              <a:rPr lang="en-US" dirty="0" smtClean="0"/>
              <a:t>, </a:t>
            </a:r>
            <a:r>
              <a:rPr lang="en-US" dirty="0"/>
              <a:t>R/Q ~300 W</a:t>
            </a:r>
          </a:p>
          <a:p>
            <a:r>
              <a:rPr lang="en-US" dirty="0"/>
              <a:t>Cavity tuning/detuning </a:t>
            </a:r>
            <a:r>
              <a:rPr lang="en-US" dirty="0" smtClean="0"/>
              <a:t>± 1.5-5.5kHz </a:t>
            </a:r>
            <a:r>
              <a:rPr lang="en-US" dirty="0"/>
              <a:t>(or multiples of it) </a:t>
            </a:r>
          </a:p>
          <a:p>
            <a:r>
              <a:rPr lang="en-US" dirty="0" smtClean="0"/>
              <a:t>Available RF </a:t>
            </a:r>
            <a:r>
              <a:rPr lang="en-US" dirty="0"/>
              <a:t>power source = 60 kW (&lt; 18 kW nominal)</a:t>
            </a:r>
          </a:p>
          <a:p>
            <a:r>
              <a:rPr lang="en-US" dirty="0"/>
              <a:t>Beam current ~ 0.5-1 A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641" y="6041157"/>
            <a:ext cx="680318" cy="68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91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70" y="-75564"/>
            <a:ext cx="8229600" cy="1143000"/>
          </a:xfrm>
        </p:spPr>
        <p:txBody>
          <a:bodyPr/>
          <a:lstStyle/>
          <a:p>
            <a:r>
              <a:rPr lang="en-US" dirty="0" smtClean="0"/>
              <a:t>Technical Specification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59" r="60"/>
          <a:stretch/>
        </p:blipFill>
        <p:spPr>
          <a:xfrm>
            <a:off x="5174074" y="1062732"/>
            <a:ext cx="3405481" cy="557437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17921" y="1242274"/>
            <a:ext cx="4935563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Functional parameters</a:t>
            </a:r>
          </a:p>
          <a:p>
            <a:pPr lvl="1"/>
            <a:r>
              <a:rPr lang="en-US" dirty="0" smtClean="0"/>
              <a:t>Including HOMs, Z…</a:t>
            </a:r>
          </a:p>
          <a:p>
            <a:r>
              <a:rPr lang="en-US" dirty="0" smtClean="0"/>
              <a:t>Enclosures</a:t>
            </a:r>
            <a:r>
              <a:rPr lang="en-US" dirty="0"/>
              <a:t> </a:t>
            </a:r>
            <a:r>
              <a:rPr lang="en-US" dirty="0" smtClean="0"/>
              <a:t>(incl. materials…)</a:t>
            </a:r>
          </a:p>
          <a:p>
            <a:r>
              <a:rPr lang="en-US" dirty="0" smtClean="0"/>
              <a:t>Cryogenics</a:t>
            </a:r>
          </a:p>
          <a:p>
            <a:r>
              <a:rPr lang="en-US" dirty="0" smtClean="0"/>
              <a:t>RF Power incl. couplers</a:t>
            </a:r>
          </a:p>
          <a:p>
            <a:r>
              <a:rPr lang="en-US" dirty="0" smtClean="0"/>
              <a:t>LLRF</a:t>
            </a:r>
          </a:p>
          <a:p>
            <a:r>
              <a:rPr lang="en-US" dirty="0" smtClean="0"/>
              <a:t>SPS Integration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Recently released by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2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4986" y="-111065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Overall CERN planning</a:t>
            </a:r>
            <a:endParaRPr lang="en-GB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" y="1189038"/>
            <a:ext cx="9144000" cy="5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17" y="3709862"/>
            <a:ext cx="8047828" cy="249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429933" y="3905074"/>
            <a:ext cx="1202847" cy="1905705"/>
            <a:chOff x="1076325" y="2333625"/>
            <a:chExt cx="1323975" cy="210502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cxnSp>
          <p:nvCxnSpPr>
            <p:cNvPr id="9" name="Straight Connector 8"/>
            <p:cNvCxnSpPr/>
            <p:nvPr/>
          </p:nvCxnSpPr>
          <p:spPr>
            <a:xfrm>
              <a:off x="1076325" y="2343150"/>
              <a:ext cx="1323975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400300" y="2333625"/>
              <a:ext cx="0" cy="210502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333500" y="4429125"/>
              <a:ext cx="1066799" cy="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076325" y="2343150"/>
              <a:ext cx="0" cy="174307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076325" y="4086225"/>
              <a:ext cx="257175" cy="34290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389339" y="3898549"/>
            <a:ext cx="943240" cy="1905705"/>
            <a:chOff x="1076325" y="2333625"/>
            <a:chExt cx="1038225" cy="21050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076325" y="2343150"/>
              <a:ext cx="1038225" cy="952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114550" y="2333625"/>
              <a:ext cx="0" cy="210502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33500" y="4429125"/>
              <a:ext cx="781050" cy="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076325" y="2343150"/>
              <a:ext cx="0" cy="174307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76325" y="4086225"/>
              <a:ext cx="257175" cy="34290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703016" y="3895548"/>
            <a:ext cx="147111" cy="1905705"/>
            <a:chOff x="1076325" y="2333625"/>
            <a:chExt cx="161925" cy="2105025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076325" y="2343150"/>
              <a:ext cx="128587" cy="952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238250" y="2333625"/>
              <a:ext cx="0" cy="210502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076325" y="2343150"/>
              <a:ext cx="0" cy="174307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076325" y="4086225"/>
              <a:ext cx="128587" cy="33337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3962197" y="6347080"/>
            <a:ext cx="194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L. Rossi: Nov. 2012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5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981"/>
            <a:ext cx="8229600" cy="1143000"/>
          </a:xfrm>
        </p:spPr>
        <p:txBody>
          <a:bodyPr/>
          <a:lstStyle/>
          <a:p>
            <a:r>
              <a:rPr lang="en-US" dirty="0" smtClean="0"/>
              <a:t>Global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6269"/>
            <a:ext cx="8229600" cy="5459287"/>
          </a:xfrm>
        </p:spPr>
        <p:txBody>
          <a:bodyPr>
            <a:noAutofit/>
          </a:bodyPr>
          <a:lstStyle/>
          <a:p>
            <a:r>
              <a:rPr lang="en-US" sz="2800" dirty="0" smtClean="0"/>
              <a:t>CERN leads the global collaboration</a:t>
            </a:r>
          </a:p>
          <a:p>
            <a:pPr lvl="1"/>
            <a:r>
              <a:rPr lang="en-US" sz="2000" dirty="0" smtClean="0"/>
              <a:t>Directly responsible for several tasks</a:t>
            </a:r>
          </a:p>
          <a:p>
            <a:pPr lvl="2"/>
            <a:r>
              <a:rPr lang="en-US" sz="1800" dirty="0" smtClean="0"/>
              <a:t>RF power and controls, local installation, cryogenics, machine protection</a:t>
            </a:r>
            <a:r>
              <a:rPr lang="en-US" sz="1800" dirty="0" smtClean="0"/>
              <a:t>…</a:t>
            </a:r>
          </a:p>
          <a:p>
            <a:pPr lvl="1"/>
            <a:r>
              <a:rPr lang="en-US" sz="2400" dirty="0" smtClean="0"/>
              <a:t>Cross disciplinary working group to prepare validation test</a:t>
            </a:r>
          </a:p>
          <a:p>
            <a:pPr lvl="2"/>
            <a:r>
              <a:rPr lang="en-US" sz="2000" dirty="0"/>
              <a:t>Operations, RF, Vacuum, Cryogenics, Beam Dynamics, Machine Protection, Collimation, Instrumentation…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800" dirty="0" smtClean="0"/>
              <a:t>Lancaster Univ. and STFC actively involved in the UK</a:t>
            </a:r>
          </a:p>
          <a:p>
            <a:pPr lvl="1"/>
            <a:r>
              <a:rPr lang="en-US" sz="2000" dirty="0" smtClean="0"/>
              <a:t>4-rod cavity design and testing</a:t>
            </a:r>
          </a:p>
          <a:p>
            <a:pPr lvl="1"/>
            <a:r>
              <a:rPr lang="en-US" sz="2000" dirty="0" err="1" smtClean="0"/>
              <a:t>Cryomodule</a:t>
            </a:r>
            <a:r>
              <a:rPr lang="en-US" sz="2000" dirty="0" smtClean="0"/>
              <a:t> design</a:t>
            </a:r>
            <a:endParaRPr lang="en-US" sz="20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800" dirty="0" smtClean="0"/>
              <a:t>US to contribute a well defined part of the project</a:t>
            </a:r>
          </a:p>
          <a:p>
            <a:pPr lvl="1"/>
            <a:r>
              <a:rPr lang="en-US" sz="2000" dirty="0" smtClean="0"/>
              <a:t>Cavities and </a:t>
            </a:r>
            <a:r>
              <a:rPr lang="en-US" sz="2000" dirty="0" err="1" smtClean="0"/>
              <a:t>cryomodules</a:t>
            </a:r>
            <a:endParaRPr lang="en-US" sz="2400" dirty="0"/>
          </a:p>
          <a:p>
            <a:pPr lvl="2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422136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LARP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376"/>
          </a:xfrm>
        </p:spPr>
        <p:txBody>
          <a:bodyPr>
            <a:normAutofit/>
          </a:bodyPr>
          <a:lstStyle/>
          <a:p>
            <a:r>
              <a:rPr lang="en-US" sz="2400" dirty="0"/>
              <a:t>Defined roles within LARP collaboration:</a:t>
            </a:r>
          </a:p>
          <a:p>
            <a:pPr lvl="1"/>
            <a:r>
              <a:rPr lang="en-US" sz="1800" dirty="0"/>
              <a:t>BNL, ODU – cavity development with aux systems </a:t>
            </a:r>
          </a:p>
          <a:p>
            <a:pPr lvl="1"/>
            <a:r>
              <a:rPr lang="en-US" sz="1800" dirty="0" smtClean="0"/>
              <a:t>FNAL – Leads and coordinates </a:t>
            </a:r>
            <a:r>
              <a:rPr lang="en-US" sz="1800" dirty="0" err="1" smtClean="0"/>
              <a:t>cryomodule</a:t>
            </a:r>
            <a:r>
              <a:rPr lang="en-US" sz="1800" dirty="0" smtClean="0"/>
              <a:t> </a:t>
            </a:r>
            <a:r>
              <a:rPr lang="en-US" sz="1800" dirty="0"/>
              <a:t>design and integration</a:t>
            </a:r>
          </a:p>
          <a:p>
            <a:pPr lvl="1"/>
            <a:r>
              <a:rPr lang="en-US" sz="1800" dirty="0"/>
              <a:t>SLAC – Leads and coordinates EM modeling support</a:t>
            </a:r>
          </a:p>
          <a:p>
            <a:pPr lvl="1"/>
            <a:r>
              <a:rPr lang="en-US" sz="1800" dirty="0"/>
              <a:t>FNAL, LBNL - beam dynamics </a:t>
            </a:r>
            <a:r>
              <a:rPr lang="en-US" sz="1800" dirty="0" smtClean="0"/>
              <a:t>studies</a:t>
            </a:r>
          </a:p>
          <a:p>
            <a:pPr lvl="1"/>
            <a:endParaRPr lang="en-US" sz="1800" dirty="0"/>
          </a:p>
          <a:p>
            <a:pPr marL="0" indent="0" algn="ctr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Today’s presentations will cover each of these areas</a:t>
            </a:r>
          </a:p>
          <a:p>
            <a:pPr marL="0" indent="0">
              <a:buNone/>
            </a:pPr>
            <a:endParaRPr lang="en-US" sz="2200" dirty="0" smtClean="0"/>
          </a:p>
          <a:p>
            <a:r>
              <a:rPr lang="en-US" sz="2200" dirty="0" smtClean="0"/>
              <a:t>US Industry - </a:t>
            </a:r>
            <a:r>
              <a:rPr lang="en-US" sz="2200" dirty="0" err="1" smtClean="0"/>
              <a:t>Niowave</a:t>
            </a:r>
            <a:endParaRPr lang="en-US" sz="2200" dirty="0"/>
          </a:p>
          <a:p>
            <a:pPr lvl="1"/>
            <a:r>
              <a:rPr lang="en-US" sz="1800" dirty="0"/>
              <a:t>Built all three prototype cavities to date</a:t>
            </a:r>
          </a:p>
          <a:p>
            <a:pPr lvl="1"/>
            <a:r>
              <a:rPr lang="en-US" sz="1800" dirty="0"/>
              <a:t>Funded by DOE SBIR </a:t>
            </a:r>
            <a:r>
              <a:rPr lang="en-US" sz="1800" dirty="0" smtClean="0"/>
              <a:t>phase II program</a:t>
            </a:r>
            <a:endParaRPr lang="en-US" sz="1800" dirty="0"/>
          </a:p>
          <a:p>
            <a:pPr marL="0" indent="0">
              <a:buNone/>
            </a:pPr>
            <a:endParaRPr lang="en-US" sz="2200" dirty="0" smtClean="0"/>
          </a:p>
          <a:p>
            <a:r>
              <a:rPr lang="en-US" sz="2200" dirty="0" smtClean="0"/>
              <a:t>Points </a:t>
            </a:r>
            <a:r>
              <a:rPr lang="en-US" sz="2200" dirty="0"/>
              <a:t>of contacts defined at each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9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4812</TotalTime>
  <Words>1161</Words>
  <Application>Microsoft Macintosh PowerPoint</Application>
  <PresentationFormat>On-screen Show (4:3)</PresentationFormat>
  <Paragraphs>200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LARP Crab Cavities Overview</vt:lpstr>
      <vt:lpstr>Outline</vt:lpstr>
      <vt:lpstr>Why crabs?</vt:lpstr>
      <vt:lpstr>Luminosity Levelling</vt:lpstr>
      <vt:lpstr>System Requirements</vt:lpstr>
      <vt:lpstr>Technical Specification</vt:lpstr>
      <vt:lpstr>Overall CERN planning</vt:lpstr>
      <vt:lpstr>Global Organization</vt:lpstr>
      <vt:lpstr>LARP Organization</vt:lpstr>
      <vt:lpstr>Scope of US Contribution  </vt:lpstr>
      <vt:lpstr>Caution(s)</vt:lpstr>
      <vt:lpstr>Path to the HL-LHC</vt:lpstr>
      <vt:lpstr>SPS vs. LHC</vt:lpstr>
      <vt:lpstr>Current LARP Activities</vt:lpstr>
      <vt:lpstr>R&amp;D Progress</vt:lpstr>
      <vt:lpstr>PoP RF Dipole 4.2 K and 2 K Test Results</vt:lpstr>
      <vt:lpstr>Status - PoP</vt:lpstr>
      <vt:lpstr>Status - Prototypes</vt:lpstr>
      <vt:lpstr>Modeling</vt:lpstr>
      <vt:lpstr>Overall Plan</vt:lpstr>
      <vt:lpstr>Conclusions</vt:lpstr>
      <vt:lpstr>Questions</vt:lpstr>
      <vt:lpstr>4-rod testing @ CERN</vt:lpstr>
      <vt:lpstr>Timeline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Alessandro Ratti</dc:creator>
  <cp:lastModifiedBy>Alessandro Ratti</cp:lastModifiedBy>
  <cp:revision>201</cp:revision>
  <cp:lastPrinted>2013-04-08T15:21:26Z</cp:lastPrinted>
  <dcterms:created xsi:type="dcterms:W3CDTF">2012-11-13T18:31:07Z</dcterms:created>
  <dcterms:modified xsi:type="dcterms:W3CDTF">2013-06-08T01:53:55Z</dcterms:modified>
</cp:coreProperties>
</file>