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7"/>
  </p:notesMasterIdLst>
  <p:handoutMasterIdLst>
    <p:handoutMasterId r:id="rId28"/>
  </p:handoutMasterIdLst>
  <p:sldIdLst>
    <p:sldId id="284" r:id="rId2"/>
    <p:sldId id="391" r:id="rId3"/>
    <p:sldId id="331" r:id="rId4"/>
    <p:sldId id="369" r:id="rId5"/>
    <p:sldId id="370" r:id="rId6"/>
    <p:sldId id="375" r:id="rId7"/>
    <p:sldId id="380" r:id="rId8"/>
    <p:sldId id="381" r:id="rId9"/>
    <p:sldId id="386" r:id="rId10"/>
    <p:sldId id="387" r:id="rId11"/>
    <p:sldId id="372" r:id="rId12"/>
    <p:sldId id="383" r:id="rId13"/>
    <p:sldId id="389" r:id="rId14"/>
    <p:sldId id="402" r:id="rId15"/>
    <p:sldId id="401" r:id="rId16"/>
    <p:sldId id="398" r:id="rId17"/>
    <p:sldId id="399" r:id="rId18"/>
    <p:sldId id="400" r:id="rId19"/>
    <p:sldId id="379" r:id="rId20"/>
    <p:sldId id="393" r:id="rId21"/>
    <p:sldId id="403" r:id="rId22"/>
    <p:sldId id="404" r:id="rId23"/>
    <p:sldId id="397" r:id="rId24"/>
    <p:sldId id="366" r:id="rId25"/>
    <p:sldId id="39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02" autoAdjust="0"/>
  </p:normalViewPr>
  <p:slideViewPr>
    <p:cSldViewPr>
      <p:cViewPr>
        <p:scale>
          <a:sx n="100" d="100"/>
          <a:sy n="100" d="100"/>
        </p:scale>
        <p:origin x="-264"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D0714-ED11-DD4F-BDD1-81683D05F991}" type="datetimeFigureOut">
              <a:rPr lang="en-US" smtClean="0"/>
              <a:t>6/6/13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0290E-17DC-D549-B3FF-BA2769143A0E}" type="slidenum">
              <a:rPr lang="en-US" smtClean="0"/>
              <a:t>‹#›</a:t>
            </a:fld>
            <a:endParaRPr lang="en-US"/>
          </a:p>
        </p:txBody>
      </p:sp>
    </p:spTree>
    <p:extLst>
      <p:ext uri="{BB962C8B-B14F-4D97-AF65-F5344CB8AC3E}">
        <p14:creationId xmlns:p14="http://schemas.microsoft.com/office/powerpoint/2010/main" val="1037848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377E8CA-2575-AA42-9ECB-7596A27452EB}" type="datetimeFigureOut">
              <a:rPr lang="en-US"/>
              <a:pPr/>
              <a:t>6/6/13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AF10AC6-93D5-594E-BC5A-0FE51D6B0684}" type="slidenum">
              <a:rPr lang="en-US"/>
              <a:pPr/>
              <a:t>‹#›</a:t>
            </a:fld>
            <a:endParaRPr lang="en-US"/>
          </a:p>
        </p:txBody>
      </p:sp>
    </p:spTree>
    <p:extLst>
      <p:ext uri="{BB962C8B-B14F-4D97-AF65-F5344CB8AC3E}">
        <p14:creationId xmlns:p14="http://schemas.microsoft.com/office/powerpoint/2010/main" val="154790173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3"/>
          <p:cNvSpPr txBox="1">
            <a:spLocks noChangeArrowheads="1"/>
          </p:cNvSpPr>
          <p:nvPr userDrawn="1"/>
        </p:nvSpPr>
        <p:spPr bwMode="auto">
          <a:xfrm>
            <a:off x="3505200" y="3048000"/>
            <a:ext cx="5410200" cy="457200"/>
          </a:xfrm>
          <a:prstGeom prst="rect">
            <a:avLst/>
          </a:prstGeom>
          <a:noFill/>
          <a:ln>
            <a:noFill/>
          </a:ln>
          <a:extLst/>
        </p:spPr>
        <p:txBody>
          <a:bodyPr>
            <a:spAutoFit/>
          </a:bodyPr>
          <a:lstStyle>
            <a:lvl1pPr>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sz="2400">
              <a:solidFill>
                <a:srgbClr val="EAEAEA"/>
              </a:solidFill>
              <a:latin typeface="Arial Narrow"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extLst>
      <p:ext uri="{BB962C8B-B14F-4D97-AF65-F5344CB8AC3E}">
        <p14:creationId xmlns:p14="http://schemas.microsoft.com/office/powerpoint/2010/main" val="19410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C:\Documents and Settings\kevin.XENOLAND\My Documents\fnalppt\sub-pages\Fermi_Blue_subp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p:txBody>
          <a:bodyPr/>
          <a:lstStyle>
            <a:lvl1pPr>
              <a:defRPr/>
            </a:lvl1pPr>
          </a:lstStyle>
          <a:p>
            <a:r>
              <a:rPr lang="en-US" smtClean="0"/>
              <a:t>LARP Review -- Crab Cavity Cryostat, 10 June 2013</a:t>
            </a:r>
            <a:endParaRPr lang="en-US" dirty="0"/>
          </a:p>
        </p:txBody>
      </p:sp>
      <p:sp>
        <p:nvSpPr>
          <p:cNvPr id="6" name="Rectangle 17"/>
          <p:cNvSpPr>
            <a:spLocks noGrp="1" noChangeArrowheads="1"/>
          </p:cNvSpPr>
          <p:nvPr>
            <p:ph type="sldNum" sz="quarter" idx="11"/>
          </p:nvPr>
        </p:nvSpPr>
        <p:spPr/>
        <p:txBody>
          <a:bodyPr/>
          <a:lstStyle>
            <a:lvl1pPr>
              <a:defRPr/>
            </a:lvl1pPr>
          </a:lstStyle>
          <a:p>
            <a:fld id="{ECEFDC10-C20D-C447-B71D-B787E4F50A95}" type="slidenum">
              <a:rPr lang="en-US"/>
              <a:pPr/>
              <a:t>‹#›</a:t>
            </a:fld>
            <a:endParaRPr lang="en-US"/>
          </a:p>
        </p:txBody>
      </p:sp>
    </p:spTree>
    <p:extLst>
      <p:ext uri="{BB962C8B-B14F-4D97-AF65-F5344CB8AC3E}">
        <p14:creationId xmlns:p14="http://schemas.microsoft.com/office/powerpoint/2010/main" val="43305270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7411" name="Rectangle 25"/>
          <p:cNvSpPr>
            <a:spLocks noGrp="1" noChangeArrowheads="1"/>
          </p:cNvSpPr>
          <p:nvPr>
            <p:ph type="title"/>
          </p:nvPr>
        </p:nvSpPr>
        <p:spPr bwMode="auto">
          <a:xfrm>
            <a:off x="1600200" y="2286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2" name="Rectangle 26"/>
          <p:cNvSpPr>
            <a:spLocks noGrp="1" noChangeArrowheads="1"/>
          </p:cNvSpPr>
          <p:nvPr>
            <p:ph type="body" idx="1"/>
          </p:nvPr>
        </p:nvSpPr>
        <p:spPr bwMode="auto">
          <a:xfrm>
            <a:off x="1600200" y="13716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ftr" sz="quarter" idx="3"/>
          </p:nvPr>
        </p:nvSpPr>
        <p:spPr bwMode="auto">
          <a:xfrm>
            <a:off x="2667000" y="6324600"/>
            <a:ext cx="3810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FFFFFF"/>
                </a:solidFill>
              </a:defRPr>
            </a:lvl1pPr>
          </a:lstStyle>
          <a:p>
            <a:r>
              <a:rPr lang="en-US" smtClean="0"/>
              <a:t>LARP Review -- Crab Cavity Cryostat, 10 June 2013</a:t>
            </a:r>
            <a:endParaRPr lang="en-US" dirty="0"/>
          </a:p>
        </p:txBody>
      </p:sp>
      <p:sp>
        <p:nvSpPr>
          <p:cNvPr id="8" name="Rectangle 17"/>
          <p:cNvSpPr>
            <a:spLocks noGrp="1" noChangeArrowheads="1"/>
          </p:cNvSpPr>
          <p:nvPr>
            <p:ph type="sldNum" sz="quarter" idx="4"/>
          </p:nvPr>
        </p:nvSpPr>
        <p:spPr bwMode="auto">
          <a:xfrm>
            <a:off x="381000" y="630555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FFFFFF"/>
                </a:solidFill>
              </a:defRPr>
            </a:lvl1pPr>
          </a:lstStyle>
          <a:p>
            <a:fld id="{88A813F7-0A60-A04B-A671-A7CEA6DDE5E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Lst>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rgbClr val="FFFFFF"/>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rgbClr val="FFFFFF"/>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rgbClr val="FFFFFF"/>
          </a:solidFill>
          <a:latin typeface="Arial" charset="0"/>
          <a:ea typeface="ＭＳ Ｐゴシック" charset="0"/>
          <a:cs typeface="ＭＳ Ｐゴシック"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ea typeface="+mn-ea"/>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fnal.gov/conferenceOtherViews.py?view=standard&amp;confId=6164" TargetMode="External"/><Relationship Id="rId4" Type="http://schemas.openxmlformats.org/officeDocument/2006/relationships/hyperlink" Target="https://indico.fnal.gov/conferenceDisplay.py?confId=6859" TargetMode="External"/><Relationship Id="rId5" Type="http://schemas.openxmlformats.org/officeDocument/2006/relationships/hyperlink" Target="https://cds.cern.ch/record/1520896" TargetMode="External"/><Relationship Id="rId1" Type="http://schemas.openxmlformats.org/officeDocument/2006/relationships/slideLayout" Target="../slideLayouts/slideLayout2.xml"/><Relationship Id="rId2" Type="http://schemas.openxmlformats.org/officeDocument/2006/relationships/hyperlink" Target="http://indico.cern.ch/conferenceDisplay.py?confId=13680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smtClean="0"/>
              <a:t>Crab Cavity </a:t>
            </a:r>
            <a:r>
              <a:rPr lang="en-US" dirty="0" err="1" smtClean="0"/>
              <a:t>Cryomodule</a:t>
            </a:r>
            <a:r>
              <a:rPr lang="en-US" dirty="0" smtClean="0"/>
              <a:t> Design </a:t>
            </a:r>
            <a:r>
              <a:rPr lang="en-US" dirty="0" smtClean="0"/>
              <a:t>and Integration</a:t>
            </a:r>
            <a:endParaRPr lang="en-US" dirty="0"/>
          </a:p>
        </p:txBody>
      </p:sp>
      <p:sp>
        <p:nvSpPr>
          <p:cNvPr id="2" name="Subtitle 1"/>
          <p:cNvSpPr>
            <a:spLocks noGrp="1"/>
          </p:cNvSpPr>
          <p:nvPr>
            <p:ph type="subTitle" idx="4294967295"/>
          </p:nvPr>
        </p:nvSpPr>
        <p:spPr>
          <a:xfrm>
            <a:off x="1981200" y="4267200"/>
            <a:ext cx="6934200" cy="1676400"/>
          </a:xfrm>
        </p:spPr>
        <p:txBody>
          <a:bodyPr/>
          <a:lstStyle/>
          <a:p>
            <a:pPr marL="0" indent="0">
              <a:buNone/>
            </a:pPr>
            <a:r>
              <a:rPr lang="en-US" sz="2800" dirty="0" smtClean="0">
                <a:latin typeface="Arial" charset="0"/>
              </a:rPr>
              <a:t>Tom </a:t>
            </a:r>
            <a:r>
              <a:rPr lang="en-US" sz="2800" dirty="0">
                <a:latin typeface="Arial" charset="0"/>
              </a:rPr>
              <a:t>Peterson (FNAL)</a:t>
            </a:r>
            <a:br>
              <a:rPr lang="en-US" sz="2800" dirty="0">
                <a:latin typeface="Arial" charset="0"/>
              </a:rPr>
            </a:br>
            <a:r>
              <a:rPr lang="en-US" sz="2800" dirty="0" smtClean="0">
                <a:latin typeface="Arial" charset="0"/>
              </a:rPr>
              <a:t>LARP Internal Project Review </a:t>
            </a:r>
            <a:endParaRPr lang="en-US" sz="2800" dirty="0" smtClean="0">
              <a:latin typeface="Arial" charset="0"/>
            </a:endParaRPr>
          </a:p>
          <a:p>
            <a:pPr marL="0" indent="0">
              <a:buNone/>
            </a:pPr>
            <a:r>
              <a:rPr lang="en-US" sz="2800" dirty="0" smtClean="0">
                <a:latin typeface="Arial" charset="0"/>
              </a:rPr>
              <a:t>10 June</a:t>
            </a:r>
            <a:r>
              <a:rPr lang="en-US" sz="2800" dirty="0" smtClean="0">
                <a:latin typeface="Arial" charset="0"/>
              </a:rPr>
              <a:t> </a:t>
            </a:r>
            <a:r>
              <a:rPr lang="en-US" sz="2800" dirty="0" smtClean="0">
                <a:latin typeface="Arial" charset="0"/>
              </a:rPr>
              <a:t>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 Cavity Test Location Elevation View</a:t>
            </a:r>
            <a:endParaRPr lang="en-US" dirty="0"/>
          </a:p>
        </p:txBody>
      </p:sp>
      <p:pic>
        <p:nvPicPr>
          <p:cNvPr id="6" name="Content Placeholder 5" descr="CrabCavityElevationViewSPS.tiff"/>
          <p:cNvPicPr>
            <a:picLocks noGrp="1" noChangeAspect="1"/>
          </p:cNvPicPr>
          <p:nvPr>
            <p:ph idx="1"/>
          </p:nvPr>
        </p:nvPicPr>
        <p:blipFill>
          <a:blip r:embed="rId2">
            <a:extLst>
              <a:ext uri="{28A0092B-C50C-407E-A947-70E740481C1C}">
                <a14:useLocalDpi xmlns:a14="http://schemas.microsoft.com/office/drawing/2010/main" val="0"/>
              </a:ext>
            </a:extLst>
          </a:blip>
          <a:srcRect l="-15120" r="-15120"/>
          <a:stretch>
            <a:fillRect/>
          </a:stretch>
        </p:blipFill>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10</a:t>
            </a:fld>
            <a:endParaRPr lang="en-US"/>
          </a:p>
        </p:txBody>
      </p:sp>
    </p:spTree>
    <p:extLst>
      <p:ext uri="{BB962C8B-B14F-4D97-AF65-F5344CB8AC3E}">
        <p14:creationId xmlns:p14="http://schemas.microsoft.com/office/powerpoint/2010/main" val="27764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 Cavity Cryostat Envelope </a:t>
            </a:r>
            <a:endParaRPr lang="en-US" dirty="0"/>
          </a:p>
        </p:txBody>
      </p:sp>
      <p:pic>
        <p:nvPicPr>
          <p:cNvPr id="6" name="Content Placeholder 5" descr="CrabCavitySPS-envelopeFigur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2566" b="-2566"/>
          <a:stretch/>
        </p:blipFill>
        <p:spPr>
          <a:xfrm>
            <a:off x="394921" y="1066800"/>
            <a:ext cx="8368079" cy="30861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11</a:t>
            </a:fld>
            <a:endParaRPr lang="en-US"/>
          </a:p>
        </p:txBody>
      </p:sp>
      <p:pic>
        <p:nvPicPr>
          <p:cNvPr id="8" name="Content Placeholder 5" descr="SPScryostatConstraints.tiff"/>
          <p:cNvPicPr>
            <a:picLocks noChangeAspect="1"/>
          </p:cNvPicPr>
          <p:nvPr/>
        </p:nvPicPr>
        <p:blipFill rotWithShape="1">
          <a:blip r:embed="rId3">
            <a:extLst>
              <a:ext uri="{28A0092B-C50C-407E-A947-70E740481C1C}">
                <a14:useLocalDpi xmlns:a14="http://schemas.microsoft.com/office/drawing/2010/main" val="0"/>
              </a:ext>
            </a:extLst>
          </a:blip>
          <a:srcRect t="-7301" b="-7301"/>
          <a:stretch/>
        </p:blipFill>
        <p:spPr bwMode="auto">
          <a:xfrm>
            <a:off x="1447800" y="3814804"/>
            <a:ext cx="6400800" cy="266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0047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Satisfy European Pressure Directive for</a:t>
            </a:r>
            <a:br>
              <a:rPr lang="en-US" dirty="0" smtClean="0"/>
            </a:br>
            <a:r>
              <a:rPr lang="en-US" dirty="0" smtClean="0"/>
              <a:t>Helium Vessel MAWP = 1.8 bar </a:t>
            </a:r>
            <a:endParaRPr lang="en-US" dirty="0"/>
          </a:p>
        </p:txBody>
      </p:sp>
      <p:pic>
        <p:nvPicPr>
          <p:cNvPr id="6" name="Content Placeholder 5" descr="PEDcategories.tiff"/>
          <p:cNvPicPr>
            <a:picLocks noGrp="1" noChangeAspect="1"/>
          </p:cNvPicPr>
          <p:nvPr>
            <p:ph idx="1"/>
          </p:nvPr>
        </p:nvPicPr>
        <p:blipFill>
          <a:blip r:embed="rId2">
            <a:extLst>
              <a:ext uri="{28A0092B-C50C-407E-A947-70E740481C1C}">
                <a14:useLocalDpi xmlns:a14="http://schemas.microsoft.com/office/drawing/2010/main" val="0"/>
              </a:ext>
            </a:extLst>
          </a:blip>
          <a:srcRect t="13179" b="13179"/>
          <a:stretch>
            <a:fillRect/>
          </a:stretch>
        </p:blipFill>
        <p:spPr>
          <a:xfrm>
            <a:off x="2438400" y="1371601"/>
            <a:ext cx="5105400" cy="3367392"/>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12</a:t>
            </a:fld>
            <a:endParaRPr lang="en-US"/>
          </a:p>
        </p:txBody>
      </p:sp>
      <p:sp>
        <p:nvSpPr>
          <p:cNvPr id="7" name="TextBox 6"/>
          <p:cNvSpPr txBox="1"/>
          <p:nvPr/>
        </p:nvSpPr>
        <p:spPr>
          <a:xfrm>
            <a:off x="4038600" y="1447800"/>
            <a:ext cx="3526551" cy="646331"/>
          </a:xfrm>
          <a:prstGeom prst="rect">
            <a:avLst/>
          </a:prstGeom>
          <a:noFill/>
        </p:spPr>
        <p:txBody>
          <a:bodyPr wrap="none" rtlCol="0">
            <a:spAutoFit/>
          </a:bodyPr>
          <a:lstStyle/>
          <a:p>
            <a:r>
              <a:rPr lang="en-US" dirty="0" smtClean="0">
                <a:solidFill>
                  <a:srgbClr val="FF0000"/>
                </a:solidFill>
              </a:rPr>
              <a:t>MAWP = 1.8 bar implies 30 liters </a:t>
            </a:r>
          </a:p>
          <a:p>
            <a:r>
              <a:rPr lang="en-US" dirty="0">
                <a:solidFill>
                  <a:srgbClr val="FF0000"/>
                </a:solidFill>
              </a:rPr>
              <a:t>t</a:t>
            </a:r>
            <a:r>
              <a:rPr lang="en-US" dirty="0" smtClean="0">
                <a:solidFill>
                  <a:srgbClr val="FF0000"/>
                </a:solidFill>
              </a:rPr>
              <a:t>o 110 liters for Category I</a:t>
            </a:r>
            <a:endParaRPr lang="en-US" dirty="0">
              <a:solidFill>
                <a:srgbClr val="FF0000"/>
              </a:solidFill>
            </a:endParaRPr>
          </a:p>
        </p:txBody>
      </p:sp>
      <p:pic>
        <p:nvPicPr>
          <p:cNvPr id="8" name="Picture 7" descr="CrabCavityMAW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876800"/>
            <a:ext cx="7696200" cy="1157186"/>
          </a:xfrm>
          <a:prstGeom prst="rect">
            <a:avLst/>
          </a:prstGeom>
        </p:spPr>
      </p:pic>
    </p:spTree>
    <p:extLst>
      <p:ext uri="{BB962C8B-B14F-4D97-AF65-F5344CB8AC3E}">
        <p14:creationId xmlns:p14="http://schemas.microsoft.com/office/powerpoint/2010/main" val="15590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code </a:t>
            </a:r>
            <a:endParaRPr lang="en-US" dirty="0"/>
          </a:p>
        </p:txBody>
      </p:sp>
      <p:sp>
        <p:nvSpPr>
          <p:cNvPr id="3" name="Content Placeholder 2"/>
          <p:cNvSpPr>
            <a:spLocks noGrp="1"/>
          </p:cNvSpPr>
          <p:nvPr>
            <p:ph idx="1"/>
          </p:nvPr>
        </p:nvSpPr>
        <p:spPr/>
        <p:txBody>
          <a:bodyPr/>
          <a:lstStyle/>
          <a:p>
            <a:r>
              <a:rPr lang="en-US" dirty="0" smtClean="0"/>
              <a:t>We will discuss whether the </a:t>
            </a:r>
            <a:r>
              <a:rPr lang="en-US" dirty="0"/>
              <a:t>ASME code </a:t>
            </a:r>
            <a:r>
              <a:rPr lang="en-US" dirty="0" smtClean="0"/>
              <a:t>may satisfy </a:t>
            </a:r>
            <a:r>
              <a:rPr lang="en-US" dirty="0"/>
              <a:t>CERN as an equivalent standard for pressure </a:t>
            </a:r>
            <a:r>
              <a:rPr lang="en-US" dirty="0" smtClean="0"/>
              <a:t>vessels </a:t>
            </a:r>
            <a:endParaRPr lang="en-US" dirty="0"/>
          </a:p>
          <a:p>
            <a:pPr lvl="1"/>
            <a:r>
              <a:rPr lang="en-US" dirty="0" smtClean="0"/>
              <a:t>Our final focus magnet collaboration with CERN essentially accepted </a:t>
            </a:r>
            <a:r>
              <a:rPr lang="en-US" dirty="0"/>
              <a:t>ASME </a:t>
            </a:r>
            <a:r>
              <a:rPr lang="en-US" dirty="0" smtClean="0"/>
              <a:t>(but with some additional requirements) </a:t>
            </a:r>
            <a:endParaRPr lang="en-US" dirty="0"/>
          </a:p>
          <a:p>
            <a:pPr lvl="1"/>
            <a:r>
              <a:rPr lang="en-US" dirty="0"/>
              <a:t>We have built vessels to the European Pressure Directive with assistance of agents in the US who are authorized to make the inspections and approvals, but it is expensive </a:t>
            </a:r>
            <a:endParaRPr lang="en-US" dirty="0" smtClean="0"/>
          </a:p>
          <a:p>
            <a:r>
              <a:rPr lang="en-US" dirty="0" smtClean="0"/>
              <a:t>ASME </a:t>
            </a:r>
            <a:r>
              <a:rPr lang="en-US" dirty="0" smtClean="0"/>
              <a:t>piping code or equivalent also be required for cryostat </a:t>
            </a:r>
            <a:r>
              <a:rPr lang="en-US" dirty="0" smtClean="0"/>
              <a:t>piping</a:t>
            </a:r>
            <a:r>
              <a:rPr lang="en-US" dirty="0"/>
              <a:t> </a:t>
            </a:r>
            <a:endParaRPr lang="en-US" dirty="0"/>
          </a:p>
          <a:p>
            <a:pPr marL="57150" indent="0">
              <a:buNone/>
            </a:pPr>
            <a:endParaRPr lang="en-US" dirty="0"/>
          </a:p>
          <a:p>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13</a:t>
            </a:fld>
            <a:endParaRPr lang="en-US"/>
          </a:p>
        </p:txBody>
      </p:sp>
    </p:spTree>
    <p:extLst>
      <p:ext uri="{BB962C8B-B14F-4D97-AF65-F5344CB8AC3E}">
        <p14:creationId xmlns:p14="http://schemas.microsoft.com/office/powerpoint/2010/main" val="218929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Helium vessel and cryostat concepts</a:t>
            </a:r>
            <a:endParaRPr lang="en-US" dirty="0"/>
          </a:p>
        </p:txBody>
      </p:sp>
      <p:sp>
        <p:nvSpPr>
          <p:cNvPr id="3" name="Content Placeholder 2"/>
          <p:cNvSpPr>
            <a:spLocks noGrp="1"/>
          </p:cNvSpPr>
          <p:nvPr>
            <p:ph idx="1"/>
          </p:nvPr>
        </p:nvSpPr>
        <p:spPr/>
        <p:txBody>
          <a:bodyPr/>
          <a:lstStyle/>
          <a:p>
            <a:r>
              <a:rPr lang="en-US" dirty="0" smtClean="0"/>
              <a:t>The following slides provide views of some of the helium vessel and cryostat work done so far </a:t>
            </a:r>
          </a:p>
          <a:p>
            <a:r>
              <a:rPr lang="en-US" dirty="0" smtClean="0"/>
              <a:t>The concepts are quite different in terms of coupler, tuner, and helium vessel configurations </a:t>
            </a:r>
            <a:endParaRPr lang="en-US" dirty="0" smtClean="0"/>
          </a:p>
          <a:p>
            <a:r>
              <a:rPr lang="en-US" dirty="0">
                <a:solidFill>
                  <a:srgbClr val="FFFF00"/>
                </a:solidFill>
              </a:rPr>
              <a:t>How can we best accommodate all cavity options, given the lack of a cavity down-selection?  </a:t>
            </a:r>
            <a:endParaRPr lang="en-US" dirty="0" smtClean="0"/>
          </a:p>
          <a:p>
            <a:r>
              <a:rPr lang="en-US" dirty="0" smtClean="0">
                <a:solidFill>
                  <a:srgbClr val="FFFF00"/>
                </a:solidFill>
              </a:rPr>
              <a:t>It is doubtful that </a:t>
            </a:r>
            <a:r>
              <a:rPr lang="en-US" dirty="0" smtClean="0">
                <a:solidFill>
                  <a:srgbClr val="FFFF00"/>
                </a:solidFill>
              </a:rPr>
              <a:t>we can design </a:t>
            </a:r>
            <a:r>
              <a:rPr lang="en-US" dirty="0" smtClean="0">
                <a:solidFill>
                  <a:srgbClr val="FFFF00"/>
                </a:solidFill>
              </a:rPr>
              <a:t>a </a:t>
            </a:r>
            <a:r>
              <a:rPr lang="en-US" dirty="0" smtClean="0">
                <a:solidFill>
                  <a:srgbClr val="FFFF00"/>
                </a:solidFill>
              </a:rPr>
              <a:t>single test </a:t>
            </a:r>
            <a:r>
              <a:rPr lang="en-US" dirty="0" smtClean="0">
                <a:solidFill>
                  <a:srgbClr val="FFFF00"/>
                </a:solidFill>
              </a:rPr>
              <a:t>cryostat with features to install and remove RF cavities of different </a:t>
            </a:r>
            <a:r>
              <a:rPr lang="en-US" dirty="0" smtClean="0">
                <a:solidFill>
                  <a:srgbClr val="FFFF00"/>
                </a:solidFill>
              </a:rPr>
              <a:t>designs and also satisfy the SPS constraints   </a:t>
            </a:r>
          </a:p>
          <a:p>
            <a:r>
              <a:rPr lang="en-US" dirty="0" smtClean="0">
                <a:solidFill>
                  <a:srgbClr val="FFFF00"/>
                </a:solidFill>
              </a:rPr>
              <a:t>However, we will first investigate that option for any two of the three designs </a:t>
            </a:r>
            <a:endParaRPr lang="en-US" dirty="0" smtClean="0">
              <a:solidFill>
                <a:srgbClr val="FFFF00"/>
              </a:solidFill>
            </a:endParaRPr>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14</a:t>
            </a:fld>
            <a:endParaRPr lang="en-US"/>
          </a:p>
        </p:txBody>
      </p:sp>
    </p:spTree>
    <p:extLst>
      <p:ext uri="{BB962C8B-B14F-4D97-AF65-F5344CB8AC3E}">
        <p14:creationId xmlns:p14="http://schemas.microsoft.com/office/powerpoint/2010/main" val="391536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NL-HeliumVessel-April201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52" r="152" b="20"/>
          <a:stretch/>
        </p:blipFill>
        <p:spPr>
          <a:xfrm>
            <a:off x="393700" y="101600"/>
            <a:ext cx="8356600" cy="62992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15</a:t>
            </a:fld>
            <a:endParaRPr lang="en-US"/>
          </a:p>
        </p:txBody>
      </p:sp>
    </p:spTree>
    <p:extLst>
      <p:ext uri="{BB962C8B-B14F-4D97-AF65-F5344CB8AC3E}">
        <p14:creationId xmlns:p14="http://schemas.microsoft.com/office/powerpoint/2010/main" val="160764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ODU-HeliumVessel-April201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307" t="405" r="-920" b="-11"/>
          <a:stretch/>
        </p:blipFill>
        <p:spPr>
          <a:xfrm>
            <a:off x="457200" y="165100"/>
            <a:ext cx="8382000" cy="62484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16</a:t>
            </a:fld>
            <a:endParaRPr lang="en-US"/>
          </a:p>
        </p:txBody>
      </p:sp>
    </p:spTree>
    <p:extLst>
      <p:ext uri="{BB962C8B-B14F-4D97-AF65-F5344CB8AC3E}">
        <p14:creationId xmlns:p14="http://schemas.microsoft.com/office/powerpoint/2010/main" val="169279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ODU-CryostatConcept-April201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403" r="152" b="-81"/>
          <a:stretch/>
        </p:blipFill>
        <p:spPr>
          <a:xfrm>
            <a:off x="393700" y="142846"/>
            <a:ext cx="8369300" cy="6296054"/>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17</a:t>
            </a:fld>
            <a:endParaRPr lang="en-US"/>
          </a:p>
        </p:txBody>
      </p:sp>
    </p:spTree>
    <p:extLst>
      <p:ext uri="{BB962C8B-B14F-4D97-AF65-F5344CB8AC3E}">
        <p14:creationId xmlns:p14="http://schemas.microsoft.com/office/powerpoint/2010/main" val="48573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TFC-Daresbury-HeliumVessel-Dec2012.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607" r="450" b="148"/>
          <a:stretch/>
        </p:blipFill>
        <p:spPr>
          <a:xfrm>
            <a:off x="342900" y="165100"/>
            <a:ext cx="8420100" cy="62357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18</a:t>
            </a:fld>
            <a:endParaRPr lang="en-US"/>
          </a:p>
        </p:txBody>
      </p:sp>
      <p:sp>
        <p:nvSpPr>
          <p:cNvPr id="7" name="TextBox 6"/>
          <p:cNvSpPr txBox="1"/>
          <p:nvPr/>
        </p:nvSpPr>
        <p:spPr>
          <a:xfrm>
            <a:off x="4572000" y="914400"/>
            <a:ext cx="4161679" cy="369332"/>
          </a:xfrm>
          <a:prstGeom prst="rect">
            <a:avLst/>
          </a:prstGeom>
          <a:noFill/>
        </p:spPr>
        <p:txBody>
          <a:bodyPr wrap="none" rtlCol="0">
            <a:spAutoFit/>
          </a:bodyPr>
          <a:lstStyle/>
          <a:p>
            <a:r>
              <a:rPr lang="en-US" dirty="0">
                <a:solidFill>
                  <a:schemeClr val="bg1">
                    <a:lumMod val="60000"/>
                    <a:lumOff val="40000"/>
                  </a:schemeClr>
                </a:solidFill>
              </a:rPr>
              <a:t>STFC </a:t>
            </a:r>
            <a:r>
              <a:rPr lang="en-US" dirty="0" err="1" smtClean="0">
                <a:solidFill>
                  <a:schemeClr val="bg1">
                    <a:lumMod val="60000"/>
                    <a:lumOff val="40000"/>
                  </a:schemeClr>
                </a:solidFill>
              </a:rPr>
              <a:t>Daresbury</a:t>
            </a:r>
            <a:r>
              <a:rPr lang="en-US" dirty="0" smtClean="0">
                <a:solidFill>
                  <a:schemeClr val="bg1">
                    <a:lumMod val="60000"/>
                    <a:lumOff val="40000"/>
                  </a:schemeClr>
                </a:solidFill>
              </a:rPr>
              <a:t> concept for reference </a:t>
            </a:r>
            <a:endParaRPr lang="en-US" dirty="0">
              <a:solidFill>
                <a:schemeClr val="bg1">
                  <a:lumMod val="60000"/>
                  <a:lumOff val="40000"/>
                </a:schemeClr>
              </a:solidFill>
            </a:endParaRPr>
          </a:p>
        </p:txBody>
      </p:sp>
    </p:spTree>
    <p:extLst>
      <p:ext uri="{BB962C8B-B14F-4D97-AF65-F5344CB8AC3E}">
        <p14:creationId xmlns:p14="http://schemas.microsoft.com/office/powerpoint/2010/main" val="67821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19</a:t>
            </a:fld>
            <a:endParaRPr lang="en-US"/>
          </a:p>
        </p:txBody>
      </p:sp>
      <p:pic>
        <p:nvPicPr>
          <p:cNvPr id="6" name="Picture 5" descr="STFC-cryostatConcept-Dec201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0311" cy="6858000"/>
          </a:xfrm>
          <a:prstGeom prst="rect">
            <a:avLst/>
          </a:prstGeom>
        </p:spPr>
      </p:pic>
      <p:sp>
        <p:nvSpPr>
          <p:cNvPr id="7" name="TextBox 6"/>
          <p:cNvSpPr txBox="1"/>
          <p:nvPr/>
        </p:nvSpPr>
        <p:spPr>
          <a:xfrm>
            <a:off x="2362200" y="5715000"/>
            <a:ext cx="4161679" cy="369332"/>
          </a:xfrm>
          <a:prstGeom prst="rect">
            <a:avLst/>
          </a:prstGeom>
          <a:noFill/>
        </p:spPr>
        <p:txBody>
          <a:bodyPr wrap="none" rtlCol="0">
            <a:spAutoFit/>
          </a:bodyPr>
          <a:lstStyle/>
          <a:p>
            <a:r>
              <a:rPr lang="en-US" dirty="0">
                <a:solidFill>
                  <a:schemeClr val="bg1">
                    <a:lumMod val="60000"/>
                    <a:lumOff val="40000"/>
                  </a:schemeClr>
                </a:solidFill>
              </a:rPr>
              <a:t>STFC </a:t>
            </a:r>
            <a:r>
              <a:rPr lang="en-US" dirty="0" err="1" smtClean="0">
                <a:solidFill>
                  <a:schemeClr val="bg1">
                    <a:lumMod val="60000"/>
                    <a:lumOff val="40000"/>
                  </a:schemeClr>
                </a:solidFill>
              </a:rPr>
              <a:t>Daresbury</a:t>
            </a:r>
            <a:r>
              <a:rPr lang="en-US" dirty="0" smtClean="0">
                <a:solidFill>
                  <a:schemeClr val="bg1">
                    <a:lumMod val="60000"/>
                    <a:lumOff val="40000"/>
                  </a:schemeClr>
                </a:solidFill>
              </a:rPr>
              <a:t> concept for reference </a:t>
            </a:r>
            <a:endParaRPr lang="en-US" dirty="0">
              <a:solidFill>
                <a:schemeClr val="bg1">
                  <a:lumMod val="60000"/>
                  <a:lumOff val="40000"/>
                </a:schemeClr>
              </a:solidFill>
            </a:endParaRPr>
          </a:p>
        </p:txBody>
      </p:sp>
    </p:spTree>
    <p:extLst>
      <p:ext uri="{BB962C8B-B14F-4D97-AF65-F5344CB8AC3E}">
        <p14:creationId xmlns:p14="http://schemas.microsoft.com/office/powerpoint/2010/main" val="264268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R</a:t>
            </a:r>
            <a:r>
              <a:rPr lang="en-US" dirty="0" smtClean="0"/>
              <a:t>eferences </a:t>
            </a:r>
            <a:endParaRPr lang="en-US" dirty="0" smtClean="0"/>
          </a:p>
          <a:p>
            <a:r>
              <a:rPr lang="en-US" dirty="0" smtClean="0"/>
              <a:t>Project goals </a:t>
            </a:r>
          </a:p>
          <a:p>
            <a:pPr lvl="1"/>
            <a:r>
              <a:rPr lang="en-US" dirty="0" smtClean="0"/>
              <a:t>Dec </a:t>
            </a:r>
            <a:r>
              <a:rPr lang="en-US" dirty="0" smtClean="0"/>
              <a:t>2012 meeting </a:t>
            </a:r>
            <a:r>
              <a:rPr lang="en-US" dirty="0" smtClean="0"/>
              <a:t>summary </a:t>
            </a:r>
            <a:endParaRPr lang="en-US" dirty="0" smtClean="0"/>
          </a:p>
          <a:p>
            <a:pPr lvl="1"/>
            <a:r>
              <a:rPr lang="en-US" dirty="0" err="1" smtClean="0"/>
              <a:t>Niowave</a:t>
            </a:r>
            <a:r>
              <a:rPr lang="en-US" dirty="0" smtClean="0"/>
              <a:t> SBIR </a:t>
            </a:r>
            <a:endParaRPr lang="en-US" dirty="0" smtClean="0"/>
          </a:p>
          <a:p>
            <a:pPr lvl="1"/>
            <a:r>
              <a:rPr lang="en-US" dirty="0" smtClean="0"/>
              <a:t>CERN Functional Requirements Specification </a:t>
            </a:r>
          </a:p>
          <a:p>
            <a:r>
              <a:rPr lang="en-US" dirty="0" smtClean="0"/>
              <a:t>Pressure code </a:t>
            </a:r>
          </a:p>
          <a:p>
            <a:r>
              <a:rPr lang="en-US" dirty="0" smtClean="0"/>
              <a:t>Dressed cavity concepts </a:t>
            </a:r>
          </a:p>
          <a:p>
            <a:r>
              <a:rPr lang="en-US" dirty="0" smtClean="0"/>
              <a:t>Near term plans </a:t>
            </a:r>
          </a:p>
          <a:p>
            <a:r>
              <a:rPr lang="en-US" dirty="0" smtClean="0"/>
              <a:t>Schedule and longer term plans </a:t>
            </a:r>
            <a:endParaRPr lang="en-US" dirty="0" smtClean="0"/>
          </a:p>
          <a:p>
            <a:r>
              <a:rPr lang="en-US" dirty="0" smtClean="0"/>
              <a:t>Collaborators and organization </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a:t>
            </a:fld>
            <a:endParaRPr lang="en-US"/>
          </a:p>
        </p:txBody>
      </p:sp>
    </p:spTree>
    <p:extLst>
      <p:ext uri="{BB962C8B-B14F-4D97-AF65-F5344CB8AC3E}">
        <p14:creationId xmlns:p14="http://schemas.microsoft.com/office/powerpoint/2010/main" val="244160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(personnel) </a:t>
            </a:r>
            <a:r>
              <a:rPr lang="en-US" dirty="0" smtClean="0"/>
              <a:t>requirements and tasks for the next 6 months</a:t>
            </a:r>
            <a:endParaRPr lang="en-US" dirty="0"/>
          </a:p>
        </p:txBody>
      </p:sp>
      <p:sp>
        <p:nvSpPr>
          <p:cNvPr id="3" name="Content Placeholder 2"/>
          <p:cNvSpPr>
            <a:spLocks noGrp="1"/>
          </p:cNvSpPr>
          <p:nvPr>
            <p:ph idx="1"/>
          </p:nvPr>
        </p:nvSpPr>
        <p:spPr/>
        <p:txBody>
          <a:bodyPr/>
          <a:lstStyle/>
          <a:p>
            <a:r>
              <a:rPr lang="en-US" dirty="0" smtClean="0">
                <a:solidFill>
                  <a:srgbClr val="FFFF00"/>
                </a:solidFill>
              </a:rPr>
              <a:t>We </a:t>
            </a:r>
            <a:r>
              <a:rPr lang="en-US" dirty="0" smtClean="0">
                <a:solidFill>
                  <a:srgbClr val="FFFF00"/>
                </a:solidFill>
              </a:rPr>
              <a:t>plan about 1 full FTE over the next 6 months </a:t>
            </a:r>
          </a:p>
          <a:p>
            <a:pPr lvl="1"/>
            <a:r>
              <a:rPr lang="en-US" dirty="0" smtClean="0">
                <a:solidFill>
                  <a:srgbClr val="FFFF00"/>
                </a:solidFill>
              </a:rPr>
              <a:t>Engineering and scientist time (~1/2) </a:t>
            </a:r>
          </a:p>
          <a:p>
            <a:pPr lvl="1"/>
            <a:r>
              <a:rPr lang="en-US" dirty="0" smtClean="0">
                <a:solidFill>
                  <a:srgbClr val="FFFF00"/>
                </a:solidFill>
              </a:rPr>
              <a:t>Designer time (~1/2) </a:t>
            </a:r>
            <a:endParaRPr lang="en-US" dirty="0" smtClean="0">
              <a:solidFill>
                <a:srgbClr val="FFFF00"/>
              </a:solidFill>
            </a:endParaRPr>
          </a:p>
          <a:p>
            <a:r>
              <a:rPr lang="en-US" dirty="0" smtClean="0"/>
              <a:t>For </a:t>
            </a:r>
            <a:r>
              <a:rPr lang="en-US" dirty="0"/>
              <a:t>example, a designer could take 3-D models of cavities and under </a:t>
            </a:r>
            <a:r>
              <a:rPr lang="en-US" dirty="0" smtClean="0"/>
              <a:t>our</a:t>
            </a:r>
            <a:r>
              <a:rPr lang="en-US" dirty="0" smtClean="0"/>
              <a:t> </a:t>
            </a:r>
            <a:r>
              <a:rPr lang="en-US" dirty="0"/>
              <a:t>direction </a:t>
            </a:r>
            <a:r>
              <a:rPr lang="en-US" dirty="0" smtClean="0"/>
              <a:t>at </a:t>
            </a:r>
            <a:r>
              <a:rPr lang="en-US" dirty="0" err="1" smtClean="0"/>
              <a:t>Fermilab</a:t>
            </a:r>
            <a:r>
              <a:rPr lang="en-US" dirty="0" smtClean="0"/>
              <a:t> start </a:t>
            </a:r>
            <a:r>
              <a:rPr lang="en-US" dirty="0"/>
              <a:t>building cryostats around them.  We would follow the groundwork laid by </a:t>
            </a:r>
            <a:r>
              <a:rPr lang="en-US" dirty="0" smtClean="0"/>
              <a:t>the cavity </a:t>
            </a:r>
            <a:r>
              <a:rPr lang="en-US" dirty="0" smtClean="0"/>
              <a:t>designers and by STFC </a:t>
            </a:r>
            <a:r>
              <a:rPr lang="en-US" dirty="0" err="1" smtClean="0"/>
              <a:t>Daresbury</a:t>
            </a:r>
            <a:r>
              <a:rPr lang="en-US" dirty="0" smtClean="0"/>
              <a:t>, begin by considering all the cavity configurations, </a:t>
            </a:r>
            <a:r>
              <a:rPr lang="en-US" dirty="0"/>
              <a:t>and also work with </a:t>
            </a:r>
            <a:r>
              <a:rPr lang="en-US" dirty="0" err="1"/>
              <a:t>Niowave</a:t>
            </a:r>
            <a:r>
              <a:rPr lang="en-US" dirty="0"/>
              <a:t> to remain consistent with SBIR goals. </a:t>
            </a:r>
            <a:endParaRPr lang="en-US" dirty="0" smtClean="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20</a:t>
            </a:fld>
            <a:endParaRPr lang="en-US"/>
          </a:p>
        </p:txBody>
      </p:sp>
    </p:spTree>
    <p:extLst>
      <p:ext uri="{BB962C8B-B14F-4D97-AF65-F5344CB8AC3E}">
        <p14:creationId xmlns:p14="http://schemas.microsoft.com/office/powerpoint/2010/main" val="341766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 term work plan for the SPS cryostat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longer run, we need to work with at most two of the three cavity designs for the SPS test </a:t>
            </a:r>
          </a:p>
          <a:p>
            <a:pPr lvl="1"/>
            <a:r>
              <a:rPr lang="en-US" dirty="0" smtClean="0"/>
              <a:t>We should have a down selection by early 2014 from three to two cavity designs </a:t>
            </a:r>
          </a:p>
          <a:p>
            <a:r>
              <a:rPr lang="en-US" dirty="0" smtClean="0"/>
              <a:t>We propose that STFC and </a:t>
            </a:r>
            <a:r>
              <a:rPr lang="en-US" dirty="0" err="1" smtClean="0"/>
              <a:t>Fermilab</a:t>
            </a:r>
            <a:r>
              <a:rPr lang="en-US" dirty="0" smtClean="0"/>
              <a:t> divide the cryostat design work, both with help from CERN</a:t>
            </a:r>
          </a:p>
          <a:p>
            <a:pPr lvl="1"/>
            <a:r>
              <a:rPr lang="en-US" dirty="0" smtClean="0"/>
              <a:t>STFC will develop the </a:t>
            </a:r>
            <a:r>
              <a:rPr lang="en-US" dirty="0" err="1" smtClean="0"/>
              <a:t>cryomodule</a:t>
            </a:r>
            <a:r>
              <a:rPr lang="en-US" dirty="0" smtClean="0"/>
              <a:t> design for either their 4-rod cavity or one of the two US cavities </a:t>
            </a:r>
          </a:p>
          <a:p>
            <a:pPr lvl="1"/>
            <a:r>
              <a:rPr lang="en-US" dirty="0" err="1" smtClean="0"/>
              <a:t>Fermilab</a:t>
            </a:r>
            <a:r>
              <a:rPr lang="en-US" dirty="0" smtClean="0"/>
              <a:t> with assistance from CERN will create the </a:t>
            </a:r>
            <a:r>
              <a:rPr lang="en-US" dirty="0" err="1" smtClean="0"/>
              <a:t>cryomodule</a:t>
            </a:r>
            <a:r>
              <a:rPr lang="en-US" dirty="0" smtClean="0"/>
              <a:t> design for the other cavity ( a US cavity) </a:t>
            </a:r>
          </a:p>
          <a:p>
            <a:r>
              <a:rPr lang="en-US" dirty="0" smtClean="0"/>
              <a:t>STFC, </a:t>
            </a:r>
            <a:r>
              <a:rPr lang="en-US" dirty="0" err="1" smtClean="0"/>
              <a:t>Fermilab</a:t>
            </a:r>
            <a:r>
              <a:rPr lang="en-US" dirty="0" smtClean="0"/>
              <a:t>, and CERN will collaborate on common features in the two cryostat designs </a:t>
            </a:r>
          </a:p>
          <a:p>
            <a:r>
              <a:rPr lang="en-US" dirty="0" err="1" smtClean="0"/>
              <a:t>Niowave</a:t>
            </a:r>
            <a:r>
              <a:rPr lang="en-US" dirty="0" smtClean="0"/>
              <a:t> will focus on working out from the cavity to a dressed cavity design, working with all three types </a:t>
            </a:r>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21</a:t>
            </a:fld>
            <a:endParaRPr lang="en-US"/>
          </a:p>
        </p:txBody>
      </p:sp>
    </p:spTree>
    <p:extLst>
      <p:ext uri="{BB962C8B-B14F-4D97-AF65-F5344CB8AC3E}">
        <p14:creationId xmlns:p14="http://schemas.microsoft.com/office/powerpoint/2010/main" val="241506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SPS cryostat cost and schedule estimate</a:t>
            </a:r>
            <a:endParaRPr lang="en-US" dirty="0"/>
          </a:p>
        </p:txBody>
      </p:sp>
      <p:sp>
        <p:nvSpPr>
          <p:cNvPr id="3" name="Content Placeholder 2"/>
          <p:cNvSpPr>
            <a:spLocks noGrp="1"/>
          </p:cNvSpPr>
          <p:nvPr>
            <p:ph idx="1"/>
          </p:nvPr>
        </p:nvSpPr>
        <p:spPr/>
        <p:txBody>
          <a:bodyPr/>
          <a:lstStyle/>
          <a:p>
            <a:r>
              <a:rPr lang="en-US" dirty="0" smtClean="0"/>
              <a:t>For the SPS prototype cryostat we estimate </a:t>
            </a:r>
          </a:p>
          <a:p>
            <a:r>
              <a:rPr lang="en-US" dirty="0" smtClean="0"/>
              <a:t>2 </a:t>
            </a:r>
            <a:r>
              <a:rPr lang="en-US" dirty="0" err="1" smtClean="0"/>
              <a:t>yrs</a:t>
            </a:r>
            <a:r>
              <a:rPr lang="en-US" dirty="0" smtClean="0"/>
              <a:t> x 3 FTE </a:t>
            </a:r>
          </a:p>
          <a:p>
            <a:pPr lvl="1"/>
            <a:r>
              <a:rPr lang="en-US" dirty="0" smtClean="0"/>
              <a:t>~3 FTE-</a:t>
            </a:r>
            <a:r>
              <a:rPr lang="en-US" dirty="0" err="1" smtClean="0"/>
              <a:t>yr</a:t>
            </a:r>
            <a:r>
              <a:rPr lang="en-US" dirty="0" smtClean="0"/>
              <a:t> engineer/scientist + </a:t>
            </a:r>
          </a:p>
          <a:p>
            <a:pPr lvl="1"/>
            <a:r>
              <a:rPr lang="en-US" dirty="0" smtClean="0"/>
              <a:t>~3 FTE-</a:t>
            </a:r>
            <a:r>
              <a:rPr lang="en-US" dirty="0" err="1" smtClean="0"/>
              <a:t>yr</a:t>
            </a:r>
            <a:r>
              <a:rPr lang="en-US" dirty="0" smtClean="0"/>
              <a:t> designer </a:t>
            </a:r>
          </a:p>
          <a:p>
            <a:r>
              <a:rPr lang="en-US" dirty="0" err="1" smtClean="0"/>
              <a:t>Fermilab</a:t>
            </a:r>
            <a:r>
              <a:rPr lang="en-US" dirty="0" smtClean="0"/>
              <a:t> – 1 to 2 FTE </a:t>
            </a:r>
          </a:p>
          <a:p>
            <a:r>
              <a:rPr lang="en-US" dirty="0" smtClean="0"/>
              <a:t>CERN – 1 to 2 FTE </a:t>
            </a:r>
          </a:p>
          <a:p>
            <a:r>
              <a:rPr lang="en-US" dirty="0" smtClean="0"/>
              <a:t>STFC will design the other cryostat, but we will take advantage of some of their design features, incorporating some of their design effort into our cryostat </a:t>
            </a:r>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22</a:t>
            </a:fld>
            <a:endParaRPr lang="en-US"/>
          </a:p>
        </p:txBody>
      </p:sp>
    </p:spTree>
    <p:extLst>
      <p:ext uri="{BB962C8B-B14F-4D97-AF65-F5344CB8AC3E}">
        <p14:creationId xmlns:p14="http://schemas.microsoft.com/office/powerpoint/2010/main" val="123272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rabCavityTimeline-Alex-April201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12" r="148" b="775"/>
          <a:stretch/>
        </p:blipFill>
        <p:spPr>
          <a:xfrm>
            <a:off x="304800" y="152400"/>
            <a:ext cx="8534400" cy="61595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23</a:t>
            </a:fld>
            <a:endParaRPr lang="en-US"/>
          </a:p>
        </p:txBody>
      </p:sp>
      <p:sp>
        <p:nvSpPr>
          <p:cNvPr id="7" name="TextBox 6"/>
          <p:cNvSpPr txBox="1"/>
          <p:nvPr/>
        </p:nvSpPr>
        <p:spPr>
          <a:xfrm>
            <a:off x="2514600" y="762000"/>
            <a:ext cx="3926901" cy="369332"/>
          </a:xfrm>
          <a:prstGeom prst="rect">
            <a:avLst/>
          </a:prstGeom>
          <a:noFill/>
        </p:spPr>
        <p:txBody>
          <a:bodyPr wrap="none" rtlCol="0">
            <a:spAutoFit/>
          </a:bodyPr>
          <a:lstStyle/>
          <a:p>
            <a:r>
              <a:rPr lang="en-US" dirty="0" smtClean="0">
                <a:solidFill>
                  <a:srgbClr val="0000FF"/>
                </a:solidFill>
              </a:rPr>
              <a:t>From Alex, April 2013 LARP meeting</a:t>
            </a:r>
            <a:endParaRPr lang="en-US" dirty="0">
              <a:solidFill>
                <a:srgbClr val="0000FF"/>
              </a:solidFill>
            </a:endParaRPr>
          </a:p>
        </p:txBody>
      </p:sp>
    </p:spTree>
    <p:extLst>
      <p:ext uri="{BB962C8B-B14F-4D97-AF65-F5344CB8AC3E}">
        <p14:creationId xmlns:p14="http://schemas.microsoft.com/office/powerpoint/2010/main" val="422606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Schedule comment </a:t>
            </a:r>
            <a:endParaRPr lang="en-US" dirty="0"/>
          </a:p>
        </p:txBody>
      </p:sp>
      <p:sp>
        <p:nvSpPr>
          <p:cNvPr id="4" name="Content Placeholder 3"/>
          <p:cNvSpPr>
            <a:spLocks noGrp="1"/>
          </p:cNvSpPr>
          <p:nvPr>
            <p:ph idx="1"/>
          </p:nvPr>
        </p:nvSpPr>
        <p:spPr/>
        <p:txBody>
          <a:bodyPr>
            <a:normAutofit fontScale="92500" lnSpcReduction="10000"/>
          </a:bodyPr>
          <a:lstStyle/>
          <a:p>
            <a:r>
              <a:rPr lang="en-US" sz="2800" dirty="0" smtClean="0"/>
              <a:t>Design process for new cryostat or cryogenic box is typically 2 to 3 years </a:t>
            </a:r>
          </a:p>
          <a:p>
            <a:pPr lvl="1"/>
            <a:r>
              <a:rPr lang="en-US" sz="2400" dirty="0" smtClean="0">
                <a:solidFill>
                  <a:srgbClr val="FFFF00"/>
                </a:solidFill>
              </a:rPr>
              <a:t>After a complete definition of </a:t>
            </a:r>
            <a:r>
              <a:rPr lang="en-US" sz="2400" dirty="0" smtClean="0">
                <a:solidFill>
                  <a:srgbClr val="FFFF00"/>
                </a:solidFill>
              </a:rPr>
              <a:t>requirements is known</a:t>
            </a:r>
            <a:r>
              <a:rPr lang="en-US" sz="2400" dirty="0" smtClean="0"/>
              <a:t> </a:t>
            </a:r>
            <a:endParaRPr lang="en-US" sz="2400" dirty="0"/>
          </a:p>
          <a:p>
            <a:pPr lvl="2"/>
            <a:r>
              <a:rPr lang="en-US" sz="2200" dirty="0"/>
              <a:t>D</a:t>
            </a:r>
            <a:r>
              <a:rPr lang="en-US" sz="2200" dirty="0" smtClean="0"/>
              <a:t>etails </a:t>
            </a:r>
            <a:r>
              <a:rPr lang="en-US" sz="2200" dirty="0" smtClean="0"/>
              <a:t>of associated components (e.g., tuner, input coupler) </a:t>
            </a:r>
            <a:endParaRPr lang="en-US" sz="2200" dirty="0"/>
          </a:p>
          <a:p>
            <a:pPr lvl="2"/>
            <a:r>
              <a:rPr lang="en-US" sz="2200" dirty="0" smtClean="0"/>
              <a:t>Which is the first </a:t>
            </a:r>
            <a:r>
              <a:rPr lang="en-US" sz="2200" dirty="0" smtClean="0"/>
              <a:t>year or </a:t>
            </a:r>
            <a:r>
              <a:rPr lang="en-US" sz="2200" dirty="0" smtClean="0"/>
              <a:t>more of conceptual design work, then </a:t>
            </a:r>
            <a:r>
              <a:rPr lang="en-US" sz="2200" dirty="0" smtClean="0"/>
              <a:t>. . . </a:t>
            </a:r>
          </a:p>
          <a:p>
            <a:pPr lvl="1"/>
            <a:r>
              <a:rPr lang="en-US" sz="2400" dirty="0" smtClean="0"/>
              <a:t>~1 </a:t>
            </a:r>
            <a:r>
              <a:rPr lang="en-US" sz="2400" dirty="0" err="1" smtClean="0"/>
              <a:t>yr</a:t>
            </a:r>
            <a:r>
              <a:rPr lang="en-US" sz="2400" dirty="0" smtClean="0"/>
              <a:t> engineering and design/drafting </a:t>
            </a:r>
          </a:p>
          <a:p>
            <a:pPr lvl="1"/>
            <a:r>
              <a:rPr lang="en-US" sz="2400" dirty="0" smtClean="0"/>
              <a:t>~1 </a:t>
            </a:r>
            <a:r>
              <a:rPr lang="en-US" sz="2400" dirty="0" err="1" smtClean="0"/>
              <a:t>yr</a:t>
            </a:r>
            <a:r>
              <a:rPr lang="en-US" sz="2400" dirty="0" smtClean="0"/>
              <a:t> procurement and fabrication </a:t>
            </a:r>
            <a:endParaRPr lang="en-US" sz="2400" dirty="0" smtClean="0"/>
          </a:p>
          <a:p>
            <a:r>
              <a:rPr lang="en-US" sz="2800" dirty="0" smtClean="0"/>
              <a:t>Given the uncertainties regarding final cavity selection and the new work involved, it would be very challenging to meet the previously shown 2015 completion time frame</a:t>
            </a:r>
            <a:endParaRPr lang="en-US" sz="2800" dirty="0" smtClean="0"/>
          </a:p>
        </p:txBody>
      </p:sp>
      <p:sp>
        <p:nvSpPr>
          <p:cNvPr id="5" name="Footer Placeholder 4"/>
          <p:cNvSpPr>
            <a:spLocks noGrp="1"/>
          </p:cNvSpPr>
          <p:nvPr>
            <p:ph type="ftr" sz="quarter" idx="10"/>
          </p:nvPr>
        </p:nvSpPr>
        <p:spPr/>
        <p:txBody>
          <a:bodyPr/>
          <a:lstStyle/>
          <a:p>
            <a:r>
              <a:rPr lang="en-US" smtClean="0">
                <a:solidFill>
                  <a:prstClr val="black">
                    <a:tint val="75000"/>
                  </a:prstClr>
                </a:solidFill>
                <a:latin typeface="Calibri"/>
              </a:rPr>
              <a:t>LARP Review -- Crab Cavity Cryostat, 10 June 2013</a:t>
            </a:r>
            <a:endParaRPr lang="en-US">
              <a:solidFill>
                <a:prstClr val="black">
                  <a:tint val="75000"/>
                </a:prstClr>
              </a:solidFill>
              <a:latin typeface="Calibri"/>
            </a:endParaRPr>
          </a:p>
        </p:txBody>
      </p:sp>
      <p:sp>
        <p:nvSpPr>
          <p:cNvPr id="6" name="Slide Number Placeholder 5"/>
          <p:cNvSpPr>
            <a:spLocks noGrp="1"/>
          </p:cNvSpPr>
          <p:nvPr>
            <p:ph type="sldNum" sz="quarter" idx="11"/>
          </p:nvPr>
        </p:nvSpPr>
        <p:spPr/>
        <p:txBody>
          <a:bodyPr/>
          <a:lstStyle/>
          <a:p>
            <a:fld id="{0FA004B2-1541-5046-B6F2-22AF56585712}" type="slidenum">
              <a:rPr lang="en-US" smtClean="0">
                <a:solidFill>
                  <a:prstClr val="black">
                    <a:lumMod val="50000"/>
                    <a:lumOff val="50000"/>
                  </a:prstClr>
                </a:solidFill>
                <a:latin typeface="Calibri"/>
              </a:rPr>
              <a:pPr/>
              <a:t>24</a:t>
            </a:fld>
            <a:endParaRPr lang="en-US">
              <a:solidFill>
                <a:prstClr val="black">
                  <a:lumMod val="50000"/>
                  <a:lumOff val="50000"/>
                </a:prstClr>
              </a:solidFill>
              <a:latin typeface="Calibri"/>
            </a:endParaRPr>
          </a:p>
        </p:txBody>
      </p:sp>
    </p:spTree>
    <p:extLst>
      <p:ext uri="{BB962C8B-B14F-4D97-AF65-F5344CB8AC3E}">
        <p14:creationId xmlns:p14="http://schemas.microsoft.com/office/powerpoint/2010/main" val="144246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meetings </a:t>
            </a:r>
            <a:endParaRPr lang="en-US" dirty="0"/>
          </a:p>
        </p:txBody>
      </p:sp>
      <p:sp>
        <p:nvSpPr>
          <p:cNvPr id="3" name="Content Placeholder 2"/>
          <p:cNvSpPr>
            <a:spLocks noGrp="1"/>
          </p:cNvSpPr>
          <p:nvPr>
            <p:ph idx="1"/>
          </p:nvPr>
        </p:nvSpPr>
        <p:spPr/>
        <p:txBody>
          <a:bodyPr/>
          <a:lstStyle/>
          <a:p>
            <a:r>
              <a:rPr lang="en-US" dirty="0" smtClean="0"/>
              <a:t>We will plan a v</a:t>
            </a:r>
            <a:r>
              <a:rPr lang="en-US" dirty="0" smtClean="0"/>
              <a:t>isit </a:t>
            </a:r>
            <a:r>
              <a:rPr lang="en-US" dirty="0" smtClean="0"/>
              <a:t>to </a:t>
            </a:r>
            <a:r>
              <a:rPr lang="en-US" dirty="0" smtClean="0"/>
              <a:t>CERN </a:t>
            </a:r>
          </a:p>
          <a:p>
            <a:pPr lvl="1"/>
            <a:r>
              <a:rPr lang="en-US" dirty="0" smtClean="0"/>
              <a:t>Cannot be in the next few months due to various prior commitments </a:t>
            </a:r>
            <a:endParaRPr lang="en-US" dirty="0" smtClean="0"/>
          </a:p>
          <a:p>
            <a:r>
              <a:rPr lang="en-US" dirty="0" smtClean="0"/>
              <a:t>Meanwhile – </a:t>
            </a:r>
            <a:r>
              <a:rPr lang="en-US" dirty="0" err="1" smtClean="0"/>
              <a:t>ReadyTalk</a:t>
            </a:r>
            <a:r>
              <a:rPr lang="en-US" dirty="0" smtClean="0"/>
              <a:t> meetings to help communication </a:t>
            </a:r>
            <a:r>
              <a:rPr lang="en-US" dirty="0" smtClean="0"/>
              <a:t>between </a:t>
            </a:r>
            <a:r>
              <a:rPr lang="en-US" dirty="0" smtClean="0"/>
              <a:t>face-to-face meetings (plus the </a:t>
            </a:r>
            <a:r>
              <a:rPr lang="en-US" dirty="0" smtClean="0"/>
              <a:t>usual e-mail, </a:t>
            </a:r>
            <a:r>
              <a:rPr lang="en-US" dirty="0" smtClean="0"/>
              <a:t>phone calls, etc</a:t>
            </a:r>
            <a:r>
              <a:rPr lang="en-US" dirty="0" smtClean="0"/>
              <a:t>., of </a:t>
            </a:r>
            <a:r>
              <a:rPr lang="en-US" dirty="0" smtClean="0"/>
              <a:t>course)  </a:t>
            </a:r>
            <a:endParaRPr lang="en-US" dirty="0" smtClean="0"/>
          </a:p>
          <a:p>
            <a:r>
              <a:rPr lang="en-US" dirty="0" smtClean="0"/>
              <a:t>Suggestions for our collaboration are welcome now and at any time – communication will be most important for success </a:t>
            </a:r>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25</a:t>
            </a:fld>
            <a:endParaRPr lang="en-US"/>
          </a:p>
        </p:txBody>
      </p:sp>
    </p:spTree>
    <p:extLst>
      <p:ext uri="{BB962C8B-B14F-4D97-AF65-F5344CB8AC3E}">
        <p14:creationId xmlns:p14="http://schemas.microsoft.com/office/powerpoint/2010/main" val="298770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smtClean="0"/>
              <a:t>References – we have several sources of important information for the design</a:t>
            </a:r>
          </a:p>
        </p:txBody>
      </p:sp>
      <p:sp>
        <p:nvSpPr>
          <p:cNvPr id="2" name="Content Placeholder 1"/>
          <p:cNvSpPr>
            <a:spLocks noGrp="1"/>
          </p:cNvSpPr>
          <p:nvPr>
            <p:ph idx="1"/>
          </p:nvPr>
        </p:nvSpPr>
        <p:spPr/>
        <p:txBody>
          <a:bodyPr>
            <a:normAutofit fontScale="92500"/>
          </a:bodyPr>
          <a:lstStyle/>
          <a:p>
            <a:r>
              <a:rPr lang="en-US" dirty="0"/>
              <a:t>P</a:t>
            </a:r>
            <a:r>
              <a:rPr lang="en-US" dirty="0" smtClean="0"/>
              <a:t>resentations at the 13-14 December 2012, </a:t>
            </a:r>
            <a:r>
              <a:rPr lang="en-US" dirty="0"/>
              <a:t>LHC Crab Cavity Engineering </a:t>
            </a:r>
            <a:r>
              <a:rPr lang="en-US" dirty="0" smtClean="0"/>
              <a:t>Meeting at </a:t>
            </a:r>
            <a:r>
              <a:rPr lang="en-US" dirty="0" err="1" smtClean="0"/>
              <a:t>Fermilab</a:t>
            </a:r>
            <a:r>
              <a:rPr lang="en-US" dirty="0" err="1" smtClean="0">
                <a:hlinkClick r:id="rId2"/>
              </a:rPr>
              <a:t>http</a:t>
            </a:r>
            <a:r>
              <a:rPr lang="en-US" dirty="0">
                <a:hlinkClick r:id="rId2"/>
              </a:rPr>
              <a:t>://indico.cern.ch/conferenceDisplay.py?confId=</a:t>
            </a:r>
            <a:r>
              <a:rPr lang="en-US" dirty="0" smtClean="0">
                <a:hlinkClick r:id="rId2"/>
              </a:rPr>
              <a:t>136807</a:t>
            </a:r>
            <a:r>
              <a:rPr lang="en-US" dirty="0" smtClean="0"/>
              <a:t> and </a:t>
            </a:r>
            <a:r>
              <a:rPr lang="en-US" dirty="0"/>
              <a:t>summary report </a:t>
            </a:r>
            <a:r>
              <a:rPr lang="en-US" dirty="0" smtClean="0"/>
              <a:t>(</a:t>
            </a:r>
            <a:r>
              <a:rPr lang="en-US" dirty="0"/>
              <a:t>CERN-ATS-2013-033) </a:t>
            </a:r>
          </a:p>
          <a:p>
            <a:r>
              <a:rPr lang="en-US" dirty="0"/>
              <a:t>P</a:t>
            </a:r>
            <a:r>
              <a:rPr lang="en-US" dirty="0" smtClean="0"/>
              <a:t>resentations at the 9 April 2013, Crab Cavity session of the </a:t>
            </a:r>
            <a:r>
              <a:rPr lang="en-US" dirty="0"/>
              <a:t>LARP meeting </a:t>
            </a:r>
            <a:r>
              <a:rPr lang="en-US" dirty="0" smtClean="0"/>
              <a:t>in </a:t>
            </a:r>
            <a:r>
              <a:rPr lang="en-US" dirty="0" err="1" smtClean="0"/>
              <a:t>Napa</a:t>
            </a:r>
            <a:r>
              <a:rPr lang="en-US" dirty="0" err="1" smtClean="0">
                <a:hlinkClick r:id="rId3"/>
              </a:rPr>
              <a:t>https</a:t>
            </a:r>
            <a:r>
              <a:rPr lang="en-US" dirty="0">
                <a:hlinkClick r:id="rId3"/>
              </a:rPr>
              <a:t>://indico.fnal.gov/conferenceOtherViews.py?view=standard&amp;confId=</a:t>
            </a:r>
            <a:r>
              <a:rPr lang="en-US" dirty="0" smtClean="0">
                <a:hlinkClick r:id="rId3"/>
              </a:rPr>
              <a:t>6164</a:t>
            </a:r>
            <a:r>
              <a:rPr lang="en-US" dirty="0" smtClean="0"/>
              <a:t> </a:t>
            </a:r>
            <a:endParaRPr lang="en-US" dirty="0" smtClean="0"/>
          </a:p>
          <a:p>
            <a:r>
              <a:rPr lang="en-US" dirty="0"/>
              <a:t>Presentations at the </a:t>
            </a:r>
            <a:r>
              <a:rPr lang="en-US" dirty="0" smtClean="0"/>
              <a:t>30 May </a:t>
            </a:r>
            <a:r>
              <a:rPr lang="en-US" dirty="0"/>
              <a:t>2013, Crab Cavity </a:t>
            </a:r>
            <a:r>
              <a:rPr lang="en-US" dirty="0" smtClean="0"/>
              <a:t>meeting at </a:t>
            </a:r>
            <a:r>
              <a:rPr lang="en-US" dirty="0" err="1" smtClean="0"/>
              <a:t>Fermilab</a:t>
            </a:r>
            <a:r>
              <a:rPr lang="en-US" dirty="0"/>
              <a:t> </a:t>
            </a:r>
            <a:r>
              <a:rPr lang="en-US" dirty="0">
                <a:hlinkClick r:id="rId4"/>
              </a:rPr>
              <a:t>https://indico.fnal.gov/conferenceDisplay.py?confId=</a:t>
            </a:r>
            <a:r>
              <a:rPr lang="en-US" dirty="0" smtClean="0">
                <a:hlinkClick r:id="rId4"/>
              </a:rPr>
              <a:t>6859</a:t>
            </a:r>
            <a:r>
              <a:rPr lang="en-US" dirty="0" smtClean="0"/>
              <a:t> </a:t>
            </a:r>
            <a:endParaRPr lang="en-US" dirty="0" smtClean="0"/>
          </a:p>
          <a:p>
            <a:r>
              <a:rPr lang="en-GB" dirty="0" smtClean="0"/>
              <a:t>“Functional Specifications of the LHC Prototype Crab Cavity System”  </a:t>
            </a:r>
            <a:r>
              <a:rPr lang="en-GB" dirty="0" smtClean="0">
                <a:hlinkClick r:id="rId5"/>
              </a:rPr>
              <a:t>https://cds.cern.ch/record/1520896</a:t>
            </a:r>
            <a:r>
              <a:rPr lang="en-GB" dirty="0" smtClean="0"/>
              <a:t> </a:t>
            </a:r>
          </a:p>
        </p:txBody>
      </p:sp>
      <p:sp>
        <p:nvSpPr>
          <p:cNvPr id="5" name="Rectangle 16"/>
          <p:cNvSpPr>
            <a:spLocks noGrp="1" noChangeArrowheads="1"/>
          </p:cNvSpPr>
          <p:nvPr>
            <p:ph type="ftr" sz="quarter" idx="10"/>
          </p:nvPr>
        </p:nvSpPr>
        <p:spPr/>
        <p:txBody>
          <a:bodyPr/>
          <a:lstStyle/>
          <a:p>
            <a:r>
              <a:rPr lang="en-US" smtClean="0"/>
              <a:t>LARP Review -- Crab Cavity Cryostat, 10 June 2013</a:t>
            </a:r>
            <a:endParaRPr lang="en-US"/>
          </a:p>
        </p:txBody>
      </p:sp>
      <p:sp>
        <p:nvSpPr>
          <p:cNvPr id="3" name="Slide Number Placeholder 2"/>
          <p:cNvSpPr>
            <a:spLocks noGrp="1"/>
          </p:cNvSpPr>
          <p:nvPr>
            <p:ph type="sldNum" sz="quarter" idx="11"/>
          </p:nvPr>
        </p:nvSpPr>
        <p:spPr/>
        <p:txBody>
          <a:bodyPr/>
          <a:lstStyle/>
          <a:p>
            <a:fld id="{0FA004B2-1541-5046-B6F2-22AF5658571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(Dec 2012 </a:t>
            </a:r>
            <a:r>
              <a:rPr lang="en-US" dirty="0" err="1" smtClean="0"/>
              <a:t>mtg</a:t>
            </a:r>
            <a:r>
              <a:rPr lang="en-US" dirty="0" smtClean="0"/>
              <a:t>) </a:t>
            </a:r>
            <a:br>
              <a:rPr lang="en-US" dirty="0" smtClean="0"/>
            </a:br>
            <a:r>
              <a:rPr lang="en-US" dirty="0" smtClean="0"/>
              <a:t>Rama </a:t>
            </a:r>
            <a:r>
              <a:rPr lang="en-US" dirty="0" err="1"/>
              <a:t>Calaga</a:t>
            </a:r>
            <a:r>
              <a:rPr lang="en-US" dirty="0"/>
              <a:t>, </a:t>
            </a:r>
            <a:r>
              <a:rPr lang="en-US" dirty="0" err="1"/>
              <a:t>Erk</a:t>
            </a:r>
            <a:r>
              <a:rPr lang="en-US" dirty="0"/>
              <a:t> </a:t>
            </a:r>
            <a:r>
              <a:rPr lang="en-US" dirty="0" smtClean="0"/>
              <a:t>Jensen </a:t>
            </a:r>
            <a:endParaRPr lang="en-US" dirty="0"/>
          </a:p>
        </p:txBody>
      </p:sp>
      <p:sp>
        <p:nvSpPr>
          <p:cNvPr id="3" name="Content Placeholder 2"/>
          <p:cNvSpPr>
            <a:spLocks noGrp="1"/>
          </p:cNvSpPr>
          <p:nvPr>
            <p:ph idx="1"/>
          </p:nvPr>
        </p:nvSpPr>
        <p:spPr/>
        <p:txBody>
          <a:bodyPr/>
          <a:lstStyle/>
          <a:p>
            <a:pPr marL="0" indent="0">
              <a:buNone/>
            </a:pPr>
            <a:r>
              <a:rPr lang="en-US" sz="2000" dirty="0"/>
              <a:t>1. Crab cavity tests with SPS beams are a mandatory validation step before any installation in the LHC. All RF, cryogenic, vacuum operation should be comprehensively tested with the SPS installation along with all relevant beam experiments to determine the effects on hadrons and machine protection.</a:t>
            </a:r>
          </a:p>
          <a:p>
            <a:pPr marL="0" indent="0">
              <a:buNone/>
            </a:pPr>
            <a:r>
              <a:rPr lang="en-US" sz="2000" dirty="0"/>
              <a:t>2. A </a:t>
            </a:r>
            <a:r>
              <a:rPr lang="en-US" sz="2000" dirty="0">
                <a:solidFill>
                  <a:srgbClr val="FFFF00"/>
                </a:solidFill>
              </a:rPr>
              <a:t>two-cavity </a:t>
            </a:r>
            <a:r>
              <a:rPr lang="en-US" sz="2000" dirty="0" err="1">
                <a:solidFill>
                  <a:srgbClr val="FFFF00"/>
                </a:solidFill>
              </a:rPr>
              <a:t>cryomodule</a:t>
            </a:r>
            <a:r>
              <a:rPr lang="en-US" sz="2000" dirty="0">
                <a:solidFill>
                  <a:srgbClr val="FFFF00"/>
                </a:solidFill>
              </a:rPr>
              <a:t> </a:t>
            </a:r>
            <a:r>
              <a:rPr lang="en-US" sz="2000" dirty="0"/>
              <a:t>with identical cavities is seen as the best option for an SPS test of the crab cavity system.</a:t>
            </a:r>
          </a:p>
          <a:p>
            <a:pPr marL="0" indent="0">
              <a:buNone/>
            </a:pPr>
            <a:r>
              <a:rPr lang="en-US" sz="2000" dirty="0"/>
              <a:t>3. All features compatible with and relevant for the final LHC system should be retained in the SPS </a:t>
            </a:r>
            <a:r>
              <a:rPr lang="en-US" sz="2000" dirty="0" err="1"/>
              <a:t>cryomodule</a:t>
            </a:r>
            <a:r>
              <a:rPr lang="en-US" sz="2000" dirty="0"/>
              <a:t> to the extent feasible. Therefore, the design of the SPS </a:t>
            </a:r>
            <a:r>
              <a:rPr lang="en-US" sz="2000" dirty="0" err="1"/>
              <a:t>cryomodule</a:t>
            </a:r>
            <a:r>
              <a:rPr lang="en-US" sz="2000" dirty="0"/>
              <a:t> can deviate to adapt to its environmental constraints</a:t>
            </a:r>
            <a:r>
              <a:rPr lang="en-US" sz="2000" dirty="0" smtClean="0"/>
              <a:t>.  </a:t>
            </a:r>
          </a:p>
          <a:p>
            <a:pPr marL="0" indent="0">
              <a:buNone/>
            </a:pPr>
            <a:r>
              <a:rPr lang="en-US" sz="2000" dirty="0"/>
              <a:t>4. </a:t>
            </a:r>
            <a:r>
              <a:rPr lang="en-US" sz="2000" dirty="0">
                <a:solidFill>
                  <a:srgbClr val="FFFF00"/>
                </a:solidFill>
              </a:rPr>
              <a:t>All RF and cryogenic interfaces should be placed on the top with vertical mounting of the coupler and cryogenic feeds.</a:t>
            </a:r>
          </a:p>
          <a:p>
            <a:pPr marL="0" indent="0">
              <a:buNone/>
            </a:pPr>
            <a:endParaRPr lang="en-US" sz="2000"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4</a:t>
            </a:fld>
            <a:endParaRPr lang="en-US"/>
          </a:p>
        </p:txBody>
      </p:sp>
    </p:spTree>
    <p:extLst>
      <p:ext uri="{BB962C8B-B14F-4D97-AF65-F5344CB8AC3E}">
        <p14:creationId xmlns:p14="http://schemas.microsoft.com/office/powerpoint/2010/main" val="421325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br>
              <a:rPr lang="en-US" dirty="0"/>
            </a:br>
            <a:r>
              <a:rPr lang="en-US" dirty="0"/>
              <a:t>Rama </a:t>
            </a:r>
            <a:r>
              <a:rPr lang="en-US" dirty="0" err="1"/>
              <a:t>Calaga</a:t>
            </a:r>
            <a:r>
              <a:rPr lang="en-US" dirty="0"/>
              <a:t>, </a:t>
            </a:r>
            <a:r>
              <a:rPr lang="en-US" dirty="0" err="1"/>
              <a:t>Erk</a:t>
            </a:r>
            <a:r>
              <a:rPr lang="en-US" dirty="0"/>
              <a:t> </a:t>
            </a:r>
            <a:r>
              <a:rPr lang="en-US" dirty="0" smtClean="0"/>
              <a:t>Jensen (continued)</a:t>
            </a:r>
            <a:endParaRPr lang="en-US" dirty="0"/>
          </a:p>
        </p:txBody>
      </p:sp>
      <p:sp>
        <p:nvSpPr>
          <p:cNvPr id="3" name="Content Placeholder 2"/>
          <p:cNvSpPr>
            <a:spLocks noGrp="1"/>
          </p:cNvSpPr>
          <p:nvPr>
            <p:ph idx="1"/>
          </p:nvPr>
        </p:nvSpPr>
        <p:spPr/>
        <p:txBody>
          <a:bodyPr/>
          <a:lstStyle/>
          <a:p>
            <a:pPr marL="0" indent="0">
              <a:buNone/>
            </a:pPr>
            <a:r>
              <a:rPr lang="en-US" sz="2000" dirty="0" smtClean="0"/>
              <a:t>5</a:t>
            </a:r>
            <a:r>
              <a:rPr lang="en-US" sz="2000" dirty="0"/>
              <a:t>. The choice of the power coupler dimensions and heat load limitations will be fixed as soon as possible.</a:t>
            </a:r>
          </a:p>
          <a:p>
            <a:pPr marL="0" indent="0">
              <a:buNone/>
            </a:pPr>
            <a:r>
              <a:rPr lang="en-US" sz="2000" dirty="0"/>
              <a:t>6. The </a:t>
            </a:r>
            <a:r>
              <a:rPr lang="en-US" sz="2000" dirty="0">
                <a:solidFill>
                  <a:srgbClr val="FFFF00"/>
                </a:solidFill>
              </a:rPr>
              <a:t>bypass beam standard beam pipe will be placed outside the cryostat vacuum </a:t>
            </a:r>
            <a:r>
              <a:rPr lang="en-US" sz="2000" dirty="0"/>
              <a:t>by redesigning the Y-chamber for a larger separation. This allows for easier swapping of </a:t>
            </a:r>
            <a:r>
              <a:rPr lang="en-US" sz="2000" dirty="0" err="1"/>
              <a:t>cryomodules</a:t>
            </a:r>
            <a:r>
              <a:rPr lang="en-US" sz="2000" dirty="0"/>
              <a:t> and limits the risk of vacuum and cavity failures on SPS operation</a:t>
            </a:r>
            <a:r>
              <a:rPr lang="en-US" sz="2000" dirty="0" smtClean="0"/>
              <a:t>. </a:t>
            </a:r>
          </a:p>
          <a:p>
            <a:pPr marL="0" indent="0">
              <a:buNone/>
            </a:pPr>
            <a:r>
              <a:rPr lang="en-US" sz="2000" dirty="0"/>
              <a:t>7. A </a:t>
            </a:r>
            <a:r>
              <a:rPr lang="en-US" sz="2000" dirty="0">
                <a:solidFill>
                  <a:srgbClr val="FFFF00"/>
                </a:solidFill>
              </a:rPr>
              <a:t>dummy beam pipe at 194 mm </a:t>
            </a:r>
            <a:r>
              <a:rPr lang="en-US" sz="2000" dirty="0"/>
              <a:t>like in the LHC should be foreseen and be placed in the liquid Helium volume if necessary. It can additionally be used to reinforce the cavity.</a:t>
            </a:r>
          </a:p>
          <a:p>
            <a:pPr marL="0" indent="0">
              <a:buNone/>
            </a:pPr>
            <a:r>
              <a:rPr lang="en-US" sz="2000" dirty="0"/>
              <a:t>8. Tuning requirements from the beam of approximately 60 kHz with a resolution of 40-200 Hz depending on the cavity bandwidth should be foreseen. In addition, cavity specific frequency tuning to compensate Lorentz force detuning, cool-down and </a:t>
            </a:r>
            <a:r>
              <a:rPr lang="en-US" sz="2000" dirty="0" err="1"/>
              <a:t>microphonics</a:t>
            </a:r>
            <a:r>
              <a:rPr lang="en-US" sz="2000" dirty="0"/>
              <a:t> should be accounted for in the tuner design.</a:t>
            </a:r>
          </a:p>
          <a:p>
            <a:pPr marL="0" indent="0">
              <a:buNone/>
            </a:pPr>
            <a:endParaRPr lang="en-US" sz="2000" dirty="0"/>
          </a:p>
          <a:p>
            <a:endParaRPr lang="en-US" dirty="0"/>
          </a:p>
        </p:txBody>
      </p:sp>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5</a:t>
            </a:fld>
            <a:endParaRPr lang="en-US"/>
          </a:p>
        </p:txBody>
      </p:sp>
    </p:spTree>
    <p:extLst>
      <p:ext uri="{BB962C8B-B14F-4D97-AF65-F5344CB8AC3E}">
        <p14:creationId xmlns:p14="http://schemas.microsoft.com/office/powerpoint/2010/main" val="377655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Niowave</a:t>
            </a:r>
            <a:r>
              <a:rPr lang="en-US" dirty="0" smtClean="0"/>
              <a:t> </a:t>
            </a:r>
            <a:r>
              <a:rPr lang="en-US" dirty="0"/>
              <a:t>SBIR </a:t>
            </a:r>
            <a:r>
              <a:rPr lang="en-US" dirty="0" smtClean="0"/>
              <a:t>supports </a:t>
            </a:r>
            <a:r>
              <a:rPr lang="en-US" dirty="0" smtClean="0"/>
              <a:t>another major center of effort</a:t>
            </a:r>
            <a:endParaRPr lang="en-US" dirty="0"/>
          </a:p>
        </p:txBody>
      </p:sp>
      <p:pic>
        <p:nvPicPr>
          <p:cNvPr id="6" name="Content Placeholder 5" descr="NiowaveSBIR-TitlePage.tiff"/>
          <p:cNvPicPr>
            <a:picLocks noGrp="1" noChangeAspect="1"/>
          </p:cNvPicPr>
          <p:nvPr>
            <p:ph idx="1"/>
          </p:nvPr>
        </p:nvPicPr>
        <p:blipFill>
          <a:blip r:embed="rId2">
            <a:extLst>
              <a:ext uri="{28A0092B-C50C-407E-A947-70E740481C1C}">
                <a14:useLocalDpi xmlns:a14="http://schemas.microsoft.com/office/drawing/2010/main" val="0"/>
              </a:ext>
            </a:extLst>
          </a:blip>
          <a:srcRect t="-15734" b="-15734"/>
          <a:stretch>
            <a:fillRect/>
          </a:stretch>
        </p:blipFill>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6</a:t>
            </a:fld>
            <a:endParaRPr lang="en-US"/>
          </a:p>
        </p:txBody>
      </p:sp>
    </p:spTree>
    <p:extLst>
      <p:ext uri="{BB962C8B-B14F-4D97-AF65-F5344CB8AC3E}">
        <p14:creationId xmlns:p14="http://schemas.microsoft.com/office/powerpoint/2010/main" val="227821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Specification from CERN</a:t>
            </a:r>
            <a:endParaRPr lang="en-US" dirty="0"/>
          </a:p>
        </p:txBody>
      </p:sp>
      <p:pic>
        <p:nvPicPr>
          <p:cNvPr id="6" name="Content Placeholder 5" descr="CrabDavityFunctionalSpecTitle.tiff"/>
          <p:cNvPicPr>
            <a:picLocks noGrp="1" noChangeAspect="1"/>
          </p:cNvPicPr>
          <p:nvPr>
            <p:ph idx="1"/>
          </p:nvPr>
        </p:nvPicPr>
        <p:blipFill>
          <a:blip r:embed="rId2">
            <a:extLst>
              <a:ext uri="{28A0092B-C50C-407E-A947-70E740481C1C}">
                <a14:useLocalDpi xmlns:a14="http://schemas.microsoft.com/office/drawing/2010/main" val="0"/>
              </a:ext>
            </a:extLst>
          </a:blip>
          <a:srcRect t="-3306" b="-3306"/>
          <a:stretch>
            <a:fillRect/>
          </a:stretch>
        </p:blipFill>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7</a:t>
            </a:fld>
            <a:endParaRPr lang="en-US"/>
          </a:p>
        </p:txBody>
      </p:sp>
    </p:spTree>
    <p:extLst>
      <p:ext uri="{BB962C8B-B14F-4D97-AF65-F5344CB8AC3E}">
        <p14:creationId xmlns:p14="http://schemas.microsoft.com/office/powerpoint/2010/main" val="106891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plan for test</a:t>
            </a:r>
            <a:endParaRPr lang="en-US" dirty="0"/>
          </a:p>
        </p:txBody>
      </p:sp>
      <p:pic>
        <p:nvPicPr>
          <p:cNvPr id="6" name="Content Placeholder 5" descr="CrabCavityFunctionalSpecLocations.tiff"/>
          <p:cNvPicPr>
            <a:picLocks noGrp="1" noChangeAspect="1"/>
          </p:cNvPicPr>
          <p:nvPr>
            <p:ph idx="1"/>
          </p:nvPr>
        </p:nvPicPr>
        <p:blipFill>
          <a:blip r:embed="rId2">
            <a:extLst>
              <a:ext uri="{28A0092B-C50C-407E-A947-70E740481C1C}">
                <a14:useLocalDpi xmlns:a14="http://schemas.microsoft.com/office/drawing/2010/main" val="0"/>
              </a:ext>
            </a:extLst>
          </a:blip>
          <a:srcRect t="-124931" b="-124931"/>
          <a:stretch>
            <a:fillRect/>
          </a:stretch>
        </p:blipFill>
        <p:spPr>
          <a:xfrm>
            <a:off x="1600200" y="1295400"/>
            <a:ext cx="7162800" cy="4724400"/>
          </a:xfrm>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8</a:t>
            </a:fld>
            <a:endParaRPr lang="en-US"/>
          </a:p>
        </p:txBody>
      </p:sp>
      <p:sp>
        <p:nvSpPr>
          <p:cNvPr id="8" name="TextBox 7"/>
          <p:cNvSpPr txBox="1"/>
          <p:nvPr/>
        </p:nvSpPr>
        <p:spPr>
          <a:xfrm>
            <a:off x="1600200" y="1752600"/>
            <a:ext cx="3815430" cy="923330"/>
          </a:xfrm>
          <a:prstGeom prst="rect">
            <a:avLst/>
          </a:prstGeom>
          <a:noFill/>
        </p:spPr>
        <p:txBody>
          <a:bodyPr wrap="none" rtlCol="0">
            <a:spAutoFit/>
          </a:bodyPr>
          <a:lstStyle/>
          <a:p>
            <a:r>
              <a:rPr lang="en-US" dirty="0" smtClean="0"/>
              <a:t>Two cavities in a horizontal cryostat </a:t>
            </a:r>
          </a:p>
          <a:p>
            <a:r>
              <a:rPr lang="en-US" dirty="0" smtClean="0"/>
              <a:t>Test first at SM18 </a:t>
            </a:r>
          </a:p>
          <a:p>
            <a:r>
              <a:rPr lang="en-US" dirty="0" smtClean="0"/>
              <a:t>Then test in SPS</a:t>
            </a:r>
            <a:endParaRPr lang="en-US" dirty="0"/>
          </a:p>
        </p:txBody>
      </p:sp>
    </p:spTree>
    <p:extLst>
      <p:ext uri="{BB962C8B-B14F-4D97-AF65-F5344CB8AC3E}">
        <p14:creationId xmlns:p14="http://schemas.microsoft.com/office/powerpoint/2010/main" val="3127512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for Test in SPS</a:t>
            </a:r>
            <a:endParaRPr lang="en-US" dirty="0"/>
          </a:p>
        </p:txBody>
      </p:sp>
      <p:pic>
        <p:nvPicPr>
          <p:cNvPr id="6" name="Content Placeholder 5" descr="CrabCavityLocationSPS.tiff"/>
          <p:cNvPicPr>
            <a:picLocks noGrp="1" noChangeAspect="1"/>
          </p:cNvPicPr>
          <p:nvPr>
            <p:ph idx="1"/>
          </p:nvPr>
        </p:nvPicPr>
        <p:blipFill>
          <a:blip r:embed="rId2">
            <a:extLst>
              <a:ext uri="{28A0092B-C50C-407E-A947-70E740481C1C}">
                <a14:useLocalDpi xmlns:a14="http://schemas.microsoft.com/office/drawing/2010/main" val="0"/>
              </a:ext>
            </a:extLst>
          </a:blip>
          <a:srcRect l="-3609" r="-3609"/>
          <a:stretch>
            <a:fillRect/>
          </a:stretch>
        </p:blipFill>
        <p:spPr/>
      </p:pic>
      <p:sp>
        <p:nvSpPr>
          <p:cNvPr id="4" name="Footer Placeholder 3"/>
          <p:cNvSpPr>
            <a:spLocks noGrp="1"/>
          </p:cNvSpPr>
          <p:nvPr>
            <p:ph type="ftr" sz="quarter" idx="10"/>
          </p:nvPr>
        </p:nvSpPr>
        <p:spPr/>
        <p:txBody>
          <a:bodyPr/>
          <a:lstStyle/>
          <a:p>
            <a:r>
              <a:rPr lang="en-US" smtClean="0"/>
              <a:t>LARP Review -- Crab Cavity Cryostat, 10 June 2013</a:t>
            </a:r>
            <a:endParaRPr lang="en-US" dirty="0"/>
          </a:p>
        </p:txBody>
      </p:sp>
      <p:sp>
        <p:nvSpPr>
          <p:cNvPr id="5" name="Slide Number Placeholder 4"/>
          <p:cNvSpPr>
            <a:spLocks noGrp="1"/>
          </p:cNvSpPr>
          <p:nvPr>
            <p:ph type="sldNum" sz="quarter" idx="11"/>
          </p:nvPr>
        </p:nvSpPr>
        <p:spPr/>
        <p:txBody>
          <a:bodyPr/>
          <a:lstStyle/>
          <a:p>
            <a:fld id="{ECEFDC10-C20D-C447-B71D-B787E4F50A95}" type="slidenum">
              <a:rPr lang="en-US" smtClean="0"/>
              <a:pPr/>
              <a:t>9</a:t>
            </a:fld>
            <a:endParaRPr lang="en-US"/>
          </a:p>
        </p:txBody>
      </p:sp>
    </p:spTree>
    <p:extLst>
      <p:ext uri="{BB962C8B-B14F-4D97-AF65-F5344CB8AC3E}">
        <p14:creationId xmlns:p14="http://schemas.microsoft.com/office/powerpoint/2010/main" val="4232166715"/>
      </p:ext>
    </p:extLst>
  </p:cSld>
  <p:clrMapOvr>
    <a:masterClrMapping/>
  </p:clrMapOvr>
</p:sld>
</file>

<file path=ppt/theme/theme1.xml><?xml version="1.0" encoding="utf-8"?>
<a:theme xmlns:a="http://schemas.openxmlformats.org/drawingml/2006/main" name="2_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2_Factory">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22260</TotalTime>
  <Words>1490</Words>
  <Application>Microsoft Macintosh PowerPoint</Application>
  <PresentationFormat>On-screen Show (4:3)</PresentationFormat>
  <Paragraphs>137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2_Factory</vt:lpstr>
      <vt:lpstr>  Crab Cavity Cryomodule Design and Integration</vt:lpstr>
      <vt:lpstr>Outline</vt:lpstr>
      <vt:lpstr>References – we have several sources of important information for the design</vt:lpstr>
      <vt:lpstr>EXECUTIVE SUMMARY (Dec 2012 mtg)  Rama Calaga, Erk Jensen </vt:lpstr>
      <vt:lpstr>EXECUTIVE SUMMARY Rama Calaga, Erk Jensen (continued)</vt:lpstr>
      <vt:lpstr>Niowave SBIR supports another major center of effort</vt:lpstr>
      <vt:lpstr>Functional Specification from CERN</vt:lpstr>
      <vt:lpstr>General plan for test</vt:lpstr>
      <vt:lpstr>Location for Test in SPS</vt:lpstr>
      <vt:lpstr>Crab Cavity Test Location Elevation View</vt:lpstr>
      <vt:lpstr>Crab Cavity Cryostat Envelope </vt:lpstr>
      <vt:lpstr>Satisfy European Pressure Directive for Helium Vessel MAWP = 1.8 bar </vt:lpstr>
      <vt:lpstr>Pressure code </vt:lpstr>
      <vt:lpstr>Helium vessel and cryostat concepts</vt:lpstr>
      <vt:lpstr>PowerPoint Presentation</vt:lpstr>
      <vt:lpstr>PowerPoint Presentation</vt:lpstr>
      <vt:lpstr>PowerPoint Presentation</vt:lpstr>
      <vt:lpstr>PowerPoint Presentation</vt:lpstr>
      <vt:lpstr>PowerPoint Presentation</vt:lpstr>
      <vt:lpstr>Resource (personnel) requirements and tasks for the next 6 months</vt:lpstr>
      <vt:lpstr>Longer term work plan for the SPS cryostat</vt:lpstr>
      <vt:lpstr>Overall SPS cryostat cost and schedule estimate</vt:lpstr>
      <vt:lpstr>PowerPoint Presentation</vt:lpstr>
      <vt:lpstr>Schedule comment </vt:lpstr>
      <vt:lpstr>Next meetings </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ginsburg</dc:creator>
  <cp:lastModifiedBy>Tom Peterson</cp:lastModifiedBy>
  <cp:revision>282</cp:revision>
  <dcterms:created xsi:type="dcterms:W3CDTF">2011-10-31T15:46:33Z</dcterms:created>
  <dcterms:modified xsi:type="dcterms:W3CDTF">2013-06-08T16:42:21Z</dcterms:modified>
</cp:coreProperties>
</file>