
<file path=[Content_Types].xml><?xml version="1.0" encoding="utf-8"?>
<Types xmlns="http://schemas.openxmlformats.org/package/2006/content-types">
  <Default Extension="rels" ContentType="application/vnd.openxmlformats-package.relationships+xml"/>
  <Override PartName="/customXml/itemProps2.xml" ContentType="application/vnd.openxmlformats-officedocument.customXmlProperties+xml"/>
  <Override PartName="/ppt/slideLayouts/slideLayout1.xml" ContentType="application/vnd.openxmlformats-officedocument.presentationml.slideLayout+xml"/>
  <Default Extension="png" ContentType="image/png"/>
  <Default Extension="jpeg" ContentType="image/jpeg"/>
  <Default Extension="xml" ContentType="application/xml"/>
  <Default Extension="emf" ContentType="image/x-emf"/>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customXml/itemProps1.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4"/>
  </p:sldMasterIdLst>
  <p:sldIdLst>
    <p:sldId id="258" r:id="rId5"/>
    <p:sldId id="262" r:id="rId6"/>
    <p:sldId id="260" r:id="rId7"/>
    <p:sldId id="259"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2116" autoAdjust="0"/>
    <p:restoredTop sz="94660"/>
  </p:normalViewPr>
  <p:slideViewPr>
    <p:cSldViewPr>
      <p:cViewPr>
        <p:scale>
          <a:sx n="100" d="100"/>
          <a:sy n="100" d="100"/>
        </p:scale>
        <p:origin x="-1296"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Diapositive de titre">
    <p:bg>
      <p:bgRef idx="1001">
        <a:schemeClr val="bg2"/>
      </p:bgRef>
    </p:bg>
    <p:spTree>
      <p:nvGrpSpPr>
        <p:cNvPr id="1" name=""/>
        <p:cNvGrpSpPr/>
        <p:nvPr/>
      </p:nvGrpSpPr>
      <p:grpSpPr>
        <a:xfrm>
          <a:off x="0" y="0"/>
          <a:ext cx="0" cy="0"/>
          <a:chOff x="0" y="0"/>
          <a:chExt cx="0" cy="0"/>
        </a:xfrm>
      </p:grpSpPr>
      <p:pic>
        <p:nvPicPr>
          <p:cNvPr id="5" name="Image 4" descr="logooutline.eps"/>
          <p:cNvPicPr>
            <a:picLocks noChangeAspect="1"/>
          </p:cNvPicPr>
          <p:nvPr userDrawn="1"/>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072440" y="2999945"/>
            <a:ext cx="1102596" cy="1091515"/>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tx1"/>
                </a:solidFill>
              </a:defRPr>
            </a:lvl1pPr>
          </a:lstStyle>
          <a:p>
            <a:r>
              <a:rPr kumimoji="0" lang="en-US" smtClean="0"/>
              <a:t>Click to edit Master title style</a:t>
            </a:r>
            <a:endParaRPr kumimoji="0" lang="en-US"/>
          </a:p>
        </p:txBody>
      </p:sp>
      <p:sp>
        <p:nvSpPr>
          <p:cNvPr id="3" name="Espace réservé pour une image  2"/>
          <p:cNvSpPr>
            <a:spLocks noGrp="1"/>
          </p:cNvSpPr>
          <p:nvPr>
            <p:ph type="pic" idx="1"/>
          </p:nvPr>
        </p:nvSpPr>
        <p:spPr>
          <a:xfrm>
            <a:off x="558797" y="802197"/>
            <a:ext cx="4759514" cy="4759514"/>
          </a:xfrm>
          <a:prstGeom prst="ellipse">
            <a:avLst/>
          </a:prstGeom>
          <a:solidFill>
            <a:srgbClr val="FFFFFF"/>
          </a:solidFill>
          <a:ln>
            <a:noFill/>
          </a:ln>
        </p:spPr>
        <p:style>
          <a:lnRef idx="2">
            <a:schemeClr val="accent2">
              <a:shade val="50000"/>
            </a:schemeClr>
          </a:lnRef>
          <a:fillRef idx="1">
            <a:schemeClr val="accent2"/>
          </a:fillRef>
          <a:effectRef idx="0">
            <a:schemeClr val="accent2"/>
          </a:effectRef>
          <a:fontRef idx="none"/>
        </p:style>
        <p:txBody>
          <a:bodyPr/>
          <a:lstStyle>
            <a:lvl1pPr marL="0" indent="0">
              <a:buNone/>
              <a:defRPr sz="3200"/>
            </a:lvl1pPr>
          </a:lstStyle>
          <a:p>
            <a:r>
              <a:rPr kumimoji="0" lang="en-US" smtClean="0"/>
              <a:t>Click icon to add picture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en-US" smtClean="0"/>
              <a:t>Click to edit Master title style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3_Diapositive de titre">
    <p:bg>
      <p:bgRef idx="1001">
        <a:schemeClr val="bg2"/>
      </p:bgRef>
    </p:bg>
    <p:spTree>
      <p:nvGrpSpPr>
        <p:cNvPr id="1" name=""/>
        <p:cNvGrpSpPr/>
        <p:nvPr/>
      </p:nvGrpSpPr>
      <p:grpSpPr>
        <a:xfrm>
          <a:off x="0" y="0"/>
          <a:ext cx="0" cy="0"/>
          <a:chOff x="0" y="0"/>
          <a:chExt cx="0" cy="0"/>
        </a:xfrm>
      </p:grpSpPr>
      <p:pic>
        <p:nvPicPr>
          <p:cNvPr id="3" name="Image 2" descr="LOGOfin.eps"/>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96267" y="2703284"/>
            <a:ext cx="1172455" cy="146704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568497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2_Diapositive de titre">
    <p:bg>
      <p:bgRef idx="1001">
        <a:schemeClr val="bg1"/>
      </p:bgRef>
    </p:bg>
    <p:spTree>
      <p:nvGrpSpPr>
        <p:cNvPr id="1" name=""/>
        <p:cNvGrpSpPr/>
        <p:nvPr/>
      </p:nvGrpSpPr>
      <p:grpSpPr>
        <a:xfrm>
          <a:off x="0" y="0"/>
          <a:ext cx="0" cy="0"/>
          <a:chOff x="0" y="0"/>
          <a:chExt cx="0" cy="0"/>
        </a:xfrm>
      </p:grpSpPr>
      <p:pic>
        <p:nvPicPr>
          <p:cNvPr id="5" name="Image 4" descr="logoBadgeWeb.eps"/>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53090" y="2878269"/>
            <a:ext cx="1221946" cy="153584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112642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Espace réservé du contenu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431800" y="2515818"/>
            <a:ext cx="8265984" cy="1826363"/>
          </a:xfrm>
        </p:spPr>
        <p:txBody>
          <a:bodyPr tIns="0" bIns="0" anchor="t"/>
          <a:lstStyle>
            <a:lvl1pPr algn="l">
              <a:buNone/>
              <a:defRPr kumimoji="0" lang="en-US" sz="4600" b="1" kern="1200" cap="none" spc="0" baseline="0" dirty="0">
                <a:ln w="12700">
                  <a:solidFill>
                    <a:schemeClr val="tx2">
                      <a:satMod val="155000"/>
                    </a:schemeClr>
                  </a:solidFill>
                  <a:prstDash val="solid"/>
                </a:ln>
                <a:solidFill>
                  <a:schemeClr val="tx1"/>
                </a:solidFill>
                <a:effectLst/>
                <a:latin typeface="+mj-lt"/>
                <a:ea typeface="+mj-ea"/>
                <a:cs typeface="+mj-cs"/>
              </a:defRPr>
            </a:lvl1pPr>
          </a:lstStyle>
          <a:p>
            <a:r>
              <a:rPr kumimoji="0" lang="en-US" smtClean="0"/>
              <a:t>Click to edit Master title style</a:t>
            </a:r>
            <a:endParaRPr kumimoji="0" lang="en-US" dirty="0"/>
          </a:p>
        </p:txBody>
      </p:sp>
      <p:sp>
        <p:nvSpPr>
          <p:cNvPr id="3" name="Espace réservé du texte 2"/>
          <p:cNvSpPr>
            <a:spLocks noGrp="1"/>
          </p:cNvSpPr>
          <p:nvPr>
            <p:ph type="body" idx="1"/>
          </p:nvPr>
        </p:nvSpPr>
        <p:spPr>
          <a:xfrm>
            <a:off x="431800" y="1329869"/>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893977"/>
          </a:xfrm>
        </p:spPr>
        <p:txBody>
          <a:bodyPr anchor="ctr"/>
          <a:lstStyle>
            <a:lvl1pPr>
              <a:defRPr/>
            </a:lvl1pPr>
          </a:lstStyle>
          <a:p>
            <a:r>
              <a:rPr kumimoji="0" lang="en-US" smtClean="0"/>
              <a:t>Click to edit Master title style</a:t>
            </a:r>
            <a:endParaRPr kumimoji="0" lang="en-US"/>
          </a:p>
        </p:txBody>
      </p:sp>
      <p:sp>
        <p:nvSpPr>
          <p:cNvPr id="3" name="Espace réservé du texte 2"/>
          <p:cNvSpPr>
            <a:spLocks noGrp="1"/>
          </p:cNvSpPr>
          <p:nvPr>
            <p:ph type="body" idx="1"/>
          </p:nvPr>
        </p:nvSpPr>
        <p:spPr>
          <a:xfrm>
            <a:off x="457200" y="5101967"/>
            <a:ext cx="4040188" cy="838200"/>
          </a:xfrm>
        </p:spPr>
        <p:txBody>
          <a:bodyPr anchor="t"/>
          <a:lstStyle>
            <a:lvl1pPr marL="0" indent="0">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Espace réservé du texte 3"/>
          <p:cNvSpPr>
            <a:spLocks noGrp="1"/>
          </p:cNvSpPr>
          <p:nvPr>
            <p:ph type="body" sz="half" idx="3"/>
          </p:nvPr>
        </p:nvSpPr>
        <p:spPr>
          <a:xfrm>
            <a:off x="4645025" y="5101967"/>
            <a:ext cx="4041775" cy="838200"/>
          </a:xfrm>
        </p:spPr>
        <p:txBody>
          <a:bodyPr anchor="t"/>
          <a:lstStyle>
            <a:lvl1pPr marL="0" indent="0">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Espace réservé du contenu 4"/>
          <p:cNvSpPr>
            <a:spLocks noGrp="1"/>
          </p:cNvSpPr>
          <p:nvPr>
            <p:ph sz="quarter" idx="2"/>
          </p:nvPr>
        </p:nvSpPr>
        <p:spPr>
          <a:xfrm>
            <a:off x="457200" y="1269777"/>
            <a:ext cx="4040188" cy="3686655"/>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Espace réservé du contenu 5"/>
          <p:cNvSpPr>
            <a:spLocks noGrp="1"/>
          </p:cNvSpPr>
          <p:nvPr>
            <p:ph sz="quarter" idx="4"/>
          </p:nvPr>
        </p:nvSpPr>
        <p:spPr>
          <a:xfrm>
            <a:off x="4645025" y="1269777"/>
            <a:ext cx="4041775" cy="3686655"/>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V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tx1"/>
                </a:solidFill>
              </a:defRPr>
            </a:lvl1pPr>
          </a:lstStyle>
          <a:p>
            <a:r>
              <a:rPr kumimoji="0" lang="en-US" smtClean="0"/>
              <a:t>Click to edit Master title style</a:t>
            </a:r>
            <a:endParaRPr kumimoji="0" lang="en-US" dirty="0"/>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emf"/><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Espace réservé du titre 8"/>
          <p:cNvSpPr>
            <a:spLocks noGrp="1"/>
          </p:cNvSpPr>
          <p:nvPr>
            <p:ph type="title"/>
          </p:nvPr>
        </p:nvSpPr>
        <p:spPr>
          <a:xfrm>
            <a:off x="457200" y="233492"/>
            <a:ext cx="8226854" cy="940443"/>
          </a:xfrm>
          <a:prstGeom prst="rect">
            <a:avLst/>
          </a:prstGeom>
        </p:spPr>
        <p:txBody>
          <a:bodyPr vert="horz" lIns="45720" rIns="45720" anchor="ctr">
            <a:normAutofit/>
          </a:bodyPr>
          <a:lstStyle/>
          <a:p>
            <a:r>
              <a:rPr kumimoji="0" lang="fr-CH" dirty="0" smtClean="0"/>
              <a:t>Cliquez et modifiez le titre</a:t>
            </a:r>
            <a:endParaRPr kumimoji="0" lang="en-US" dirty="0"/>
          </a:p>
        </p:txBody>
      </p:sp>
      <p:sp>
        <p:nvSpPr>
          <p:cNvPr id="30" name="Espace réservé du texte 29"/>
          <p:cNvSpPr>
            <a:spLocks noGrp="1"/>
          </p:cNvSpPr>
          <p:nvPr>
            <p:ph type="body" idx="1"/>
          </p:nvPr>
        </p:nvSpPr>
        <p:spPr>
          <a:xfrm>
            <a:off x="457200" y="1325606"/>
            <a:ext cx="8226854" cy="4667421"/>
          </a:xfrm>
          <a:prstGeom prst="rect">
            <a:avLst/>
          </a:prstGeom>
        </p:spPr>
        <p:txBody>
          <a:bodyPr vert="horz">
            <a:normAutofit/>
          </a:bodyPr>
          <a:lstStyle/>
          <a:p>
            <a:pPr lvl="0" eaLnBrk="1" latinLnBrk="0" hangingPunct="1"/>
            <a:r>
              <a:rPr kumimoji="0" lang="fr-CH" dirty="0" smtClean="0"/>
              <a:t>Cliquez pour modifier les styles du texte du masque</a:t>
            </a:r>
          </a:p>
          <a:p>
            <a:pPr lvl="1" eaLnBrk="1" latinLnBrk="0" hangingPunct="1"/>
            <a:r>
              <a:rPr kumimoji="0" lang="fr-CH" dirty="0" smtClean="0"/>
              <a:t>Deuxième niveau</a:t>
            </a:r>
          </a:p>
          <a:p>
            <a:pPr lvl="2" eaLnBrk="1" latinLnBrk="0" hangingPunct="1"/>
            <a:r>
              <a:rPr kumimoji="0" lang="fr-CH" dirty="0" smtClean="0"/>
              <a:t>Troisième niveau</a:t>
            </a:r>
          </a:p>
          <a:p>
            <a:pPr lvl="3" eaLnBrk="1" latinLnBrk="0" hangingPunct="1"/>
            <a:r>
              <a:rPr kumimoji="0" lang="fr-CH" dirty="0" smtClean="0"/>
              <a:t>Quatrième niveau</a:t>
            </a:r>
          </a:p>
          <a:p>
            <a:pPr lvl="4" eaLnBrk="1" latinLnBrk="0" hangingPunct="1"/>
            <a:r>
              <a:rPr kumimoji="0" lang="fr-CH" dirty="0" smtClean="0"/>
              <a:t>Cinquième niveau</a:t>
            </a:r>
            <a:endParaRPr kumimoji="0" lang="en-US" dirty="0"/>
          </a:p>
        </p:txBody>
      </p:sp>
      <p:pic>
        <p:nvPicPr>
          <p:cNvPr id="3" name="Image 2" descr="bande-02.eps"/>
          <p:cNvPicPr>
            <a:picLocks noChangeAspect="1"/>
          </p:cNvPicPr>
          <p:nvPr/>
        </p:nvPicPr>
        <p:blipFill>
          <a:blip r:embed="rId15">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686" y="6096678"/>
            <a:ext cx="9144000" cy="707202"/>
          </a:xfrm>
          <a:prstGeom prst="rect">
            <a:avLst/>
          </a:prstGeom>
        </p:spPr>
      </p:pic>
      <p:pic>
        <p:nvPicPr>
          <p:cNvPr id="7" name="Picture 6"/>
          <p:cNvPicPr>
            <a:picLocks noChangeAspect="1"/>
          </p:cNvPicPr>
          <p:nvPr userDrawn="1"/>
        </p:nvPicPr>
        <p:blipFill>
          <a:blip r:embed="rId1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71600" y="6137440"/>
            <a:ext cx="1280015" cy="62567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4" r:id="rId13"/>
  </p:sldLayoutIdLst>
  <p:timing>
    <p:tnLst>
      <p:par>
        <p:cTn id="1" dur="indefinite" restart="never" nodeType="tmRoot"/>
      </p:par>
    </p:tnLst>
  </p:timing>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93776" indent="-457200" algn="l" rtl="0" eaLnBrk="1" latinLnBrk="0" hangingPunct="1">
        <a:spcBef>
          <a:spcPct val="20000"/>
        </a:spcBef>
        <a:buClr>
          <a:schemeClr val="accent1"/>
        </a:buClr>
        <a:buSzPct val="80000"/>
        <a:buFont typeface="Arial"/>
        <a:buChar char="•"/>
        <a:defRPr kumimoji="0" sz="3000" kern="1200">
          <a:solidFill>
            <a:schemeClr val="tx1"/>
          </a:solidFill>
          <a:latin typeface="+mn-lt"/>
          <a:ea typeface="+mn-ea"/>
          <a:cs typeface="+mn-cs"/>
        </a:defRPr>
      </a:lvl1pPr>
      <a:lvl2pPr marL="905256" indent="-457200" algn="l" rtl="0" eaLnBrk="1" latinLnBrk="0" hangingPunct="1">
        <a:spcBef>
          <a:spcPct val="20000"/>
        </a:spcBef>
        <a:buClr>
          <a:schemeClr val="accent1"/>
        </a:buClr>
        <a:buSzPct val="90000"/>
        <a:buFont typeface="Arial"/>
        <a:buChar char="•"/>
        <a:defRPr kumimoji="0" sz="2600" kern="1200">
          <a:solidFill>
            <a:schemeClr val="tx1"/>
          </a:solidFill>
          <a:latin typeface="+mn-lt"/>
          <a:ea typeface="+mn-ea"/>
          <a:cs typeface="+mn-cs"/>
        </a:defRPr>
      </a:lvl2pPr>
      <a:lvl3pPr marL="1092708" indent="-342900"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385316" indent="-342900" algn="l" rtl="0" eaLnBrk="1" latinLnBrk="0" hangingPunct="1">
        <a:spcBef>
          <a:spcPct val="20000"/>
        </a:spcBef>
        <a:buClr>
          <a:schemeClr val="accent3"/>
        </a:buClr>
        <a:buSzPct val="90000"/>
        <a:buFont typeface="Arial"/>
        <a:buChar char="•"/>
        <a:defRPr kumimoji="0" sz="2000" kern="1200">
          <a:solidFill>
            <a:schemeClr val="tx1"/>
          </a:solidFill>
          <a:latin typeface="+mn-lt"/>
          <a:ea typeface="+mn-ea"/>
          <a:cs typeface="+mn-cs"/>
        </a:defRPr>
      </a:lvl4pPr>
      <a:lvl5pPr marL="1650492" indent="-34290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609600" y="1371600"/>
            <a:ext cx="7493000" cy="1447800"/>
          </a:xfrm>
        </p:spPr>
        <p:txBody>
          <a:bodyPr>
            <a:normAutofit fontScale="92500" lnSpcReduction="20000"/>
          </a:bodyPr>
          <a:lstStyle/>
          <a:p>
            <a:pPr algn="ctr"/>
            <a:r>
              <a:rPr lang="en-US" dirty="0" smtClean="0"/>
              <a:t>MAGNET CLOSE-OUT</a:t>
            </a:r>
          </a:p>
          <a:p>
            <a:pPr algn="ctr"/>
            <a:endParaRPr lang="en-US" dirty="0" smtClean="0"/>
          </a:p>
          <a:p>
            <a:pPr algn="ctr"/>
            <a:r>
              <a:rPr lang="en-US" dirty="0" smtClean="0"/>
              <a:t>LARP REVIEW</a:t>
            </a:r>
          </a:p>
          <a:p>
            <a:pPr algn="ctr"/>
            <a:endParaRPr lang="en-US" dirty="0" smtClean="0"/>
          </a:p>
          <a:p>
            <a:pPr algn="ctr"/>
            <a:r>
              <a:rPr lang="en-US" dirty="0" smtClean="0"/>
              <a:t>Mike &amp; Jim</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5489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31800" y="381000"/>
            <a:ext cx="7493000" cy="5638800"/>
          </a:xfrm>
        </p:spPr>
        <p:txBody>
          <a:bodyPr>
            <a:normAutofit lnSpcReduction="10000"/>
          </a:bodyPr>
          <a:lstStyle/>
          <a:p>
            <a:r>
              <a:rPr lang="en-US" dirty="0" smtClean="0"/>
              <a:t>Magnet program follows fairly directly from the multi-year LARP Nb3Sn R&amp;D program.  </a:t>
            </a:r>
          </a:p>
          <a:p>
            <a:endParaRPr lang="en-US" dirty="0" smtClean="0"/>
          </a:p>
          <a:p>
            <a:r>
              <a:rPr lang="en-US" dirty="0" smtClean="0"/>
              <a:t>The LARP R&amp;D program has achieved the LHC technical FF quad requirements in a proof-of-principle sense</a:t>
            </a:r>
            <a:r>
              <a:rPr lang="en-US" dirty="0" smtClean="0"/>
              <a:t>.  LARP </a:t>
            </a:r>
            <a:r>
              <a:rPr lang="en-US" dirty="0" smtClean="0"/>
              <a:t>R&amp;D achieved it’s goals – well done magnet guys</a:t>
            </a:r>
            <a:r>
              <a:rPr lang="en-US" dirty="0" smtClean="0"/>
              <a:t>.</a:t>
            </a:r>
          </a:p>
          <a:p>
            <a:endParaRPr lang="en-US" dirty="0" smtClean="0"/>
          </a:p>
          <a:p>
            <a:r>
              <a:rPr lang="en-US" dirty="0" smtClean="0"/>
              <a:t>Cost estimate for 20 4m cold masses is $140M + contingency.  This is based on LARP </a:t>
            </a:r>
            <a:r>
              <a:rPr lang="en-US" dirty="0" err="1" smtClean="0"/>
              <a:t>actuals</a:t>
            </a:r>
            <a:r>
              <a:rPr lang="en-US" dirty="0" smtClean="0"/>
              <a:t> for both manpower and materials</a:t>
            </a:r>
            <a:r>
              <a:rPr lang="en-US" dirty="0" smtClean="0"/>
              <a:t>.</a:t>
            </a:r>
          </a:p>
          <a:p>
            <a:endParaRPr lang="en-US" dirty="0" smtClean="0"/>
          </a:p>
          <a:p>
            <a:r>
              <a:rPr lang="en-US" dirty="0" smtClean="0"/>
              <a:t>Funding profiles are based on the strawman LHC operating schedule</a:t>
            </a:r>
          </a:p>
          <a:p>
            <a:endParaRPr lang="en-US" dirty="0" smtClean="0"/>
          </a:p>
          <a:p>
            <a:r>
              <a:rPr lang="en-US" dirty="0" smtClean="0"/>
              <a:t>LHC HL schedule is not completely determined nor completely funded thus there remains some uncertainty in the US picture.  However taken at face value there is a need for significant FY15 funding for to start magnet production.  A softer start might be more practical</a:t>
            </a:r>
          </a:p>
          <a:p>
            <a:endParaRPr lang="en-US" dirty="0" smtClean="0"/>
          </a:p>
        </p:txBody>
      </p:sp>
      <p:pic>
        <p:nvPicPr>
          <p:cNvPr id="6" name="Content Placeholder 4"/>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572000" y="5486400"/>
            <a:ext cx="3745161" cy="1103546"/>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5489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81000" y="609600"/>
            <a:ext cx="8001000" cy="3352800"/>
          </a:xfrm>
        </p:spPr>
        <p:txBody>
          <a:bodyPr>
            <a:normAutofit/>
          </a:bodyPr>
          <a:lstStyle/>
          <a:p>
            <a:r>
              <a:rPr lang="en-US" dirty="0" smtClean="0"/>
              <a:t>Some kind of formal CERN request for the US magnet deliverables will be needed soon.</a:t>
            </a:r>
          </a:p>
          <a:p>
            <a:endParaRPr lang="en-US" dirty="0" smtClean="0"/>
          </a:p>
          <a:p>
            <a:r>
              <a:rPr lang="en-US" dirty="0" smtClean="0"/>
              <a:t>The cable looks OK but it would help if CERN uses the same superconductor as the US.</a:t>
            </a:r>
          </a:p>
          <a:p>
            <a:endParaRPr lang="en-US" dirty="0" smtClean="0"/>
          </a:p>
          <a:p>
            <a:r>
              <a:rPr lang="en-US" dirty="0" smtClean="0"/>
              <a:t>It appears that the Nb3Sn upgrade solution is the last man standing.  We need to be very sure it will work.  Some form of technical review with CERN could “formalize” the buy in.  What does “accelerator quality” mean ?</a:t>
            </a:r>
          </a:p>
          <a:p>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5489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57200" y="609600"/>
            <a:ext cx="8077200" cy="5334000"/>
          </a:xfrm>
        </p:spPr>
        <p:txBody>
          <a:bodyPr>
            <a:normAutofit/>
          </a:bodyPr>
          <a:lstStyle/>
          <a:p>
            <a:r>
              <a:rPr lang="en-US" b="1" dirty="0" smtClean="0"/>
              <a:t>However:</a:t>
            </a:r>
            <a:endParaRPr lang="en-US" dirty="0" smtClean="0"/>
          </a:p>
          <a:p>
            <a:pPr marL="457200" indent="-457200">
              <a:buFont typeface="Arial"/>
              <a:buChar char="•"/>
            </a:pPr>
            <a:r>
              <a:rPr lang="en-US" dirty="0" smtClean="0"/>
              <a:t>There is a curious mix of on-project and off-project funding.  There is some reliance on GARD funding that is neither specified or guaranteed.</a:t>
            </a:r>
          </a:p>
          <a:p>
            <a:pPr marL="457200" indent="-457200">
              <a:buFont typeface="Arial"/>
              <a:buChar char="•"/>
            </a:pPr>
            <a:r>
              <a:rPr lang="en-US" dirty="0" smtClean="0"/>
              <a:t>Prototype program uses scope contingency.  Can this be used to save money rather than “it will not exceed” ?</a:t>
            </a:r>
          </a:p>
          <a:p>
            <a:pPr marL="457200" indent="-457200">
              <a:buFont typeface="Arial"/>
              <a:buChar char="•"/>
            </a:pPr>
            <a:r>
              <a:rPr lang="en-US" dirty="0" smtClean="0"/>
              <a:t>Final LHC upgrade TDR will not be available until 2016 – parameters risk ?</a:t>
            </a:r>
          </a:p>
          <a:p>
            <a:pPr marL="457200" indent="-457200">
              <a:buFont typeface="Arial"/>
              <a:buChar char="•"/>
            </a:pPr>
            <a:r>
              <a:rPr lang="en-US" dirty="0" smtClean="0"/>
              <a:t>Beware scope creep ?   E.g. 11T dipoles</a:t>
            </a:r>
          </a:p>
          <a:p>
            <a:pPr marL="457200" indent="-457200">
              <a:buFont typeface="Arial"/>
              <a:buChar char="•"/>
            </a:pPr>
            <a:endParaRPr lang="en-US" dirty="0" smtClean="0"/>
          </a:p>
          <a:p>
            <a:endParaRPr lang="en-US" dirty="0" smtClean="0"/>
          </a:p>
          <a:p>
            <a:endParaRPr lang="en-US" dirty="0" smtClean="0"/>
          </a:p>
          <a:p>
            <a:endParaRPr lang="en-US" dirty="0" smtClean="0"/>
          </a:p>
          <a:p>
            <a:endParaRPr lang="en-US" dirty="0" smtClean="0"/>
          </a:p>
        </p:txBody>
      </p:sp>
      <p:pic>
        <p:nvPicPr>
          <p:cNvPr id="3" name="Picture 2" descr="Screen Shot 2013-06-10 at 2.52.39 PM.png"/>
          <p:cNvPicPr>
            <a:picLocks noChangeAspect="1"/>
          </p:cNvPicPr>
          <p:nvPr/>
        </p:nvPicPr>
        <p:blipFill>
          <a:blip r:embed="rId2"/>
          <a:stretch>
            <a:fillRect/>
          </a:stretch>
        </p:blipFill>
        <p:spPr>
          <a:xfrm>
            <a:off x="1143000" y="4267200"/>
            <a:ext cx="7005638" cy="172008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5489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533400" y="838200"/>
            <a:ext cx="8077200" cy="3429000"/>
          </a:xfrm>
        </p:spPr>
        <p:txBody>
          <a:bodyPr>
            <a:normAutofit/>
          </a:bodyPr>
          <a:lstStyle/>
          <a:p>
            <a:r>
              <a:rPr lang="en-US" b="1" dirty="0" smtClean="0"/>
              <a:t>Thus:</a:t>
            </a:r>
            <a:endParaRPr lang="en-US" dirty="0" smtClean="0"/>
          </a:p>
          <a:p>
            <a:pPr marL="457200" indent="-457200">
              <a:buFont typeface="Arial"/>
              <a:buChar char="•"/>
            </a:pPr>
            <a:r>
              <a:rPr lang="en-US" dirty="0" smtClean="0"/>
              <a:t>The technical feasibility of the quad program seems reasonable.</a:t>
            </a:r>
          </a:p>
          <a:p>
            <a:pPr marL="457200" indent="-457200">
              <a:buFont typeface="Arial"/>
              <a:buChar char="•"/>
            </a:pPr>
            <a:endParaRPr lang="en-US" dirty="0" smtClean="0"/>
          </a:p>
          <a:p>
            <a:pPr marL="457200" indent="-457200">
              <a:buFont typeface="Arial"/>
              <a:buChar char="•"/>
            </a:pPr>
            <a:r>
              <a:rPr lang="en-US" dirty="0" smtClean="0"/>
              <a:t>The cost have a decent basis in the LARP R&amp;D program</a:t>
            </a:r>
          </a:p>
          <a:p>
            <a:pPr marL="457200" indent="-457200">
              <a:buFont typeface="Arial"/>
              <a:buChar char="•"/>
            </a:pPr>
            <a:endParaRPr lang="en-US" dirty="0" smtClean="0"/>
          </a:p>
          <a:p>
            <a:pPr marL="457200" indent="-457200">
              <a:buFont typeface="Arial"/>
              <a:buChar char="•"/>
            </a:pPr>
            <a:r>
              <a:rPr lang="en-US" dirty="0" smtClean="0"/>
              <a:t>The scope is reasonable for a $200M US contribution.</a:t>
            </a:r>
          </a:p>
          <a:p>
            <a:pPr marL="457200" indent="-457200">
              <a:buFont typeface="Arial"/>
              <a:buChar char="•"/>
            </a:pPr>
            <a:endParaRPr lang="en-US" dirty="0" smtClean="0"/>
          </a:p>
          <a:p>
            <a:pPr marL="457200" indent="-457200">
              <a:buFont typeface="Arial"/>
              <a:buChar char="•"/>
            </a:pPr>
            <a:r>
              <a:rPr lang="en-US" dirty="0" smtClean="0"/>
              <a:t>The major uncertainties and risk appear to be programmatic in nature.</a:t>
            </a:r>
          </a:p>
          <a:p>
            <a:endParaRPr lang="en-US" dirty="0" smtClean="0"/>
          </a:p>
          <a:p>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5489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CERNPreÌsentation2">
  <a:themeElements>
    <a:clrScheme name="Colors CERN">
      <a:dk1>
        <a:srgbClr val="0C377B"/>
      </a:dk1>
      <a:lt1>
        <a:srgbClr val="FFFFFF"/>
      </a:lt1>
      <a:dk2>
        <a:srgbClr val="0C377B"/>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65F00B9AFF9D4DB8D423D62D364FE5" ma:contentTypeVersion="0" ma:contentTypeDescription="Create a new document." ma:contentTypeScope="" ma:versionID="1f5c5222447e6795847028ce554a3f6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02BD6F-41D2-4FEB-A1E2-F6CA5DDB6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77683AE-03F1-403D-ABC2-E4F67B7F875E}">
  <ds:schemaRefs>
    <ds:schemaRef ds:uri="http://www.w3.org/XML/1998/namespace"/>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548BCBC-7AC7-467D-B241-6172C898C1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400</TotalTime>
  <Words>346</Words>
  <Application>Microsoft Macintosh PowerPoint</Application>
  <PresentationFormat>On-screen Show (4:3)</PresentationFormat>
  <Paragraphs>35</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CERNPreÌsentation2</vt:lpstr>
      <vt:lpstr>Slide 1</vt:lpstr>
      <vt:lpstr>Slide 2</vt:lpstr>
      <vt:lpstr>Slide 3</vt:lpstr>
      <vt:lpstr>Slide 4</vt:lpstr>
      <vt:lpstr>Slide 5</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CERN users for presentations at CERN</dc:title>
  <dc:creator>Cecile Noels</dc:creator>
  <cp:lastModifiedBy>Mike Harrison</cp:lastModifiedBy>
  <cp:revision>27</cp:revision>
  <dcterms:created xsi:type="dcterms:W3CDTF">2013-06-10T19:15:34Z</dcterms:created>
  <dcterms:modified xsi:type="dcterms:W3CDTF">2013-06-10T20:21:16Z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0x0101003D65F00B9AFF9D4DB8D423D62D364FE5</vt:lpwstr>
  </property>
</Properties>
</file>