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8" r:id="rId4"/>
    <p:sldId id="283" r:id="rId5"/>
    <p:sldId id="260" r:id="rId6"/>
    <p:sldId id="272" r:id="rId7"/>
    <p:sldId id="270" r:id="rId8"/>
    <p:sldId id="259" r:id="rId9"/>
    <p:sldId id="264" r:id="rId10"/>
    <p:sldId id="262" r:id="rId11"/>
    <p:sldId id="266" r:id="rId12"/>
    <p:sldId id="263" r:id="rId13"/>
    <p:sldId id="267" r:id="rId14"/>
    <p:sldId id="265" r:id="rId15"/>
    <p:sldId id="268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1\Desktop\lorentzi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1\Desktop\lorentzia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1\Desktop\lorentzia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1\Desktop\lorentzia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1\Desktop\lorentzia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1\Desktop\lorentzia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1\Desktop\lorentzia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1\Desktop\lorentzi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11111111111136E-2"/>
          <c:y val="0"/>
          <c:w val="0.80283464566929164"/>
          <c:h val="0.89814773153355942"/>
        </c:manualLayout>
      </c:layout>
      <c:scatterChart>
        <c:scatterStyle val="lineMarker"/>
        <c:varyColors val="0"/>
        <c:ser>
          <c:idx val="1"/>
          <c:order val="1"/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2.4937655860349166E-3</c:v>
                </c:pt>
                <c:pt idx="1">
                  <c:v>2.702702702702707E-2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2.702702702702707E-2</c:v>
                </c:pt>
                <c:pt idx="21">
                  <c:v>2.4937655860349166E-3</c:v>
                </c:pt>
              </c:numCache>
            </c:numRef>
          </c:yVal>
          <c:smooth val="0"/>
        </c:ser>
        <c:ser>
          <c:idx val="0"/>
          <c:order val="0"/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2.4937655860349166E-3</c:v>
                </c:pt>
                <c:pt idx="1">
                  <c:v>2.702702702702707E-2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2.702702702702707E-2</c:v>
                </c:pt>
                <c:pt idx="21">
                  <c:v>2.4937655860349166E-3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050968"/>
        <c:axId val="258051752"/>
      </c:scatterChart>
      <c:valAx>
        <c:axId val="258050968"/>
        <c:scaling>
          <c:orientation val="minMax"/>
        </c:scaling>
        <c:delete val="0"/>
        <c:axPos val="b"/>
        <c:numFmt formatCode="0.00E+00" sourceLinked="1"/>
        <c:majorTickMark val="none"/>
        <c:minorTickMark val="none"/>
        <c:tickLblPos val="none"/>
        <c:crossAx val="258051752"/>
        <c:crosses val="autoZero"/>
        <c:crossBetween val="midCat"/>
      </c:valAx>
      <c:valAx>
        <c:axId val="258051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58050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11111111111125E-2"/>
          <c:y val="0"/>
          <c:w val="0.80283464566929164"/>
          <c:h val="0.89814773153355865"/>
        </c:manualLayout>
      </c:layout>
      <c:scatterChart>
        <c:scatterStyle val="lineMarker"/>
        <c:varyColors val="0"/>
        <c:ser>
          <c:idx val="2"/>
          <c:order val="2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2.4937655860349148E-3</c:v>
                </c:pt>
                <c:pt idx="1">
                  <c:v>2.702702702702706E-2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2.702702702702706E-2</c:v>
                </c:pt>
                <c:pt idx="21">
                  <c:v>2.4937655860349148E-3</c:v>
                </c:pt>
              </c:numCache>
            </c:numRef>
          </c:yVal>
          <c:smooth val="0"/>
        </c:ser>
        <c:ser>
          <c:idx val="3"/>
          <c:order val="3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2.4937655860349148E-3</c:v>
                </c:pt>
                <c:pt idx="1">
                  <c:v>2.702702702702706E-2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2.702702702702706E-2</c:v>
                </c:pt>
                <c:pt idx="21">
                  <c:v>2.4937655860349148E-3</c:v>
                </c:pt>
              </c:numCache>
            </c:numRef>
          </c:yVal>
          <c:smooth val="0"/>
        </c:ser>
        <c:ser>
          <c:idx val="1"/>
          <c:order val="1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2.4937655860349148E-3</c:v>
                </c:pt>
                <c:pt idx="1">
                  <c:v>2.702702702702706E-2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2.702702702702706E-2</c:v>
                </c:pt>
                <c:pt idx="21">
                  <c:v>2.4937655860349148E-3</c:v>
                </c:pt>
              </c:numCache>
            </c:numRef>
          </c:yVal>
          <c:smooth val="0"/>
        </c:ser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2.4937655860349148E-3</c:v>
                </c:pt>
                <c:pt idx="1">
                  <c:v>2.702702702702706E-2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2.702702702702706E-2</c:v>
                </c:pt>
                <c:pt idx="21">
                  <c:v>2.4937655860349148E-3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191912"/>
        <c:axId val="208074040"/>
      </c:scatterChart>
      <c:valAx>
        <c:axId val="209191912"/>
        <c:scaling>
          <c:orientation val="minMax"/>
        </c:scaling>
        <c:delete val="0"/>
        <c:axPos val="b"/>
        <c:numFmt formatCode="0.00E+00" sourceLinked="1"/>
        <c:majorTickMark val="none"/>
        <c:minorTickMark val="none"/>
        <c:tickLblPos val="none"/>
        <c:crossAx val="208074040"/>
        <c:crosses val="autoZero"/>
        <c:crossBetween val="midCat"/>
      </c:valAx>
      <c:valAx>
        <c:axId val="208074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91919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11111111111125E-2"/>
          <c:y val="0"/>
          <c:w val="0.80283464566929164"/>
          <c:h val="0.89814773153355865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2.4937655860349148E-3</c:v>
                </c:pt>
                <c:pt idx="1">
                  <c:v>2.702702702702706E-2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2.702702702702706E-2</c:v>
                </c:pt>
                <c:pt idx="21">
                  <c:v>2.4937655860349148E-3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32368"/>
        <c:axId val="207818168"/>
      </c:scatterChart>
      <c:valAx>
        <c:axId val="210732368"/>
        <c:scaling>
          <c:orientation val="minMax"/>
        </c:scaling>
        <c:delete val="0"/>
        <c:axPos val="b"/>
        <c:numFmt formatCode="0.00E+00" sourceLinked="1"/>
        <c:majorTickMark val="none"/>
        <c:minorTickMark val="none"/>
        <c:tickLblPos val="none"/>
        <c:crossAx val="207818168"/>
        <c:crosses val="autoZero"/>
        <c:crossBetween val="midCat"/>
      </c:valAx>
      <c:valAx>
        <c:axId val="207818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107323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11111111111125E-2"/>
          <c:y val="0"/>
          <c:w val="0.80283464566929164"/>
          <c:h val="0.89814773153355865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07819344"/>
        <c:axId val="207818560"/>
      </c:scatterChart>
      <c:valAx>
        <c:axId val="207819344"/>
        <c:scaling>
          <c:orientation val="minMax"/>
        </c:scaling>
        <c:delete val="0"/>
        <c:axPos val="b"/>
        <c:numFmt formatCode="0.00E+00" sourceLinked="1"/>
        <c:majorTickMark val="none"/>
        <c:minorTickMark val="none"/>
        <c:tickLblPos val="none"/>
        <c:crossAx val="207818560"/>
        <c:crosses val="autoZero"/>
        <c:crossBetween val="midCat"/>
      </c:valAx>
      <c:valAx>
        <c:axId val="207818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781934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11111111111125E-2"/>
          <c:y val="0"/>
          <c:w val="0.80283464566929164"/>
          <c:h val="0.89814773153355865"/>
        </c:manualLayout>
      </c:layout>
      <c:scatterChart>
        <c:scatterStyle val="lineMarker"/>
        <c:varyColors val="0"/>
        <c:ser>
          <c:idx val="1"/>
          <c:order val="1"/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2.4937655860349148E-3</c:v>
                </c:pt>
                <c:pt idx="1">
                  <c:v>2.702702702702706E-2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2.702702702702706E-2</c:v>
                </c:pt>
                <c:pt idx="21">
                  <c:v>2.4937655860349148E-3</c:v>
                </c:pt>
              </c:numCache>
            </c:numRef>
          </c:yVal>
          <c:smooth val="0"/>
        </c:ser>
        <c:ser>
          <c:idx val="0"/>
          <c:order val="0"/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2.4937655860349148E-3</c:v>
                </c:pt>
                <c:pt idx="1">
                  <c:v>2.702702702702706E-2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2.702702702702706E-2</c:v>
                </c:pt>
                <c:pt idx="21">
                  <c:v>2.4937655860349148E-3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564232"/>
        <c:axId val="207561880"/>
      </c:scatterChart>
      <c:valAx>
        <c:axId val="207564232"/>
        <c:scaling>
          <c:orientation val="minMax"/>
        </c:scaling>
        <c:delete val="0"/>
        <c:axPos val="b"/>
        <c:numFmt formatCode="0.00E+00" sourceLinked="1"/>
        <c:majorTickMark val="none"/>
        <c:minorTickMark val="none"/>
        <c:tickLblPos val="none"/>
        <c:crossAx val="207561880"/>
        <c:crosses val="autoZero"/>
        <c:crossBetween val="midCat"/>
      </c:valAx>
      <c:valAx>
        <c:axId val="207561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756423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11111111111125E-2"/>
          <c:y val="0"/>
          <c:w val="0.80283464566929164"/>
          <c:h val="0.89814773153355865"/>
        </c:manualLayout>
      </c:layout>
      <c:scatterChart>
        <c:scatterStyle val="lineMarker"/>
        <c:varyColors val="0"/>
        <c:ser>
          <c:idx val="2"/>
          <c:order val="2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2.4937655860349148E-3</c:v>
                </c:pt>
                <c:pt idx="1">
                  <c:v>2.702702702702706E-2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2.702702702702706E-2</c:v>
                </c:pt>
                <c:pt idx="21">
                  <c:v>2.4937655860349148E-3</c:v>
                </c:pt>
              </c:numCache>
            </c:numRef>
          </c:yVal>
          <c:smooth val="0"/>
        </c:ser>
        <c:ser>
          <c:idx val="3"/>
          <c:order val="3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2.4937655860349148E-3</c:v>
                </c:pt>
                <c:pt idx="1">
                  <c:v>2.702702702702706E-2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2.702702702702706E-2</c:v>
                </c:pt>
                <c:pt idx="21">
                  <c:v>2.4937655860349148E-3</c:v>
                </c:pt>
              </c:numCache>
            </c:numRef>
          </c:yVal>
          <c:smooth val="0"/>
        </c:ser>
        <c:ser>
          <c:idx val="1"/>
          <c:order val="1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2.4937655860349148E-3</c:v>
                </c:pt>
                <c:pt idx="1">
                  <c:v>2.702702702702706E-2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2.702702702702706E-2</c:v>
                </c:pt>
                <c:pt idx="21">
                  <c:v>2.4937655860349148E-3</c:v>
                </c:pt>
              </c:numCache>
            </c:numRef>
          </c:yVal>
          <c:smooth val="0"/>
        </c:ser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2.4937655860349148E-3</c:v>
                </c:pt>
                <c:pt idx="1">
                  <c:v>2.702702702702706E-2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2.702702702702706E-2</c:v>
                </c:pt>
                <c:pt idx="21">
                  <c:v>2.4937655860349148E-3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562272"/>
        <c:axId val="207562664"/>
      </c:scatterChart>
      <c:valAx>
        <c:axId val="207562272"/>
        <c:scaling>
          <c:orientation val="minMax"/>
        </c:scaling>
        <c:delete val="0"/>
        <c:axPos val="b"/>
        <c:numFmt formatCode="0.00E+00" sourceLinked="1"/>
        <c:majorTickMark val="none"/>
        <c:minorTickMark val="none"/>
        <c:tickLblPos val="none"/>
        <c:crossAx val="207562664"/>
        <c:crosses val="autoZero"/>
        <c:crossBetween val="midCat"/>
      </c:valAx>
      <c:valAx>
        <c:axId val="207562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756227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11111111111125E-2"/>
          <c:y val="0"/>
          <c:w val="0.80283464566929164"/>
          <c:h val="0.89814773153355865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Sheet1!$F$44:$F$65</c:f>
              <c:numCache>
                <c:formatCode>0.00E+00</c:formatCode>
                <c:ptCount val="22"/>
                <c:pt idx="0">
                  <c:v>-10000000</c:v>
                </c:pt>
                <c:pt idx="1">
                  <c:v>-3000000</c:v>
                </c:pt>
                <c:pt idx="2">
                  <c:v>-1000000</c:v>
                </c:pt>
                <c:pt idx="3">
                  <c:v>-300000</c:v>
                </c:pt>
                <c:pt idx="4">
                  <c:v>-100000</c:v>
                </c:pt>
                <c:pt idx="5" formatCode="General">
                  <c:v>-30000</c:v>
                </c:pt>
                <c:pt idx="6" formatCode="General">
                  <c:v>-10000</c:v>
                </c:pt>
                <c:pt idx="7" formatCode="General">
                  <c:v>-3000</c:v>
                </c:pt>
                <c:pt idx="8" formatCode="General">
                  <c:v>-1000</c:v>
                </c:pt>
                <c:pt idx="9" formatCode="General">
                  <c:v>10</c:v>
                </c:pt>
                <c:pt idx="10" formatCode="General">
                  <c:v>30</c:v>
                </c:pt>
                <c:pt idx="11" formatCode="General">
                  <c:v>100</c:v>
                </c:pt>
                <c:pt idx="12" formatCode="General">
                  <c:v>300</c:v>
                </c:pt>
                <c:pt idx="13" formatCode="General">
                  <c:v>1000</c:v>
                </c:pt>
                <c:pt idx="14" formatCode="General">
                  <c:v>3000</c:v>
                </c:pt>
                <c:pt idx="15" formatCode="General">
                  <c:v>10000</c:v>
                </c:pt>
                <c:pt idx="16" formatCode="General">
                  <c:v>30000</c:v>
                </c:pt>
                <c:pt idx="17">
                  <c:v>100000</c:v>
                </c:pt>
                <c:pt idx="18">
                  <c:v>300000</c:v>
                </c:pt>
                <c:pt idx="19">
                  <c:v>1000000</c:v>
                </c:pt>
                <c:pt idx="20">
                  <c:v>3000000</c:v>
                </c:pt>
                <c:pt idx="21">
                  <c:v>10000000</c:v>
                </c:pt>
              </c:numCache>
            </c:numRef>
          </c:xVal>
          <c:yVal>
            <c:numRef>
              <c:f>Sheet1!$G$44:$G$65</c:f>
              <c:numCache>
                <c:formatCode>General</c:formatCode>
                <c:ptCount val="22"/>
                <c:pt idx="0">
                  <c:v>2.4937655860349148E-3</c:v>
                </c:pt>
                <c:pt idx="1">
                  <c:v>2.702702702702706E-2</c:v>
                </c:pt>
                <c:pt idx="2">
                  <c:v>0.2</c:v>
                </c:pt>
                <c:pt idx="3">
                  <c:v>0.73529411764705932</c:v>
                </c:pt>
                <c:pt idx="4">
                  <c:v>0.96153846153846145</c:v>
                </c:pt>
                <c:pt idx="5">
                  <c:v>0.99641291351135852</c:v>
                </c:pt>
                <c:pt idx="6">
                  <c:v>0.99960015993602558</c:v>
                </c:pt>
                <c:pt idx="7">
                  <c:v>0.99996400129595298</c:v>
                </c:pt>
                <c:pt idx="8">
                  <c:v>0.99999600001600009</c:v>
                </c:pt>
                <c:pt idx="9">
                  <c:v>0.99999999960000041</c:v>
                </c:pt>
                <c:pt idx="10">
                  <c:v>0.99999999640000048</c:v>
                </c:pt>
                <c:pt idx="11">
                  <c:v>0.99999996000000169</c:v>
                </c:pt>
                <c:pt idx="12">
                  <c:v>0.99999964000012964</c:v>
                </c:pt>
                <c:pt idx="13">
                  <c:v>0.99999600001600009</c:v>
                </c:pt>
                <c:pt idx="14">
                  <c:v>0.99996400129595298</c:v>
                </c:pt>
                <c:pt idx="15">
                  <c:v>0.99960015993602558</c:v>
                </c:pt>
                <c:pt idx="16">
                  <c:v>0.99641291351135852</c:v>
                </c:pt>
                <c:pt idx="17">
                  <c:v>0.96153846153846145</c:v>
                </c:pt>
                <c:pt idx="18">
                  <c:v>0.73529411764705932</c:v>
                </c:pt>
                <c:pt idx="19">
                  <c:v>0.2</c:v>
                </c:pt>
                <c:pt idx="20">
                  <c:v>2.702702702702706E-2</c:v>
                </c:pt>
                <c:pt idx="21">
                  <c:v>2.4937655860349148E-3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563056"/>
        <c:axId val="207564624"/>
      </c:scatterChart>
      <c:valAx>
        <c:axId val="207563056"/>
        <c:scaling>
          <c:orientation val="minMax"/>
        </c:scaling>
        <c:delete val="0"/>
        <c:axPos val="b"/>
        <c:numFmt formatCode="0.00E+00" sourceLinked="1"/>
        <c:majorTickMark val="none"/>
        <c:minorTickMark val="none"/>
        <c:tickLblPos val="none"/>
        <c:crossAx val="207564624"/>
        <c:crosses val="autoZero"/>
        <c:crossBetween val="midCat"/>
      </c:valAx>
      <c:valAx>
        <c:axId val="207564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75630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11111111111125E-2"/>
          <c:y val="0"/>
          <c:w val="0.80283464566929164"/>
          <c:h val="0.89814773153355865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08073256"/>
        <c:axId val="208076784"/>
      </c:scatterChart>
      <c:valAx>
        <c:axId val="208073256"/>
        <c:scaling>
          <c:orientation val="minMax"/>
        </c:scaling>
        <c:delete val="0"/>
        <c:axPos val="b"/>
        <c:numFmt formatCode="0.00E+00" sourceLinked="1"/>
        <c:majorTickMark val="none"/>
        <c:minorTickMark val="none"/>
        <c:tickLblPos val="none"/>
        <c:crossAx val="208076784"/>
        <c:crosses val="autoZero"/>
        <c:crossBetween val="midCat"/>
      </c:valAx>
      <c:valAx>
        <c:axId val="208076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80732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23E1-2892-4B8B-BAB5-EBA4D40587B3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116-D3C7-4C2D-8F66-8C060332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23E1-2892-4B8B-BAB5-EBA4D40587B3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116-D3C7-4C2D-8F66-8C060332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6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23E1-2892-4B8B-BAB5-EBA4D40587B3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116-D3C7-4C2D-8F66-8C060332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8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23E1-2892-4B8B-BAB5-EBA4D40587B3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116-D3C7-4C2D-8F66-8C060332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23E1-2892-4B8B-BAB5-EBA4D40587B3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116-D3C7-4C2D-8F66-8C060332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7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23E1-2892-4B8B-BAB5-EBA4D40587B3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116-D3C7-4C2D-8F66-8C060332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23E1-2892-4B8B-BAB5-EBA4D40587B3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116-D3C7-4C2D-8F66-8C060332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23E1-2892-4B8B-BAB5-EBA4D40587B3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116-D3C7-4C2D-8F66-8C060332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23E1-2892-4B8B-BAB5-EBA4D40587B3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116-D3C7-4C2D-8F66-8C060332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23E1-2892-4B8B-BAB5-EBA4D40587B3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116-D3C7-4C2D-8F66-8C060332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4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23E1-2892-4B8B-BAB5-EBA4D40587B3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116-D3C7-4C2D-8F66-8C060332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0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23E1-2892-4B8B-BAB5-EBA4D40587B3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B7116-D3C7-4C2D-8F66-8C0603325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236" y="314283"/>
            <a:ext cx="9144000" cy="150085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First experiments with a Power Buildup cavity at 355 nm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236" y="1977955"/>
            <a:ext cx="9144000" cy="1655762"/>
          </a:xfrm>
        </p:spPr>
        <p:txBody>
          <a:bodyPr/>
          <a:lstStyle/>
          <a:p>
            <a:r>
              <a:rPr lang="en-US" dirty="0" smtClean="0"/>
              <a:t>Mark Notcutt: Boulder Precision E-O</a:t>
            </a:r>
          </a:p>
          <a:p>
            <a:r>
              <a:rPr lang="en-US" dirty="0" smtClean="0"/>
              <a:t>Yun Liu and </a:t>
            </a:r>
            <a:r>
              <a:rPr lang="en-US" dirty="0" err="1" smtClean="0"/>
              <a:t>Chunning</a:t>
            </a:r>
            <a:r>
              <a:rPr lang="en-US" dirty="0" smtClean="0"/>
              <a:t> Huang: SNS ORNL</a:t>
            </a:r>
          </a:p>
          <a:p>
            <a:r>
              <a:rPr lang="en-US" dirty="0" smtClean="0"/>
              <a:t>9/26/2013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9268" y="3796530"/>
            <a:ext cx="10515600" cy="2900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Construction of the cavity</a:t>
            </a:r>
          </a:p>
          <a:p>
            <a:pPr algn="l"/>
            <a:r>
              <a:rPr lang="en-US" dirty="0" smtClean="0"/>
              <a:t>Making the 355 nm light resonant in the cavity</a:t>
            </a:r>
          </a:p>
          <a:p>
            <a:pPr algn="l"/>
            <a:r>
              <a:rPr lang="en-US" dirty="0" smtClean="0"/>
              <a:t>Buildup results and discussion: </a:t>
            </a:r>
            <a:r>
              <a:rPr lang="en-US" dirty="0" err="1" smtClean="0"/>
              <a:t>Intracavity</a:t>
            </a:r>
            <a:r>
              <a:rPr lang="en-US" dirty="0" smtClean="0"/>
              <a:t> Buildup factor of 25</a:t>
            </a:r>
          </a:p>
          <a:p>
            <a:pPr algn="l"/>
            <a:r>
              <a:rPr lang="en-US" dirty="0" smtClean="0"/>
              <a:t>Analysis of mirror Reflectivity after mirror spent some time in a high radiation environment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Work funded through the DOE SBIR program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Sweep the frequency of the 355 nm Blue Light and look at the cavity transmission power</a:t>
            </a:r>
            <a:endParaRPr lang="en-US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10" y="1690688"/>
            <a:ext cx="6629971" cy="469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39413" y="6501683"/>
            <a:ext cx="98952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39413" y="5368342"/>
            <a:ext cx="0" cy="113334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28940" y="5368342"/>
            <a:ext cx="0" cy="113334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11775" y="639633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f</a:t>
            </a:r>
            <a:r>
              <a:rPr lang="en-US" sz="2400" dirty="0" smtClean="0">
                <a:solidFill>
                  <a:schemeClr val="tx2"/>
                </a:solidFill>
              </a:rPr>
              <a:t> ~2.6 MHz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3329" y="2757268"/>
            <a:ext cx="33918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The resonance width of the cavity is ~ 1 MHz, so here we are measuring the </a:t>
            </a:r>
            <a:r>
              <a:rPr lang="en-US" dirty="0" err="1" smtClean="0"/>
              <a:t>linewidth</a:t>
            </a:r>
            <a:r>
              <a:rPr lang="en-US" dirty="0" smtClean="0"/>
              <a:t> of the 355 nm laser light</a:t>
            </a:r>
          </a:p>
          <a:p>
            <a:endParaRPr lang="en-US" dirty="0"/>
          </a:p>
          <a:p>
            <a:r>
              <a:rPr lang="en-US" dirty="0" smtClean="0"/>
              <a:t>The seed laser at 355 nm laser a </a:t>
            </a:r>
            <a:r>
              <a:rPr lang="en-US" dirty="0" err="1" smtClean="0"/>
              <a:t>linewidth</a:t>
            </a:r>
            <a:r>
              <a:rPr lang="en-US" dirty="0" smtClean="0"/>
              <a:t> of ~ 30 kHz, so there is some broadening process ruining the coupling into the cavity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2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Estimating the Fraction of Power coupled into the cavity</a:t>
            </a:r>
            <a:endParaRPr lang="en-US" sz="4000" dirty="0"/>
          </a:p>
        </p:txBody>
      </p:sp>
      <p:pic>
        <p:nvPicPr>
          <p:cNvPr id="4" name="Chart 5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"/>
          <a:stretch>
            <a:fillRect/>
          </a:stretch>
        </p:blipFill>
        <p:spPr bwMode="auto">
          <a:xfrm>
            <a:off x="3231675" y="1854558"/>
            <a:ext cx="6365901" cy="340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199" y="5653826"/>
            <a:ext cx="9477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Graphically or by integration, the coupled fraction of power is 40%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80752" y="5236507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[MHz]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222701" y="3555930"/>
            <a:ext cx="14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2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Estimating the effect of imperfect mode matching: need waist 880 um</a:t>
            </a:r>
            <a:endParaRPr lang="en-US" sz="4000" dirty="0"/>
          </a:p>
        </p:txBody>
      </p:sp>
      <p:pic>
        <p:nvPicPr>
          <p:cNvPr id="512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2" y="1690688"/>
            <a:ext cx="7556401" cy="437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UV TEM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46" y="1221872"/>
            <a:ext cx="4462669" cy="357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45511" y="4867045"/>
            <a:ext cx="3528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fraction of power coupled into the cavity is 82%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400800"/>
            <a:ext cx="972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Multiplying the 40% from the frequency noise by 82% from mode matching  = 36% ~ measured result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33146" y="4018209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880 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59815" y="402894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840 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2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 of power buildup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411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total power coupled into the cavity is ~25 % of the incident power, and with a calculated buildup factor of 100, this gives an modeled/estimated net buildup factor of 25. </a:t>
            </a:r>
          </a:p>
          <a:p>
            <a:r>
              <a:rPr lang="en-US" dirty="0" smtClean="0"/>
              <a:t>We measure a factor 25.</a:t>
            </a:r>
          </a:p>
          <a:p>
            <a:r>
              <a:rPr lang="en-US" dirty="0" smtClean="0"/>
              <a:t>We saw some mirror damage, but no sign of contamination</a:t>
            </a:r>
          </a:p>
          <a:p>
            <a:r>
              <a:rPr lang="en-US" dirty="0" smtClean="0"/>
              <a:t>The broadening process has not been investigated yet, though self-phase modulation in the non-linear crystals or amplitude to phase noise in the amplifiers is possible.</a:t>
            </a:r>
          </a:p>
          <a:p>
            <a:r>
              <a:rPr lang="en-US" dirty="0" smtClean="0"/>
              <a:t>Lowering the finesse to 120 would give buildup factor of 40 under present circumstances.</a:t>
            </a:r>
          </a:p>
          <a:p>
            <a:r>
              <a:rPr lang="en-US" dirty="0" smtClean="0"/>
              <a:t>Yun &amp; </a:t>
            </a:r>
            <a:r>
              <a:rPr lang="en-US" dirty="0" err="1" smtClean="0"/>
              <a:t>Chunning</a:t>
            </a:r>
            <a:r>
              <a:rPr lang="en-US" dirty="0" smtClean="0"/>
              <a:t> have measured the </a:t>
            </a:r>
            <a:r>
              <a:rPr lang="en-US" dirty="0" err="1" smtClean="0"/>
              <a:t>linewidth</a:t>
            </a:r>
            <a:r>
              <a:rPr lang="en-US" dirty="0" smtClean="0"/>
              <a:t> after 1 amplifier stage at 1064 nm and found it to be narrow.  </a:t>
            </a:r>
          </a:p>
          <a:p>
            <a:r>
              <a:rPr lang="en-US" dirty="0" smtClean="0"/>
              <a:t>Yun’s present work is working around these problems.</a:t>
            </a:r>
          </a:p>
          <a:p>
            <a:r>
              <a:rPr lang="en-US" dirty="0" smtClean="0"/>
              <a:t>Lower power and higher finesse?</a:t>
            </a:r>
          </a:p>
        </p:txBody>
      </p:sp>
    </p:spTree>
    <p:extLst>
      <p:ext uri="{BB962C8B-B14F-4D97-AF65-F5344CB8AC3E}">
        <p14:creationId xmlns:p14="http://schemas.microsoft.com/office/powerpoint/2010/main" val="37769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Mirror loss increase from 5 months near SNS beam tube.  Loss Characterized by cavity </a:t>
            </a:r>
            <a:r>
              <a:rPr lang="en-US" dirty="0" err="1" smtClean="0"/>
              <a:t>ringdown</a:t>
            </a:r>
            <a:r>
              <a:rPr lang="en-US" dirty="0" smtClean="0"/>
              <a:t> measurements: Change is insignificant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51" y="2287000"/>
            <a:ext cx="6237024" cy="120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62901"/>
              </p:ext>
            </p:extLst>
          </p:nvPr>
        </p:nvGraphicFramePr>
        <p:xfrm>
          <a:off x="382136" y="3971499"/>
          <a:ext cx="9430603" cy="269702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05155"/>
                <a:gridCol w="1734423"/>
                <a:gridCol w="1570911"/>
                <a:gridCol w="1471605"/>
                <a:gridCol w="1575191"/>
                <a:gridCol w="1473318"/>
              </a:tblGrid>
              <a:tr h="809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Finesse Reference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Finesse after 3 month Irradiation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Mirror Loss change after  3 month Irradiation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Finesse after </a:t>
                      </a:r>
                      <a:r>
                        <a:rPr lang="en-US" sz="2000" dirty="0" smtClean="0">
                          <a:effectLst/>
                        </a:rPr>
                        <a:t>5 </a:t>
                      </a:r>
                      <a:r>
                        <a:rPr lang="en-US" sz="2000" dirty="0">
                          <a:effectLst/>
                        </a:rPr>
                        <a:t>month Irradiation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Mirror Loss change after </a:t>
                      </a:r>
                      <a:r>
                        <a:rPr lang="en-US" sz="2000" dirty="0" smtClean="0">
                          <a:effectLst/>
                        </a:rPr>
                        <a:t>5 </a:t>
                      </a:r>
                      <a:r>
                        <a:rPr lang="en-US" sz="2000" dirty="0">
                          <a:effectLst/>
                        </a:rPr>
                        <a:t>month Irradiation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3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1550 nm mirror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120 000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120 000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 ppm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120 000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 ppm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3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376 nm mirror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140 000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125 000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 ppm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25 000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ppm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1983690"/>
            <a:ext cx="62007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44752" y="4571999"/>
            <a:ext cx="197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Mirror transmission for finesse 300 = 10 000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6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very much to the people (Yun, </a:t>
            </a:r>
            <a:r>
              <a:rPr lang="en-US" dirty="0" err="1" smtClean="0"/>
              <a:t>Chunning</a:t>
            </a:r>
            <a:r>
              <a:rPr lang="en-US" dirty="0" smtClean="0"/>
              <a:t>, Sasha, and others) at SNS ORNL for organizing the project, hosting it, and being very helpful and accommodating</a:t>
            </a:r>
          </a:p>
          <a:p>
            <a:r>
              <a:rPr lang="en-US" dirty="0" smtClean="0"/>
              <a:t>Thanks to DOE for funding through SBIR SC0000747</a:t>
            </a:r>
          </a:p>
          <a:p>
            <a:r>
              <a:rPr lang="en-US" dirty="0" smtClean="0"/>
              <a:t>BPEO will be consumed by Stable Laser Systems in the near future, so please contact us there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86" y="4699780"/>
            <a:ext cx="4384428" cy="10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Buildup in a cavity </a:t>
            </a:r>
            <a:r>
              <a:rPr lang="en-US" dirty="0" err="1" smtClean="0"/>
              <a:t>contd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981201"/>
            <a:ext cx="85597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case that the cavity losses are much less than the mirror transmission, </a:t>
            </a:r>
          </a:p>
          <a:p>
            <a:r>
              <a:rPr lang="en-US" dirty="0"/>
              <a:t>all the incident light is coupled into the cavity and the circulation power is F/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 times </a:t>
            </a:r>
          </a:p>
          <a:p>
            <a:r>
              <a:rPr lang="en-US" dirty="0"/>
              <a:t>the incident power .</a:t>
            </a:r>
          </a:p>
          <a:p>
            <a:endParaRPr lang="en-US" dirty="0"/>
          </a:p>
          <a:p>
            <a:r>
              <a:rPr lang="en-US" dirty="0"/>
              <a:t>The finesse, given approximately by F = 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/T </a:t>
            </a:r>
            <a:r>
              <a:rPr lang="en-US" dirty="0"/>
              <a:t>(T= transmission), also determines the width </a:t>
            </a:r>
          </a:p>
          <a:p>
            <a:r>
              <a:rPr lang="en-US" dirty="0"/>
              <a:t>Of each resonance of the cavity, </a:t>
            </a:r>
            <a:r>
              <a:rPr lang="en-US" dirty="0" err="1">
                <a:latin typeface="SWGrekc" pitchFamily="2" charset="0"/>
              </a:rPr>
              <a:t>d</a:t>
            </a:r>
            <a:r>
              <a:rPr lang="en-US" dirty="0" err="1"/>
              <a:t>f</a:t>
            </a:r>
            <a:r>
              <a:rPr lang="en-US" dirty="0"/>
              <a:t>  = 402.5 MHz/ F, so for F = 1000, </a:t>
            </a:r>
            <a:r>
              <a:rPr lang="en-US" dirty="0" err="1"/>
              <a:t>df</a:t>
            </a:r>
            <a:r>
              <a:rPr lang="en-US" dirty="0"/>
              <a:t> = 400 kHz.</a:t>
            </a:r>
          </a:p>
          <a:p>
            <a:endParaRPr lang="en-US" dirty="0"/>
          </a:p>
          <a:p>
            <a:r>
              <a:rPr lang="en-US" dirty="0"/>
              <a:t>The laser oscillator has some noise processes that broaden the spectral width of each</a:t>
            </a:r>
          </a:p>
          <a:p>
            <a:r>
              <a:rPr lang="en-US" dirty="0"/>
              <a:t>Line.  A fiber laser has a width typically of a few 10 kHz.  Since you have to have the laser </a:t>
            </a:r>
          </a:p>
          <a:p>
            <a:r>
              <a:rPr lang="en-US" dirty="0" err="1"/>
              <a:t>Linewidth</a:t>
            </a:r>
            <a:r>
              <a:rPr lang="en-US" dirty="0"/>
              <a:t> somewhat less (say 1/3) of the cavity </a:t>
            </a:r>
            <a:r>
              <a:rPr lang="en-US" dirty="0" err="1"/>
              <a:t>linewidth</a:t>
            </a:r>
            <a:r>
              <a:rPr lang="en-US" dirty="0"/>
              <a:t> (no fast servos here) THIS SETS</a:t>
            </a:r>
            <a:br>
              <a:rPr lang="en-US" dirty="0"/>
            </a:br>
            <a:r>
              <a:rPr lang="en-US" dirty="0"/>
              <a:t>THE LIMIT TO THE ACHIEVABLE FINESSE/BUILDUP FACTOR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4604845" y="5076825"/>
            <a:ext cx="3081831" cy="1447800"/>
            <a:chOff x="432893" y="1971675"/>
            <a:chExt cx="5167807" cy="2457450"/>
          </a:xfrm>
        </p:grpSpPr>
        <p:graphicFrame>
          <p:nvGraphicFramePr>
            <p:cNvPr id="6" name="Chart 5"/>
            <p:cNvGraphicFramePr/>
            <p:nvPr/>
          </p:nvGraphicFramePr>
          <p:xfrm>
            <a:off x="762000" y="3400425"/>
            <a:ext cx="1866900" cy="1028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419475" y="3076575"/>
              <a:ext cx="1905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10200" y="3076575"/>
              <a:ext cx="1905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304925" y="4038600"/>
              <a:ext cx="47625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Chart 9"/>
            <p:cNvGraphicFramePr/>
            <p:nvPr/>
          </p:nvGraphicFramePr>
          <p:xfrm>
            <a:off x="3257550" y="2847975"/>
            <a:ext cx="1866900" cy="1028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Straight Arrow Connector 10"/>
            <p:cNvCxnSpPr/>
            <p:nvPr/>
          </p:nvCxnSpPr>
          <p:spPr>
            <a:xfrm>
              <a:off x="3790950" y="3524250"/>
              <a:ext cx="47625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" name="Chart 11"/>
            <p:cNvGraphicFramePr/>
            <p:nvPr/>
          </p:nvGraphicFramePr>
          <p:xfrm>
            <a:off x="3638557" y="3562358"/>
            <a:ext cx="933450" cy="514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3" name="Straight Arrow Connector 12"/>
            <p:cNvCxnSpPr/>
            <p:nvPr/>
          </p:nvCxnSpPr>
          <p:spPr>
            <a:xfrm>
              <a:off x="3943354" y="3914779"/>
              <a:ext cx="238125" cy="7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Chart 13"/>
            <p:cNvGraphicFramePr/>
            <p:nvPr/>
          </p:nvGraphicFramePr>
          <p:xfrm>
            <a:off x="1495425" y="1971675"/>
            <a:ext cx="1866900" cy="1028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5" name="Straight Arrow Connector 14"/>
            <p:cNvCxnSpPr/>
            <p:nvPr/>
          </p:nvCxnSpPr>
          <p:spPr>
            <a:xfrm rot="10800000">
              <a:off x="1276350" y="3038475"/>
              <a:ext cx="47625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Picture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2271" y="2514600"/>
              <a:ext cx="1883508" cy="854540"/>
            </a:xfrm>
            <a:prstGeom prst="rect">
              <a:avLst/>
            </a:prstGeom>
          </p:spPr>
        </p:pic>
        <p:pic>
          <p:nvPicPr>
            <p:cNvPr id="17" name="Picture 16" descr="Picture2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432893" y="3193203"/>
              <a:ext cx="1877413" cy="1024043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rot="10800000">
              <a:off x="1257301" y="3590925"/>
              <a:ext cx="542925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283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parameters of significance?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77724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2834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Power  within </a:t>
                      </a:r>
                      <a:r>
                        <a:rPr lang="en-US" dirty="0" err="1" smtClean="0"/>
                        <a:t>MacroPulse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Power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Density per 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 </a:t>
                      </a:r>
                      <a:r>
                        <a:rPr lang="en-US" dirty="0" err="1" smtClean="0"/>
                        <a:t>mJ</a:t>
                      </a:r>
                      <a:r>
                        <a:rPr lang="en-US" dirty="0" smtClean="0"/>
                        <a:t>/cm2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</a:t>
                      </a:r>
                      <a:r>
                        <a:rPr lang="en-US" baseline="0" dirty="0" smtClean="0"/>
                        <a:t> Mirror coating be damaged?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Mirrors absorb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</a:t>
                      </a:r>
                      <a:r>
                        <a:rPr lang="en-US" dirty="0" err="1" smtClean="0"/>
                        <a:t>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 incident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1/0.03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absorbed in mirror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much will the mirror heat?</a:t>
                      </a:r>
                    </a:p>
                    <a:p>
                      <a:r>
                        <a:rPr lang="en-US" dirty="0" smtClean="0"/>
                        <a:t>Will</a:t>
                      </a:r>
                      <a:r>
                        <a:rPr lang="en-US" baseline="0" dirty="0" smtClean="0"/>
                        <a:t> the mirror deform from heating?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32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Mirror Damage and Mirror Loss Measurements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3600" y="1752600"/>
          <a:ext cx="5612130" cy="1051560"/>
        </p:xfrm>
        <a:graphic>
          <a:graphicData uri="http://schemas.openxmlformats.org/drawingml/2006/table">
            <a:tbl>
              <a:tblPr/>
              <a:tblGrid>
                <a:gridCol w="1097280"/>
                <a:gridCol w="1714500"/>
                <a:gridCol w="1428750"/>
                <a:gridCol w="13716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Damage Fluence @ 6 ns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[J/cm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Damage Fluence @ 50 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[J/cm2]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Required Fluence for 1 MW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[J/cm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SiO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/Ta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SiO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/HfO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7.5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0.75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0.002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33600" y="3048000"/>
          <a:ext cx="4354830" cy="630936"/>
        </p:xfrm>
        <a:graphic>
          <a:graphicData uri="http://schemas.openxmlformats.org/drawingml/2006/table">
            <a:tbl>
              <a:tblPr/>
              <a:tblGrid>
                <a:gridCol w="1383030"/>
                <a:gridCol w="29718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Coating Materials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Coating Scattering and Absorption [ppm]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SiO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/Ta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SiO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/HfO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560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0"/>
            <a:ext cx="4095750" cy="2781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91401" y="4114800"/>
            <a:ext cx="2219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Mirror Loss data from</a:t>
            </a:r>
          </a:p>
          <a:p>
            <a:r>
              <a:rPr lang="en-US" dirty="0"/>
              <a:t>Advanced Thin Films</a:t>
            </a:r>
          </a:p>
          <a:p>
            <a:endParaRPr lang="en-US" dirty="0"/>
          </a:p>
        </p:txBody>
      </p:sp>
      <p:pic>
        <p:nvPicPr>
          <p:cNvPr id="8" name="Picture 7" descr="ATF_logo_200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876800"/>
            <a:ext cx="2705508" cy="107452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71925" y="4429126"/>
            <a:ext cx="228600" cy="1809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0151" y="4114801"/>
            <a:ext cx="188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loss A causes</a:t>
            </a:r>
          </a:p>
          <a:p>
            <a:r>
              <a:rPr lang="en-US" dirty="0"/>
              <a:t>Mirror distortion</a:t>
            </a:r>
          </a:p>
        </p:txBody>
      </p:sp>
    </p:spTree>
    <p:extLst>
      <p:ext uri="{BB962C8B-B14F-4D97-AF65-F5344CB8AC3E}">
        <p14:creationId xmlns:p14="http://schemas.microsoft.com/office/powerpoint/2010/main" val="239959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Mirror Material choice from thermal distortion calculations</a:t>
            </a:r>
            <a:endParaRPr lang="en-US" dirty="0"/>
          </a:p>
        </p:txBody>
      </p:sp>
      <p:pic>
        <p:nvPicPr>
          <p:cNvPr id="4" name="Picture 3" descr="assem1_smal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0" y="2819401"/>
            <a:ext cx="2514600" cy="170481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895601"/>
            <a:ext cx="29908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4724400"/>
          <a:ext cx="5897880" cy="1629412"/>
        </p:xfrm>
        <a:graphic>
          <a:graphicData uri="http://schemas.openxmlformats.org/drawingml/2006/table">
            <a:tbl>
              <a:tblPr/>
              <a:tblGrid>
                <a:gridCol w="811530"/>
                <a:gridCol w="1314450"/>
                <a:gridCol w="1257300"/>
                <a:gridCol w="1257300"/>
                <a:gridCol w="12573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Material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Deformation (compare w/ 250 nm)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[nm]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Peak Temperature Rise of mirror surface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[deg C]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Change in Circulating power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[%]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Thermal time constant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[s]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Silica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ULE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594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&lt;1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Sapphire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Silicon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&lt;1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0.01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1524000"/>
            <a:ext cx="8509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Finite Element and analytical calculations to calculate first the temperature profile</a:t>
            </a:r>
          </a:p>
          <a:p>
            <a:r>
              <a:rPr lang="en-US" dirty="0"/>
              <a:t>In the mirror, and then the physical profile from thermal expansion.  Lastly, the reduction</a:t>
            </a:r>
          </a:p>
          <a:p>
            <a:r>
              <a:rPr lang="en-US" dirty="0"/>
              <a:t>In coupling from the input laser beam to the new/distorted cavity mode is calculated</a:t>
            </a:r>
          </a:p>
        </p:txBody>
      </p:sp>
    </p:spTree>
    <p:extLst>
      <p:ext uri="{BB962C8B-B14F-4D97-AF65-F5344CB8AC3E}">
        <p14:creationId xmlns:p14="http://schemas.microsoft.com/office/powerpoint/2010/main" val="317894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345" y="1693575"/>
            <a:ext cx="3581400" cy="24699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Buildup of circulation Power in a </a:t>
            </a:r>
            <a:r>
              <a:rPr lang="en-US" sz="4000" dirty="0" smtClean="0"/>
              <a:t>cavity: matching the recycled laser beam well to H beam pulse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53052" y="1759691"/>
            <a:ext cx="5410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50 </a:t>
            </a:r>
            <a:r>
              <a:rPr lang="en-US" dirty="0" err="1"/>
              <a:t>ps</a:t>
            </a:r>
            <a:r>
              <a:rPr lang="en-US" dirty="0"/>
              <a:t> laser pulse spans ~9 </a:t>
            </a:r>
            <a:r>
              <a:rPr lang="en-US" dirty="0" smtClean="0"/>
              <a:t>GHz (dispersion insignificant), and the rep gate determines the spacing of the comb lines.</a:t>
            </a:r>
          </a:p>
          <a:p>
            <a:endParaRPr lang="en-US" dirty="0"/>
          </a:p>
          <a:p>
            <a:r>
              <a:rPr lang="en-US" dirty="0"/>
              <a:t>Spacing between both laser and cavity modes</a:t>
            </a:r>
          </a:p>
          <a:p>
            <a:r>
              <a:rPr lang="en-US" dirty="0" smtClean="0"/>
              <a:t>Precisely Equals </a:t>
            </a:r>
            <a:r>
              <a:rPr lang="en-US" dirty="0"/>
              <a:t>the repetition rate of the laser 402.5 </a:t>
            </a:r>
            <a:r>
              <a:rPr lang="en-US" dirty="0" smtClean="0"/>
              <a:t>MHz (= accelerator rep rate)</a:t>
            </a:r>
          </a:p>
          <a:p>
            <a:endParaRPr lang="en-US" dirty="0"/>
          </a:p>
          <a:p>
            <a:r>
              <a:rPr lang="en-US" dirty="0"/>
              <a:t>In the time domain, the cavity round trip time</a:t>
            </a:r>
          </a:p>
          <a:p>
            <a:r>
              <a:rPr lang="en-US" dirty="0"/>
              <a:t>Is equal to the pulse arrival (rep) </a:t>
            </a:r>
            <a:r>
              <a:rPr lang="en-US" dirty="0" smtClean="0"/>
              <a:t>rate</a:t>
            </a:r>
          </a:p>
          <a:p>
            <a:endParaRPr lang="en-US" dirty="0"/>
          </a:p>
          <a:p>
            <a:r>
              <a:rPr lang="en-US" dirty="0"/>
              <a:t>Power Buildup ~ 1/T            </a:t>
            </a:r>
            <a:endParaRPr lang="en-US" dirty="0" smtClean="0"/>
          </a:p>
          <a:p>
            <a:r>
              <a:rPr lang="en-US" dirty="0" smtClean="0"/>
              <a:t>T </a:t>
            </a:r>
            <a:r>
              <a:rPr lang="en-US" dirty="0"/>
              <a:t>= Mirror Transmission ~ 0.003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36161" y="4188064"/>
            <a:ext cx="2122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Spectrum</a:t>
            </a:r>
          </a:p>
          <a:p>
            <a:r>
              <a:rPr lang="en-US" dirty="0"/>
              <a:t>Red – Laser</a:t>
            </a:r>
          </a:p>
          <a:p>
            <a:r>
              <a:rPr lang="en-US" dirty="0"/>
              <a:t>Blue - Cavity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0" y="4286209"/>
            <a:ext cx="183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WGrekc" pitchFamily="2" charset="0"/>
              </a:rPr>
              <a:t>D</a:t>
            </a:r>
            <a:r>
              <a:rPr lang="en-US" dirty="0" err="1"/>
              <a:t>f</a:t>
            </a:r>
            <a:r>
              <a:rPr lang="en-US" dirty="0"/>
              <a:t> = </a:t>
            </a:r>
            <a:r>
              <a:rPr lang="en-US" dirty="0" err="1"/>
              <a:t>fsr</a:t>
            </a:r>
            <a:r>
              <a:rPr lang="en-US" dirty="0"/>
              <a:t> = rep rate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609806" y="4055774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8528126" y="4054559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2"/>
          <p:cNvGrpSpPr/>
          <p:nvPr/>
        </p:nvGrpSpPr>
        <p:grpSpPr>
          <a:xfrm>
            <a:off x="1007440" y="5111394"/>
            <a:ext cx="3081831" cy="1447800"/>
            <a:chOff x="432893" y="1971675"/>
            <a:chExt cx="5167807" cy="2457450"/>
          </a:xfrm>
        </p:grpSpPr>
        <p:graphicFrame>
          <p:nvGraphicFramePr>
            <p:cNvPr id="14" name="Chart 13"/>
            <p:cNvGraphicFramePr/>
            <p:nvPr/>
          </p:nvGraphicFramePr>
          <p:xfrm>
            <a:off x="762000" y="3400425"/>
            <a:ext cx="1866900" cy="1028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3419475" y="3076575"/>
              <a:ext cx="1905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10200" y="3076575"/>
              <a:ext cx="1905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304925" y="4038600"/>
              <a:ext cx="47625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Chart 17"/>
            <p:cNvGraphicFramePr/>
            <p:nvPr/>
          </p:nvGraphicFramePr>
          <p:xfrm>
            <a:off x="3257550" y="2847975"/>
            <a:ext cx="1866900" cy="1028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9" name="Straight Arrow Connector 18"/>
            <p:cNvCxnSpPr/>
            <p:nvPr/>
          </p:nvCxnSpPr>
          <p:spPr>
            <a:xfrm>
              <a:off x="3790950" y="3524250"/>
              <a:ext cx="47625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Chart 19"/>
            <p:cNvGraphicFramePr/>
            <p:nvPr/>
          </p:nvGraphicFramePr>
          <p:xfrm>
            <a:off x="3638557" y="3562358"/>
            <a:ext cx="933450" cy="514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>
              <a:off x="3943354" y="3914779"/>
              <a:ext cx="238125" cy="7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Chart 21"/>
            <p:cNvGraphicFramePr/>
            <p:nvPr/>
          </p:nvGraphicFramePr>
          <p:xfrm>
            <a:off x="1495425" y="1971675"/>
            <a:ext cx="1866900" cy="1028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23" name="Straight Arrow Connector 22"/>
            <p:cNvCxnSpPr/>
            <p:nvPr/>
          </p:nvCxnSpPr>
          <p:spPr>
            <a:xfrm rot="10800000">
              <a:off x="1276350" y="3038475"/>
              <a:ext cx="47625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Picture1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2271" y="2514600"/>
              <a:ext cx="1883508" cy="854540"/>
            </a:xfrm>
            <a:prstGeom prst="rect">
              <a:avLst/>
            </a:prstGeom>
          </p:spPr>
        </p:pic>
        <p:pic>
          <p:nvPicPr>
            <p:cNvPr id="25" name="Picture 24" descr="Picture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432893" y="3193203"/>
              <a:ext cx="1877413" cy="1024043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rot="10800000">
              <a:off x="1257301" y="3590925"/>
              <a:ext cx="542925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816622" y="5548449"/>
            <a:ext cx="5740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Also Match the Phase of the circulating laser pulse and </a:t>
            </a:r>
            <a:r>
              <a:rPr lang="en-US" dirty="0"/>
              <a:t>accelerator pulses: 50 </a:t>
            </a:r>
            <a:r>
              <a:rPr lang="en-US" dirty="0" err="1"/>
              <a:t>ps</a:t>
            </a:r>
            <a:r>
              <a:rPr lang="en-US" dirty="0"/>
              <a:t> Pulse = 15 mm length, so must </a:t>
            </a:r>
            <a:r>
              <a:rPr lang="en-US"/>
              <a:t>match </a:t>
            </a:r>
            <a:r>
              <a:rPr lang="en-US" smtClean="0"/>
              <a:t>spatial </a:t>
            </a:r>
            <a:r>
              <a:rPr lang="en-US" dirty="0"/>
              <a:t>to rep rate </a:t>
            </a:r>
            <a:r>
              <a:rPr lang="en-US"/>
              <a:t>to </a:t>
            </a:r>
            <a:r>
              <a:rPr lang="en-US"/>
              <a:t> </a:t>
            </a:r>
            <a:r>
              <a:rPr lang="en-US" smtClean="0"/>
              <a:t>~500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0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Issues – vacuum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the experiments that are done with buildup cavities, laser damage is an issue when pulse lengths are in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range, but this is less prevalent when pulses are &gt; 10 ps.</a:t>
            </a:r>
          </a:p>
          <a:p>
            <a:r>
              <a:rPr lang="en-US" dirty="0" smtClean="0"/>
              <a:t>Mirror losses increase as air is removed from the experiment, below a few </a:t>
            </a:r>
            <a:r>
              <a:rPr lang="en-US" dirty="0" err="1" smtClean="0"/>
              <a:t>Torr</a:t>
            </a:r>
            <a:r>
              <a:rPr lang="en-US" dirty="0" smtClean="0"/>
              <a:t>.  The losses can be reversed by increasing the pressure above this value, or flowing O</a:t>
            </a:r>
            <a:r>
              <a:rPr lang="en-US" baseline="-25000" dirty="0" smtClean="0"/>
              <a:t>2</a:t>
            </a:r>
            <a:r>
              <a:rPr lang="en-US" dirty="0" smtClean="0"/>
              <a:t> onto the mirrors.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This effect is seen somewhat at 780 nm (</a:t>
            </a:r>
            <a:r>
              <a:rPr lang="en-US" dirty="0" err="1" smtClean="0">
                <a:solidFill>
                  <a:srgbClr val="C00000"/>
                </a:solidFill>
              </a:rPr>
              <a:t>Ti:Sapp</a:t>
            </a:r>
            <a:r>
              <a:rPr lang="en-US" dirty="0" smtClean="0">
                <a:solidFill>
                  <a:srgbClr val="C00000"/>
                </a:solidFill>
              </a:rPr>
              <a:t>) but markedly at 532 nm.  </a:t>
            </a:r>
          </a:p>
          <a:p>
            <a:r>
              <a:rPr lang="en-US" dirty="0" smtClean="0"/>
              <a:t>Possible explanations put forward: </a:t>
            </a:r>
          </a:p>
          <a:p>
            <a:pPr lvl="1"/>
            <a:r>
              <a:rPr lang="en-US" dirty="0" smtClean="0"/>
              <a:t>Contamination from </a:t>
            </a:r>
            <a:r>
              <a:rPr lang="en-US" dirty="0" err="1" smtClean="0"/>
              <a:t>outgassed</a:t>
            </a:r>
            <a:r>
              <a:rPr lang="en-US" dirty="0" smtClean="0"/>
              <a:t> molecules</a:t>
            </a:r>
          </a:p>
          <a:p>
            <a:pPr lvl="1"/>
            <a:r>
              <a:rPr lang="en-US" dirty="0" smtClean="0"/>
              <a:t>Mirror Damage from O</a:t>
            </a:r>
            <a:r>
              <a:rPr lang="en-US" baseline="-25000" dirty="0" smtClean="0"/>
              <a:t>2</a:t>
            </a:r>
            <a:r>
              <a:rPr lang="en-US" dirty="0" smtClean="0"/>
              <a:t> stripping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3575" y="5838825"/>
            <a:ext cx="802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We take the approach of building a super clean cavity with low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outgassing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materials</a:t>
            </a:r>
          </a:p>
        </p:txBody>
      </p:sp>
    </p:spTree>
    <p:extLst>
      <p:ext uri="{BB962C8B-B14F-4D97-AF65-F5344CB8AC3E}">
        <p14:creationId xmlns:p14="http://schemas.microsoft.com/office/powerpoint/2010/main" val="39212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Geometry</a:t>
            </a:r>
            <a:endParaRPr lang="en-US" dirty="0"/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590800" y="1600200"/>
            <a:ext cx="3024188" cy="1238250"/>
            <a:chOff x="1066800" y="1600200"/>
            <a:chExt cx="3024188" cy="1238250"/>
          </a:xfrm>
        </p:grpSpPr>
        <p:sp>
          <p:nvSpPr>
            <p:cNvPr id="19480" name="AutoShape 24"/>
            <p:cNvSpPr>
              <a:spLocks noChangeAspect="1" noChangeArrowheads="1" noTextEdit="1"/>
            </p:cNvSpPr>
            <p:nvPr/>
          </p:nvSpPr>
          <p:spPr bwMode="auto">
            <a:xfrm>
              <a:off x="1066800" y="1600200"/>
              <a:ext cx="3024188" cy="12382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476" name="Group 20"/>
            <p:cNvGrpSpPr>
              <a:grpSpLocks noChangeAspect="1"/>
            </p:cNvGrpSpPr>
            <p:nvPr/>
          </p:nvGrpSpPr>
          <p:grpSpPr bwMode="auto">
            <a:xfrm>
              <a:off x="1640093" y="1923222"/>
              <a:ext cx="186253" cy="653581"/>
              <a:chOff x="2865" y="2805"/>
              <a:chExt cx="539" cy="1891"/>
            </a:xfrm>
          </p:grpSpPr>
          <p:sp>
            <p:nvSpPr>
              <p:cNvPr id="19479" name="Arc 23"/>
              <p:cNvSpPr>
                <a:spLocks noChangeAspect="1"/>
              </p:cNvSpPr>
              <p:nvPr/>
            </p:nvSpPr>
            <p:spPr bwMode="auto">
              <a:xfrm>
                <a:off x="2865" y="2805"/>
                <a:ext cx="539" cy="9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8" name="Arc 22"/>
              <p:cNvSpPr>
                <a:spLocks noChangeAspect="1"/>
              </p:cNvSpPr>
              <p:nvPr/>
            </p:nvSpPr>
            <p:spPr bwMode="auto">
              <a:xfrm flipV="1">
                <a:off x="2865" y="3720"/>
                <a:ext cx="539" cy="9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7" name="AutoShape 21"/>
              <p:cNvSpPr>
                <a:spLocks noChangeAspect="1" noChangeShapeType="1"/>
              </p:cNvSpPr>
              <p:nvPr/>
            </p:nvSpPr>
            <p:spPr bwMode="auto">
              <a:xfrm>
                <a:off x="2865" y="2805"/>
                <a:ext cx="1" cy="18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470" name="Group 14"/>
            <p:cNvGrpSpPr>
              <a:grpSpLocks noChangeAspect="1"/>
            </p:cNvGrpSpPr>
            <p:nvPr/>
          </p:nvGrpSpPr>
          <p:grpSpPr bwMode="auto">
            <a:xfrm>
              <a:off x="3448792" y="1922683"/>
              <a:ext cx="240083" cy="642813"/>
              <a:chOff x="5377" y="3108"/>
              <a:chExt cx="543" cy="1455"/>
            </a:xfrm>
          </p:grpSpPr>
          <p:sp>
            <p:nvSpPr>
              <p:cNvPr id="19475" name="Arc 19"/>
              <p:cNvSpPr>
                <a:spLocks noChangeAspect="1"/>
              </p:cNvSpPr>
              <p:nvPr/>
            </p:nvSpPr>
            <p:spPr bwMode="auto">
              <a:xfrm>
                <a:off x="5377" y="3108"/>
                <a:ext cx="415" cy="7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4" name="Arc 18"/>
              <p:cNvSpPr>
                <a:spLocks noChangeAspect="1"/>
              </p:cNvSpPr>
              <p:nvPr/>
            </p:nvSpPr>
            <p:spPr bwMode="auto">
              <a:xfrm flipV="1">
                <a:off x="5377" y="3812"/>
                <a:ext cx="415" cy="7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3" name="AutoShape 17"/>
              <p:cNvSpPr>
                <a:spLocks noChangeAspect="1" noChangeShapeType="1"/>
              </p:cNvSpPr>
              <p:nvPr/>
            </p:nvSpPr>
            <p:spPr bwMode="auto">
              <a:xfrm>
                <a:off x="5919" y="3120"/>
                <a:ext cx="1" cy="14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2" name="AutoShape 16"/>
              <p:cNvSpPr>
                <a:spLocks noChangeAspect="1" noChangeShapeType="1"/>
              </p:cNvSpPr>
              <p:nvPr/>
            </p:nvSpPr>
            <p:spPr bwMode="auto">
              <a:xfrm>
                <a:off x="5377" y="3108"/>
                <a:ext cx="543" cy="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1" name="AutoShape 15"/>
              <p:cNvSpPr>
                <a:spLocks noChangeAspect="1" noChangeShapeType="1"/>
              </p:cNvSpPr>
              <p:nvPr/>
            </p:nvSpPr>
            <p:spPr bwMode="auto">
              <a:xfrm>
                <a:off x="5377" y="4563"/>
                <a:ext cx="5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469" name="Arc 13"/>
            <p:cNvSpPr>
              <a:spLocks/>
            </p:cNvSpPr>
            <p:nvPr/>
          </p:nvSpPr>
          <p:spPr bwMode="auto">
            <a:xfrm flipV="1">
              <a:off x="1123322" y="1874768"/>
              <a:ext cx="2483731" cy="3472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052"/>
                <a:gd name="T1" fmla="*/ 0 h 21600"/>
                <a:gd name="T2" fmla="*/ 18052 w 18052"/>
                <a:gd name="T3" fmla="*/ 9739 h 21600"/>
                <a:gd name="T4" fmla="*/ 0 w 180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52" h="21600" fill="none" extrusionOk="0">
                  <a:moveTo>
                    <a:pt x="-1" y="0"/>
                  </a:moveTo>
                  <a:cubicBezTo>
                    <a:pt x="7273" y="0"/>
                    <a:pt x="14058" y="3660"/>
                    <a:pt x="18052" y="9738"/>
                  </a:cubicBezTo>
                </a:path>
                <a:path w="18052" h="21600" stroke="0" extrusionOk="0">
                  <a:moveTo>
                    <a:pt x="-1" y="0"/>
                  </a:moveTo>
                  <a:cubicBezTo>
                    <a:pt x="7273" y="0"/>
                    <a:pt x="14058" y="3660"/>
                    <a:pt x="18052" y="973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B2A1C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Arc 12"/>
            <p:cNvSpPr>
              <a:spLocks/>
            </p:cNvSpPr>
            <p:nvPr/>
          </p:nvSpPr>
          <p:spPr bwMode="auto">
            <a:xfrm>
              <a:off x="1123322" y="2278546"/>
              <a:ext cx="2472965" cy="3472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973"/>
                <a:gd name="T1" fmla="*/ 0 h 21600"/>
                <a:gd name="T2" fmla="*/ 17973 w 17973"/>
                <a:gd name="T3" fmla="*/ 9620 h 21600"/>
                <a:gd name="T4" fmla="*/ 0 w 1797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73" h="21600" fill="none" extrusionOk="0">
                  <a:moveTo>
                    <a:pt x="-1" y="0"/>
                  </a:moveTo>
                  <a:cubicBezTo>
                    <a:pt x="7222" y="0"/>
                    <a:pt x="13967" y="3609"/>
                    <a:pt x="17973" y="9619"/>
                  </a:cubicBezTo>
                </a:path>
                <a:path w="17973" h="21600" stroke="0" extrusionOk="0">
                  <a:moveTo>
                    <a:pt x="-1" y="0"/>
                  </a:moveTo>
                  <a:cubicBezTo>
                    <a:pt x="7222" y="0"/>
                    <a:pt x="13967" y="3609"/>
                    <a:pt x="17973" y="96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B2A1C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AutoShape 11"/>
            <p:cNvSpPr>
              <a:spLocks noChangeShapeType="1"/>
            </p:cNvSpPr>
            <p:nvPr/>
          </p:nvSpPr>
          <p:spPr bwMode="auto">
            <a:xfrm flipH="1">
              <a:off x="2520219" y="1729409"/>
              <a:ext cx="339131" cy="1017518"/>
            </a:xfrm>
            <a:prstGeom prst="straightConnector1">
              <a:avLst/>
            </a:prstGeom>
            <a:noFill/>
            <a:ln w="38100" cap="rnd">
              <a:solidFill>
                <a:srgbClr val="943634"/>
              </a:solidFill>
              <a:prstDash val="sys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AutoShape 10"/>
            <p:cNvSpPr>
              <a:spLocks noChangeShapeType="1"/>
            </p:cNvSpPr>
            <p:nvPr/>
          </p:nvSpPr>
          <p:spPr bwMode="auto">
            <a:xfrm flipV="1">
              <a:off x="2803366" y="2165488"/>
              <a:ext cx="538" cy="1620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2714008" y="2335074"/>
              <a:ext cx="452175" cy="218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 mm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2310281" y="1697107"/>
              <a:ext cx="654039" cy="250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 Atoms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458" name="Text Box 2"/>
            <p:cNvSpPr txBox="1">
              <a:spLocks noChangeArrowheads="1"/>
            </p:cNvSpPr>
            <p:nvPr/>
          </p:nvSpPr>
          <p:spPr bwMode="auto">
            <a:xfrm>
              <a:off x="1841957" y="2020667"/>
              <a:ext cx="769774" cy="21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Cavity Mode 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667376" y="1609726"/>
            <a:ext cx="45995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should be 2 mm in diameter</a:t>
            </a:r>
          </a:p>
          <a:p>
            <a:r>
              <a:rPr lang="en-US" dirty="0"/>
              <a:t>And have a divergence of 3 </a:t>
            </a:r>
            <a:r>
              <a:rPr lang="en-US" dirty="0" err="1"/>
              <a:t>mrad</a:t>
            </a:r>
            <a:endParaRPr lang="en-US" dirty="0"/>
          </a:p>
          <a:p>
            <a:r>
              <a:rPr lang="en-US" dirty="0"/>
              <a:t>To match the H atom beam </a:t>
            </a:r>
            <a:r>
              <a:rPr lang="en-US" dirty="0" err="1"/>
              <a:t>doppler</a:t>
            </a:r>
            <a:r>
              <a:rPr lang="en-US" dirty="0"/>
              <a:t> spread</a:t>
            </a:r>
          </a:p>
          <a:p>
            <a:r>
              <a:rPr lang="en-US" dirty="0"/>
              <a:t>And the beam width.</a:t>
            </a:r>
          </a:p>
          <a:p>
            <a:endParaRPr lang="en-US" dirty="0"/>
          </a:p>
          <a:p>
            <a:r>
              <a:rPr lang="en-US" dirty="0"/>
              <a:t>Not difficult to meet either one independently:</a:t>
            </a:r>
          </a:p>
          <a:p>
            <a:r>
              <a:rPr lang="en-US" dirty="0"/>
              <a:t>Not easy at same time.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05025" y="3619500"/>
            <a:ext cx="7479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size of a cavity mode is ~constant for many reasonable mirror </a:t>
            </a:r>
          </a:p>
          <a:p>
            <a:r>
              <a:rPr lang="en-US" dirty="0"/>
              <a:t>curvature combinations, and the instability limit must be approached to get a </a:t>
            </a:r>
          </a:p>
          <a:p>
            <a:r>
              <a:rPr lang="en-US" dirty="0"/>
              <a:t>Beam diameter 6 X larger than the </a:t>
            </a:r>
            <a:r>
              <a:rPr lang="en-US" dirty="0" err="1"/>
              <a:t>confocal</a:t>
            </a:r>
            <a:r>
              <a:rPr lang="en-US" dirty="0"/>
              <a:t> beam size.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28851" y="4743450"/>
            <a:ext cx="4605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option: Concentric Cavity: </a:t>
            </a:r>
          </a:p>
          <a:p>
            <a:r>
              <a:rPr lang="en-US" dirty="0"/>
              <a:t>mirror focal Length  = ½ cavity length</a:t>
            </a:r>
          </a:p>
          <a:p>
            <a:r>
              <a:rPr lang="en-US" dirty="0"/>
              <a:t> - must be very close to </a:t>
            </a:r>
            <a:r>
              <a:rPr lang="en-US" dirty="0" err="1"/>
              <a:t>confocal</a:t>
            </a:r>
            <a:r>
              <a:rPr lang="en-US" dirty="0"/>
              <a:t> to reach beam</a:t>
            </a:r>
          </a:p>
          <a:p>
            <a:r>
              <a:rPr lang="en-US" dirty="0"/>
              <a:t>Diameter  </a:t>
            </a:r>
            <a:r>
              <a:rPr lang="en-US" dirty="0" err="1">
                <a:latin typeface="SWGrekc" pitchFamily="2" charset="0"/>
              </a:rPr>
              <a:t>d</a:t>
            </a:r>
            <a:r>
              <a:rPr lang="en-US" dirty="0" err="1"/>
              <a:t>z</a:t>
            </a:r>
            <a:r>
              <a:rPr lang="en-US" dirty="0"/>
              <a:t> ~ 0.15 mm</a:t>
            </a:r>
          </a:p>
          <a:p>
            <a:r>
              <a:rPr lang="en-US" dirty="0"/>
              <a:t>Divergence ~ 5 </a:t>
            </a:r>
            <a:r>
              <a:rPr lang="en-US" dirty="0" err="1"/>
              <a:t>mrad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419850" y="4876800"/>
            <a:ext cx="3116720" cy="1238250"/>
            <a:chOff x="1066800" y="1600200"/>
            <a:chExt cx="3116720" cy="1238250"/>
          </a:xfrm>
        </p:grpSpPr>
        <p:sp>
          <p:nvSpPr>
            <p:cNvPr id="33" name="AutoShape 24"/>
            <p:cNvSpPr>
              <a:spLocks noChangeAspect="1" noChangeArrowheads="1" noTextEdit="1"/>
            </p:cNvSpPr>
            <p:nvPr/>
          </p:nvSpPr>
          <p:spPr bwMode="auto">
            <a:xfrm>
              <a:off x="1066800" y="1600200"/>
              <a:ext cx="3024188" cy="12382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" name="Group 14"/>
            <p:cNvGrpSpPr>
              <a:grpSpLocks noChangeAspect="1"/>
            </p:cNvGrpSpPr>
            <p:nvPr/>
          </p:nvGrpSpPr>
          <p:grpSpPr bwMode="auto">
            <a:xfrm>
              <a:off x="3448792" y="1922685"/>
              <a:ext cx="240083" cy="642814"/>
              <a:chOff x="5377" y="3108"/>
              <a:chExt cx="543" cy="1455"/>
            </a:xfrm>
          </p:grpSpPr>
          <p:sp>
            <p:nvSpPr>
              <p:cNvPr id="50" name="Arc 19"/>
              <p:cNvSpPr>
                <a:spLocks noChangeAspect="1"/>
              </p:cNvSpPr>
              <p:nvPr/>
            </p:nvSpPr>
            <p:spPr bwMode="auto">
              <a:xfrm>
                <a:off x="5377" y="3108"/>
                <a:ext cx="415" cy="7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Arc 18"/>
              <p:cNvSpPr>
                <a:spLocks noChangeAspect="1"/>
              </p:cNvSpPr>
              <p:nvPr/>
            </p:nvSpPr>
            <p:spPr bwMode="auto">
              <a:xfrm flipV="1">
                <a:off x="5377" y="3812"/>
                <a:ext cx="415" cy="7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AutoShape 17"/>
              <p:cNvSpPr>
                <a:spLocks noChangeAspect="1" noChangeShapeType="1"/>
              </p:cNvSpPr>
              <p:nvPr/>
            </p:nvSpPr>
            <p:spPr bwMode="auto">
              <a:xfrm>
                <a:off x="5919" y="3120"/>
                <a:ext cx="1" cy="14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AutoShape 16"/>
              <p:cNvSpPr>
                <a:spLocks noChangeAspect="1" noChangeShapeType="1"/>
              </p:cNvSpPr>
              <p:nvPr/>
            </p:nvSpPr>
            <p:spPr bwMode="auto">
              <a:xfrm>
                <a:off x="5377" y="3108"/>
                <a:ext cx="543" cy="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AutoShape 15"/>
              <p:cNvSpPr>
                <a:spLocks noChangeAspect="1" noChangeShapeType="1"/>
              </p:cNvSpPr>
              <p:nvPr/>
            </p:nvSpPr>
            <p:spPr bwMode="auto">
              <a:xfrm>
                <a:off x="5377" y="4563"/>
                <a:ext cx="5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Arc 13"/>
            <p:cNvSpPr>
              <a:spLocks/>
            </p:cNvSpPr>
            <p:nvPr/>
          </p:nvSpPr>
          <p:spPr bwMode="auto">
            <a:xfrm flipV="1">
              <a:off x="2444125" y="1874768"/>
              <a:ext cx="1162928" cy="3472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052"/>
                <a:gd name="T1" fmla="*/ 0 h 21600"/>
                <a:gd name="T2" fmla="*/ 18052 w 18052"/>
                <a:gd name="T3" fmla="*/ 9739 h 21600"/>
                <a:gd name="T4" fmla="*/ 0 w 180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52" h="21600" fill="none" extrusionOk="0">
                  <a:moveTo>
                    <a:pt x="-1" y="0"/>
                  </a:moveTo>
                  <a:cubicBezTo>
                    <a:pt x="7273" y="0"/>
                    <a:pt x="14058" y="3660"/>
                    <a:pt x="18052" y="9738"/>
                  </a:cubicBezTo>
                </a:path>
                <a:path w="18052" h="21600" stroke="0" extrusionOk="0">
                  <a:moveTo>
                    <a:pt x="-1" y="0"/>
                  </a:moveTo>
                  <a:cubicBezTo>
                    <a:pt x="7273" y="0"/>
                    <a:pt x="14058" y="3660"/>
                    <a:pt x="18052" y="973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B2A1C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rc 12"/>
            <p:cNvSpPr>
              <a:spLocks/>
            </p:cNvSpPr>
            <p:nvPr/>
          </p:nvSpPr>
          <p:spPr bwMode="auto">
            <a:xfrm>
              <a:off x="2438400" y="2278546"/>
              <a:ext cx="1157887" cy="3472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973"/>
                <a:gd name="T1" fmla="*/ 0 h 21600"/>
                <a:gd name="T2" fmla="*/ 17973 w 17973"/>
                <a:gd name="T3" fmla="*/ 9620 h 21600"/>
                <a:gd name="T4" fmla="*/ 0 w 1797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73" h="21600" fill="none" extrusionOk="0">
                  <a:moveTo>
                    <a:pt x="-1" y="0"/>
                  </a:moveTo>
                  <a:cubicBezTo>
                    <a:pt x="7222" y="0"/>
                    <a:pt x="13967" y="3609"/>
                    <a:pt x="17973" y="9619"/>
                  </a:cubicBezTo>
                </a:path>
                <a:path w="17973" h="21600" stroke="0" extrusionOk="0">
                  <a:moveTo>
                    <a:pt x="-1" y="0"/>
                  </a:moveTo>
                  <a:cubicBezTo>
                    <a:pt x="7222" y="0"/>
                    <a:pt x="13967" y="3609"/>
                    <a:pt x="17973" y="96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B2A1C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11"/>
            <p:cNvSpPr>
              <a:spLocks noChangeShapeType="1"/>
            </p:cNvSpPr>
            <p:nvPr/>
          </p:nvSpPr>
          <p:spPr bwMode="auto">
            <a:xfrm flipH="1">
              <a:off x="3129819" y="1700834"/>
              <a:ext cx="339131" cy="1017518"/>
            </a:xfrm>
            <a:prstGeom prst="straightConnector1">
              <a:avLst/>
            </a:prstGeom>
            <a:noFill/>
            <a:ln w="38100" cap="rnd">
              <a:solidFill>
                <a:srgbClr val="943634"/>
              </a:solidFill>
              <a:prstDash val="sys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10"/>
            <p:cNvSpPr>
              <a:spLocks noChangeShapeType="1"/>
            </p:cNvSpPr>
            <p:nvPr/>
          </p:nvSpPr>
          <p:spPr bwMode="auto">
            <a:xfrm flipV="1">
              <a:off x="3253485" y="2146437"/>
              <a:ext cx="45719" cy="2062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714008" y="2335074"/>
              <a:ext cx="452175" cy="218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 mm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3529481" y="1678057"/>
              <a:ext cx="654039" cy="250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 Atoms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1841957" y="2020667"/>
              <a:ext cx="769774" cy="21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Cavity Mode </a:t>
              </a:r>
              <a:endParaRPr lang="en-US">
                <a:latin typeface="Arial" pitchFamily="34" charset="0"/>
              </a:endParaRPr>
            </a:p>
          </p:txBody>
        </p:sp>
        <p:grpSp>
          <p:nvGrpSpPr>
            <p:cNvPr id="42" name="Group 41"/>
            <p:cNvGrpSpPr>
              <a:grpSpLocks noChangeAspect="1"/>
            </p:cNvGrpSpPr>
            <p:nvPr/>
          </p:nvGrpSpPr>
          <p:grpSpPr bwMode="auto">
            <a:xfrm rot="10800000">
              <a:off x="1391392" y="1913160"/>
              <a:ext cx="240083" cy="642814"/>
              <a:chOff x="5377" y="3108"/>
              <a:chExt cx="543" cy="1455"/>
            </a:xfrm>
          </p:grpSpPr>
          <p:sp>
            <p:nvSpPr>
              <p:cNvPr id="45" name="Arc 19"/>
              <p:cNvSpPr>
                <a:spLocks noChangeAspect="1"/>
              </p:cNvSpPr>
              <p:nvPr/>
            </p:nvSpPr>
            <p:spPr bwMode="auto">
              <a:xfrm>
                <a:off x="5377" y="3108"/>
                <a:ext cx="415" cy="7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Arc 18"/>
              <p:cNvSpPr>
                <a:spLocks noChangeAspect="1"/>
              </p:cNvSpPr>
              <p:nvPr/>
            </p:nvSpPr>
            <p:spPr bwMode="auto">
              <a:xfrm flipV="1">
                <a:off x="5377" y="3812"/>
                <a:ext cx="415" cy="7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AutoShape 17"/>
              <p:cNvSpPr>
                <a:spLocks noChangeAspect="1" noChangeShapeType="1"/>
              </p:cNvSpPr>
              <p:nvPr/>
            </p:nvSpPr>
            <p:spPr bwMode="auto">
              <a:xfrm>
                <a:off x="5919" y="3120"/>
                <a:ext cx="1" cy="14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AutoShape 16"/>
              <p:cNvSpPr>
                <a:spLocks noChangeAspect="1" noChangeShapeType="1"/>
              </p:cNvSpPr>
              <p:nvPr/>
            </p:nvSpPr>
            <p:spPr bwMode="auto">
              <a:xfrm>
                <a:off x="5377" y="3108"/>
                <a:ext cx="543" cy="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AutoShape 15"/>
              <p:cNvSpPr>
                <a:spLocks noChangeAspect="1" noChangeShapeType="1"/>
              </p:cNvSpPr>
              <p:nvPr/>
            </p:nvSpPr>
            <p:spPr bwMode="auto">
              <a:xfrm>
                <a:off x="5377" y="4563"/>
                <a:ext cx="5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" name="Arc 13"/>
            <p:cNvSpPr>
              <a:spLocks/>
            </p:cNvSpPr>
            <p:nvPr/>
          </p:nvSpPr>
          <p:spPr bwMode="auto">
            <a:xfrm rot="10800000" flipV="1">
              <a:off x="1529725" y="2274818"/>
              <a:ext cx="1162928" cy="3472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052"/>
                <a:gd name="T1" fmla="*/ 0 h 21600"/>
                <a:gd name="T2" fmla="*/ 18052 w 18052"/>
                <a:gd name="T3" fmla="*/ 9739 h 21600"/>
                <a:gd name="T4" fmla="*/ 0 w 180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52" h="21600" fill="none" extrusionOk="0">
                  <a:moveTo>
                    <a:pt x="-1" y="0"/>
                  </a:moveTo>
                  <a:cubicBezTo>
                    <a:pt x="7273" y="0"/>
                    <a:pt x="14058" y="3660"/>
                    <a:pt x="18052" y="9738"/>
                  </a:cubicBezTo>
                </a:path>
                <a:path w="18052" h="21600" stroke="0" extrusionOk="0">
                  <a:moveTo>
                    <a:pt x="-1" y="0"/>
                  </a:moveTo>
                  <a:cubicBezTo>
                    <a:pt x="7273" y="0"/>
                    <a:pt x="14058" y="3660"/>
                    <a:pt x="18052" y="973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B2A1C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rc 12"/>
            <p:cNvSpPr>
              <a:spLocks/>
            </p:cNvSpPr>
            <p:nvPr/>
          </p:nvSpPr>
          <p:spPr bwMode="auto">
            <a:xfrm rot="10800000">
              <a:off x="1524000" y="1868971"/>
              <a:ext cx="1157887" cy="3472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973"/>
                <a:gd name="T1" fmla="*/ 0 h 21600"/>
                <a:gd name="T2" fmla="*/ 17973 w 17973"/>
                <a:gd name="T3" fmla="*/ 9620 h 21600"/>
                <a:gd name="T4" fmla="*/ 0 w 1797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73" h="21600" fill="none" extrusionOk="0">
                  <a:moveTo>
                    <a:pt x="-1" y="0"/>
                  </a:moveTo>
                  <a:cubicBezTo>
                    <a:pt x="7222" y="0"/>
                    <a:pt x="13967" y="3609"/>
                    <a:pt x="17973" y="9619"/>
                  </a:cubicBezTo>
                </a:path>
                <a:path w="17973" h="21600" stroke="0" extrusionOk="0">
                  <a:moveTo>
                    <a:pt x="-1" y="0"/>
                  </a:moveTo>
                  <a:cubicBezTo>
                    <a:pt x="7222" y="0"/>
                    <a:pt x="13967" y="3609"/>
                    <a:pt x="17973" y="96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B2A1C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3244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solve for optimal cavity geometry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24101" y="1971675"/>
            <a:ext cx="328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beam divergence is given by:</a:t>
            </a:r>
            <a:endParaRPr lang="en-US" baseline="-250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081339"/>
            <a:ext cx="2814638" cy="8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1864" y="4652964"/>
            <a:ext cx="2771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239" y="1800225"/>
            <a:ext cx="1304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562850" y="1990725"/>
            <a:ext cx="159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fixes </a:t>
            </a:r>
            <a:r>
              <a:rPr lang="en-US" dirty="0">
                <a:latin typeface="Comic Sans MS" pitchFamily="66" charset="0"/>
              </a:rPr>
              <a:t>w</a:t>
            </a:r>
            <a:r>
              <a:rPr lang="en-US" baseline="-250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6025" y="3333750"/>
            <a:ext cx="469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distance from the waist </a:t>
            </a:r>
            <a:r>
              <a:rPr lang="en-US" dirty="0">
                <a:latin typeface="Comic Sans MS" pitchFamily="66" charset="0"/>
              </a:rPr>
              <a:t>z</a:t>
            </a:r>
            <a:r>
              <a:rPr lang="en-US" dirty="0"/>
              <a:t> is calculated from: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5576" y="4895850"/>
            <a:ext cx="329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the mirror curvatures from: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8925" y="3890964"/>
            <a:ext cx="148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876550" y="4124325"/>
            <a:ext cx="320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the Rayleigh Range </a:t>
            </a:r>
            <a:r>
              <a:rPr lang="en-US" sz="1200" dirty="0">
                <a:latin typeface="Comic Sans MS" pitchFamily="66" charset="0"/>
              </a:rPr>
              <a:t>Z</a:t>
            </a:r>
            <a:r>
              <a:rPr lang="en-US" sz="1200" baseline="-25000" dirty="0">
                <a:latin typeface="Comic Sans MS" pitchFamily="66" charset="0"/>
              </a:rPr>
              <a:t>R</a:t>
            </a:r>
            <a:r>
              <a:rPr lang="en-US" dirty="0"/>
              <a:t> is: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62250" y="5762626"/>
            <a:ext cx="6466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Solving, gives mirror curvatures of -0.5 and 0.9 m, which is a robust</a:t>
            </a:r>
          </a:p>
          <a:p>
            <a:r>
              <a:rPr lang="en-US" dirty="0"/>
              <a:t>Combination against instability for small length changes</a:t>
            </a:r>
          </a:p>
        </p:txBody>
      </p:sp>
    </p:spTree>
    <p:extLst>
      <p:ext uri="{BB962C8B-B14F-4D97-AF65-F5344CB8AC3E}">
        <p14:creationId xmlns:p14="http://schemas.microsoft.com/office/powerpoint/2010/main" val="1197611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Buildup Factor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Thermal Distortion of the mirrors is dependent only on the maximum circulating power  (not on buildup factor)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buildup factor depends on the Finesse, and is inversely proportional to the cavity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linewidth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If the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linewidth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(phase/frequency noise) of each laser mode (the noise will be correlated across modes) is less than 50 kHz, than buildup factors of ~1000 are possible (OK with fiber lasers)</a:t>
            </a:r>
          </a:p>
          <a:p>
            <a:r>
              <a:rPr lang="en-US" dirty="0"/>
              <a:t>First experiment has finesse 300, buildup 100 X</a:t>
            </a:r>
          </a:p>
        </p:txBody>
      </p:sp>
    </p:spTree>
    <p:extLst>
      <p:ext uri="{BB962C8B-B14F-4D97-AF65-F5344CB8AC3E}">
        <p14:creationId xmlns:p14="http://schemas.microsoft.com/office/powerpoint/2010/main" val="21433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2" y="3049816"/>
            <a:ext cx="10896476" cy="39183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Guiding Idea was to keep the components as compatible as possible with a clean vacuum environment</a:t>
            </a:r>
          </a:p>
          <a:p>
            <a:r>
              <a:rPr lang="en-US" sz="2400" dirty="0" smtClean="0"/>
              <a:t>Many </a:t>
            </a:r>
            <a:r>
              <a:rPr lang="en-US" sz="2400" dirty="0" err="1" smtClean="0"/>
              <a:t>fs</a:t>
            </a:r>
            <a:r>
              <a:rPr lang="en-US" sz="2400" dirty="0" smtClean="0"/>
              <a:t> buildup cavities (and other UV buildup cavities) suffer deposition of material on the mirrors in the area of the beam spot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short </a:t>
            </a:r>
            <a:r>
              <a:rPr lang="en-US" sz="2400" dirty="0" smtClean="0">
                <a:latin typeface="Symbol" panose="05050102010706020507" pitchFamily="18" charset="2"/>
              </a:rPr>
              <a:t>l</a:t>
            </a:r>
            <a:r>
              <a:rPr lang="en-US" sz="2400" dirty="0" smtClean="0"/>
              <a:t> (700  &amp; 532 nm) cavities are more susceptible to this than long </a:t>
            </a:r>
            <a:r>
              <a:rPr lang="en-US" sz="2400" dirty="0" smtClean="0">
                <a:latin typeface="Symbol" panose="05050102010706020507" pitchFamily="18" charset="2"/>
              </a:rPr>
              <a:t>l</a:t>
            </a:r>
          </a:p>
          <a:p>
            <a:pPr marL="0" indent="0">
              <a:buNone/>
            </a:pPr>
            <a:r>
              <a:rPr lang="en-US" sz="2400" dirty="0">
                <a:latin typeface="Symbol" panose="05050102010706020507" pitchFamily="18" charset="2"/>
              </a:rPr>
              <a:t>	</a:t>
            </a:r>
            <a:r>
              <a:rPr lang="en-US" sz="2400" dirty="0" smtClean="0"/>
              <a:t>thought to be volatile molecules trapped in light beam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some regeneration possible, surface coating may help</a:t>
            </a:r>
          </a:p>
          <a:p>
            <a:pPr marL="0" indent="0">
              <a:buNone/>
            </a:pPr>
            <a:r>
              <a:rPr lang="en-US" sz="2400" dirty="0" smtClean="0"/>
              <a:t>Other concerns were deformation of the mirror surface from absorbed optical power (~50 ppm)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8497910" y="5199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220496" y="373488"/>
            <a:ext cx="5301602" cy="2817297"/>
            <a:chOff x="7018986" y="519906"/>
            <a:chExt cx="4503112" cy="2104208"/>
          </a:xfrm>
        </p:grpSpPr>
        <p:sp>
          <p:nvSpPr>
            <p:cNvPr id="6" name="AutoShape 24"/>
            <p:cNvSpPr>
              <a:spLocks noChangeAspect="1" noChangeArrowheads="1"/>
            </p:cNvSpPr>
            <p:nvPr/>
          </p:nvSpPr>
          <p:spPr bwMode="auto">
            <a:xfrm>
              <a:off x="7018986" y="519906"/>
              <a:ext cx="4503112" cy="210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16"/>
            <p:cNvGrpSpPr>
              <a:grpSpLocks noChangeAspect="1"/>
            </p:cNvGrpSpPr>
            <p:nvPr/>
          </p:nvGrpSpPr>
          <p:grpSpPr bwMode="auto">
            <a:xfrm>
              <a:off x="7872560" y="1068815"/>
              <a:ext cx="277378" cy="1110734"/>
              <a:chOff x="2865" y="2805"/>
              <a:chExt cx="539" cy="1891"/>
            </a:xfrm>
          </p:grpSpPr>
          <p:sp>
            <p:nvSpPr>
              <p:cNvPr id="26" name="Arc 17"/>
              <p:cNvSpPr>
                <a:spLocks noChangeAspect="1"/>
              </p:cNvSpPr>
              <p:nvPr/>
            </p:nvSpPr>
            <p:spPr bwMode="auto">
              <a:xfrm>
                <a:off x="2865" y="2805"/>
                <a:ext cx="539" cy="976"/>
              </a:xfrm>
              <a:custGeom>
                <a:avLst/>
                <a:gdLst>
                  <a:gd name="T0" fmla="*/ 0 w 21600"/>
                  <a:gd name="T1" fmla="*/ 0 h 21600"/>
                  <a:gd name="T2" fmla="*/ 539 w 21600"/>
                  <a:gd name="T3" fmla="*/ 976 h 21600"/>
                  <a:gd name="T4" fmla="*/ 0 w 21600"/>
                  <a:gd name="T5" fmla="*/ 976 h 21600"/>
                  <a:gd name="T6" fmla="*/ 0 60000 65536"/>
                  <a:gd name="T7" fmla="*/ 0 60000 65536"/>
                  <a:gd name="T8" fmla="*/ 0 60000 65536"/>
                  <a:gd name="T9" fmla="*/ 3163 w 21600"/>
                  <a:gd name="T10" fmla="*/ 3163 h 21600"/>
                  <a:gd name="T11" fmla="*/ 18437 w 21600"/>
                  <a:gd name="T12" fmla="*/ 18437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6D9F1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Arc 18"/>
              <p:cNvSpPr>
                <a:spLocks noChangeAspect="1"/>
              </p:cNvSpPr>
              <p:nvPr/>
            </p:nvSpPr>
            <p:spPr bwMode="auto">
              <a:xfrm flipV="1">
                <a:off x="2865" y="3720"/>
                <a:ext cx="539" cy="976"/>
              </a:xfrm>
              <a:custGeom>
                <a:avLst/>
                <a:gdLst>
                  <a:gd name="T0" fmla="*/ 0 w 21600"/>
                  <a:gd name="T1" fmla="*/ 0 h 21600"/>
                  <a:gd name="T2" fmla="*/ 539 w 21600"/>
                  <a:gd name="T3" fmla="*/ 976 h 21600"/>
                  <a:gd name="T4" fmla="*/ 0 w 21600"/>
                  <a:gd name="T5" fmla="*/ 976 h 21600"/>
                  <a:gd name="T6" fmla="*/ 0 60000 65536"/>
                  <a:gd name="T7" fmla="*/ 0 60000 65536"/>
                  <a:gd name="T8" fmla="*/ 0 60000 65536"/>
                  <a:gd name="T9" fmla="*/ 3163 w 21600"/>
                  <a:gd name="T10" fmla="*/ 3163 h 21600"/>
                  <a:gd name="T11" fmla="*/ 18437 w 21600"/>
                  <a:gd name="T12" fmla="*/ 18437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6D9F1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AutoShape 19"/>
              <p:cNvSpPr>
                <a:spLocks noChangeAspect="1" noChangeShapeType="1"/>
              </p:cNvSpPr>
              <p:nvPr/>
            </p:nvSpPr>
            <p:spPr bwMode="auto">
              <a:xfrm>
                <a:off x="2865" y="2805"/>
                <a:ext cx="1" cy="18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>
              <a:grpSpLocks noChangeAspect="1"/>
            </p:cNvGrpSpPr>
            <p:nvPr/>
          </p:nvGrpSpPr>
          <p:grpSpPr bwMode="auto">
            <a:xfrm>
              <a:off x="9999116" y="1067795"/>
              <a:ext cx="357480" cy="1092380"/>
              <a:chOff x="5377" y="3108"/>
              <a:chExt cx="543" cy="1455"/>
            </a:xfrm>
          </p:grpSpPr>
          <p:sp>
            <p:nvSpPr>
              <p:cNvPr id="21" name="Arc 21"/>
              <p:cNvSpPr>
                <a:spLocks noChangeAspect="1"/>
              </p:cNvSpPr>
              <p:nvPr/>
            </p:nvSpPr>
            <p:spPr bwMode="auto">
              <a:xfrm>
                <a:off x="5377" y="3108"/>
                <a:ext cx="415" cy="751"/>
              </a:xfrm>
              <a:custGeom>
                <a:avLst/>
                <a:gdLst>
                  <a:gd name="T0" fmla="*/ 0 w 21600"/>
                  <a:gd name="T1" fmla="*/ 0 h 21600"/>
                  <a:gd name="T2" fmla="*/ 415 w 21600"/>
                  <a:gd name="T3" fmla="*/ 751 h 21600"/>
                  <a:gd name="T4" fmla="*/ 0 w 21600"/>
                  <a:gd name="T5" fmla="*/ 751 h 21600"/>
                  <a:gd name="T6" fmla="*/ 0 60000 65536"/>
                  <a:gd name="T7" fmla="*/ 0 60000 65536"/>
                  <a:gd name="T8" fmla="*/ 0 60000 65536"/>
                  <a:gd name="T9" fmla="*/ 3163 w 21600"/>
                  <a:gd name="T10" fmla="*/ 3163 h 21600"/>
                  <a:gd name="T11" fmla="*/ 18437 w 21600"/>
                  <a:gd name="T12" fmla="*/ 18437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6D9F1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Arc 22"/>
              <p:cNvSpPr>
                <a:spLocks noChangeAspect="1"/>
              </p:cNvSpPr>
              <p:nvPr/>
            </p:nvSpPr>
            <p:spPr bwMode="auto">
              <a:xfrm flipV="1">
                <a:off x="5377" y="3812"/>
                <a:ext cx="415" cy="751"/>
              </a:xfrm>
              <a:custGeom>
                <a:avLst/>
                <a:gdLst>
                  <a:gd name="T0" fmla="*/ 0 w 21600"/>
                  <a:gd name="T1" fmla="*/ 0 h 21600"/>
                  <a:gd name="T2" fmla="*/ 415 w 21600"/>
                  <a:gd name="T3" fmla="*/ 751 h 21600"/>
                  <a:gd name="T4" fmla="*/ 0 w 21600"/>
                  <a:gd name="T5" fmla="*/ 751 h 21600"/>
                  <a:gd name="T6" fmla="*/ 0 60000 65536"/>
                  <a:gd name="T7" fmla="*/ 0 60000 65536"/>
                  <a:gd name="T8" fmla="*/ 0 60000 65536"/>
                  <a:gd name="T9" fmla="*/ 3163 w 21600"/>
                  <a:gd name="T10" fmla="*/ 3163 h 21600"/>
                  <a:gd name="T11" fmla="*/ 18437 w 21600"/>
                  <a:gd name="T12" fmla="*/ 18437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6D9F1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AutoShape 23"/>
              <p:cNvSpPr>
                <a:spLocks noChangeAspect="1" noChangeShapeType="1"/>
              </p:cNvSpPr>
              <p:nvPr/>
            </p:nvSpPr>
            <p:spPr bwMode="auto">
              <a:xfrm>
                <a:off x="5919" y="3120"/>
                <a:ext cx="1" cy="14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AutoShape 24"/>
              <p:cNvSpPr>
                <a:spLocks noChangeAspect="1" noChangeShapeType="1"/>
              </p:cNvSpPr>
              <p:nvPr/>
            </p:nvSpPr>
            <p:spPr bwMode="auto">
              <a:xfrm>
                <a:off x="5377" y="3108"/>
                <a:ext cx="543" cy="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AutoShape 25"/>
              <p:cNvSpPr>
                <a:spLocks noChangeAspect="1" noChangeShapeType="1"/>
              </p:cNvSpPr>
              <p:nvPr/>
            </p:nvSpPr>
            <p:spPr bwMode="auto">
              <a:xfrm>
                <a:off x="5377" y="4563"/>
                <a:ext cx="5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Arc 26"/>
            <p:cNvSpPr>
              <a:spLocks/>
            </p:cNvSpPr>
            <p:nvPr/>
          </p:nvSpPr>
          <p:spPr bwMode="auto">
            <a:xfrm flipV="1">
              <a:off x="7103108" y="986394"/>
              <a:ext cx="3698373" cy="590205"/>
            </a:xfrm>
            <a:custGeom>
              <a:avLst/>
              <a:gdLst>
                <a:gd name="T0" fmla="*/ 0 w 21600"/>
                <a:gd name="T1" fmla="*/ 0 h 21600"/>
                <a:gd name="T2" fmla="*/ 2483992 w 21600"/>
                <a:gd name="T3" fmla="*/ 156567 h 21600"/>
                <a:gd name="T4" fmla="*/ 0 w 21600"/>
                <a:gd name="T5" fmla="*/ 347248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7273" y="0"/>
                    <a:pt x="14058" y="3660"/>
                    <a:pt x="18052" y="9738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7273" y="0"/>
                    <a:pt x="14058" y="3660"/>
                    <a:pt x="18052" y="97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B2A1C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DFEC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rc 27"/>
            <p:cNvSpPr>
              <a:spLocks/>
            </p:cNvSpPr>
            <p:nvPr/>
          </p:nvSpPr>
          <p:spPr bwMode="auto">
            <a:xfrm>
              <a:off x="7103108" y="1672615"/>
              <a:ext cx="3682293" cy="590035"/>
            </a:xfrm>
            <a:custGeom>
              <a:avLst/>
              <a:gdLst>
                <a:gd name="T0" fmla="*/ 0 w 21600"/>
                <a:gd name="T1" fmla="*/ 0 h 21600"/>
                <a:gd name="T2" fmla="*/ 2473225 w 21600"/>
                <a:gd name="T3" fmla="*/ 154654 h 21600"/>
                <a:gd name="T4" fmla="*/ 0 w 21600"/>
                <a:gd name="T5" fmla="*/ 347248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7222" y="0"/>
                    <a:pt x="13967" y="3609"/>
                    <a:pt x="17973" y="9619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7222" y="0"/>
                    <a:pt x="13967" y="3609"/>
                    <a:pt x="17973" y="961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B2A1C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DFEC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8"/>
            <p:cNvSpPr>
              <a:spLocks noChangeShapeType="1"/>
            </p:cNvSpPr>
            <p:nvPr/>
          </p:nvSpPr>
          <p:spPr bwMode="auto">
            <a:xfrm flipH="1">
              <a:off x="9183070" y="739470"/>
              <a:ext cx="505027" cy="1729148"/>
            </a:xfrm>
            <a:prstGeom prst="straightConnector1">
              <a:avLst/>
            </a:prstGeom>
            <a:noFill/>
            <a:ln w="38100" cap="rnd">
              <a:solidFill>
                <a:srgbClr val="94363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29"/>
            <p:cNvSpPr>
              <a:spLocks noChangeShapeType="1"/>
            </p:cNvSpPr>
            <p:nvPr/>
          </p:nvSpPr>
          <p:spPr bwMode="auto">
            <a:xfrm flipV="1">
              <a:off x="9604721" y="1480412"/>
              <a:ext cx="744" cy="2754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9368436" y="2181588"/>
              <a:ext cx="956902" cy="357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mm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8666132" y="668774"/>
              <a:ext cx="973875" cy="42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 Atoms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8173164" y="1517673"/>
              <a:ext cx="1146138" cy="36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7724" tIns="38862" rIns="77724" bIns="38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Cavity Mode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5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Power buildup cavities of Pulsed beams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939"/>
              </p:ext>
            </p:extLst>
          </p:nvPr>
        </p:nvGraphicFramePr>
        <p:xfrm>
          <a:off x="2057400" y="1828800"/>
          <a:ext cx="8458200" cy="4572000"/>
        </p:xfrm>
        <a:graphic>
          <a:graphicData uri="http://schemas.openxmlformats.org/drawingml/2006/table">
            <a:tbl>
              <a:tblPr/>
              <a:tblGrid>
                <a:gridCol w="1980293"/>
                <a:gridCol w="1215381"/>
                <a:gridCol w="953932"/>
                <a:gridCol w="1160618"/>
                <a:gridCol w="1144719"/>
                <a:gridCol w="953932"/>
                <a:gridCol w="1049325"/>
              </a:tblGrid>
              <a:tr h="152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Experiment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Symbol" pitchFamily="18" charset="2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[nm]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Pulse length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Rep Rate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[MHz]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Circulating Power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[kW]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Finesse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Pwr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Buildup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Max Planck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532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100 fs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380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Max Planck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1042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200 fs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18/40/80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1800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JILA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1070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100 fs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136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2.5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260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This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project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355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50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67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 5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16" y="4198386"/>
            <a:ext cx="7078425" cy="25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1053"/>
            <a:ext cx="10515600" cy="4351338"/>
          </a:xfrm>
        </p:spPr>
        <p:txBody>
          <a:bodyPr/>
          <a:lstStyle/>
          <a:p>
            <a:r>
              <a:rPr lang="en-US" dirty="0" smtClean="0"/>
              <a:t>Cavity length ~370 mm</a:t>
            </a:r>
          </a:p>
          <a:p>
            <a:r>
              <a:rPr lang="en-US" dirty="0" smtClean="0"/>
              <a:t>Mirrors should be chosen create a beam of 2 </a:t>
            </a:r>
            <a:r>
              <a:rPr lang="en-US" dirty="0" err="1" smtClean="0"/>
              <a:t>mrad</a:t>
            </a:r>
            <a:r>
              <a:rPr lang="en-US" dirty="0" smtClean="0"/>
              <a:t> divergence and 2 mm dia. </a:t>
            </a:r>
          </a:p>
          <a:p>
            <a:r>
              <a:rPr lang="en-US" dirty="0" smtClean="0"/>
              <a:t>Original Plan was to use Sapphire mirrors for thermal conductivity</a:t>
            </a:r>
          </a:p>
          <a:p>
            <a:r>
              <a:rPr lang="en-US" dirty="0" smtClean="0"/>
              <a:t>To start, we used 2 x 1 m ROC  fused silica mirrors as they were readily available, coated to have reflectivity at both 1064 nm and 355 nm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3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t="3104" r="16792" b="6002"/>
          <a:stretch/>
        </p:blipFill>
        <p:spPr>
          <a:xfrm>
            <a:off x="345831" y="1356772"/>
            <a:ext cx="6077244" cy="4473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582" y="280718"/>
            <a:ext cx="5351585" cy="1267613"/>
          </a:xfrm>
        </p:spPr>
        <p:txBody>
          <a:bodyPr/>
          <a:lstStyle/>
          <a:p>
            <a:r>
              <a:rPr lang="en-US" dirty="0" smtClean="0"/>
              <a:t>Ca</a:t>
            </a:r>
            <a:r>
              <a:rPr lang="en-US" sz="4000" dirty="0" smtClean="0"/>
              <a:t>vity Construction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680" y="3898478"/>
            <a:ext cx="7306994" cy="31204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Angular adjustment of mirrors by shims to cut  down on volatiles</a:t>
            </a:r>
          </a:p>
          <a:p>
            <a:r>
              <a:rPr lang="en-US" dirty="0" smtClean="0"/>
              <a:t>To </a:t>
            </a:r>
            <a:r>
              <a:rPr lang="en-US" dirty="0"/>
              <a:t>start, we mounted one mirror on a PZT (and locked the cavity to the laser) though now that can be </a:t>
            </a:r>
            <a:r>
              <a:rPr lang="en-US" dirty="0" smtClean="0"/>
              <a:t>changed</a:t>
            </a:r>
          </a:p>
          <a:p>
            <a:r>
              <a:rPr lang="en-US" dirty="0" smtClean="0"/>
              <a:t>A vacuum compatible translation stage was used to </a:t>
            </a:r>
            <a:r>
              <a:rPr lang="en-US" dirty="0"/>
              <a:t>set the length </a:t>
            </a:r>
            <a:r>
              <a:rPr lang="en-US" dirty="0" smtClean="0"/>
              <a:t>to </a:t>
            </a:r>
            <a:r>
              <a:rPr lang="en-US" dirty="0"/>
              <a:t>a few um to match the </a:t>
            </a:r>
            <a:r>
              <a:rPr lang="en-US" dirty="0" err="1"/>
              <a:t>fsr</a:t>
            </a:r>
            <a:r>
              <a:rPr lang="en-US" dirty="0"/>
              <a:t> to the rep rate. 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83015" y="2574388"/>
            <a:ext cx="351693" cy="246184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78680" y="2883877"/>
            <a:ext cx="104335" cy="3193366"/>
          </a:xfrm>
          <a:prstGeom prst="straightConnector1">
            <a:avLst/>
          </a:prstGeom>
          <a:ln w="38100">
            <a:solidFill>
              <a:schemeClr val="accent4">
                <a:lumMod val="75000"/>
                <a:alpha val="94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77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8449" y="1658200"/>
            <a:ext cx="5801784" cy="4351338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229341" y="6284890"/>
            <a:ext cx="2288146" cy="1287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229341" y="4340180"/>
            <a:ext cx="0" cy="197046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29268" y="562708"/>
            <a:ext cx="0" cy="7596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29341" y="3833869"/>
            <a:ext cx="0" cy="7596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29268" y="4600135"/>
            <a:ext cx="1223889" cy="42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280551" y="4340180"/>
            <a:ext cx="3286674" cy="253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79631" y="6035040"/>
            <a:ext cx="178659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5657671"/>
            <a:ext cx="52493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Bellows for pump: pumped w/ </a:t>
            </a:r>
          </a:p>
          <a:p>
            <a:r>
              <a:rPr lang="en-US" sz="2400" dirty="0" smtClean="0"/>
              <a:t>Small scroll pump: pumped continuously</a:t>
            </a:r>
          </a:p>
          <a:p>
            <a:r>
              <a:rPr lang="en-US" sz="2400" dirty="0" smtClean="0"/>
              <a:t>Typical pressure 200 </a:t>
            </a:r>
            <a:r>
              <a:rPr lang="en-US" sz="2400" dirty="0" err="1" smtClean="0"/>
              <a:t>mTorr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33638" y="3965132"/>
            <a:ext cx="2718854" cy="24856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94228" y="3573194"/>
            <a:ext cx="3509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Cavity </a:t>
            </a:r>
            <a:r>
              <a:rPr lang="en-US" sz="2400" dirty="0" err="1" smtClean="0"/>
              <a:t>assy</a:t>
            </a:r>
            <a:r>
              <a:rPr lang="en-US" sz="2400" dirty="0" smtClean="0"/>
              <a:t> sits on Viton </a:t>
            </a:r>
          </a:p>
          <a:p>
            <a:r>
              <a:rPr lang="en-US" sz="2400" dirty="0" smtClean="0"/>
              <a:t>Pads for vibration isolation</a:t>
            </a:r>
          </a:p>
          <a:p>
            <a:r>
              <a:rPr lang="en-US" sz="2400" dirty="0" smtClean="0"/>
              <a:t>From table vibrations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51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traight Arrow Connector 54"/>
          <p:cNvSpPr>
            <a:spLocks noChangeShapeType="1"/>
          </p:cNvSpPr>
          <p:nvPr/>
        </p:nvSpPr>
        <p:spPr bwMode="auto">
          <a:xfrm rot="5400000" flipH="1" flipV="1">
            <a:off x="1637443" y="3983325"/>
            <a:ext cx="2053333" cy="45719"/>
          </a:xfrm>
          <a:prstGeom prst="straightConnector1">
            <a:avLst/>
          </a:prstGeom>
          <a:noFill/>
          <a:ln w="38100">
            <a:solidFill>
              <a:srgbClr val="C0504D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3091" y="496696"/>
            <a:ext cx="1157566" cy="4767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CW 1064 nm Laser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47000" y="486894"/>
            <a:ext cx="1963942" cy="51560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402.5 MHz Reference Oscillator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83949" y="506598"/>
            <a:ext cx="1446457" cy="46679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Amplitude Modulator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69744" y="1197244"/>
            <a:ext cx="1146766" cy="447594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Optical Amplifier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514001" y="1255356"/>
            <a:ext cx="2703720" cy="91509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Continuum System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AOM for Macropulse shaping (Add 40 MHz)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Amplifier and Frequency Tripling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49441" y="2296876"/>
            <a:ext cx="1180965" cy="6506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1064 nm fiber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Circulator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40018" y="3338472"/>
            <a:ext cx="1195625" cy="637985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AOM 30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32.5 MHz input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29286" y="3356076"/>
            <a:ext cx="779777" cy="57852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Function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Generator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Isosceles Triangle 12"/>
          <p:cNvSpPr>
            <a:spLocks noChangeArrowheads="1"/>
          </p:cNvSpPr>
          <p:nvPr/>
        </p:nvSpPr>
        <p:spPr bwMode="auto">
          <a:xfrm rot="5400000">
            <a:off x="1610415" y="3484043"/>
            <a:ext cx="352874" cy="330290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861370" y="4787601"/>
            <a:ext cx="1816567" cy="4846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BUILDUP CAVITY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 rot="19384545">
            <a:off x="2518357" y="4899650"/>
            <a:ext cx="119596" cy="430291"/>
          </a:xfrm>
          <a:prstGeom prst="rect">
            <a:avLst/>
          </a:prstGeom>
          <a:solidFill>
            <a:srgbClr val="C00000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50"/>
          <p:cNvSpPr>
            <a:spLocks noChangeArrowheads="1"/>
          </p:cNvSpPr>
          <p:nvPr/>
        </p:nvSpPr>
        <p:spPr bwMode="auto">
          <a:xfrm>
            <a:off x="6185643" y="4779848"/>
            <a:ext cx="77798" cy="437892"/>
          </a:xfrm>
          <a:prstGeom prst="ellipse">
            <a:avLst/>
          </a:prstGeom>
          <a:solidFill>
            <a:srgbClr val="4F81BD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51"/>
          <p:cNvSpPr>
            <a:spLocks noChangeArrowheads="1"/>
          </p:cNvSpPr>
          <p:nvPr/>
        </p:nvSpPr>
        <p:spPr bwMode="auto">
          <a:xfrm>
            <a:off x="2879738" y="4835283"/>
            <a:ext cx="105119" cy="415042"/>
          </a:xfrm>
          <a:prstGeom prst="ellipse">
            <a:avLst/>
          </a:prstGeom>
          <a:solidFill>
            <a:srgbClr val="C00000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endParaRPr lang="en-US" dirty="0"/>
          </a:p>
        </p:txBody>
      </p:sp>
      <p:sp>
        <p:nvSpPr>
          <p:cNvPr id="23" name="Freeform 52"/>
          <p:cNvSpPr>
            <a:spLocks/>
          </p:cNvSpPr>
          <p:nvPr/>
        </p:nvSpPr>
        <p:spPr bwMode="auto">
          <a:xfrm>
            <a:off x="1951047" y="1664242"/>
            <a:ext cx="555284" cy="642135"/>
          </a:xfrm>
          <a:custGeom>
            <a:avLst/>
            <a:gdLst>
              <a:gd name="T0" fmla="*/ 555348 w 555348"/>
              <a:gd name="T1" fmla="*/ 0 h 642025"/>
              <a:gd name="T2" fmla="*/ 214880 w 555348"/>
              <a:gd name="T3" fmla="*/ 340468 h 642025"/>
              <a:gd name="T4" fmla="*/ 871 w 555348"/>
              <a:gd name="T5" fmla="*/ 126459 h 642025"/>
              <a:gd name="T6" fmla="*/ 292701 w 555348"/>
              <a:gd name="T7" fmla="*/ 68093 h 642025"/>
              <a:gd name="T8" fmla="*/ 535892 w 555348"/>
              <a:gd name="T9" fmla="*/ 642025 h 642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5348" h="642025">
                <a:moveTo>
                  <a:pt x="555348" y="0"/>
                </a:moveTo>
                <a:cubicBezTo>
                  <a:pt x="431320" y="159696"/>
                  <a:pt x="307293" y="319392"/>
                  <a:pt x="214880" y="340468"/>
                </a:cubicBezTo>
                <a:cubicBezTo>
                  <a:pt x="122467" y="361544"/>
                  <a:pt x="-12099" y="171855"/>
                  <a:pt x="871" y="126459"/>
                </a:cubicBezTo>
                <a:cubicBezTo>
                  <a:pt x="13841" y="81063"/>
                  <a:pt x="203531" y="-17835"/>
                  <a:pt x="292701" y="68093"/>
                </a:cubicBezTo>
                <a:cubicBezTo>
                  <a:pt x="381871" y="154021"/>
                  <a:pt x="488875" y="560961"/>
                  <a:pt x="535892" y="642025"/>
                </a:cubicBezTo>
              </a:path>
            </a:pathLst>
          </a:custGeom>
          <a:noFill/>
          <a:ln w="28575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Elbow Connector 53"/>
          <p:cNvSpPr>
            <a:spLocks noChangeShapeType="1"/>
          </p:cNvSpPr>
          <p:nvPr/>
        </p:nvSpPr>
        <p:spPr bwMode="auto">
          <a:xfrm>
            <a:off x="3235809" y="1470602"/>
            <a:ext cx="278192" cy="24265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C0504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Straight Connector 57"/>
          <p:cNvSpPr>
            <a:spLocks noChangeShapeType="1"/>
          </p:cNvSpPr>
          <p:nvPr/>
        </p:nvSpPr>
        <p:spPr bwMode="auto">
          <a:xfrm flipH="1" flipV="1">
            <a:off x="2608528" y="5032851"/>
            <a:ext cx="1521255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traight Arrow Connector 60"/>
          <p:cNvSpPr>
            <a:spLocks noChangeShapeType="1"/>
          </p:cNvSpPr>
          <p:nvPr/>
        </p:nvSpPr>
        <p:spPr bwMode="auto">
          <a:xfrm>
            <a:off x="1377264" y="3645637"/>
            <a:ext cx="235593" cy="320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Straight Arrow Connector 62"/>
          <p:cNvSpPr>
            <a:spLocks noChangeShapeType="1"/>
          </p:cNvSpPr>
          <p:nvPr/>
        </p:nvSpPr>
        <p:spPr bwMode="auto">
          <a:xfrm>
            <a:off x="1962047" y="3648838"/>
            <a:ext cx="149896" cy="640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3848791" y="2466767"/>
            <a:ext cx="423887" cy="31196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 Box 64"/>
          <p:cNvSpPr txBox="1">
            <a:spLocks noChangeArrowheads="1"/>
          </p:cNvSpPr>
          <p:nvPr/>
        </p:nvSpPr>
        <p:spPr bwMode="auto">
          <a:xfrm>
            <a:off x="3848592" y="3188325"/>
            <a:ext cx="1595253" cy="37377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Servo Controller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Straight Arrow Connector 66"/>
          <p:cNvSpPr>
            <a:spLocks noChangeShapeType="1"/>
          </p:cNvSpPr>
          <p:nvPr/>
        </p:nvSpPr>
        <p:spPr bwMode="auto">
          <a:xfrm>
            <a:off x="4110183" y="2793482"/>
            <a:ext cx="508585" cy="39484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Straight Arrow Connector 67"/>
          <p:cNvSpPr>
            <a:spLocks noChangeShapeType="1"/>
          </p:cNvSpPr>
          <p:nvPr/>
        </p:nvSpPr>
        <p:spPr bwMode="auto">
          <a:xfrm flipH="1">
            <a:off x="4618769" y="3583168"/>
            <a:ext cx="45719" cy="120443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69"/>
          <p:cNvSpPr>
            <a:spLocks noChangeArrowheads="1"/>
          </p:cNvSpPr>
          <p:nvPr/>
        </p:nvSpPr>
        <p:spPr bwMode="auto">
          <a:xfrm rot="1800000">
            <a:off x="6604804" y="4894823"/>
            <a:ext cx="99697" cy="388682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71"/>
          <p:cNvSpPr>
            <a:spLocks noChangeArrowheads="1"/>
          </p:cNvSpPr>
          <p:nvPr/>
        </p:nvSpPr>
        <p:spPr bwMode="auto">
          <a:xfrm rot="1800000">
            <a:off x="3415478" y="4856696"/>
            <a:ext cx="99697" cy="388682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Elbow Connector 72"/>
          <p:cNvSpPr>
            <a:spLocks noChangeShapeType="1"/>
          </p:cNvSpPr>
          <p:nvPr/>
        </p:nvSpPr>
        <p:spPr bwMode="auto">
          <a:xfrm>
            <a:off x="6217721" y="1713253"/>
            <a:ext cx="332694" cy="3351606"/>
          </a:xfrm>
          <a:prstGeom prst="bentConnector2">
            <a:avLst/>
          </a:prstGeom>
          <a:noFill/>
          <a:ln w="38100">
            <a:solidFill>
              <a:srgbClr val="4A7EBB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Straight Connector 73"/>
          <p:cNvSpPr>
            <a:spLocks noChangeShapeType="1"/>
          </p:cNvSpPr>
          <p:nvPr/>
        </p:nvSpPr>
        <p:spPr bwMode="auto">
          <a:xfrm flipH="1" flipV="1">
            <a:off x="5677937" y="4998794"/>
            <a:ext cx="836374" cy="8153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Straight Arrow Connector 77"/>
          <p:cNvSpPr>
            <a:spLocks noChangeShapeType="1"/>
          </p:cNvSpPr>
          <p:nvPr/>
        </p:nvSpPr>
        <p:spPr bwMode="auto">
          <a:xfrm>
            <a:off x="3524440" y="5093790"/>
            <a:ext cx="324151" cy="572980"/>
          </a:xfrm>
          <a:prstGeom prst="straightConnector1">
            <a:avLst/>
          </a:prstGeom>
          <a:noFill/>
          <a:ln w="38100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Box 78"/>
          <p:cNvSpPr txBox="1">
            <a:spLocks noChangeArrowheads="1"/>
          </p:cNvSpPr>
          <p:nvPr/>
        </p:nvSpPr>
        <p:spPr bwMode="auto">
          <a:xfrm>
            <a:off x="3195965" y="5723082"/>
            <a:ext cx="2456727" cy="63237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Diagnostics: Camera, Photodiode,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 Meter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Straight Arrow Connector 79"/>
          <p:cNvSpPr>
            <a:spLocks noChangeShapeType="1"/>
          </p:cNvSpPr>
          <p:nvPr/>
        </p:nvSpPr>
        <p:spPr bwMode="auto">
          <a:xfrm flipH="1" flipV="1">
            <a:off x="3330407" y="740248"/>
            <a:ext cx="216594" cy="450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Straight Arrow Connector 80"/>
          <p:cNvSpPr>
            <a:spLocks noChangeShapeType="1"/>
          </p:cNvSpPr>
          <p:nvPr/>
        </p:nvSpPr>
        <p:spPr bwMode="auto">
          <a:xfrm>
            <a:off x="1640756" y="735147"/>
            <a:ext cx="243193" cy="5101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Straight Arrow Connector 82"/>
          <p:cNvSpPr>
            <a:spLocks noChangeShapeType="1"/>
          </p:cNvSpPr>
          <p:nvPr/>
        </p:nvSpPr>
        <p:spPr bwMode="auto">
          <a:xfrm>
            <a:off x="2608528" y="988100"/>
            <a:ext cx="700" cy="233049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83"/>
          <p:cNvSpPr>
            <a:spLocks noChangeArrowheads="1"/>
          </p:cNvSpPr>
          <p:nvPr/>
        </p:nvSpPr>
        <p:spPr bwMode="auto">
          <a:xfrm>
            <a:off x="437392" y="361968"/>
            <a:ext cx="5878027" cy="1864793"/>
          </a:xfrm>
          <a:prstGeom prst="rect">
            <a:avLst/>
          </a:prstGeom>
          <a:solidFill>
            <a:srgbClr val="4F81BD">
              <a:alpha val="21176"/>
            </a:srgb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8883441" y="301862"/>
            <a:ext cx="29752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Fringe-side locking to lock the 1064 nm light to the cavity</a:t>
            </a:r>
          </a:p>
          <a:p>
            <a:r>
              <a:rPr lang="en-US" dirty="0" smtClean="0"/>
              <a:t>Limitations became obvious: uncertain where locking </a:t>
            </a:r>
            <a:r>
              <a:rPr lang="en-US" dirty="0" err="1" smtClean="0"/>
              <a:t>wrt</a:t>
            </a:r>
            <a:r>
              <a:rPr lang="en-US" dirty="0" smtClean="0"/>
              <a:t> peak</a:t>
            </a:r>
          </a:p>
          <a:p>
            <a:endParaRPr lang="en-US" dirty="0"/>
          </a:p>
          <a:p>
            <a:r>
              <a:rPr lang="en-US" dirty="0" smtClean="0"/>
              <a:t>The frequency relationship between the red and blue cavity resonances wasn’t clearly known due to the group delay difference in the coatings &amp; the coating centering</a:t>
            </a:r>
          </a:p>
          <a:p>
            <a:endParaRPr lang="en-US" dirty="0"/>
          </a:p>
          <a:p>
            <a:r>
              <a:rPr lang="en-US" dirty="0" smtClean="0"/>
              <a:t>To measure </a:t>
            </a:r>
            <a:r>
              <a:rPr lang="en-US" dirty="0" err="1" smtClean="0"/>
              <a:t>intracavity</a:t>
            </a:r>
            <a:r>
              <a:rPr lang="en-US" dirty="0" smtClean="0"/>
              <a:t> power buildup, we measure the transmitted power and divide by the mirror transmission (0.7%).</a:t>
            </a:r>
          </a:p>
          <a:p>
            <a:endParaRPr lang="en-US" dirty="0"/>
          </a:p>
          <a:p>
            <a:r>
              <a:rPr lang="en-US" dirty="0" smtClean="0"/>
              <a:t>Expect a power buildup of Finesse/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 ~  100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443845" y="4895935"/>
            <a:ext cx="67097" cy="293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122285" y="4911855"/>
            <a:ext cx="67097" cy="293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514001" y="5093790"/>
            <a:ext cx="5621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2" idx="3"/>
            <a:endCxn id="31" idx="1"/>
          </p:cNvCxnSpPr>
          <p:nvPr/>
        </p:nvCxnSpPr>
        <p:spPr>
          <a:xfrm>
            <a:off x="3330406" y="2622195"/>
            <a:ext cx="518385" cy="5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82330" y="2704430"/>
            <a:ext cx="2500488" cy="92333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80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402.5 MHz pulses with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macropulse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10 us/10 Hz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0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Sweeping the cavity length &amp; frequency to look at the cavity modes</a:t>
            </a:r>
            <a:endParaRPr lang="en-US" sz="36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452379" y="1777399"/>
            <a:ext cx="6902592" cy="4148683"/>
            <a:chOff x="-60" y="-60"/>
            <a:chExt cx="45840" cy="27552"/>
          </a:xfrm>
        </p:grpSpPr>
        <p:graphicFrame>
          <p:nvGraphicFramePr>
            <p:cNvPr id="5" name="Object 4"/>
            <p:cNvGraphicFramePr>
              <a:graphicFrameLocks/>
            </p:cNvGraphicFramePr>
            <p:nvPr/>
          </p:nvGraphicFramePr>
          <p:xfrm>
            <a:off x="-60" y="-60"/>
            <a:ext cx="45840" cy="27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5" name="Worksheet" r:id="rId3" imgW="4571950" imgH="2743200" progId="Excel.Sheet.8">
                    <p:embed/>
                  </p:oleObj>
                </mc:Choice>
                <mc:Fallback>
                  <p:oleObj name="Worksheet" r:id="rId3" imgW="4571950" imgH="2743200" progId="Excel.Sheet.8">
                    <p:embed/>
                    <p:pic>
                      <p:nvPicPr>
                        <p:cNvPr id="0" name="Char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60" y="-60"/>
                          <a:ext cx="45840" cy="275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Straight Arrow Connector 3"/>
            <p:cNvSpPr>
              <a:spLocks noChangeShapeType="1"/>
            </p:cNvSpPr>
            <p:nvPr/>
          </p:nvSpPr>
          <p:spPr bwMode="auto">
            <a:xfrm flipH="1" flipV="1">
              <a:off x="36986" y="21404"/>
              <a:ext cx="1180" cy="25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traight Arrow Connector 5"/>
            <p:cNvSpPr>
              <a:spLocks noChangeShapeType="1"/>
            </p:cNvSpPr>
            <p:nvPr/>
          </p:nvSpPr>
          <p:spPr bwMode="auto">
            <a:xfrm>
              <a:off x="24668" y="7992"/>
              <a:ext cx="304" cy="280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36986" y="23755"/>
              <a:ext cx="7638" cy="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TEM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840024" y="2620493"/>
            <a:ext cx="763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694671" y="4584603"/>
            <a:ext cx="763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traight Arrow Connector 3"/>
          <p:cNvSpPr>
            <a:spLocks noChangeShapeType="1"/>
          </p:cNvSpPr>
          <p:nvPr/>
        </p:nvSpPr>
        <p:spPr bwMode="auto">
          <a:xfrm flipV="1">
            <a:off x="9154806" y="3578627"/>
            <a:ext cx="45719" cy="93878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061678" y="4619677"/>
            <a:ext cx="1150131" cy="55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061678" y="5773003"/>
            <a:ext cx="3969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61678" y="5173196"/>
            <a:ext cx="0" cy="599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030770" y="5173196"/>
            <a:ext cx="0" cy="599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78221" y="6086901"/>
            <a:ext cx="300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span  = 402.5 MHz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55094" y="2497539"/>
            <a:ext cx="3672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relatively large TEM 02 peak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/>
              <a:t>Mode matching not optimal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dirty="0"/>
          </a:p>
          <a:p>
            <a:r>
              <a:rPr lang="en-US" dirty="0" smtClean="0"/>
              <a:t>~90% of the IR light being coupled into the cavity</a:t>
            </a:r>
          </a:p>
          <a:p>
            <a:endParaRPr lang="en-US" dirty="0"/>
          </a:p>
          <a:p>
            <a:r>
              <a:rPr lang="en-US" dirty="0" smtClean="0"/>
              <a:t>When the length of the cavity was set, the depth of TEM00 was maximized, iteratively pumping down to measure the contrast and then venting to tweak length. </a:t>
            </a:r>
          </a:p>
          <a:p>
            <a:endParaRPr lang="en-US" dirty="0"/>
          </a:p>
          <a:p>
            <a:r>
              <a:rPr lang="en-US" dirty="0" smtClean="0"/>
              <a:t>Required accuracy was at limit of 80 </a:t>
            </a:r>
            <a:r>
              <a:rPr lang="en-US" dirty="0" err="1" smtClean="0"/>
              <a:t>tpi</a:t>
            </a:r>
            <a:r>
              <a:rPr lang="en-US" dirty="0" smtClean="0"/>
              <a:t> screw, say 3 microns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1884</Words>
  <Application>Microsoft Office PowerPoint</Application>
  <PresentationFormat>Widescreen</PresentationFormat>
  <Paragraphs>306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SWGrekc</vt:lpstr>
      <vt:lpstr>Symbol</vt:lpstr>
      <vt:lpstr>Times New Roman</vt:lpstr>
      <vt:lpstr>Office Theme</vt:lpstr>
      <vt:lpstr>Worksheet</vt:lpstr>
      <vt:lpstr>First experiments with a Power Buildup cavity at 355 nm</vt:lpstr>
      <vt:lpstr>Buildup of circulation Power in a cavity: matching the recycled laser beam well to H beam pulse</vt:lpstr>
      <vt:lpstr>Cavity construction</vt:lpstr>
      <vt:lpstr>Comparison of Power buildup cavities of Pulsed beams</vt:lpstr>
      <vt:lpstr>Cavity construction</vt:lpstr>
      <vt:lpstr>Cavity Construction </vt:lpstr>
      <vt:lpstr>Cavity</vt:lpstr>
      <vt:lpstr>PowerPoint Presentation</vt:lpstr>
      <vt:lpstr>Sweeping the cavity length &amp; frequency to look at the cavity modes</vt:lpstr>
      <vt:lpstr>Sweep the frequency of the 355 nm Blue Light and look at the cavity transmission power</vt:lpstr>
      <vt:lpstr>Estimating the Fraction of Power coupled into the cavity</vt:lpstr>
      <vt:lpstr>Estimating the effect of imperfect mode matching: need waist 880 um</vt:lpstr>
      <vt:lpstr>Summary of power buildup</vt:lpstr>
      <vt:lpstr>Mirror loss increase from 5 months near SNS beam tube.  Loss Characterized by cavity ringdown measurements: Change is insignificant </vt:lpstr>
      <vt:lpstr>PowerPoint Presentation</vt:lpstr>
      <vt:lpstr>Power Buildup in a cavity contd</vt:lpstr>
      <vt:lpstr>What are the parameters of significance?</vt:lpstr>
      <vt:lpstr>Mirror Damage and Mirror Loss Measurements</vt:lpstr>
      <vt:lpstr>Mirror Material choice from thermal distortion calculations</vt:lpstr>
      <vt:lpstr>Practical Issues – vacuum quality</vt:lpstr>
      <vt:lpstr>Mirror Geometry</vt:lpstr>
      <vt:lpstr>Can solve for optimal cavity geometry</vt:lpstr>
      <vt:lpstr>Buildup Factor Dependence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experiments with a Power Buildup cavity at 355 nm</dc:title>
  <dc:creator>Mark Notcutt</dc:creator>
  <cp:lastModifiedBy>Mark Notcutt</cp:lastModifiedBy>
  <cp:revision>40</cp:revision>
  <cp:lastPrinted>2013-09-26T12:40:14Z</cp:lastPrinted>
  <dcterms:created xsi:type="dcterms:W3CDTF">2013-09-24T18:59:33Z</dcterms:created>
  <dcterms:modified xsi:type="dcterms:W3CDTF">2013-09-26T15:08:01Z</dcterms:modified>
</cp:coreProperties>
</file>