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80" r:id="rId4"/>
    <p:sldId id="258" r:id="rId5"/>
    <p:sldId id="260" r:id="rId6"/>
    <p:sldId id="279" r:id="rId7"/>
    <p:sldId id="259" r:id="rId8"/>
    <p:sldId id="267" r:id="rId9"/>
    <p:sldId id="284" r:id="rId10"/>
    <p:sldId id="281" r:id="rId11"/>
    <p:sldId id="262" r:id="rId12"/>
    <p:sldId id="283" r:id="rId13"/>
    <p:sldId id="278" r:id="rId14"/>
    <p:sldId id="276" r:id="rId15"/>
    <p:sldId id="282" r:id="rId16"/>
    <p:sldId id="263" r:id="rId17"/>
    <p:sldId id="270" r:id="rId18"/>
    <p:sldId id="266" r:id="rId19"/>
    <p:sldId id="265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C75"/>
    <a:srgbClr val="00FF00"/>
    <a:srgbClr val="0000FF"/>
    <a:srgbClr val="FF00FF"/>
    <a:srgbClr val="7200FF"/>
    <a:srgbClr val="D0D8E8"/>
    <a:srgbClr val="8E7CC3"/>
    <a:srgbClr val="704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2" autoAdjust="0"/>
    <p:restoredTop sz="94660"/>
  </p:normalViewPr>
  <p:slideViewPr>
    <p:cSldViewPr>
      <p:cViewPr varScale="1">
        <p:scale>
          <a:sx n="87" d="100"/>
          <a:sy n="87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2E3BA-4BD4-43D3-8363-01731E631D2D}" type="datetimeFigureOut">
              <a:rPr lang="fr-FR" smtClean="0"/>
              <a:t>27/09/2013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601CF-C196-41F8-88A3-78BE54B68C40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303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01CF-C196-41F8-88A3-78BE54B68C4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41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601CF-C196-41F8-88A3-78BE54B68C40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72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33A8-B4DE-43D2-9220-452D5D3280A3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887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5DCE-039B-4D9E-9300-FE37B5786B85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532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A21B5-208A-4A78-9F25-7C7D7442A06B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79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D878F-1FF7-41D6-8649-B887A915837C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8" name="Shape 55"/>
          <p:cNvSpPr txBox="1">
            <a:spLocks/>
          </p:cNvSpPr>
          <p:nvPr userDrawn="1"/>
        </p:nvSpPr>
        <p:spPr>
          <a:xfrm>
            <a:off x="0" y="0"/>
            <a:ext cx="9144000" cy="1027799"/>
          </a:xfrm>
          <a:prstGeom prst="rect">
            <a:avLst/>
          </a:prstGeom>
          <a:solidFill>
            <a:srgbClr val="8E7CC3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30400" algn="l"/>
            <a:endParaRPr lang="en" sz="36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799"/>
          </a:xfrm>
        </p:spPr>
        <p:txBody>
          <a:bodyPr>
            <a:normAutofit/>
          </a:bodyPr>
          <a:lstStyle>
            <a:lvl1pPr indent="230400" algn="l">
              <a:defRPr sz="3600" b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6851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ECBD-A5A8-4E94-8DC0-52B19A7B050A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453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B67AB-857E-4F0E-B3F2-C89BA1A856BF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3975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335B-8677-49A0-9276-833FD4561F8D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724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3FC0-95B1-4B9A-B4FF-0E448AE6DCC8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  <p:sp>
        <p:nvSpPr>
          <p:cNvPr id="6" name="Shape 55"/>
          <p:cNvSpPr txBox="1">
            <a:spLocks/>
          </p:cNvSpPr>
          <p:nvPr userDrawn="1"/>
        </p:nvSpPr>
        <p:spPr>
          <a:xfrm>
            <a:off x="0" y="0"/>
            <a:ext cx="9144000" cy="1027799"/>
          </a:xfrm>
          <a:prstGeom prst="rect">
            <a:avLst/>
          </a:prstGeom>
          <a:solidFill>
            <a:srgbClr val="8E7CC3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30400" algn="l"/>
            <a:endParaRPr lang="en" sz="3600" b="1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7799"/>
          </a:xfrm>
        </p:spPr>
        <p:txBody>
          <a:bodyPr>
            <a:normAutofit/>
          </a:bodyPr>
          <a:lstStyle>
            <a:lvl1pPr indent="230400" algn="l">
              <a:defRPr sz="3600" b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885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5382-6DF6-43A4-AC7C-6AE9E137B56C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59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C315-BCD6-4083-8976-530A62D92C25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26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9508-C1F3-4A2F-8CC9-C04CA6744E06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2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17352-88B2-4DE8-921E-A16AE5C8EB49}" type="datetime1">
              <a:rPr lang="fr-FR" smtClean="0"/>
              <a:t>27/09/2013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9ECD-8511-4592-9A5C-CB657DDEB9C5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600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0.png"/><Relationship Id="rId15" Type="http://schemas.openxmlformats.org/officeDocument/2006/relationships/image" Target="../media/image36.png"/><Relationship Id="rId10" Type="http://schemas.openxmlformats.org/officeDocument/2006/relationships/image" Target="../media/image30.png"/><Relationship Id="rId4" Type="http://schemas.openxmlformats.org/officeDocument/2006/relationships/image" Target="../media/image240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2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 cavities</a:t>
            </a:r>
            <a:endParaRPr lang="fr-FR" sz="5400" b="1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3762" y="3140968"/>
            <a:ext cx="7496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3rd mini-workshop on H- Laser Stripping and Accelerator Applications</a:t>
            </a:r>
            <a:endParaRPr lang="fr-FR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6355080"/>
            <a:ext cx="1625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27, 2013</a:t>
            </a:r>
            <a:endParaRPr lang="fr-FR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9713" y="4242574"/>
            <a:ext cx="41045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François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Labaye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Pr.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Ye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group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JILA, Boulder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9542" y="4552556"/>
            <a:ext cx="20249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francois.labaye@jila.colorado.edu</a:t>
            </a:r>
          </a:p>
        </p:txBody>
      </p:sp>
    </p:spTree>
    <p:extLst>
      <p:ext uri="{BB962C8B-B14F-4D97-AF65-F5344CB8AC3E}">
        <p14:creationId xmlns:p14="http://schemas.microsoft.com/office/powerpoint/2010/main" val="34759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>
            <a:noAutofit/>
          </a:bodyPr>
          <a:lstStyle/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pulsed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enhanced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2400" dirty="0" smtClean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locking-stabilization</a:t>
            </a:r>
            <a:endParaRPr lang="fr-FR" sz="2400" dirty="0" smtClean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&amp; limitations</a:t>
            </a: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ngoing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and future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Accelerators</a:t>
            </a:r>
            <a:endParaRPr lang="fr-FR" sz="2400" dirty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7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11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95394"/>
              </p:ext>
            </p:extLst>
          </p:nvPr>
        </p:nvGraphicFramePr>
        <p:xfrm>
          <a:off x="318356" y="1340768"/>
          <a:ext cx="83581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484"/>
                <a:gridCol w="1008112"/>
                <a:gridCol w="1224136"/>
                <a:gridCol w="936104"/>
                <a:gridCol w="936104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Paper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Laser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fr-FR" sz="1400" baseline="-250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[MHz]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fr-FR" sz="1400" baseline="-250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fs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fr-FR" sz="1400" baseline="-250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[kW]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E7C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Enhancement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8E7CC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Gohle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Nature (2005)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Ti:Sa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J. Lee et al.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Optics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Express (2011)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Ti:Sa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Pupeza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al. Nature Phot. (2013)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Yb (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6.7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Cingöz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</a:t>
                      </a:r>
                      <a:r>
                        <a:rPr lang="fr-FR" sz="1400" baseline="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Nature (2012)</a:t>
                      </a:r>
                      <a:endParaRPr lang="en-US" sz="1400" dirty="0" smtClean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Yb (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Pupeza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et al.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Optics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Letters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(2010)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Yb (</a:t>
                      </a:r>
                      <a:r>
                        <a:rPr lang="fr-FR" sz="1400" dirty="0" err="1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fiber</a:t>
                      </a:r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rgbClr val="341C7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1400</a:t>
                      </a:r>
                      <a:endParaRPr lang="en-US" sz="1400" dirty="0">
                        <a:solidFill>
                          <a:srgbClr val="341C7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5536" y="4421430"/>
            <a:ext cx="3642344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1st limitation: Intra-cavity peak power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Damages on mirrors</a:t>
            </a:r>
          </a:p>
          <a:p>
            <a:endParaRPr lang="en-US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2nd limitation: Thermal effects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Change beam size</a:t>
            </a:r>
          </a:p>
          <a:p>
            <a:endParaRPr lang="en-US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3rd limitation: Mirrors dispersion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Limit the cavity finesse/pulse duration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364088" y="321297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6296" y="3573016"/>
            <a:ext cx="1450504" cy="3604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64088" y="2492524"/>
            <a:ext cx="936104" cy="3604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088" y="1706964"/>
            <a:ext cx="936104" cy="36041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2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9" grpId="1" animBg="1"/>
      <p:bldP spid="9" grpId="2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456" y="1197864"/>
            <a:ext cx="3293095" cy="24688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3" y="1196705"/>
            <a:ext cx="3293095" cy="24688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12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36512" y="0"/>
            <a:ext cx="9144000" cy="1027799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limitation: </a:t>
            </a:r>
            <a:r>
              <a:rPr lang="en-US" dirty="0"/>
              <a:t>Intra-cavity peak </a:t>
            </a:r>
            <a:r>
              <a:rPr lang="en-US" dirty="0" smtClean="0"/>
              <a:t>power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1520" y="4509120"/>
            <a:ext cx="8291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Solutions: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« Brute force »: Cavity design with larger beam size on the mirrors</a:t>
            </a:r>
          </a:p>
          <a:p>
            <a:pPr marL="274320"/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Kaster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Conf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Lasers and High Field </a:t>
            </a:r>
            <a:r>
              <a:rPr lang="en-US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Phenomena 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(2011)</a:t>
            </a:r>
          </a:p>
          <a:p>
            <a:pPr marL="274320"/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H. </a:t>
            </a:r>
            <a:r>
              <a:rPr lang="en-US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Carsten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Express (2013)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such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as the Bessel-Gauss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one</a:t>
            </a:r>
            <a:endParaRPr lang="en-US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Collaborations with companies/laboratories for coating development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keeping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the high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reflectivity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But:</a:t>
            </a:r>
            <a:endParaRPr lang="fr-FR" sz="16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Electron bunches duration is usually in the </a:t>
            </a:r>
            <a:r>
              <a:rPr lang="en-US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order of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magnitude</a:t>
            </a:r>
          </a:p>
          <a:p>
            <a:pPr marL="448056" indent="-171450">
              <a:buFont typeface="Symbol" panose="05050102010706020507" pitchFamily="18" charset="2"/>
              <a:buChar char="Þ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For lot of Compton backscattering applications, there is no use of </a:t>
            </a:r>
            <a:r>
              <a:rPr lang="en-US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pulses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Example: enhanced cavity scheme for the ILC, </a:t>
            </a:r>
            <a:r>
              <a:rPr lang="en-US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= 325 MHz, </a:t>
            </a:r>
            <a:r>
              <a:rPr lang="el-GR" sz="12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fr-FR" sz="1200" baseline="-25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</a:t>
            </a:r>
            <a:r>
              <a:rPr lang="fr-FR" sz="1200" baseline="-25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≈ few </a:t>
            </a:r>
            <a:r>
              <a:rPr lang="en-US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endParaRPr lang="en-US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45770" indent="-171450">
              <a:buFont typeface="Symbol" panose="05050102010706020507" pitchFamily="18" charset="2"/>
              <a:buChar char="Þ"/>
            </a:pP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500-600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kW before reaching these peak powers</a:t>
            </a:r>
          </a:p>
          <a:p>
            <a:endParaRPr lang="en-US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0000" y="4269515"/>
            <a:ext cx="4854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State of the art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handle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≈ 3×10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W.cm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00192" y="6415801"/>
            <a:ext cx="20778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Pupeza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(2010)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064" y="3546661"/>
            <a:ext cx="31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baseline="-25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=18 kW (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baseline="-25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=1.1 GW):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Locking</a:t>
            </a:r>
            <a:r>
              <a:rPr lang="fr-FR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instabilities</a:t>
            </a:r>
            <a:endParaRPr lang="fr-FR" sz="12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Mirrors</a:t>
            </a:r>
            <a:r>
              <a:rPr lang="fr-FR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dammaged</a:t>
            </a:r>
            <a:endParaRPr lang="en-US" sz="12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40764" y="2032783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2220817" y="2217171"/>
            <a:ext cx="1051583" cy="13381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355976" y="2743200"/>
            <a:ext cx="216024" cy="211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86312" y="3300440"/>
            <a:ext cx="3044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decreases</a:t>
            </a:r>
            <a:endParaRPr lang="fr-FR" sz="16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</a:t>
            </a:r>
            <a:r>
              <a:rPr lang="el-G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fr-FR" sz="1600" baseline="-25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=640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600" baseline="-25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=0.8 GW):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Locking</a:t>
            </a:r>
            <a:r>
              <a:rPr lang="fr-FR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instabilities</a:t>
            </a:r>
            <a:endParaRPr lang="fr-FR" sz="12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Mirrors</a:t>
            </a:r>
            <a:r>
              <a:rPr lang="fr-FR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dammaged</a:t>
            </a:r>
            <a:endParaRPr lang="en-US" sz="12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27" y="1124744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fr-FR" sz="1600" baseline="-25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16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</a:t>
            </a:r>
            <a:r>
              <a:rPr lang="fr-FR" sz="1600" baseline="-25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=200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factor = 1800 </a:t>
            </a:r>
            <a:endParaRPr lang="en-US" sz="14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07904" y="1124744"/>
            <a:ext cx="2823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Decreasing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fr-FR" sz="1600" baseline="-25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fr-FR" sz="1600" baseline="-25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fr-FR" sz="16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 W</a:t>
            </a: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 = 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</a:p>
        </p:txBody>
      </p:sp>
      <p:cxnSp>
        <p:nvCxnSpPr>
          <p:cNvPr id="23" name="Straight Arrow Connector 22"/>
          <p:cNvCxnSpPr>
            <a:stCxn id="19" idx="5"/>
          </p:cNvCxnSpPr>
          <p:nvPr/>
        </p:nvCxnSpPr>
        <p:spPr>
          <a:xfrm>
            <a:off x="4540364" y="2923440"/>
            <a:ext cx="591968" cy="411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772969" y="6253239"/>
            <a:ext cx="13308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Pupeza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841902" y="4259303"/>
            <a:ext cx="3023685" cy="2021248"/>
            <a:chOff x="5841902" y="4259303"/>
            <a:chExt cx="3023685" cy="2021248"/>
          </a:xfrm>
        </p:grpSpPr>
        <p:pic>
          <p:nvPicPr>
            <p:cNvPr id="51" name="Picture 10" descr="Aufnahme-024140-0003"/>
            <p:cNvPicPr>
              <a:picLocks noChangeAspect="1" noChangeArrowheads="1"/>
            </p:cNvPicPr>
            <p:nvPr/>
          </p:nvPicPr>
          <p:blipFill>
            <a:blip r:embed="rId4"/>
            <a:srcRect t="22038"/>
            <a:stretch>
              <a:fillRect/>
            </a:stretch>
          </p:blipFill>
          <p:spPr bwMode="auto">
            <a:xfrm>
              <a:off x="5841902" y="4850983"/>
              <a:ext cx="1528295" cy="1429568"/>
            </a:xfrm>
            <a:prstGeom prst="rect">
              <a:avLst/>
            </a:prstGeom>
            <a:noFill/>
          </p:spPr>
        </p:pic>
        <p:pic>
          <p:nvPicPr>
            <p:cNvPr id="24" name="Picture 13" descr="Aufnahme-024305-0006"/>
            <p:cNvPicPr>
              <a:picLocks noChangeAspect="1" noChangeArrowheads="1"/>
            </p:cNvPicPr>
            <p:nvPr/>
          </p:nvPicPr>
          <p:blipFill>
            <a:blip r:embed="rId5"/>
            <a:srcRect t="32056"/>
            <a:stretch>
              <a:fillRect/>
            </a:stretch>
          </p:blipFill>
          <p:spPr bwMode="auto">
            <a:xfrm>
              <a:off x="7452320" y="4850983"/>
              <a:ext cx="1413267" cy="1426464"/>
            </a:xfrm>
            <a:prstGeom prst="rect">
              <a:avLst/>
            </a:prstGeom>
            <a:noFill/>
          </p:spPr>
        </p:pic>
        <p:cxnSp>
          <p:nvCxnSpPr>
            <p:cNvPr id="7" name="Straight Connector 6"/>
            <p:cNvCxnSpPr/>
            <p:nvPr/>
          </p:nvCxnSpPr>
          <p:spPr>
            <a:xfrm flipV="1">
              <a:off x="6126480" y="4727448"/>
              <a:ext cx="0" cy="84124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7020272" y="4725144"/>
              <a:ext cx="0" cy="8390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7789743" y="4725144"/>
              <a:ext cx="543269" cy="740122"/>
              <a:chOff x="7799000" y="4725144"/>
              <a:chExt cx="543269" cy="74012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7799000" y="4725144"/>
                <a:ext cx="13360" cy="74012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8339328" y="4725144"/>
                <a:ext cx="2941" cy="74012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/>
            <p:cNvGrpSpPr/>
            <p:nvPr/>
          </p:nvGrpSpPr>
          <p:grpSpPr>
            <a:xfrm>
              <a:off x="7626096" y="4509120"/>
              <a:ext cx="877824" cy="956146"/>
              <a:chOff x="7626096" y="4509120"/>
              <a:chExt cx="877824" cy="95614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8503920" y="4509120"/>
                <a:ext cx="0" cy="9561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626096" y="4509120"/>
                <a:ext cx="0" cy="9561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788737" y="4259303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 </a:t>
              </a:r>
              <a:r>
                <a:rPr lang="el-G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178802" y="4797152"/>
              <a:ext cx="78914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7771875" y="4544568"/>
              <a:ext cx="579005" cy="276999"/>
              <a:chOff x="7771875" y="4544568"/>
              <a:chExt cx="579005" cy="27699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7771875" y="4544568"/>
                <a:ext cx="57900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 </a:t>
                </a:r>
                <a:r>
                  <a:rPr lang="el-GR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r>
                  <a:rPr lang="fr-FR" sz="1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7822144" y="4797152"/>
                <a:ext cx="478467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Box 34"/>
            <p:cNvSpPr txBox="1"/>
            <p:nvPr/>
          </p:nvSpPr>
          <p:spPr>
            <a:xfrm>
              <a:off x="6263697" y="4540792"/>
              <a:ext cx="5790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 </a:t>
              </a:r>
              <a:r>
                <a:rPr lang="el-G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μ</a:t>
              </a:r>
              <a:r>
                <a:rPr lang="fr-FR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endPara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7683665" y="4589381"/>
              <a:ext cx="789149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275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9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4572"/>
            <a:ext cx="3528392" cy="264528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251520" y="3754775"/>
            <a:ext cx="82912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size:</a:t>
            </a:r>
          </a:p>
          <a:p>
            <a:pPr marL="274320" indent="-173736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scales with circulating average power</a:t>
            </a:r>
          </a:p>
          <a:p>
            <a:pPr marL="274320" indent="-173736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independent of pulse duration</a:t>
            </a:r>
          </a:p>
          <a:p>
            <a:pPr marL="100584"/>
            <a:endParaRPr lang="fr-FR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Problem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s:</a:t>
            </a:r>
            <a:endParaRPr lang="en-US" sz="16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Almost </a:t>
            </a: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no cooling by conduction because of the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vacuum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Impossible to put a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cooling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surface on the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backside of the mirrors because of their transmission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Active cooling would bring noise in the locking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instabilities</a:t>
            </a:r>
          </a:p>
          <a:p>
            <a:endParaRPr lang="fr-FR" sz="8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Solution?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Using other material for substrates like Sapphire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Cooling the mirrors’ edges via </a:t>
            </a:r>
            <a:r>
              <a:rPr lang="en-US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Peltier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effect?</a:t>
            </a:r>
          </a:p>
          <a:p>
            <a:pPr marL="457200" indent="-171450">
              <a:buFont typeface="Symbol" panose="05050102010706020507" pitchFamily="18" charset="2"/>
              <a:buChar char="Þ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But introduces a gradient…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6300192" y="6415801"/>
            <a:ext cx="20778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Pupeza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Letters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(2010)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6" y="11462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 diameter measurement behind a planar mirror</a:t>
            </a:r>
            <a:endParaRPr lang="en-US" sz="16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limitation</a:t>
            </a:r>
            <a:r>
              <a:rPr lang="en-US" dirty="0"/>
              <a:t>: </a:t>
            </a:r>
            <a:r>
              <a:rPr lang="fr-FR" dirty="0" smtClean="0"/>
              <a:t>Thermal issues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187624" y="1506270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Enhancement</a:t>
            </a: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factor:</a:t>
            </a:r>
            <a:endParaRPr lang="en-US" sz="16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1794302"/>
            <a:ext cx="987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endParaRPr lang="en-US" sz="1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8627" y="1794302"/>
            <a:ext cx="9873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1400</a:t>
            </a:r>
            <a:endParaRPr lang="en-US" sz="1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14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/>
              <a:t>limitation: </a:t>
            </a:r>
            <a:r>
              <a:rPr lang="fr-FR" dirty="0" err="1" smtClean="0"/>
              <a:t>Mirrors</a:t>
            </a:r>
            <a:r>
              <a:rPr lang="fr-FR" dirty="0" smtClean="0"/>
              <a:t> dispersion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61209" y="5836933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Jones 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(2002)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C. Petersen 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Express (2003)</a:t>
            </a:r>
            <a:endParaRPr lang="fr-FR" sz="10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6" y="1140005"/>
            <a:ext cx="5171118" cy="1498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7" y="1137717"/>
            <a:ext cx="5175038" cy="149961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2951" y="4811422"/>
            <a:ext cx="728404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separation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modes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not constant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 laser frequency comb cannot perfectly match the cavity modes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broader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spectrum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effect</a:t>
            </a:r>
            <a:endParaRPr lang="en-US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Round trip number increases with finesse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 higher is the finesse, the higher is this effect</a:t>
            </a:r>
          </a:p>
          <a:p>
            <a:endParaRPr lang="en-US" sz="8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Again, collaborations with </a:t>
            </a: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companies/laboratories for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coating development with better dispersion management</a:t>
            </a:r>
          </a:p>
          <a:p>
            <a:pPr marL="274320" indent="-171450">
              <a:buFont typeface="Wingdings" panose="05000000000000000000" pitchFamily="2" charset="2"/>
              <a:buChar char="§"/>
            </a:pP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keeping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resistant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to high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intensities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2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7122"/>
            <a:ext cx="2675078" cy="1915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24" y="1060703"/>
            <a:ext cx="2675078" cy="19159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24" y="1060703"/>
            <a:ext cx="2675078" cy="19159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" y="2982622"/>
            <a:ext cx="3819489" cy="1828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" y="2982622"/>
            <a:ext cx="3819489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" y="2982622"/>
            <a:ext cx="3819489" cy="182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64" y="2976681"/>
            <a:ext cx="3653177" cy="2738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5977" y="3007985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fr-FR" sz="1200" baseline="-25000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FR" sz="1200" dirty="0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=120 </a:t>
            </a:r>
            <a:r>
              <a:rPr lang="fr-FR" sz="1200" dirty="0" err="1" smtClean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endParaRPr lang="en-US" sz="1200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5977" y="3584049"/>
            <a:ext cx="7889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fr-FR" sz="12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</a:t>
            </a:r>
            <a:r>
              <a:rPr lang="fr-FR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 </a:t>
            </a:r>
            <a:r>
              <a:rPr lang="fr-FR" sz="1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965" y="2708920"/>
            <a:ext cx="3084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Finesse≈500, over coupling regime</a:t>
            </a:r>
            <a:endParaRPr lang="en-US" sz="16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9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>
            <a:noAutofit/>
          </a:bodyPr>
          <a:lstStyle/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pulsed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enhanced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2400" dirty="0" smtClean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locking-stabilization</a:t>
            </a:r>
            <a:endParaRPr lang="fr-FR" sz="2400" dirty="0" smtClean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&amp; limitations</a:t>
            </a: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ngoing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and future </a:t>
            </a: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Accelerators</a:t>
            </a:r>
            <a:endParaRPr lang="fr-FR" sz="2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</a:t>
            </a:r>
            <a:r>
              <a:rPr lang="fr-FR" dirty="0" err="1" smtClean="0"/>
              <a:t>xperiments</a:t>
            </a:r>
            <a:r>
              <a:rPr lang="fr-FR" dirty="0" smtClean="0"/>
              <a:t> </a:t>
            </a:r>
            <a:r>
              <a:rPr lang="fr-FR" dirty="0" err="1" smtClean="0"/>
              <a:t>related</a:t>
            </a:r>
            <a:r>
              <a:rPr lang="fr-FR" dirty="0" smtClean="0"/>
              <a:t> to </a:t>
            </a:r>
            <a:r>
              <a:rPr lang="fr-FR" dirty="0" err="1" smtClean="0"/>
              <a:t>Accelerators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2207" y="4386740"/>
            <a:ext cx="342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el-GR" sz="1600" i="1" baseline="-25000" dirty="0" smtClean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=24 MeV, 2.7×10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Pcirc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= 2.6 kW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enhancement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factor of 1200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H. Shimizu et al. </a:t>
            </a:r>
            <a:r>
              <a:rPr lang="en-US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JPSJ (2009) (Two mirrors cavity)</a:t>
            </a:r>
            <a:endParaRPr lang="fr-FR" sz="10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Akagi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NIMA (2013) (Four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Symbol"/>
              <a:buChar char="Þ"/>
            </a:pP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 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to go for an </a:t>
            </a:r>
            <a:r>
              <a:rPr lang="fr-FR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enhancement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factor of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12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088" y="3889243"/>
            <a:ext cx="6841168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Circularly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polarized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–rays sources for positron production (ATF, KEK)</a:t>
            </a:r>
          </a:p>
          <a:p>
            <a:pPr algn="ctr"/>
            <a:r>
              <a:rPr lang="fr-FR" sz="11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S. Araki et al. </a:t>
            </a:r>
            <a:r>
              <a:rPr lang="fr-FR" sz="11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Proposal</a:t>
            </a:r>
            <a:r>
              <a:rPr lang="fr-FR" sz="11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1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submited</a:t>
            </a:r>
            <a:r>
              <a:rPr lang="fr-FR" sz="11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to the ILC workshop, </a:t>
            </a:r>
            <a:r>
              <a:rPr lang="fr-FR" sz="11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Snowmass</a:t>
            </a:r>
            <a:r>
              <a:rPr lang="fr-FR" sz="11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(2005)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09" y="5357497"/>
            <a:ext cx="62673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16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el-GR" sz="1600" i="1" baseline="-250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=24 MeV,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5.6×10</a:t>
            </a:r>
            <a:r>
              <a:rPr lang="fr-FR" sz="1600" baseline="30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fr-FR" sz="1600" baseline="30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= 160 W,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fr-FR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nhancement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factor of 1000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J. Bonis et al. </a:t>
            </a:r>
            <a:r>
              <a:rPr lang="en-US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JINST (2012)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(Four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Akagi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JINST (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2012) (Four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Symbol"/>
              <a:buChar char="Þ"/>
            </a:pP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have 69 kW stable and 80 kW max </a:t>
            </a:r>
            <a:r>
              <a:rPr lang="fr-FR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enhancement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factor of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1800 (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heading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for 10</a:t>
            </a:r>
            <a:r>
              <a:rPr lang="fr-FR" sz="1200" baseline="30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Symbol"/>
              <a:buChar char="Þ"/>
            </a:pPr>
            <a:r>
              <a:rPr lang="fr-FR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Currently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being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installed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on the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accelerator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520" y="1144503"/>
            <a:ext cx="27494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Polarimetry</a:t>
            </a:r>
            <a:r>
              <a:rPr lang="fr-FR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  <a:endParaRPr lang="fr-FR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5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Abduraim</a:t>
            </a:r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Rakham</a:t>
            </a:r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talk)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Falletto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NIMA (2001)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JLab</a:t>
            </a:r>
            <a:endParaRPr lang="fr-FR" sz="10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Rakham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AIP Conf. Proc</a:t>
            </a:r>
            <a:r>
              <a:rPr lang="en-US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(2009) at </a:t>
            </a:r>
            <a:r>
              <a:rPr lang="en-US" sz="1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JLab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Baudrand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en-US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JINST (2010) </a:t>
            </a:r>
            <a:r>
              <a:rPr lang="fr-FR" sz="10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HERA, DESY</a:t>
            </a:r>
            <a:endParaRPr lang="fr-FR" sz="10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762" y="2420888"/>
            <a:ext cx="3100529" cy="11464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Laserwire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(ATF, KEK)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H. Sakai et al. NIMA (2000)</a:t>
            </a:r>
          </a:p>
          <a:p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H. Sakai et al. </a:t>
            </a:r>
            <a:r>
              <a:rPr lang="en-US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PRST: Acc. &amp; Beams (2002)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Y. Honda et al. PRL (2004)</a:t>
            </a:r>
          </a:p>
          <a:p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Design of a four 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dedicated</a:t>
            </a:r>
            <a:r>
              <a:rPr lang="fr-FR" sz="105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105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laserwire</a:t>
            </a:r>
            <a:r>
              <a:rPr lang="fr-FR" sz="105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sz="105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Rawankar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(2013)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17" y="2203914"/>
            <a:ext cx="2732229" cy="171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98" y="2203913"/>
            <a:ext cx="2356441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062" y="1074683"/>
            <a:ext cx="4100954" cy="108548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000991" y="1700808"/>
            <a:ext cx="778921" cy="288032"/>
          </a:xfrm>
          <a:prstGeom prst="straightConnector1">
            <a:avLst/>
          </a:prstGeom>
          <a:ln w="19050">
            <a:solidFill>
              <a:srgbClr val="341C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25" y="4389120"/>
            <a:ext cx="2491650" cy="1645920"/>
          </a:xfrm>
          <a:prstGeom prst="rect">
            <a:avLst/>
          </a:prstGeom>
        </p:spPr>
      </p:pic>
      <p:pic>
        <p:nvPicPr>
          <p:cNvPr id="17" name="Picture 23" descr="IMG_529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91999" y="4389120"/>
            <a:ext cx="2194801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088208" y="6004045"/>
            <a:ext cx="20329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the 2-mirrors </a:t>
            </a:r>
            <a:r>
              <a:rPr lang="fr-FR" sz="105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fr-FR" sz="105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05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sz="105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</a:t>
            </a:r>
            <a:r>
              <a:rPr lang="fr-FR" sz="105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2007)</a:t>
            </a:r>
            <a:endParaRPr lang="en-US" sz="105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5158" y="6004045"/>
            <a:ext cx="26484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of the 4-mirrors non-</a:t>
            </a:r>
            <a:r>
              <a:rPr lang="fr-FR" sz="105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</a:t>
            </a:r>
            <a:r>
              <a:rPr lang="fr-FR" sz="105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5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endParaRPr lang="fr-FR" sz="105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05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(August 2010)</a:t>
            </a:r>
            <a:endParaRPr lang="en-US" sz="105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32256" y="3919861"/>
            <a:ext cx="1431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Urakawa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4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17</a:t>
            </a:fld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Future </a:t>
            </a:r>
            <a:r>
              <a:rPr lang="fr-FR" dirty="0" err="1" smtClean="0"/>
              <a:t>projects</a:t>
            </a:r>
            <a:r>
              <a:rPr lang="fr-FR" dirty="0" smtClean="0"/>
              <a:t> </a:t>
            </a:r>
            <a:r>
              <a:rPr lang="fr-FR" dirty="0" err="1"/>
              <a:t>related</a:t>
            </a:r>
            <a:r>
              <a:rPr lang="fr-FR" dirty="0"/>
              <a:t> to </a:t>
            </a:r>
            <a:r>
              <a:rPr lang="fr-FR" dirty="0" err="1"/>
              <a:t>Accelerators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271" y="1027799"/>
            <a:ext cx="27211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HIGS2 (USA, Duke)</a:t>
            </a:r>
          </a:p>
          <a:p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16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el-GR" sz="1600" i="1" baseline="-250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=2-12 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MeV,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fr-FR" sz="1600" baseline="30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  <a:p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= 10-20 kW,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≃ 90 MHz</a:t>
            </a:r>
            <a:endParaRPr lang="fr-FR" sz="12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641" y="3296346"/>
            <a:ext cx="29966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ThomX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(France, LAL)</a:t>
            </a: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16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el-GR" sz="1600" i="1" baseline="-250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=50 </a:t>
            </a:r>
            <a:r>
              <a:rPr lang="fr-FR" sz="16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fr-FR" sz="1600" baseline="30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kW,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≃ </a:t>
            </a:r>
            <a:r>
              <a:rPr lang="en-US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34.5 MHz, </a:t>
            </a:r>
            <a:r>
              <a:rPr lang="el-GR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1032 nm</a:t>
            </a:r>
            <a:endParaRPr lang="fr-FR" sz="10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Þ"/>
            </a:pP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Runs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start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around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5841722" y="3679648"/>
            <a:ext cx="3052759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MIT Compton source (USA, MIT)</a:t>
            </a: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16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el-GR" sz="1600" i="1" baseline="-250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=3-30 </a:t>
            </a:r>
            <a:r>
              <a:rPr lang="fr-FR" sz="16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3×10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fr-FR" sz="1600" baseline="30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W,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≃ </a:t>
            </a:r>
            <a:r>
              <a:rPr lang="en-US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MHz, </a:t>
            </a:r>
            <a:r>
              <a:rPr lang="el-GR" sz="12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1032 nm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W.S. Graves et al. </a:t>
            </a:r>
            <a:r>
              <a:rPr lang="en-US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NIMA (2009)</a:t>
            </a:r>
          </a:p>
        </p:txBody>
      </p:sp>
      <p:sp>
        <p:nvSpPr>
          <p:cNvPr id="8" name="Rectangle 7"/>
          <p:cNvSpPr/>
          <p:nvPr/>
        </p:nvSpPr>
        <p:spPr>
          <a:xfrm>
            <a:off x="5841722" y="1008967"/>
            <a:ext cx="32944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Project (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KEK)</a:t>
            </a:r>
          </a:p>
          <a:p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el-GR" sz="1600" i="1" baseline="-25000" dirty="0">
                <a:solidFill>
                  <a:srgbClr val="341C75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γ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=3-30 </a:t>
            </a:r>
            <a:r>
              <a:rPr lang="fr-FR" sz="16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3×10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fr-FR" sz="1600" baseline="30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fr-FR" sz="1600" baseline="30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?, </a:t>
            </a:r>
            <a:r>
              <a:rPr lang="fr-FR" sz="12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200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≃ </a:t>
            </a:r>
            <a:r>
              <a:rPr lang="en-US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MHz, </a:t>
            </a:r>
            <a:r>
              <a:rPr lang="el-GR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2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1064 nm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22" y="4912265"/>
            <a:ext cx="2385521" cy="145437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6641" y="4610466"/>
            <a:ext cx="4729994" cy="1828800"/>
            <a:chOff x="177642" y="4364454"/>
            <a:chExt cx="4729994" cy="1828800"/>
          </a:xfrm>
        </p:grpSpPr>
        <p:pic>
          <p:nvPicPr>
            <p:cNvPr id="11" name="Picture 2" descr="C:\Dossiers\Articoli\Conferenze\IPAC11\figure\Ring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642" y="4364454"/>
              <a:ext cx="272476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 descr="rgdrgdfgd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9" r="17435"/>
            <a:stretch>
              <a:fillRect/>
            </a:stretch>
          </p:blipFill>
          <p:spPr bwMode="auto">
            <a:xfrm>
              <a:off x="2915816" y="4364454"/>
              <a:ext cx="199182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19" y="1111618"/>
            <a:ext cx="2834675" cy="131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58960" y="2435349"/>
            <a:ext cx="13195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Y. K. Wu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1722" y="1832245"/>
            <a:ext cx="2483768" cy="1748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750201" y="6423139"/>
            <a:ext cx="136287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A.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Variola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09920" y="3188924"/>
            <a:ext cx="14318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Urakawa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Espace réservé du contenu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43574"/>
          </a:xfrm>
        </p:spPr>
        <p:txBody>
          <a:bodyPr>
            <a:normAutofit/>
          </a:bodyPr>
          <a:lstStyle/>
          <a:p>
            <a:pPr marL="382500"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Enhanced cavities coupled with high average power laser an alternative to high energy laser chains but undergo different problematic.</a:t>
            </a:r>
          </a:p>
          <a:p>
            <a:pPr marL="39600" indent="0">
              <a:spcBef>
                <a:spcPts val="600"/>
              </a:spcBef>
              <a:buNone/>
            </a:pPr>
            <a:endParaRPr lang="en-US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This technique is now mature and average powers of hundred(s) of kW are almost achieved</a:t>
            </a:r>
          </a:p>
          <a:p>
            <a:pPr marL="39600" indent="0">
              <a:spcBef>
                <a:spcPts val="600"/>
              </a:spcBef>
              <a:buNone/>
            </a:pPr>
            <a:endParaRPr lang="en-US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Yet, there are still three technical limitations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 coatings damage due to peak-intensity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Thermal issue </a:t>
            </a: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due to average power</a:t>
            </a:r>
          </a:p>
          <a:p>
            <a:pPr marL="9144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Dispersion management on </a:t>
            </a:r>
            <a:r>
              <a:rPr lang="en-US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 mirrors coatings</a:t>
            </a:r>
          </a:p>
          <a:p>
            <a:pPr marL="571500" indent="0">
              <a:spcBef>
                <a:spcPts val="600"/>
              </a:spcBef>
              <a:buNone/>
            </a:pPr>
            <a:endParaRPr lang="en-US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Increasing number of projects related to accelerator start to 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</a:p>
          <a:p>
            <a:pPr marL="457200" indent="-417600">
              <a:lnSpc>
                <a:spcPct val="120000"/>
              </a:lnSpc>
              <a:spcBef>
                <a:spcPts val="600"/>
              </a:spcBef>
            </a:pPr>
            <a:endParaRPr lang="fr-FR" sz="2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8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19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  <a:r>
              <a:rPr lang="fr-FR" dirty="0" smtClean="0"/>
              <a:t> solutions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7" y="1052736"/>
            <a:ext cx="2946431" cy="21335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450" y="1052736"/>
            <a:ext cx="2621325" cy="19202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3186264"/>
            <a:ext cx="354770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Regenerative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Sprangle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JAP (1992)</a:t>
            </a:r>
            <a:endParaRPr lang="en-US" sz="10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Thermal issues in the pumped gain medium</a:t>
            </a:r>
            <a:endParaRPr 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4217" y="3024534"/>
            <a:ext cx="39597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Recirculation </a:t>
            </a:r>
            <a:r>
              <a:rPr lang="en-US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Injection </a:t>
            </a:r>
            <a:r>
              <a:rPr lang="en-US" sz="14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by Nonlinear Gating (RING)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I. Jovanovic et al. NIMA (2007)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Murokh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IPAC (2012)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fr-F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issues for </a:t>
            </a:r>
            <a:r>
              <a:rPr lang="fr-F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</a:t>
            </a: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high </a:t>
            </a:r>
            <a:r>
              <a:rPr lang="fr-F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endParaRPr lang="fr-FR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95" y="4056311"/>
            <a:ext cx="2753264" cy="19405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3608" y="6189839"/>
            <a:ext cx="1593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Enhanced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Z. Huang et al. PRL (1998)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02415" y="4365684"/>
            <a:ext cx="284334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 rate laser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chain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Tsinghua Thomson scattering X-ray </a:t>
            </a:r>
            <a:r>
              <a:rPr lang="en-US" sz="12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C. Tang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NIMA (2009)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Y. Du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en-US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Sci. </a:t>
            </a:r>
            <a:r>
              <a:rPr lang="en-US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</a:t>
            </a:r>
            <a:r>
              <a:rPr lang="en-US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(2013)</a:t>
            </a:r>
            <a:endParaRPr lang="en-US" sz="10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2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ELI-NP</a:t>
            </a:r>
          </a:p>
          <a:p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ELI-NP White Book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Large installation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Cost</a:t>
            </a:r>
            <a:endParaRPr lang="fr-FR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8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2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of Compton </a:t>
            </a:r>
            <a:r>
              <a:rPr lang="fr-FR" dirty="0" err="1" smtClean="0"/>
              <a:t>backscattering</a:t>
            </a:r>
            <a:endParaRPr lang="fr-FR" dirty="0"/>
          </a:p>
        </p:txBody>
      </p:sp>
      <p:sp>
        <p:nvSpPr>
          <p:cNvPr id="10" name="Accolade ouvrante 9"/>
          <p:cNvSpPr/>
          <p:nvPr/>
        </p:nvSpPr>
        <p:spPr>
          <a:xfrm>
            <a:off x="4885838" y="1359160"/>
            <a:ext cx="225025" cy="508182"/>
          </a:xfrm>
          <a:prstGeom prst="leftBrace">
            <a:avLst>
              <a:gd name="adj1" fmla="val 22108"/>
              <a:gd name="adj2" fmla="val 50653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ccolade ouvrante 11"/>
          <p:cNvSpPr/>
          <p:nvPr/>
        </p:nvSpPr>
        <p:spPr>
          <a:xfrm rot="16200000">
            <a:off x="5999896" y="3253841"/>
            <a:ext cx="225025" cy="782235"/>
          </a:xfrm>
          <a:prstGeom prst="leftBrace">
            <a:avLst>
              <a:gd name="adj1" fmla="val 22108"/>
              <a:gd name="adj2" fmla="val 50653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569333" y="3686556"/>
            <a:ext cx="283531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1000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High </a:t>
            </a:r>
            <a:r>
              <a:rPr lang="fr-FR" sz="1000" u="sng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000" u="sng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applications:</a:t>
            </a:r>
            <a:endParaRPr lang="en-US" sz="1000" u="sng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en-US" sz="1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Compton </a:t>
            </a:r>
            <a:r>
              <a:rPr lang="fr-FR" sz="1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polarimeter</a:t>
            </a:r>
            <a:endParaRPr lang="en-US" sz="10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fr-FR" sz="1000" b="1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/</a:t>
            </a: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collider</a:t>
            </a:r>
            <a:endParaRPr lang="fr-FR" sz="1000" dirty="0" smtClean="0">
              <a:solidFill>
                <a:srgbClr val="FF00FF"/>
              </a:solidFill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Laser </a:t>
            </a:r>
            <a:r>
              <a:rPr lang="fr-FR" sz="1000" dirty="0" err="1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wire</a:t>
            </a:r>
            <a:endParaRPr lang="fr-FR" sz="1000" dirty="0" smtClean="0">
              <a:solidFill>
                <a:srgbClr val="FF00FF"/>
              </a:solidFill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Polarized</a:t>
            </a: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positrons source</a:t>
            </a:r>
            <a:endParaRPr lang="fr-FR" sz="1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54608" y="3686556"/>
            <a:ext cx="19802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1000" u="sng" dirty="0" err="1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fr-FR" sz="1000" u="sng" dirty="0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</a:rPr>
              <a:t> X\</a:t>
            </a:r>
            <a:r>
              <a:rPr lang="fr-FR" sz="1000" b="1" u="sng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</a:t>
            </a:r>
            <a:r>
              <a:rPr lang="fr-FR" sz="1000" u="sng" dirty="0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</a:rPr>
              <a:t> applications:</a:t>
            </a:r>
            <a:endParaRPr lang="en-US" sz="1000" u="sng" dirty="0" smtClean="0">
              <a:solidFill>
                <a:srgbClr val="72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en-US" sz="1000" dirty="0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Nuclear</a:t>
            </a: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000" dirty="0" err="1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survey</a:t>
            </a:r>
            <a:endParaRPr lang="en-US" sz="1000" dirty="0" smtClean="0">
              <a:solidFill>
                <a:srgbClr val="72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Nuclear</a:t>
            </a: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fr-FR" sz="1000" dirty="0" err="1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waste</a:t>
            </a:r>
            <a:endParaRPr lang="fr-FR" sz="1000" dirty="0" smtClean="0">
              <a:solidFill>
                <a:srgbClr val="7200FF"/>
              </a:solidFill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  <a:p>
            <a:pPr>
              <a:lnSpc>
                <a:spcPts val="2000"/>
              </a:lnSpc>
            </a:pP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 management</a:t>
            </a:r>
            <a:endParaRPr lang="fr-FR" sz="1000" dirty="0">
              <a:solidFill>
                <a:srgbClr val="72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33029" y="3686556"/>
            <a:ext cx="229525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1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Low</a:t>
            </a:r>
            <a:r>
              <a:rPr lang="fr-FR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fr-FR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applications:</a:t>
            </a:r>
            <a:endParaRPr lang="en-US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Crystallography</a:t>
            </a:r>
            <a:endParaRPr lang="fr-FR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Cultural </a:t>
            </a:r>
            <a:r>
              <a:rPr lang="fr-FR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heritage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Material</a:t>
            </a: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science</a:t>
            </a:r>
          </a:p>
          <a:p>
            <a:pPr>
              <a:lnSpc>
                <a:spcPts val="2000"/>
              </a:lnSpc>
              <a:buFont typeface="Arial" pitchFamily="34" charset="0"/>
              <a:buChar char="-"/>
            </a:pP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 </a:t>
            </a:r>
            <a:r>
              <a:rPr lang="fr-FR" sz="1000" dirty="0" err="1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Symbol"/>
              </a:rPr>
              <a:t>Medical</a:t>
            </a:r>
            <a:endParaRPr lang="fr-FR" sz="1000" dirty="0" smtClean="0">
              <a:solidFill>
                <a:srgbClr val="0000FF"/>
              </a:solidFill>
              <a:latin typeface="Times New Roman" pitchFamily="18" charset="0"/>
              <a:ea typeface="Cambria Math"/>
              <a:cs typeface="Times New Roman" pitchFamily="18" charset="0"/>
              <a:sym typeface="Symbo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86763" y="2486176"/>
            <a:ext cx="1826695" cy="4108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ts val="3000"/>
              </a:lnSpc>
            </a:pP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fr-FR" sz="1000" i="1" baseline="-25000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ph</a:t>
            </a:r>
            <a:r>
              <a:rPr lang="fr-FR" sz="1000" b="1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</a:t>
            </a:r>
            <a:r>
              <a:rPr lang="fr-FR" sz="1000" dirty="0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10-100 </a:t>
            </a:r>
            <a:r>
              <a:rPr lang="fr-FR" sz="1000" dirty="0" err="1" smtClean="0">
                <a:solidFill>
                  <a:srgbClr val="00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KeV</a:t>
            </a:r>
            <a:endParaRPr lang="fr-FR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36813" y="1876994"/>
            <a:ext cx="1376645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ts val="3000"/>
              </a:lnSpc>
            </a:pP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fr-FR" sz="1000" i="1" baseline="-25000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ph</a:t>
            </a:r>
            <a:r>
              <a:rPr lang="fr-FR" sz="1000" b="1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</a:t>
            </a:r>
            <a:r>
              <a:rPr lang="fr-FR" sz="1000" dirty="0" smtClean="0">
                <a:solidFill>
                  <a:srgbClr val="72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1 MeV</a:t>
            </a:r>
            <a:endParaRPr lang="fr-FR" sz="1000" dirty="0">
              <a:solidFill>
                <a:srgbClr val="72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68253" y="1379054"/>
            <a:ext cx="1845205" cy="4108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ts val="3000"/>
              </a:lnSpc>
            </a:pP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fr-FR" sz="1000" i="1" baseline="-25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ph</a:t>
            </a:r>
            <a:r>
              <a:rPr lang="fr-FR" sz="1000" b="1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</a:t>
            </a:r>
            <a:r>
              <a:rPr lang="fr-FR" sz="1000" dirty="0" smtClean="0">
                <a:solidFill>
                  <a:srgbClr val="FF00FF"/>
                </a:solidFill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10-500 MeV</a:t>
            </a:r>
            <a:endParaRPr lang="fr-FR" sz="1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61" y="1027799"/>
            <a:ext cx="3361424" cy="2521212"/>
          </a:xfrm>
          <a:prstGeom prst="rect">
            <a:avLst/>
          </a:prstGeom>
        </p:spPr>
      </p:pic>
      <p:sp>
        <p:nvSpPr>
          <p:cNvPr id="22" name="Accolade ouvrante 9"/>
          <p:cNvSpPr/>
          <p:nvPr/>
        </p:nvSpPr>
        <p:spPr>
          <a:xfrm>
            <a:off x="4877526" y="1915711"/>
            <a:ext cx="225025" cy="508182"/>
          </a:xfrm>
          <a:prstGeom prst="leftBrace">
            <a:avLst>
              <a:gd name="adj1" fmla="val 22108"/>
              <a:gd name="adj2" fmla="val 50653"/>
            </a:avLst>
          </a:prstGeom>
          <a:ln w="38100">
            <a:solidFill>
              <a:srgbClr val="72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Accolade ouvrante 9"/>
          <p:cNvSpPr/>
          <p:nvPr/>
        </p:nvSpPr>
        <p:spPr>
          <a:xfrm>
            <a:off x="4885838" y="2481121"/>
            <a:ext cx="225025" cy="508182"/>
          </a:xfrm>
          <a:prstGeom prst="leftBrace">
            <a:avLst>
              <a:gd name="adj1" fmla="val 22108"/>
              <a:gd name="adj2" fmla="val 50653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Accolade ouvrante 11"/>
          <p:cNvSpPr/>
          <p:nvPr/>
        </p:nvSpPr>
        <p:spPr>
          <a:xfrm rot="16200000">
            <a:off x="6857249" y="3253842"/>
            <a:ext cx="225025" cy="782235"/>
          </a:xfrm>
          <a:prstGeom prst="leftBrace">
            <a:avLst>
              <a:gd name="adj1" fmla="val 22108"/>
              <a:gd name="adj2" fmla="val 50653"/>
            </a:avLst>
          </a:prstGeom>
          <a:ln w="38100">
            <a:solidFill>
              <a:srgbClr val="72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Accolade ouvrante 11"/>
          <p:cNvSpPr/>
          <p:nvPr/>
        </p:nvSpPr>
        <p:spPr>
          <a:xfrm rot="16200000">
            <a:off x="7714602" y="3249607"/>
            <a:ext cx="225025" cy="782235"/>
          </a:xfrm>
          <a:prstGeom prst="leftBrace">
            <a:avLst>
              <a:gd name="adj1" fmla="val 22108"/>
              <a:gd name="adj2" fmla="val 50653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871534" y="1018905"/>
            <a:ext cx="2404311" cy="4770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lnSpc>
                <a:spcPts val="3000"/>
              </a:lnSpc>
            </a:pP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ℏ</a:t>
            </a:r>
            <a:r>
              <a:rPr lang="fr-FR" sz="1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𝜔</a:t>
            </a:r>
            <a:r>
              <a:rPr lang="fr-FR" sz="1000" i="1" baseline="-250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laser</a:t>
            </a:r>
            <a:r>
              <a:rPr lang="fr-FR" sz="1000" dirty="0" smtClean="0"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=1.2 eV (</a:t>
            </a:r>
            <a:r>
              <a:rPr lang="el-GR" sz="1000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fr-FR" sz="1000" dirty="0">
                <a:latin typeface="Times New Roman" pitchFamily="18" charset="0"/>
                <a:cs typeface="Times New Roman" pitchFamily="18" charset="0"/>
              </a:rPr>
              <a:t>=1032 </a:t>
            </a:r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fr-FR" sz="1000" dirty="0" smtClean="0">
                <a:latin typeface="Times New Roman" pitchFamily="18" charset="0"/>
                <a:ea typeface="Cambria Math"/>
                <a:cs typeface="Times New Roman" pitchFamily="18" charset="0"/>
                <a:sym typeface="Mathematica1"/>
              </a:rPr>
              <a:t>)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9592" y="5327077"/>
                <a:ext cx="7049559" cy="6980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sSup>
                            <m:sSup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sSub>
                        <m:sSub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𝑙𝑎𝑠𝑒𝑟</m:t>
                          </m:r>
                        </m:sub>
                      </m:sSub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𝑦𝑒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sub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𝑦𝑙𝑎𝑠𝑒𝑟</m:t>
                                  </m:r>
                                </m:sub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𝑙𝑎𝑠𝑒𝑟</m:t>
                                          </m:r>
                                        </m:sub>
                                        <m:sup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sSup>
                                            <m:sSupPr>
                                              <m:ctrlP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400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sup>
                                          </m:sSup>
                                        </m:sub>
                                        <m:sup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fr-FR" sz="14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𝑙𝑎𝑠𝑒𝑟</m:t>
                                          </m:r>
                                        </m:sub>
                                        <m:sup>
                                          <m:r>
                                            <a:rPr lang="fr-FR" sz="1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fr-FR" sz="1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fr-FR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27077"/>
                <a:ext cx="7049559" cy="698076"/>
              </a:xfrm>
              <a:prstGeom prst="rect">
                <a:avLst/>
              </a:prstGeom>
              <a:blipFill rotWithShape="0">
                <a:blip r:embed="rId3"/>
                <a:stretch>
                  <a:fillRect t="-87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79512" y="2242403"/>
            <a:ext cx="49309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photons flux required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paths</a:t>
            </a:r>
            <a:endParaRPr lang="fr-FR" sz="16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fr-FR" sz="16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</a:t>
            </a:r>
          </a:p>
          <a:p>
            <a:pPr marL="457200" indent="-285750">
              <a:buFont typeface="Wingdings" panose="05000000000000000000" pitchFamily="2" charset="2"/>
              <a:buChar char="§"/>
            </a:pP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power, high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 (MHz)</a:t>
            </a:r>
          </a:p>
          <a:p>
            <a:pPr marL="640080" indent="-285750">
              <a:buFont typeface="Symbol" panose="05050102010706020507" pitchFamily="18" charset="2"/>
              <a:buChar char="Þ"/>
            </a:pPr>
            <a:r>
              <a:rPr lang="en-US" sz="1600" b="1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fr-FR" sz="1600" b="1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b="1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what enhancement cavities are </a:t>
            </a:r>
            <a:r>
              <a:rPr lang="fr-FR" sz="1600" b="1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for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632" y="5327077"/>
            <a:ext cx="910362" cy="5501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>
            <a:noAutofit/>
          </a:bodyPr>
          <a:lstStyle/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Principle of a pulsed enhanced cavity</a:t>
            </a: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 locking-stabilization</a:t>
            </a: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Current status &amp; limitations</a:t>
            </a: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en-US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Past, ongoing and future experiments related to Accelerators</a:t>
            </a:r>
            <a:endParaRPr lang="en-US" sz="2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2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Principle</a:t>
            </a:r>
            <a:r>
              <a:rPr lang="fr-FR" dirty="0"/>
              <a:t> of </a:t>
            </a:r>
            <a:r>
              <a:rPr lang="fr-FR" dirty="0" smtClean="0"/>
              <a:t>a </a:t>
            </a:r>
            <a:r>
              <a:rPr lang="fr-FR" dirty="0" err="1" smtClean="0"/>
              <a:t>pulsed</a:t>
            </a:r>
            <a:r>
              <a:rPr lang="fr-FR" dirty="0" smtClean="0"/>
              <a:t> </a:t>
            </a:r>
            <a:r>
              <a:rPr lang="fr-FR" dirty="0" err="1"/>
              <a:t>enhanced</a:t>
            </a:r>
            <a:r>
              <a:rPr lang="fr-FR" dirty="0"/>
              <a:t> </a:t>
            </a:r>
            <a:r>
              <a:rPr lang="fr-FR" dirty="0" err="1" smtClean="0"/>
              <a:t>cavity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139331" y="236188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Time domain</a:t>
            </a:r>
            <a:endParaRPr lang="en-US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84555" y="4527411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Frequency domain</a:t>
            </a:r>
            <a:endParaRPr lang="en-US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4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299321" y="2852936"/>
            <a:ext cx="388119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All the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comb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must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endParaRPr lang="fr-FR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ocked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32000"/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Feedback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degrees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6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freedom</a:t>
            </a: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20000" indent="-2160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Dilatation: </a:t>
            </a:r>
            <a:r>
              <a:rPr lang="fr-FR" sz="1600" i="1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600" i="1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rep</a:t>
            </a:r>
            <a:endParaRPr lang="fr-FR" sz="1600" i="1" baseline="-250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0000" indent="-216000">
              <a:buFont typeface="Arial" pitchFamily="34" charset="0"/>
              <a:buChar char="•"/>
            </a:pPr>
            <a:r>
              <a:rPr lang="fr-FR" sz="16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Translation: </a:t>
            </a:r>
            <a:r>
              <a:rPr lang="fr-FR" sz="1600" i="1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1600" i="1" baseline="-25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endParaRPr lang="fr-FR" sz="1600" i="1" baseline="-25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fr-FR" sz="8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feedback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done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fr-FR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>
            <a:off x="5379427" y="3476415"/>
            <a:ext cx="360040" cy="214142"/>
          </a:xfrm>
          <a:prstGeom prst="rightArrow">
            <a:avLst/>
          </a:prstGeom>
          <a:solidFill>
            <a:srgbClr val="704CD4"/>
          </a:solidFill>
          <a:ln>
            <a:solidFill>
              <a:srgbClr val="341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5378155" y="4654296"/>
            <a:ext cx="360040" cy="214142"/>
          </a:xfrm>
          <a:prstGeom prst="rightArrow">
            <a:avLst/>
          </a:prstGeom>
          <a:solidFill>
            <a:srgbClr val="704CD4"/>
          </a:solidFill>
          <a:ln>
            <a:solidFill>
              <a:srgbClr val="341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435488" y="4437112"/>
                <a:ext cx="1079655" cy="627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341C75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600" b="0" i="1" smtClean="0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/>
                                        </a:rPr>
                                        <m:t>𝑐𝑖𝑟𝑐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fr-FR" sz="1600" b="0" i="1" smtClean="0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1600" b="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b="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fr-FR" sz="1600" b="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/>
                                        </a:rPr>
                                        <m:t>𝑖𝑛𝑐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sz="1600" dirty="0" smtClean="0">
                  <a:solidFill>
                    <a:srgbClr val="341C75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488" y="4437112"/>
                <a:ext cx="1079655" cy="6279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5738195" y="6414192"/>
            <a:ext cx="27704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J. Jones et al.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Communications (2000)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4941168"/>
            <a:ext cx="5486400" cy="17467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4941168"/>
            <a:ext cx="5486400" cy="1746736"/>
          </a:xfrm>
          <a:prstGeom prst="rect">
            <a:avLst/>
          </a:prstGeom>
        </p:spPr>
      </p:pic>
      <p:sp>
        <p:nvSpPr>
          <p:cNvPr id="21" name="ZoneTexte 5"/>
          <p:cNvSpPr txBox="1"/>
          <p:nvPr/>
        </p:nvSpPr>
        <p:spPr>
          <a:xfrm>
            <a:off x="1084555" y="4527411"/>
            <a:ext cx="352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Frequency domain: frequency comb</a:t>
            </a:r>
            <a:endParaRPr lang="en-US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1196752"/>
            <a:ext cx="7918704" cy="11483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74623" y="4581831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enhancement</a:t>
            </a:r>
            <a:endParaRPr lang="en-US" sz="16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2731540"/>
            <a:ext cx="5148072" cy="13328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2731540"/>
            <a:ext cx="5148072" cy="133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1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7" grpId="0" animBg="1"/>
      <p:bldP spid="19" grpId="0" animBg="1"/>
      <p:bldP spid="20" grpId="0"/>
      <p:bldP spid="11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shemes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43952" y="4797152"/>
            <a:ext cx="51860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Alternative: Bessel-Gauss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enhancement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cavities</a:t>
            </a:r>
            <a:endParaRPr lang="fr-FR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W.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Putnam 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Express (2012)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Schimpf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Express (2012)</a:t>
            </a: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fr-FR" sz="14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scheme</a:t>
            </a:r>
            <a:endParaRPr lang="fr-FR" sz="1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Possibility</a:t>
            </a:r>
            <a:r>
              <a:rPr lang="fr-FR" sz="14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fr-FR" sz="1400" dirty="0" err="1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fr-FR" sz="14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-on 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collisions</a:t>
            </a:r>
            <a:endParaRPr lang="fr-FR" sz="16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496" y="1190088"/>
            <a:ext cx="28039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Most basic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sheme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circular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size</a:t>
            </a:r>
            <a:endParaRPr lang="fr-FR" sz="1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21678" y="1190088"/>
            <a:ext cx="26148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Linear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size</a:t>
            </a:r>
            <a:endParaRPr lang="fr-FR" sz="14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57053" y="3016703"/>
            <a:ext cx="303801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Four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mirrors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non-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planar</a:t>
            </a:r>
            <a:r>
              <a:rPr lang="fr-FR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Circular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polarization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1480" indent="-285750">
              <a:buFont typeface="Wingdings" panose="05000000000000000000" pitchFamily="2" charset="2"/>
              <a:buChar char="§"/>
            </a:pP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beam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size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Zomer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et al.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Optics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(2009)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5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077072"/>
            <a:ext cx="2518854" cy="23762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14256"/>
            <a:ext cx="2782078" cy="188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101" y="1460993"/>
            <a:ext cx="1003811" cy="4738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7430"/>
            <a:ext cx="1857984" cy="11409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537" y="5183562"/>
            <a:ext cx="876450" cy="1240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74003" y="5198913"/>
            <a:ext cx="2814421" cy="134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41212" y="6424062"/>
            <a:ext cx="15311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Courtesy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of W</a:t>
            </a:r>
            <a:r>
              <a:rPr lang="fr-FR" sz="1000" dirty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. P. 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Putnam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0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>
            <a:noAutofit/>
          </a:bodyPr>
          <a:lstStyle/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Principle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pulsed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enhanced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endParaRPr lang="fr-FR" sz="2400" dirty="0" smtClean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Cavity</a:t>
            </a:r>
            <a:r>
              <a:rPr lang="fr-FR" sz="2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locking-stabilization</a:t>
            </a:r>
            <a:endParaRPr lang="fr-FR" sz="2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&amp; limitations</a:t>
            </a:r>
          </a:p>
          <a:p>
            <a:pPr marL="457200" indent="-417600">
              <a:lnSpc>
                <a:spcPct val="200000"/>
              </a:lnSpc>
              <a:spcBef>
                <a:spcPts val="600"/>
              </a:spcBef>
            </a:pP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Past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400" dirty="0" err="1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ngoing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and future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experiments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related</a:t>
            </a:r>
            <a:r>
              <a:rPr lang="fr-FR" sz="2400" dirty="0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fr-FR" sz="2400" dirty="0" err="1" smtClean="0">
                <a:solidFill>
                  <a:srgbClr val="341C75">
                    <a:alpha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Accelerators</a:t>
            </a:r>
            <a:endParaRPr lang="fr-FR" sz="2400" dirty="0">
              <a:solidFill>
                <a:srgbClr val="341C75">
                  <a:alpha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2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Cavity</a:t>
            </a:r>
            <a:r>
              <a:rPr lang="fr-FR" dirty="0"/>
              <a:t> </a:t>
            </a:r>
            <a:r>
              <a:rPr lang="fr-FR" dirty="0" err="1" smtClean="0"/>
              <a:t>locking-stabilization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6637" y="4368029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Hänsh-Couillaud</a:t>
            </a:r>
            <a:endParaRPr lang="fr-FR" sz="14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T.W. </a:t>
            </a:r>
            <a:r>
              <a:rPr lang="fr-FR" sz="1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Hänsch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Communications (1980)</a:t>
            </a:r>
            <a:endParaRPr lang="fr-FR" sz="10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5160" y="5067536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Honda version »</a:t>
            </a:r>
          </a:p>
          <a:p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Honda et al.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Communications (2009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0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7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68219" y="5067536"/>
            <a:ext cx="2419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Tilt 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locking</a:t>
            </a:r>
            <a:endParaRPr lang="fr-FR" sz="1400" dirty="0" smtClean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Shaddock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(1999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0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68219" y="4368028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Pound-</a:t>
            </a:r>
            <a:r>
              <a:rPr lang="fr-FR" sz="1400" dirty="0" err="1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Drever</a:t>
            </a:r>
            <a:r>
              <a:rPr lang="fr-FR" sz="14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-Hall</a:t>
            </a:r>
          </a:p>
          <a:p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W. P.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Drever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(1983)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0" y="1357669"/>
            <a:ext cx="3147016" cy="235936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620886" y="1614813"/>
            <a:ext cx="163188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907704" y="1614813"/>
            <a:ext cx="163188" cy="0"/>
          </a:xfrm>
          <a:prstGeom prst="straightConnector1">
            <a:avLst/>
          </a:prstGeom>
          <a:ln w="127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176564" y="2181741"/>
            <a:ext cx="16318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31640" y="2181741"/>
            <a:ext cx="163188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419409" y="2028397"/>
                <a:ext cx="634725" cy="306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𝛿𝜈</m:t>
                          </m:r>
                        </m:num>
                        <m:den>
                          <m:r>
                            <a:rPr lang="en-US" sz="105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105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05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05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</m:oMath>
                  </m:oMathPara>
                </a14:m>
                <a:endParaRPr lang="en-US" sz="105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409" y="2028397"/>
                <a:ext cx="634725" cy="306687"/>
              </a:xfrm>
              <a:prstGeom prst="rect">
                <a:avLst/>
              </a:prstGeom>
              <a:blipFill rotWithShape="0">
                <a:blip r:embed="rId3"/>
                <a:stretch>
                  <a:fillRect l="-5769" t="-6000" r="-9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18442" y="1461469"/>
                <a:ext cx="634725" cy="306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𝛿𝜈</m:t>
                          </m:r>
                        </m:num>
                        <m:den>
                          <m:r>
                            <a:rPr lang="en-US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sz="105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105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FR" sz="105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−11</m:t>
                          </m:r>
                        </m:sup>
                      </m:sSup>
                    </m:oMath>
                  </m:oMathPara>
                </a14:m>
                <a:endParaRPr lang="en-US" sz="105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442" y="1461469"/>
                <a:ext cx="634725" cy="306687"/>
              </a:xfrm>
              <a:prstGeom prst="rect">
                <a:avLst/>
              </a:prstGeom>
              <a:blipFill rotWithShape="0">
                <a:blip r:embed="rId4"/>
                <a:stretch>
                  <a:fillRect l="-5769" t="-6000" r="-9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44982" y="1008068"/>
            <a:ext cx="242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Zoom on a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  <a:endParaRPr lang="en-US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160" y="39046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locking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fr-FR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50460" y="4273932"/>
            <a:ext cx="2892013" cy="69950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8</a:t>
            </a:fld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Pound-</a:t>
            </a:r>
            <a:r>
              <a:rPr lang="fr-FR" dirty="0" err="1" smtClean="0"/>
              <a:t>Drever</a:t>
            </a:r>
            <a:r>
              <a:rPr lang="fr-FR" dirty="0" smtClean="0"/>
              <a:t>-Hall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4460" y="6253186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W. P.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Drever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</a:t>
            </a:r>
            <a:r>
              <a:rPr lang="fr-FR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(1983</a:t>
            </a:r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fr-FR" sz="10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D. Black </a:t>
            </a:r>
            <a:r>
              <a:rPr lang="en-US" sz="1000" dirty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Am. J. Phys. 69 </a:t>
            </a:r>
            <a:r>
              <a:rPr lang="fr-FR" sz="1000" dirty="0" smtClean="0">
                <a:solidFill>
                  <a:srgbClr val="341C75"/>
                </a:solidFill>
                <a:latin typeface="Times New Roman" pitchFamily="18" charset="0"/>
                <a:cs typeface="Times New Roman" pitchFamily="18" charset="0"/>
              </a:rPr>
              <a:t>(2001)</a:t>
            </a:r>
            <a:endParaRPr lang="fr-FR" sz="1000" dirty="0">
              <a:solidFill>
                <a:srgbClr val="341C75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342180" y="1422796"/>
                <a:ext cx="1292958" cy="5095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fr-FR" sz="1600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𝑖𝑛𝑐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341C75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180" y="1422796"/>
                <a:ext cx="1292958" cy="50956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9686" y="4176636"/>
                <a:ext cx="4704177" cy="33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∝−4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  <m:r>
                        <a:rPr lang="fr-FR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func>
                        <m:funcPr>
                          <m:ctrlP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</m:e>
                          </m:d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+(2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b="0" i="0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terms</m:t>
                          </m:r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86" y="4176636"/>
                <a:ext cx="4704177" cy="339580"/>
              </a:xfrm>
              <a:prstGeom prst="rect">
                <a:avLst/>
              </a:prstGeom>
              <a:blipFill rotWithShape="0">
                <a:blip r:embed="rId3"/>
                <a:stretch>
                  <a:fillRect l="-130" r="-907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 droite 16"/>
          <p:cNvSpPr/>
          <p:nvPr/>
        </p:nvSpPr>
        <p:spPr>
          <a:xfrm>
            <a:off x="871034" y="4738476"/>
            <a:ext cx="360040" cy="214142"/>
          </a:xfrm>
          <a:prstGeom prst="rightArrow">
            <a:avLst/>
          </a:prstGeom>
          <a:solidFill>
            <a:srgbClr val="704CD4"/>
          </a:solidFill>
          <a:ln>
            <a:solidFill>
              <a:srgbClr val="341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375090" y="4660881"/>
            <a:ext cx="30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endParaRPr lang="en-US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96" y="2058161"/>
            <a:ext cx="3641290" cy="26060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96" y="2058161"/>
            <a:ext cx="3639122" cy="26070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17921" y="1115461"/>
            <a:ext cx="3004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Cavity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sz="16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58393" y="4672890"/>
            <a:ext cx="3313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PDH technique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fr-FR" sz="1600" dirty="0" smtClean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able to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imaginary</a:t>
            </a:r>
            <a:r>
              <a:rPr lang="fr-FR" sz="1600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</a:t>
            </a:r>
            <a:endParaRPr lang="en-US" sz="1600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lèche droite 16"/>
          <p:cNvSpPr/>
          <p:nvPr/>
        </p:nvSpPr>
        <p:spPr>
          <a:xfrm>
            <a:off x="5115676" y="4753129"/>
            <a:ext cx="360040" cy="214142"/>
          </a:xfrm>
          <a:prstGeom prst="rightArrow">
            <a:avLst/>
          </a:prstGeom>
          <a:solidFill>
            <a:srgbClr val="704CD4"/>
          </a:solidFill>
          <a:ln>
            <a:solidFill>
              <a:srgbClr val="341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536" y="5442853"/>
                <a:ext cx="4704177" cy="3395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∝−4</m:t>
                      </m:r>
                      <m:rad>
                        <m:radPr>
                          <m:degHide m:val="on"/>
                          <m:ctrlP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fr-FR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rad>
                      <m:r>
                        <a:rPr lang="fr-FR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d>
                        <m:dPr>
                          <m:begChr m:val="{"/>
                          <m:endChr m:val="}"/>
                          <m:ctrlP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442853"/>
                <a:ext cx="4704177" cy="339580"/>
              </a:xfrm>
              <a:prstGeom prst="rect">
                <a:avLst/>
              </a:prstGeom>
              <a:blipFill rotWithShape="0">
                <a:blip r:embed="rId6"/>
                <a:stretch>
                  <a:fillRect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07874" y="5059077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mixing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fr-FR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èche droite 16"/>
          <p:cNvSpPr/>
          <p:nvPr/>
        </p:nvSpPr>
        <p:spPr>
          <a:xfrm>
            <a:off x="1087235" y="5532120"/>
            <a:ext cx="360040" cy="214142"/>
          </a:xfrm>
          <a:prstGeom prst="rightArrow">
            <a:avLst/>
          </a:prstGeom>
          <a:solidFill>
            <a:srgbClr val="704CD4"/>
          </a:solidFill>
          <a:ln>
            <a:solidFill>
              <a:srgbClr val="341C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71161"/>
            <a:ext cx="4782312" cy="3091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71161"/>
            <a:ext cx="4782312" cy="30915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071161"/>
            <a:ext cx="4780601" cy="309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2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8" grpId="0"/>
      <p:bldP spid="21" grpId="0"/>
      <p:bldP spid="23" grpId="0"/>
      <p:bldP spid="24" grpId="0" animBg="1"/>
      <p:bldP spid="25" grpId="0"/>
      <p:bldP spid="22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39ECD-8511-4592-9A5C-CB657DDEB9C5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Coupling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7504" y="2336495"/>
                <a:ext cx="1990225" cy="3540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>
                    <a:solidFill>
                      <a:srgbClr val="341C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Criticaly </a:t>
                </a:r>
                <a:r>
                  <a:rPr lang="fr-FR" dirty="0" err="1" smtClean="0">
                    <a:solidFill>
                      <a:srgbClr val="341C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</a:t>
                </a:r>
                <a:endParaRPr lang="fr-FR" dirty="0" smtClean="0">
                  <a:solidFill>
                    <a:srgbClr val="341C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fr-FR" sz="12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2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12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sz="12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200" b="0" dirty="0" smtClean="0">
                  <a:solidFill>
                    <a:srgbClr val="341C75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=99.9%</m:t>
                      </m:r>
                    </m:oMath>
                  </m:oMathPara>
                </a14:m>
                <a:endParaRPr lang="fr-FR" sz="120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fr-FR" dirty="0">
                  <a:solidFill>
                    <a:srgbClr val="341C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>
                    <a:solidFill>
                      <a:srgbClr val="341C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Under </a:t>
                </a:r>
                <a:r>
                  <a:rPr lang="fr-FR" dirty="0" err="1">
                    <a:solidFill>
                      <a:srgbClr val="341C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</a:t>
                </a:r>
                <a:endParaRPr lang="en-US" dirty="0">
                  <a:solidFill>
                    <a:srgbClr val="341C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i="1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nary>
                        <m:naryPr>
                          <m:chr m:val="∏"/>
                          <m:ctrlP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>
                  <a:solidFill>
                    <a:srgbClr val="341C75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=99.96%; </m:t>
                      </m:r>
                      <m:sSub>
                        <m:sSubPr>
                          <m:ctrlP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=99.84%</m:t>
                      </m:r>
                    </m:oMath>
                  </m:oMathPara>
                </a14:m>
                <a:endParaRPr lang="fr-FR" sz="12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fr-FR" dirty="0">
                  <a:solidFill>
                    <a:srgbClr val="341C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fr-FR" dirty="0" smtClean="0">
                    <a:solidFill>
                      <a:srgbClr val="341C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 </a:t>
                </a:r>
                <a:r>
                  <a:rPr lang="fr-FR" dirty="0" err="1" smtClean="0">
                    <a:solidFill>
                      <a:srgbClr val="341C7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</a:t>
                </a:r>
                <a:endParaRPr lang="en-US" dirty="0">
                  <a:solidFill>
                    <a:srgbClr val="341C7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nary>
                        <m:naryPr>
                          <m:chr m:val="∏"/>
                          <m:ctrlP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fr-FR" sz="12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sz="12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sz="12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sz="1200" dirty="0" smtClean="0">
                  <a:solidFill>
                    <a:srgbClr val="341C75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fr-FR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99.84%; </m:t>
                      </m:r>
                      <m:sSub>
                        <m:sSubPr>
                          <m:ctrlPr>
                            <a:rPr lang="fr-FR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fr-FR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12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=99.9</m:t>
                      </m:r>
                      <m:r>
                        <a:rPr lang="fr-FR" sz="1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fr-FR" sz="1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fr-FR" sz="1200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36495"/>
                <a:ext cx="1990225" cy="3540777"/>
              </a:xfrm>
              <a:prstGeom prst="rect">
                <a:avLst/>
              </a:prstGeom>
              <a:blipFill rotWithShape="0">
                <a:blip r:embed="rId2"/>
                <a:stretch>
                  <a:fillRect l="-8896" t="-8434" b="-18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14" y="1623168"/>
            <a:ext cx="1003811" cy="4738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8483" y="2077695"/>
                <a:ext cx="2385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483" y="2077695"/>
                <a:ext cx="23852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5385" r="-1025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30801" y="2097017"/>
                <a:ext cx="2438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341C75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801" y="2097017"/>
                <a:ext cx="24384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000" r="-75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2" y="2492896"/>
            <a:ext cx="3805807" cy="28532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2" y="2492896"/>
            <a:ext cx="3805807" cy="2853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12" y="2492896"/>
            <a:ext cx="3805807" cy="28532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78" y="2235202"/>
            <a:ext cx="2253222" cy="16892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78" y="2235202"/>
            <a:ext cx="2253222" cy="16892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78" y="2235202"/>
            <a:ext cx="2253222" cy="16892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78" y="4048472"/>
            <a:ext cx="243933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78" y="4048472"/>
            <a:ext cx="2439330" cy="1828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578" y="4048472"/>
            <a:ext cx="2439330" cy="1828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6163" y="1196752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Matching of the mirrors’ </a:t>
            </a:r>
            <a:r>
              <a:rPr lang="en-US" dirty="0" err="1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reflectivities</a:t>
            </a:r>
            <a:endParaRPr lang="en-US" dirty="0">
              <a:solidFill>
                <a:srgbClr val="341C7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95936" y="1100177"/>
                <a:ext cx="1380763" cy="5850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sz="1600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∏"/>
                                  <m:ctrlP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fr-FR" sz="1600" i="1" smtClean="0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fr-FR" sz="1600" i="1">
                                              <a:solidFill>
                                                <a:srgbClr val="341C7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600" i="1">
                                              <a:solidFill>
                                                <a:srgbClr val="341C7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sz="1600" i="1">
                                              <a:solidFill>
                                                <a:srgbClr val="341C75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rad>
                                </m:e>
                              </m:nary>
                            </m:e>
                          </m:rad>
                        </m:num>
                        <m:den>
                          <m:r>
                            <a:rPr lang="fr-FR" sz="1600" b="0" i="1" smtClean="0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∏"/>
                              <m:ctrlP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b="0" i="1" smtClean="0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nary>
                        </m:den>
                      </m:f>
                    </m:oMath>
                  </m:oMathPara>
                </a14:m>
                <a:endParaRPr lang="en-US" sz="1600" dirty="0">
                  <a:solidFill>
                    <a:srgbClr val="341C75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100177"/>
                <a:ext cx="1380763" cy="5850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007563" y="6021969"/>
            <a:ext cx="7128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 smtClean="0">
                <a:solidFill>
                  <a:srgbClr val="341C7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power enhancement cavities, the over coupled regime is the best 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493321" y="1086872"/>
                <a:ext cx="3657150" cy="611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𝐸𝑛h𝑎𝑛𝑐𝑒𝑚𝑒𝑛𝑡</m:t>
                      </m:r>
                      <m:r>
                        <a:rPr lang="fr-FR" sz="1600" i="1">
                          <a:solidFill>
                            <a:srgbClr val="341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6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sz="16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nary>
                            <m:naryPr>
                              <m:chr m:val="∏"/>
                              <m:ctrlP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fr-FR" sz="1600" i="1">
                              <a:solidFill>
                                <a:srgbClr val="341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  <m:nary>
                            <m:naryPr>
                              <m:chr m:val="∏"/>
                              <m:ctrlP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fr-FR" sz="1600" i="1">
                                  <a:solidFill>
                                    <a:srgbClr val="341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lang="fr-FR" sz="1600" i="1">
                                      <a:solidFill>
                                        <a:srgbClr val="341C7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fr-FR" sz="1600" i="1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600" i="1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fr-FR" sz="1600" i="1">
                                          <a:solidFill>
                                            <a:srgbClr val="341C75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rad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321" y="1086872"/>
                <a:ext cx="3657150" cy="61164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9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17097</TotalTime>
  <Words>1651</Words>
  <Application>Microsoft Office PowerPoint</Application>
  <PresentationFormat>On-screen Show (4:3)</PresentationFormat>
  <Paragraphs>336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Mathematica1</vt:lpstr>
      <vt:lpstr>Symbol</vt:lpstr>
      <vt:lpstr>Times New Roman</vt:lpstr>
      <vt:lpstr>Wingdings</vt:lpstr>
      <vt:lpstr>Thème Office</vt:lpstr>
      <vt:lpstr>Enhancement cavities</vt:lpstr>
      <vt:lpstr>Applications of Compton backscattering</vt:lpstr>
      <vt:lpstr>Outlines</vt:lpstr>
      <vt:lpstr>Principle of a pulsed enhanced cavity</vt:lpstr>
      <vt:lpstr>Cavity shemes</vt:lpstr>
      <vt:lpstr>Outlines</vt:lpstr>
      <vt:lpstr>Cavity locking-stabilization</vt:lpstr>
      <vt:lpstr>Pound-Drever-Hall</vt:lpstr>
      <vt:lpstr>Coupling regime</vt:lpstr>
      <vt:lpstr>Outlines</vt:lpstr>
      <vt:lpstr>Current status</vt:lpstr>
      <vt:lpstr>1st limitation: Intra-cavity peak power </vt:lpstr>
      <vt:lpstr>2nd limitation: Thermal issues</vt:lpstr>
      <vt:lpstr>3rd limitation: Mirrors dispersion</vt:lpstr>
      <vt:lpstr>Outlines</vt:lpstr>
      <vt:lpstr>Experiments related to Accelerators</vt:lpstr>
      <vt:lpstr>Future projects related to Accelerators</vt:lpstr>
      <vt:lpstr>Summary</vt:lpstr>
      <vt:lpstr>Technical solutions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 lasers with enhanced external cavities &amp; Cavity locking-stabilization</dc:title>
  <dc:creator>Ecthelion</dc:creator>
  <cp:lastModifiedBy>Francois</cp:lastModifiedBy>
  <cp:revision>407</cp:revision>
  <dcterms:created xsi:type="dcterms:W3CDTF">2013-09-03T18:58:27Z</dcterms:created>
  <dcterms:modified xsi:type="dcterms:W3CDTF">2013-09-27T17:33:21Z</dcterms:modified>
</cp:coreProperties>
</file>