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10" r:id="rId3"/>
    <p:sldId id="485" r:id="rId4"/>
    <p:sldId id="503" r:id="rId5"/>
    <p:sldId id="483" r:id="rId6"/>
    <p:sldId id="469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500" r:id="rId15"/>
    <p:sldId id="501" r:id="rId16"/>
    <p:sldId id="502" r:id="rId17"/>
    <p:sldId id="505" r:id="rId18"/>
    <p:sldId id="504" r:id="rId19"/>
    <p:sldId id="506" r:id="rId20"/>
    <p:sldId id="507" r:id="rId21"/>
    <p:sldId id="508" r:id="rId22"/>
    <p:sldId id="509" r:id="rId23"/>
    <p:sldId id="511" r:id="rId24"/>
    <p:sldId id="512" r:id="rId25"/>
    <p:sldId id="46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66CC"/>
    <a:srgbClr val="66FF66"/>
    <a:srgbClr val="FFFF00"/>
    <a:srgbClr val="CCFF66"/>
    <a:srgbClr val="FFFF99"/>
    <a:srgbClr val="FF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5599" autoAdjust="0"/>
  </p:normalViewPr>
  <p:slideViewPr>
    <p:cSldViewPr>
      <p:cViewPr>
        <p:scale>
          <a:sx n="70" d="100"/>
          <a:sy n="70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143E2E-EC26-46D7-BB50-92D3360A0212}" type="datetime1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6C35E8-4DCA-4B9F-8AEE-63CECE236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21CEE4-0FE0-4B7C-B5A6-1C4B8A0C8E4C}" type="datetime1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741E26-0BAE-4355-9156-28C6E096D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4B4F823-E435-4533-B740-0EF766DF411A}" type="datetime1">
              <a:rPr lang="en-US" smtClean="0"/>
              <a:pPr/>
              <a:t>9/25/2013</a:t>
            </a:fld>
            <a:endParaRPr lang="en-US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A2DCD-2705-4A44-8829-4DB82A4784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2790825" y="4260850"/>
            <a:ext cx="2792413" cy="2292350"/>
            <a:chOff x="1657" y="1536"/>
            <a:chExt cx="1472" cy="1112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657" y="2111"/>
              <a:ext cx="14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 i="1" dirty="0">
                  <a:solidFill>
                    <a:srgbClr val="406AFF"/>
                  </a:solidFill>
                  <a:latin typeface="Tahoma" pitchFamily="34" charset="0"/>
                </a:rPr>
                <a:t>Optical Engines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406AFF"/>
                  </a:solidFill>
                  <a:latin typeface="Tahoma" pitchFamily="34" charset="0"/>
                </a:rPr>
                <a:t>842 S Sierra Madre St STE D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406AFF"/>
                  </a:solidFill>
                  <a:latin typeface="Tahoma" pitchFamily="34" charset="0"/>
                </a:rPr>
                <a:t>Colorado Springs CO, 80903-4100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406AFF"/>
                  </a:solidFill>
                  <a:latin typeface="Tahoma" pitchFamily="34" charset="0"/>
                </a:rPr>
                <a:t>(815) 383-8303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406AFF"/>
                  </a:solidFill>
                  <a:latin typeface="Tahoma" pitchFamily="34" charset="0"/>
                </a:rPr>
                <a:t>Don.sipes@opticalenginesinc.com</a:t>
              </a: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920" y="158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920" y="206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2448" y="1824"/>
              <a:ext cx="433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 flipV="1">
              <a:off x="2400" y="1584"/>
              <a:ext cx="48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2352" y="1536"/>
              <a:ext cx="145" cy="576"/>
            </a:xfrm>
            <a:prstGeom prst="ellipse">
              <a:avLst/>
            </a:prstGeom>
            <a:gradFill rotWithShape="0">
              <a:gsLst>
                <a:gs pos="0">
                  <a:srgbClr val="488EFF">
                    <a:gamma/>
                    <a:tint val="0"/>
                    <a:invGamma/>
                  </a:srgbClr>
                </a:gs>
                <a:gs pos="100000">
                  <a:srgbClr val="488E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488E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rot="5400000"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rot="-2674722"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rot="2725278"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rot="4151928"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rot="-15150255"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rot="-1275030"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rot="1241728">
              <a:off x="2880" y="1632"/>
              <a:ext cx="0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2889-CE14-4C31-87F1-6D38576E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8CB5-6384-497E-BFD6-8F442E72D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26ED-05F7-4E59-9C13-901D2D949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0F01F-EB87-425F-8B05-422FFB21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B17F-9646-4B2D-B442-F075E0224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A60C-BA0B-41AA-A509-14E2F7670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3EF1-96C9-4378-8B6B-5922A4624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E08C-496D-4B86-99B0-1C49B6BD6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Optical Engines, </a:t>
            </a:r>
            <a:r>
              <a:rPr lang="en-US" dirty="0" smtClean="0"/>
              <a:t>Inc</a:t>
            </a:r>
            <a:endParaRPr lang="en-US" i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0324-A59E-4147-BF91-3C065594D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Optical Engines, Inc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2222-4FE1-4CB0-8535-A35B05D9E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Optical Engines, Inc. </a:t>
            </a:r>
            <a:endParaRPr lang="en-US" i="1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4E18-F649-4980-AB79-73B23B1A7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Optical Engines, Inc. </a:t>
            </a:r>
            <a:r>
              <a:rPr lang="en-US" i="1"/>
              <a:t>Confidential and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A318-831A-4DAA-A1DB-93C9862AC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0350" y="6429375"/>
            <a:ext cx="3581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Optical Engines, Inc. </a:t>
            </a:r>
            <a:endParaRPr lang="en-US" i="1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FC7298-3380-429E-8442-FF7457D96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76225" y="1438275"/>
            <a:ext cx="6705600" cy="0"/>
          </a:xfrm>
          <a:prstGeom prst="line">
            <a:avLst/>
          </a:prstGeom>
          <a:noFill/>
          <a:ln w="76200">
            <a:solidFill>
              <a:srgbClr val="406A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4" name="Group 8"/>
          <p:cNvGrpSpPr>
            <a:grpSpLocks/>
          </p:cNvGrpSpPr>
          <p:nvPr userDrawn="1"/>
        </p:nvGrpSpPr>
        <p:grpSpPr bwMode="auto">
          <a:xfrm>
            <a:off x="6981825" y="523875"/>
            <a:ext cx="1770063" cy="1022350"/>
            <a:chOff x="4368" y="288"/>
            <a:chExt cx="1115" cy="644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368" y="720"/>
              <a:ext cx="11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 i="1">
                  <a:solidFill>
                    <a:srgbClr val="406AFF"/>
                  </a:solidFill>
                  <a:latin typeface="Tahoma" pitchFamily="34" charset="0"/>
                </a:rPr>
                <a:t>Optical Engines</a:t>
              </a: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4437" y="322"/>
              <a:ext cx="4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4437" y="665"/>
              <a:ext cx="4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4867" y="493"/>
              <a:ext cx="352" cy="1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H="1" flipV="1">
              <a:off x="4828" y="322"/>
              <a:ext cx="391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4789" y="288"/>
              <a:ext cx="117" cy="411"/>
            </a:xfrm>
            <a:prstGeom prst="ellipse">
              <a:avLst/>
            </a:prstGeom>
            <a:gradFill rotWithShape="0">
              <a:gsLst>
                <a:gs pos="0">
                  <a:srgbClr val="488EFF">
                    <a:gamma/>
                    <a:tint val="0"/>
                    <a:invGamma/>
                  </a:srgbClr>
                </a:gs>
                <a:gs pos="100000">
                  <a:srgbClr val="488E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488E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219" y="356"/>
              <a:ext cx="0" cy="2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rot="5400000">
              <a:off x="5220" y="337"/>
              <a:ext cx="0" cy="3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rot="-2674722">
              <a:off x="5219" y="356"/>
              <a:ext cx="0" cy="2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rot="2725278">
              <a:off x="5220" y="337"/>
              <a:ext cx="0" cy="3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rot="4151928">
              <a:off x="5220" y="337"/>
              <a:ext cx="0" cy="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rot="-15150255">
              <a:off x="5220" y="337"/>
              <a:ext cx="0" cy="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rot="-1275030">
              <a:off x="5219" y="356"/>
              <a:ext cx="0" cy="27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rot="1241728">
              <a:off x="5219" y="356"/>
              <a:ext cx="0" cy="27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06A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534400" cy="1470025"/>
          </a:xfrm>
        </p:spPr>
        <p:txBody>
          <a:bodyPr/>
          <a:lstStyle/>
          <a:p>
            <a:r>
              <a:rPr lang="en-US" sz="3600" b="1" dirty="0" smtClean="0"/>
              <a:t>Fiber Laser Amplifier Technology Based on Photonic Crystal Fibers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2743200"/>
            <a:ext cx="62484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rgbClr val="406AFF"/>
                </a:solidFill>
              </a:rPr>
              <a:t>Donald L Sipes, Jason D Tafoya and Daniel S Schulz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rgbClr val="406AFF"/>
                </a:solidFill>
              </a:rPr>
              <a:t>Optical Engines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Content Placeholder 311" descr="uSAT transl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86000"/>
            <a:ext cx="7651174" cy="4297363"/>
          </a:xfrm>
        </p:spPr>
      </p:pic>
      <p:sp>
        <p:nvSpPr>
          <p:cNvPr id="159" name="Title 1"/>
          <p:cNvSpPr txBox="1">
            <a:spLocks/>
          </p:cNvSpPr>
          <p:nvPr/>
        </p:nvSpPr>
        <p:spPr bwMode="auto">
          <a:xfrm>
            <a:off x="533400" y="609600"/>
            <a:ext cx="7929618" cy="5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06A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Gain Tailored uSAT Core Design</a:t>
            </a:r>
            <a:endParaRPr kumimoji="0" lang="da-DK" sz="2400" b="1" i="0" u="none" strike="noStrike" kern="0" cap="none" spc="0" normalizeH="0" baseline="0" noProof="0" dirty="0">
              <a:ln>
                <a:noFill/>
              </a:ln>
              <a:solidFill>
                <a:srgbClr val="406A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9" name="Content Placeholder 2"/>
          <p:cNvSpPr txBox="1">
            <a:spLocks/>
          </p:cNvSpPr>
          <p:nvPr/>
        </p:nvSpPr>
        <p:spPr bwMode="auto">
          <a:xfrm>
            <a:off x="571473" y="4897211"/>
            <a:ext cx="7919384" cy="136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indent="-234950">
              <a:spcBef>
                <a:spcPct val="20000"/>
              </a:spcBef>
              <a:buClr>
                <a:srgbClr val="91B7C4"/>
              </a:buClr>
              <a:buSzPct val="100000"/>
              <a:buFont typeface="Arial" pitchFamily="34" charset="0"/>
              <a:buChar char="•"/>
            </a:pPr>
            <a:r>
              <a:rPr lang="da-DK" sz="2200" smtClean="0"/>
              <a:t>A domain size of 2µm instead of 10µm improves SBS suppression. </a:t>
            </a:r>
          </a:p>
          <a:p>
            <a:pPr marL="271463" indent="-234950">
              <a:spcBef>
                <a:spcPct val="20000"/>
              </a:spcBef>
              <a:buClr>
                <a:srgbClr val="91B7C4"/>
              </a:buClr>
              <a:buSzPct val="100000"/>
              <a:buFont typeface="Arial" pitchFamily="34" charset="0"/>
              <a:buChar char="•"/>
            </a:pPr>
            <a:r>
              <a:rPr lang="da-DK" sz="2200" smtClean="0"/>
              <a:t>Six identical outer cores provide better index homogeneity.</a:t>
            </a:r>
          </a:p>
          <a:p>
            <a:pPr marL="271463" marR="0" lvl="0" indent="-234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B7C4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da-DK" sz="2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1213171" y="1911567"/>
            <a:ext cx="253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noProof="1" smtClean="0">
                <a:latin typeface="Arial" pitchFamily="34" charset="0"/>
              </a:rPr>
              <a:t>Successful SAT design</a:t>
            </a:r>
            <a:endParaRPr lang="da-DK"/>
          </a:p>
        </p:txBody>
      </p:sp>
      <p:sp>
        <p:nvSpPr>
          <p:cNvPr id="311" name="Rectangle 310"/>
          <p:cNvSpPr/>
          <p:nvPr/>
        </p:nvSpPr>
        <p:spPr>
          <a:xfrm>
            <a:off x="5244235" y="1893145"/>
            <a:ext cx="251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noProof="1" smtClean="0">
                <a:latin typeface="Arial" pitchFamily="34" charset="0"/>
              </a:rPr>
              <a:t>Improved µSAT design</a:t>
            </a:r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6096000" cy="762000"/>
          </a:xfrm>
        </p:spPr>
        <p:txBody>
          <a:bodyPr/>
          <a:lstStyle/>
          <a:p>
            <a:r>
              <a:rPr lang="en-US" b="1" dirty="0" smtClean="0"/>
              <a:t>Collaboration with Lt. Col Ben Ward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6B17F-9646-4B2D-B442-F075E02242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991225" cy="268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27" t="3122" r="5601" b="3545"/>
          <a:stretch/>
        </p:blipFill>
        <p:spPr>
          <a:xfrm>
            <a:off x="4724400" y="4102620"/>
            <a:ext cx="2647631" cy="21457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60" t="6276" r="16547" b="-1823"/>
          <a:stretch/>
        </p:blipFill>
        <p:spPr>
          <a:xfrm>
            <a:off x="1676400" y="4114800"/>
            <a:ext cx="2480339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828" y="2133600"/>
            <a:ext cx="1201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Delivered</a:t>
            </a:r>
          </a:p>
          <a:p>
            <a:pPr algn="ctr"/>
            <a:r>
              <a:rPr lang="en-US" dirty="0" smtClean="0"/>
              <a:t>uSAT Fiber</a:t>
            </a:r>
          </a:p>
          <a:p>
            <a:pPr algn="ctr"/>
            <a:r>
              <a:rPr lang="en-US" dirty="0" smtClean="0"/>
              <a:t>3 Yb-1</a:t>
            </a:r>
          </a:p>
          <a:p>
            <a:pPr algn="ctr"/>
            <a:r>
              <a:rPr lang="en-US" dirty="0" smtClean="0"/>
              <a:t>8 Yb-2</a:t>
            </a:r>
          </a:p>
          <a:p>
            <a:pPr algn="ctr"/>
            <a:r>
              <a:rPr lang="en-US" dirty="0" smtClean="0"/>
              <a:t>8 Si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1201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Simulated</a:t>
            </a:r>
          </a:p>
          <a:p>
            <a:pPr algn="ctr"/>
            <a:r>
              <a:rPr lang="en-US" dirty="0" smtClean="0"/>
              <a:t>uSAT Fiber</a:t>
            </a:r>
          </a:p>
          <a:p>
            <a:pPr algn="ctr"/>
            <a:r>
              <a:rPr lang="en-US" dirty="0" smtClean="0"/>
              <a:t>4 Yb-1</a:t>
            </a:r>
          </a:p>
          <a:p>
            <a:pPr algn="ctr"/>
            <a:r>
              <a:rPr lang="en-US" dirty="0" smtClean="0"/>
              <a:t>6 Yb-2</a:t>
            </a:r>
          </a:p>
          <a:p>
            <a:pPr algn="ctr"/>
            <a:r>
              <a:rPr lang="en-US" dirty="0" smtClean="0"/>
              <a:t>9 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2560" y="3124200"/>
            <a:ext cx="13837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uSAT</a:t>
            </a:r>
          </a:p>
          <a:p>
            <a:pPr algn="ctr"/>
            <a:r>
              <a:rPr lang="en-US" dirty="0" smtClean="0"/>
              <a:t>Shows an</a:t>
            </a:r>
          </a:p>
          <a:p>
            <a:pPr algn="ctr"/>
            <a:r>
              <a:rPr lang="en-US" dirty="0" smtClean="0"/>
              <a:t>Up to </a:t>
            </a:r>
          </a:p>
          <a:p>
            <a:pPr algn="ctr"/>
            <a:r>
              <a:rPr lang="en-US" dirty="0" smtClean="0"/>
              <a:t>7.3dB</a:t>
            </a:r>
          </a:p>
          <a:p>
            <a:pPr algn="ctr"/>
            <a:r>
              <a:rPr lang="en-US" dirty="0" smtClean="0"/>
              <a:t>SBS</a:t>
            </a:r>
          </a:p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6324600" cy="762000"/>
          </a:xfrm>
        </p:spPr>
        <p:txBody>
          <a:bodyPr/>
          <a:lstStyle/>
          <a:p>
            <a:r>
              <a:rPr lang="da-DK" b="1" dirty="0" smtClean="0"/>
              <a:t>Fiber with mode suppressing side </a:t>
            </a:r>
            <a:r>
              <a:rPr lang="da-DK" b="1" dirty="0" smtClean="0"/>
              <a:t>cores (MSS</a:t>
            </a:r>
            <a:r>
              <a:rPr lang="da-DK" b="1" dirty="0" smtClean="0"/>
              <a:t>)</a:t>
            </a:r>
            <a:endParaRPr lang="da-DK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 l="1299"/>
          <a:stretch>
            <a:fillRect/>
          </a:stretch>
        </p:blipFill>
        <p:spPr bwMode="auto">
          <a:xfrm>
            <a:off x="657547" y="1850692"/>
            <a:ext cx="4755644" cy="37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 rot="780000">
            <a:off x="2578815" y="2293822"/>
            <a:ext cx="770562" cy="297950"/>
          </a:xfrm>
          <a:prstGeom prst="ellipse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Oval 25"/>
          <p:cNvSpPr/>
          <p:nvPr/>
        </p:nvSpPr>
        <p:spPr>
          <a:xfrm rot="780000">
            <a:off x="2484639" y="2682524"/>
            <a:ext cx="770562" cy="297950"/>
          </a:xfrm>
          <a:prstGeom prst="ellipse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Oval 26"/>
          <p:cNvSpPr/>
          <p:nvPr/>
        </p:nvSpPr>
        <p:spPr>
          <a:xfrm rot="780000">
            <a:off x="2340797" y="3422267"/>
            <a:ext cx="770562" cy="297950"/>
          </a:xfrm>
          <a:prstGeom prst="ellipse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Oval 27"/>
          <p:cNvSpPr/>
          <p:nvPr/>
        </p:nvSpPr>
        <p:spPr>
          <a:xfrm rot="780000">
            <a:off x="2246621" y="3810969"/>
            <a:ext cx="770562" cy="297950"/>
          </a:xfrm>
          <a:prstGeom prst="ellipse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732926" y="3023289"/>
            <a:ext cx="82193" cy="359595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H="1" flipV="1">
            <a:off x="2632668" y="4179414"/>
            <a:ext cx="292" cy="152609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68318" y="5706070"/>
            <a:ext cx="313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Un-doped mode suppressing side core on either side of the central Yb-doped core.</a:t>
            </a:r>
            <a:endParaRPr lang="da-DK"/>
          </a:p>
        </p:txBody>
      </p:sp>
      <p:sp>
        <p:nvSpPr>
          <p:cNvPr id="36" name="TextBox 35"/>
          <p:cNvSpPr txBox="1"/>
          <p:nvPr/>
        </p:nvSpPr>
        <p:spPr>
          <a:xfrm>
            <a:off x="6051074" y="1969757"/>
            <a:ext cx="2052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First higher order mode couples out of the central core by coupling to the side core.</a:t>
            </a:r>
            <a:endParaRPr lang="da-DK"/>
          </a:p>
        </p:txBody>
      </p:sp>
      <p:sp>
        <p:nvSpPr>
          <p:cNvPr id="37" name="TextBox 36"/>
          <p:cNvSpPr txBox="1"/>
          <p:nvPr/>
        </p:nvSpPr>
        <p:spPr>
          <a:xfrm>
            <a:off x="6082893" y="3840425"/>
            <a:ext cx="2076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Due to the airhole in the center, the fundamental mode does not couple to the side core.</a:t>
            </a:r>
            <a:endParaRPr lang="da-DK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873829" y="2631967"/>
            <a:ext cx="3125038" cy="19091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" idx="1"/>
          </p:cNvCxnSpPr>
          <p:nvPr/>
        </p:nvCxnSpPr>
        <p:spPr>
          <a:xfrm flipH="1" flipV="1">
            <a:off x="2666163" y="3760734"/>
            <a:ext cx="3416730" cy="81835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019800" cy="762000"/>
          </a:xfrm>
        </p:spPr>
        <p:txBody>
          <a:bodyPr/>
          <a:lstStyle/>
          <a:p>
            <a:r>
              <a:rPr lang="en-US" dirty="0" smtClean="0"/>
              <a:t>Passive MSS fiber tests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6B17F-9646-4B2D-B442-F075E02242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2" descr="F:\PCF Production\Fibre characterization\CF1901-CF1950\CF1943\110708-2\NF\110708-02-cf1943-s0000-e0002-hi1060-40x-mirrors-pol-10x-2m-10xMO-Ocoil28cm-1064nm-min040_0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713" y="2419350"/>
            <a:ext cx="3240087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PCF Production\Fibre characterization\CF1901-CF1950\CF1943\110708-2\NF\110708-02-cf1943-s0000-e0002-hi1060-40x-mirrors-pol-10x-2m-10xMO-Ocoil28cm-1064nm-max355_0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455863"/>
            <a:ext cx="324008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68363" y="2105025"/>
            <a:ext cx="3046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/>
              <a:t>Slow axis, 1064nm, Ø28cm coil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213350" y="2078038"/>
            <a:ext cx="3003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Fast axis, 1064nm, Ø28cm coil</a:t>
            </a:r>
            <a:endParaRPr lang="en-US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659188" y="1530350"/>
            <a:ext cx="1836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Same seed power</a:t>
            </a:r>
            <a:endParaRPr lang="en-US"/>
          </a:p>
        </p:txBody>
      </p:sp>
      <p:sp>
        <p:nvSpPr>
          <p:cNvPr id="11" name="Right Brace 13"/>
          <p:cNvSpPr>
            <a:spLocks/>
          </p:cNvSpPr>
          <p:nvPr/>
        </p:nvSpPr>
        <p:spPr bwMode="auto">
          <a:xfrm rot="-5400000">
            <a:off x="4400550" y="204788"/>
            <a:ext cx="365125" cy="3600450"/>
          </a:xfrm>
          <a:prstGeom prst="rightBrace">
            <a:avLst>
              <a:gd name="adj1" fmla="val 83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57200"/>
            <a:ext cx="6324600" cy="762000"/>
          </a:xfrm>
        </p:spPr>
        <p:txBody>
          <a:bodyPr/>
          <a:lstStyle/>
          <a:p>
            <a:r>
              <a:rPr lang="en-US" b="1" dirty="0" smtClean="0"/>
              <a:t>Etched Air Taper Combiner for Large Diameter PCF Fiber</a:t>
            </a:r>
            <a:endParaRPr lang="en-US" b="1" dirty="0"/>
          </a:p>
        </p:txBody>
      </p:sp>
      <p:pic>
        <p:nvPicPr>
          <p:cNvPr id="9" name="Content Placeholder 8" descr="Combiner Schemat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557" y="1981200"/>
            <a:ext cx="8052885" cy="42973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6B17F-9646-4B2D-B442-F075E02242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477000" cy="762000"/>
          </a:xfrm>
        </p:spPr>
        <p:txBody>
          <a:bodyPr/>
          <a:lstStyle/>
          <a:p>
            <a:r>
              <a:rPr lang="en-US" b="1" dirty="0" smtClean="0"/>
              <a:t>Etched Air Taper Combiner Fabrication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6B17F-9646-4B2D-B442-F075E02242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522713"/>
            <a:ext cx="7924799" cy="20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10000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2830286" cy="2743200"/>
          </a:xfrm>
          <a:prstGeom prst="rect">
            <a:avLst/>
          </a:prstGeom>
        </p:spPr>
      </p:pic>
      <p:pic>
        <p:nvPicPr>
          <p:cNvPr id="8" name="Picture 7" descr="1810-1320 Bundle Endface 20130422002.JPG"/>
          <p:cNvPicPr>
            <a:picLocks noChangeAspect="1"/>
          </p:cNvPicPr>
          <p:nvPr/>
        </p:nvPicPr>
        <p:blipFill>
          <a:blip r:embed="rId4" cstate="print"/>
          <a:srcRect t="15217" r="48333" b="15217"/>
          <a:stretch>
            <a:fillRect/>
          </a:stretch>
        </p:blipFill>
        <p:spPr>
          <a:xfrm>
            <a:off x="3429000" y="1676400"/>
            <a:ext cx="2966720" cy="2871019"/>
          </a:xfrm>
          <a:prstGeom prst="rect">
            <a:avLst/>
          </a:prstGeom>
        </p:spPr>
      </p:pic>
      <p:pic>
        <p:nvPicPr>
          <p:cNvPr id="9" name="Picture 8" descr="Post Splice.jpg"/>
          <p:cNvPicPr>
            <a:picLocks noChangeAspect="1"/>
          </p:cNvPicPr>
          <p:nvPr/>
        </p:nvPicPr>
        <p:blipFill>
          <a:blip r:embed="rId5" cstate="print"/>
          <a:srcRect l="33611" t="25556" r="25138" b="25555"/>
          <a:stretch>
            <a:fillRect/>
          </a:stretch>
        </p:blipFill>
        <p:spPr>
          <a:xfrm>
            <a:off x="6400800" y="1676400"/>
            <a:ext cx="2057400" cy="18288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Combiner Fabrication Results:</a:t>
            </a:r>
            <a:br>
              <a:rPr lang="en-US" dirty="0" smtClean="0"/>
            </a:br>
            <a:r>
              <a:rPr lang="en-US" dirty="0" smtClean="0"/>
              <a:t>2 Combiners Fabricated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6B17F-9646-4B2D-B442-F075E02242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886200"/>
          <a:ext cx="7238999" cy="1524000"/>
        </p:xfrm>
        <a:graphic>
          <a:graphicData uri="http://schemas.openxmlformats.org/drawingml/2006/table">
            <a:tbl>
              <a:tblPr/>
              <a:tblGrid>
                <a:gridCol w="1118219"/>
                <a:gridCol w="734036"/>
                <a:gridCol w="895883"/>
                <a:gridCol w="896701"/>
                <a:gridCol w="896701"/>
                <a:gridCol w="896701"/>
                <a:gridCol w="810159"/>
                <a:gridCol w="9905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Pump Port Loss (dB)</a:t>
                      </a:r>
                      <a:endParaRPr lang="en-US" sz="16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Average</a:t>
                      </a:r>
                      <a:endParaRPr lang="en-US" sz="16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Port #</a:t>
                      </a:r>
                      <a:endParaRPr lang="en-US" sz="14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4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Combiner 1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.21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0.10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0.14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0.13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0.08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0.09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.125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Combiner 2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0.14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0.12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0.17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0.15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0.11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Arial"/>
                        </a:rPr>
                        <a:t>0.08</a:t>
                      </a:r>
                      <a:endParaRPr lang="en-US" sz="14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.128</a:t>
                      </a:r>
                      <a:endParaRPr lang="en-US" sz="14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G_254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676400"/>
            <a:ext cx="5486400" cy="2105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5486400"/>
            <a:ext cx="713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   Combiner Pump efficiency at 97%  - 60W heat load at 2kW Pump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   PER:  20dB  - Signal Efficiency Difficult to measure</a:t>
            </a:r>
            <a:endParaRPr lang="en-US" sz="1800" i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Fiber PCF Cleaving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80324-A59E-4147-BF91-3C065594D5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NKTJason4 (2)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3433" y="1600200"/>
            <a:ext cx="3946161" cy="2971800"/>
          </a:xfrm>
          <a:prstGeom prst="rect">
            <a:avLst/>
          </a:prstGeom>
        </p:spPr>
      </p:pic>
      <p:pic>
        <p:nvPicPr>
          <p:cNvPr id="6" name="Picture 5" descr="Sample6-Surface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3810000" cy="2905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4572000"/>
            <a:ext cx="3354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40/500 um PCF Web clad (2008)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40/525 um PCF Web Clad (2012)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40/200 um PCF beam Clad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All Excellent Cleaves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495800"/>
            <a:ext cx="403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All Fibers delivered for this program are 40/530/875 with Beam type Air Clad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All have 20-30um Center Protrusion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562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Optical Engines has developed a “reinforcing” cleaving process that reduces protrusion to approximately 10um.   Sufficient to progress – yet improvement is needed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PCF Passive – PCF Active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Fiber </a:t>
            </a:r>
            <a:r>
              <a:rPr lang="en-US" dirty="0" smtClean="0"/>
              <a:t>Splice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80324-A59E-4147-BF91-3C065594D5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Pre Splice.jpg"/>
          <p:cNvPicPr>
            <a:picLocks noChangeAspect="1"/>
          </p:cNvPicPr>
          <p:nvPr/>
        </p:nvPicPr>
        <p:blipFill>
          <a:blip r:embed="rId2" cstate="print"/>
          <a:srcRect t="27778" b="30000"/>
          <a:stretch>
            <a:fillRect/>
          </a:stretch>
        </p:blipFill>
        <p:spPr>
          <a:xfrm>
            <a:off x="1066800" y="1600200"/>
            <a:ext cx="4876800" cy="1544320"/>
          </a:xfrm>
          <a:prstGeom prst="rect">
            <a:avLst/>
          </a:prstGeom>
        </p:spPr>
      </p:pic>
      <p:pic>
        <p:nvPicPr>
          <p:cNvPr id="6" name="Picture 5" descr="Arc Time 1.jpg"/>
          <p:cNvPicPr>
            <a:picLocks noChangeAspect="1"/>
          </p:cNvPicPr>
          <p:nvPr/>
        </p:nvPicPr>
        <p:blipFill>
          <a:blip r:embed="rId3" cstate="print"/>
          <a:srcRect t="28889" b="30000"/>
          <a:stretch>
            <a:fillRect/>
          </a:stretch>
        </p:blipFill>
        <p:spPr>
          <a:xfrm>
            <a:off x="1066800" y="3223895"/>
            <a:ext cx="4876800" cy="1503680"/>
          </a:xfrm>
          <a:prstGeom prst="rect">
            <a:avLst/>
          </a:prstGeom>
        </p:spPr>
      </p:pic>
      <p:pic>
        <p:nvPicPr>
          <p:cNvPr id="7" name="Picture 6" descr="Post Splice.jpg"/>
          <p:cNvPicPr>
            <a:picLocks noChangeAspect="1"/>
          </p:cNvPicPr>
          <p:nvPr/>
        </p:nvPicPr>
        <p:blipFill>
          <a:blip r:embed="rId4" cstate="print"/>
          <a:srcRect t="30000" b="28889"/>
          <a:stretch>
            <a:fillRect/>
          </a:stretch>
        </p:blipFill>
        <p:spPr>
          <a:xfrm>
            <a:off x="1066800" y="4800600"/>
            <a:ext cx="4876800" cy="1503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5814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97.4% Pump Efficiency</a:t>
            </a:r>
          </a:p>
          <a:p>
            <a:r>
              <a:rPr lang="en-US" sz="1800" b="1" dirty="0" smtClean="0"/>
              <a:t>95.2% Signal Efficiency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14486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No Detectable</a:t>
            </a:r>
          </a:p>
          <a:p>
            <a:r>
              <a:rPr lang="en-US" sz="1800" b="1" dirty="0" smtClean="0"/>
              <a:t>Air Hole Collapse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98120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Improve Cleaving</a:t>
            </a:r>
          </a:p>
          <a:p>
            <a:r>
              <a:rPr lang="en-US" sz="1800" b="1" dirty="0" smtClean="0"/>
              <a:t>Process to </a:t>
            </a:r>
          </a:p>
          <a:p>
            <a:r>
              <a:rPr lang="en-US" sz="1800" b="1" dirty="0" smtClean="0"/>
              <a:t>10um Protrusion</a:t>
            </a:r>
            <a:endParaRPr lang="en-US" sz="1800" b="1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Amplifier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80324-A59E-4147-BF91-3C065594D5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33121" name="Picture 1" descr="C:\Users\Don Sipes\Documents\HEL-JTO\Reports\11 April 2013\IMG_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3058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447800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Fiber Coupled Pumps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43000" y="1752600"/>
            <a:ext cx="609600" cy="685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533400" cy="9144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21" idx="3"/>
          </p:cNvCxnSpPr>
          <p:nvPr/>
        </p:nvCxnSpPr>
        <p:spPr bwMode="auto">
          <a:xfrm flipV="1">
            <a:off x="2378033" y="3505200"/>
            <a:ext cx="1203367" cy="10836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7924800" y="1600200"/>
            <a:ext cx="381000" cy="1219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276600" y="1676400"/>
            <a:ext cx="838200" cy="381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191000" y="3276600"/>
            <a:ext cx="990600" cy="1066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962400" y="2971800"/>
            <a:ext cx="3312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PCF Fiber on Water cooled Ring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5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PCF P to PCF A Splice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1371600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Fiber Output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4419600"/>
            <a:ext cx="17684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Pump Combiner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334000" y="2362200"/>
            <a:ext cx="1219200" cy="5334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57200" y="5257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The first fiber to be integrated is the AFRL2 SAT Fiber.  This fiber does not have Coil Control, so it needs to be mounted on a large water cooled ring.  The remaining fibers have coil control and can be mounted in the spiral mount</a:t>
            </a:r>
            <a:endParaRPr lang="en-US" b="1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Amplifier Design goals</a:t>
            </a:r>
          </a:p>
          <a:p>
            <a:r>
              <a:rPr lang="en-US" dirty="0" smtClean="0"/>
              <a:t>PCF Fiber</a:t>
            </a:r>
          </a:p>
          <a:p>
            <a:r>
              <a:rPr lang="en-US" dirty="0" smtClean="0"/>
              <a:t>Monolithic Components</a:t>
            </a:r>
          </a:p>
          <a:p>
            <a:r>
              <a:rPr lang="en-US" dirty="0" smtClean="0"/>
              <a:t>Amplifier Design</a:t>
            </a:r>
          </a:p>
          <a:p>
            <a:r>
              <a:rPr lang="en-US" dirty="0" smtClean="0"/>
              <a:t>Pulsed Amplifiers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Optical Engines, Inc. </a:t>
            </a:r>
            <a:r>
              <a:rPr lang="en-US" i="1" smtClean="0"/>
              <a:t>Confidential and Proprietary</a:t>
            </a:r>
            <a:endParaRPr lang="en-US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3X fiber Coupled Stacks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80324-A59E-4147-BF91-3C065594D5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77154" name="Picture 2" descr="C:\Users\Don Sipes\Documents\HEL-JTO\Reports\11 April 2013\IMG_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477000" cy="3581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334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 3.8kW of available Laser Diode power, 1.8 – 2 kW of fiber coupled power into 6 400um.22NA fibers.  Working to achieve over 3kW. 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Possibilities:  over 4kW fiber coupled pump,  factor of 2-3 size reduction. Costs below $10/W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219200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 Outputs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257800" y="1600200"/>
            <a:ext cx="609600" cy="685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096000" y="1676400"/>
            <a:ext cx="838200" cy="2209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AFRL2 PCF Fiber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80324-A59E-4147-BF91-3C065594D5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1" y="2590801"/>
          <a:ext cx="6019798" cy="322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71"/>
                <a:gridCol w="859971"/>
                <a:gridCol w="859971"/>
                <a:gridCol w="859971"/>
                <a:gridCol w="859971"/>
                <a:gridCol w="816974"/>
                <a:gridCol w="902969"/>
              </a:tblGrid>
              <a:tr h="6335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4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Pump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(W)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(W)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BWD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uW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PER*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(dB)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(U)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(V)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Absorbed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Pump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(W)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47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46.2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38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11.46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/>
                      </a:r>
                      <a:br>
                        <a:rPr lang="en-US" sz="1600"/>
                      </a:b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/>
                      </a:r>
                      <a:br>
                        <a:rPr lang="en-US" sz="1600"/>
                      </a:b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78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51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80.8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38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11.94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/>
                      </a:r>
                      <a:br>
                        <a:rPr lang="en-US" sz="1600"/>
                      </a:b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/>
                      </a:r>
                      <a:br>
                        <a:rPr lang="en-US" sz="1600"/>
                      </a:b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01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153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153.4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12.64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1.23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1.17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01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255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239.5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12.66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1.21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1.14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252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362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314.2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53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12.77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1.19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1.14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284</a:t>
                      </a:r>
                    </a:p>
                  </a:txBody>
                  <a:tcPr/>
                </a:tc>
              </a:tr>
              <a:tr h="36201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470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382.2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140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12.33</a:t>
                      </a:r>
                      <a:endParaRPr lang="en-US" sz="160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1.19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1.13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447800"/>
            <a:ext cx="5657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At “Bring Up” stage to Check for thermal performance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20m AFRL2 SAT  GT fiber, Co pumped – Monolithic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&gt; 80% Slope Efficiency  -  150 and 600MHz Modulation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SBS – MI:  Begin to see first signs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6080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* PER Might be affected by slight amount of cladding light </a:t>
            </a:r>
            <a:endParaRPr lang="en-US" b="1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AFRL2 PCF Fiber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80324-A59E-4147-BF91-3C065594D5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7874" name="Picture 2" descr="C:\Users\Don Sipes\Documents\HEL-JTO\Reports\11 April 2013\CombinerOpen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438400"/>
            <a:ext cx="2514600" cy="2514600"/>
          </a:xfrm>
          <a:prstGeom prst="rect">
            <a:avLst/>
          </a:prstGeom>
          <a:noFill/>
        </p:spPr>
      </p:pic>
      <p:pic>
        <p:nvPicPr>
          <p:cNvPr id="207875" name="Picture 3" descr="C:\Users\Don Sipes\Documents\HEL-JTO\Reports\11 April 2013\Endcap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1750" y="2438400"/>
            <a:ext cx="2514600" cy="2514600"/>
          </a:xfrm>
          <a:prstGeom prst="rect">
            <a:avLst/>
          </a:prstGeom>
          <a:noFill/>
        </p:spPr>
      </p:pic>
      <p:pic>
        <p:nvPicPr>
          <p:cNvPr id="207876" name="Picture 4" descr="C:\Users\Don Sipes\Documents\HEL-JTO\Reports\11 April 2013\SpliceProtector5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564" y="2438400"/>
            <a:ext cx="25146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74058" y="20632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Combiner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7266" y="2063234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PCF P-A Splice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98640" y="20632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End Cap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524000"/>
            <a:ext cx="3637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@  500w Input 976 nm Pump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6445" y="510540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96% Pump Efficiency</a:t>
            </a:r>
          </a:p>
          <a:p>
            <a:r>
              <a:rPr lang="en-US" sz="1800" b="1" dirty="0" smtClean="0"/>
              <a:t>60% Signal Efficiency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94129" y="51054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97.4% Pump Efficiency</a:t>
            </a:r>
          </a:p>
          <a:p>
            <a:r>
              <a:rPr lang="en-US" sz="1800" b="1" dirty="0" smtClean="0"/>
              <a:t>95.2% Signal Efficiency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56075" y="51054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~ 20W unabsorbed Pump</a:t>
            </a:r>
          </a:p>
          <a:p>
            <a:pPr algn="ctr"/>
            <a:r>
              <a:rPr lang="en-US" sz="1800" b="1" dirty="0" smtClean="0"/>
              <a:t>10% of Signal in Cladding</a:t>
            </a:r>
            <a:endParaRPr lang="en-US" sz="1800" b="1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Pulsed PCF Amplifier Stage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Optical Engines, Inc</a:t>
            </a:r>
            <a:endParaRPr lang="en-US" i="1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41852"/>
            <a:ext cx="9144000" cy="397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1981200"/>
            <a:ext cx="213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1-3m Passive PCF Delivery Cable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Both Worlds Amplifier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PCF Fiber Amplifiers</a:t>
            </a:r>
          </a:p>
          <a:p>
            <a:pPr lvl="2"/>
            <a:r>
              <a:rPr lang="en-US" dirty="0" smtClean="0"/>
              <a:t>500uj in </a:t>
            </a:r>
            <a:r>
              <a:rPr lang="en-US" dirty="0" err="1" smtClean="0"/>
              <a:t>nsec</a:t>
            </a:r>
            <a:r>
              <a:rPr lang="en-US" dirty="0" smtClean="0"/>
              <a:t> pulses</a:t>
            </a:r>
          </a:p>
          <a:p>
            <a:pPr lvl="2"/>
            <a:r>
              <a:rPr lang="en-US" dirty="0" err="1" smtClean="0"/>
              <a:t>Femtoseconds</a:t>
            </a:r>
            <a:r>
              <a:rPr lang="en-US" dirty="0" smtClean="0"/>
              <a:t> to CW</a:t>
            </a:r>
          </a:p>
          <a:p>
            <a:pPr lvl="2"/>
            <a:r>
              <a:rPr lang="en-US" dirty="0" smtClean="0"/>
              <a:t>Doesn’t need coiling for mode control</a:t>
            </a:r>
          </a:p>
          <a:p>
            <a:pPr lvl="2"/>
            <a:r>
              <a:rPr lang="en-US" dirty="0" smtClean="0"/>
              <a:t>Active and Passive Delivery Cables</a:t>
            </a:r>
          </a:p>
          <a:p>
            <a:r>
              <a:rPr lang="en-US" dirty="0" smtClean="0"/>
              <a:t>Fiber Pumping</a:t>
            </a:r>
          </a:p>
          <a:p>
            <a:r>
              <a:rPr lang="en-US" dirty="0" smtClean="0"/>
              <a:t>Can Remote pumps for bulk stages and deliver via fiber.  </a:t>
            </a:r>
          </a:p>
          <a:p>
            <a:r>
              <a:rPr lang="en-US" dirty="0" smtClean="0"/>
              <a:t>Bulk amplifier is a rod in the bundle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PCF Amplifiers have many Design “Handles”</a:t>
            </a:r>
            <a:endParaRPr lang="en-US" dirty="0" smtClean="0"/>
          </a:p>
          <a:p>
            <a:pPr lvl="1"/>
            <a:r>
              <a:rPr lang="en-US" dirty="0" smtClean="0"/>
              <a:t>Pumping Options to kW</a:t>
            </a:r>
            <a:endParaRPr lang="en-US" dirty="0" smtClean="0"/>
          </a:p>
          <a:p>
            <a:pPr lvl="1"/>
            <a:r>
              <a:rPr lang="en-US" dirty="0" smtClean="0"/>
              <a:t>Wide Array of Seed Options</a:t>
            </a:r>
            <a:endParaRPr lang="en-US" dirty="0" smtClean="0"/>
          </a:p>
          <a:p>
            <a:pPr lvl="1"/>
            <a:r>
              <a:rPr lang="en-US" dirty="0" smtClean="0"/>
              <a:t>Wide Array of Input and Output Options</a:t>
            </a:r>
          </a:p>
          <a:p>
            <a:pPr lvl="1"/>
            <a:r>
              <a:rPr lang="en-US" dirty="0" smtClean="0"/>
              <a:t>High Degree of Hybrid Options</a:t>
            </a:r>
          </a:p>
          <a:p>
            <a:pPr lvl="1"/>
            <a:r>
              <a:rPr lang="en-US" dirty="0" smtClean="0"/>
              <a:t>Wide array of integration options</a:t>
            </a:r>
          </a:p>
          <a:p>
            <a:r>
              <a:rPr lang="en-US" dirty="0" smtClean="0"/>
              <a:t>Need to look at the whole pulse generation system</a:t>
            </a:r>
            <a:endParaRPr lang="en-US" dirty="0" smtClean="0"/>
          </a:p>
          <a:p>
            <a:r>
              <a:rPr lang="en-US" dirty="0" smtClean="0"/>
              <a:t>Call Us!</a:t>
            </a:r>
            <a:endParaRPr lang="en-US" dirty="0" smtClean="0"/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Optical Engines, Inc. </a:t>
            </a:r>
            <a:r>
              <a:rPr lang="en-US" i="1" smtClean="0"/>
              <a:t>Confidential and Proprietary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Engines Inc.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47801"/>
            <a:ext cx="7543800" cy="3276599"/>
          </a:xfrm>
        </p:spPr>
        <p:txBody>
          <a:bodyPr/>
          <a:lstStyle/>
          <a:p>
            <a:r>
              <a:rPr lang="en-US" sz="2000" dirty="0" smtClean="0"/>
              <a:t>Founded 2004 in Crystal Lake, IL</a:t>
            </a:r>
          </a:p>
          <a:p>
            <a:r>
              <a:rPr lang="en-US" sz="2000" dirty="0" smtClean="0"/>
              <a:t>6 Full and Part time Employees</a:t>
            </a:r>
          </a:p>
          <a:p>
            <a:r>
              <a:rPr lang="en-US" sz="2000" dirty="0" smtClean="0"/>
              <a:t>Background</a:t>
            </a:r>
          </a:p>
          <a:p>
            <a:pPr lvl="1"/>
            <a:r>
              <a:rPr lang="en-US" sz="1800" dirty="0" smtClean="0"/>
              <a:t>Novel Fiber Devices, Fiber Lasers and Mid IR lasers</a:t>
            </a:r>
          </a:p>
          <a:p>
            <a:pPr lvl="1"/>
            <a:r>
              <a:rPr lang="en-US" sz="1800" dirty="0" smtClean="0"/>
              <a:t>First SSL Pumped by BA Diode (1984)</a:t>
            </a:r>
          </a:p>
          <a:p>
            <a:pPr lvl="2"/>
            <a:r>
              <a:rPr lang="en-US" sz="1600" dirty="0" smtClean="0"/>
              <a:t>532nm:  5mW @ $15k (1987) to 100mw @$80 today</a:t>
            </a:r>
          </a:p>
          <a:p>
            <a:pPr lvl="1"/>
            <a:r>
              <a:rPr lang="en-US" sz="1800" dirty="0" smtClean="0"/>
              <a:t>First </a:t>
            </a:r>
            <a:r>
              <a:rPr lang="en-US" sz="1800" dirty="0" err="1" smtClean="0"/>
              <a:t>YbEr</a:t>
            </a:r>
            <a:r>
              <a:rPr lang="en-US" sz="1800" dirty="0" smtClean="0"/>
              <a:t> Amp: </a:t>
            </a:r>
          </a:p>
          <a:p>
            <a:pPr lvl="2"/>
            <a:r>
              <a:rPr lang="en-US" sz="1600" dirty="0" smtClean="0"/>
              <a:t> 21dBm @ $95k (1992) to 32dBm @ $3k today</a:t>
            </a:r>
          </a:p>
          <a:p>
            <a:pPr lvl="1"/>
            <a:r>
              <a:rPr lang="en-US" sz="2000" dirty="0" smtClean="0"/>
              <a:t>Largest Distributed Amplifier Systems (Verizon)</a:t>
            </a:r>
          </a:p>
          <a:p>
            <a:r>
              <a:rPr lang="en-US" sz="2400" dirty="0" smtClean="0"/>
              <a:t>Device Types</a:t>
            </a:r>
            <a:endParaRPr lang="en-US" sz="2400" dirty="0" smtClean="0"/>
          </a:p>
          <a:p>
            <a:pPr lvl="1"/>
            <a:r>
              <a:rPr lang="en-US" sz="2000" dirty="0" smtClean="0"/>
              <a:t>Multi Fiber Pumps and Combined Pumps to over 2kW</a:t>
            </a:r>
            <a:endParaRPr lang="en-US" sz="2000" dirty="0" smtClean="0"/>
          </a:p>
          <a:p>
            <a:pPr lvl="1"/>
            <a:r>
              <a:rPr lang="en-US" sz="2000" dirty="0" smtClean="0"/>
              <a:t>Co and Counter Pump Combiners</a:t>
            </a:r>
            <a:endParaRPr lang="en-US" sz="2000" dirty="0" smtClean="0"/>
          </a:p>
          <a:p>
            <a:pPr lvl="1"/>
            <a:r>
              <a:rPr lang="en-US" sz="2000" dirty="0" smtClean="0"/>
              <a:t>Fiber Amplifier Harnesses and Complete Amplifiers</a:t>
            </a:r>
            <a:endParaRPr lang="en-US" sz="2000" dirty="0" smtClean="0"/>
          </a:p>
          <a:p>
            <a:pPr lvl="1"/>
            <a:r>
              <a:rPr lang="en-US" sz="2000" dirty="0" smtClean="0"/>
              <a:t>Seed Sources</a:t>
            </a:r>
            <a:endParaRPr lang="en-US" sz="2000" dirty="0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>
            <a:off x="685800" y="3774557"/>
            <a:ext cx="7467600" cy="604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MOPA Hybrid Lasers 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006" y="1600200"/>
            <a:ext cx="7727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Diode Laser Seed  -  Compact, Narrow Linewidth, High Speed Modulation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 Fiber Laser Mid Stage – High Gain, Flexible Beam path High Average Power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 Bulk Amplifier Stage -  Low Gain, High Energy Storage,  High Hold off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33400" y="3512404"/>
            <a:ext cx="990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Seed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9800" y="3522361"/>
            <a:ext cx="672525" cy="564861"/>
            <a:chOff x="2440057" y="3733801"/>
            <a:chExt cx="672525" cy="564861"/>
          </a:xfrm>
        </p:grpSpPr>
        <p:sp>
          <p:nvSpPr>
            <p:cNvPr id="7" name="Isosceles Triangle 6"/>
            <p:cNvSpPr/>
            <p:nvPr/>
          </p:nvSpPr>
          <p:spPr bwMode="auto">
            <a:xfrm rot="5400000">
              <a:off x="2493889" y="3679969"/>
              <a:ext cx="564861" cy="672525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514600" y="4016231"/>
              <a:ext cx="3810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3200400" y="3446161"/>
            <a:ext cx="838200" cy="717261"/>
            <a:chOff x="2440057" y="3733801"/>
            <a:chExt cx="672525" cy="564861"/>
          </a:xfrm>
        </p:grpSpPr>
        <p:sp>
          <p:nvSpPr>
            <p:cNvPr id="12" name="Isosceles Triangle 11"/>
            <p:cNvSpPr/>
            <p:nvPr/>
          </p:nvSpPr>
          <p:spPr bwMode="auto">
            <a:xfrm rot="5400000">
              <a:off x="2493889" y="3679969"/>
              <a:ext cx="564861" cy="672525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14600" y="4016231"/>
              <a:ext cx="3810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4267200" y="3331861"/>
            <a:ext cx="1066800" cy="945861"/>
            <a:chOff x="2440057" y="3733801"/>
            <a:chExt cx="672525" cy="564861"/>
          </a:xfrm>
        </p:grpSpPr>
        <p:sp>
          <p:nvSpPr>
            <p:cNvPr id="15" name="Isosceles Triangle 14"/>
            <p:cNvSpPr/>
            <p:nvPr/>
          </p:nvSpPr>
          <p:spPr bwMode="auto">
            <a:xfrm rot="5400000">
              <a:off x="2493889" y="3679969"/>
              <a:ext cx="564861" cy="672525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514600" y="4016231"/>
              <a:ext cx="3810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Rectangle 18"/>
          <p:cNvSpPr/>
          <p:nvPr/>
        </p:nvSpPr>
        <p:spPr bwMode="auto">
          <a:xfrm>
            <a:off x="5867400" y="3512404"/>
            <a:ext cx="3810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77000" y="3389293"/>
            <a:ext cx="38100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86600" y="3266182"/>
            <a:ext cx="381000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76400" y="3657600"/>
            <a:ext cx="3810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6238" y="3124200"/>
            <a:ext cx="79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Beam</a:t>
            </a:r>
          </a:p>
          <a:p>
            <a:pPr algn="ctr"/>
            <a:r>
              <a:rPr lang="en-US" sz="1200" b="1" dirty="0" smtClean="0"/>
              <a:t>Shaping</a:t>
            </a:r>
          </a:p>
          <a:p>
            <a:pPr algn="ctr"/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209800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105400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638800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620000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209800" y="2895600"/>
            <a:ext cx="2895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601703" y="2691825"/>
            <a:ext cx="22493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Isolated Fiber Stages</a:t>
            </a:r>
          </a:p>
          <a:p>
            <a:endParaRPr lang="en-US" b="1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638800" y="2895600"/>
            <a:ext cx="1981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943600" y="2667001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Bulk Stages</a:t>
            </a:r>
          </a:p>
          <a:p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4114800" y="4191000"/>
            <a:ext cx="2895600" cy="304800"/>
            <a:chOff x="2362200" y="3048000"/>
            <a:chExt cx="2895600" cy="3048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2362200" y="30480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5257800" y="30480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362200" y="3352800"/>
              <a:ext cx="2895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3810000" y="47244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challenge is to create a fiber amplifier  that has enough energy handling capability to consolidate these stages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4724400"/>
            <a:ext cx="2289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Issues: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 Fiber Nonlinearities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 Total Gain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 Gain per Stage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 Thermal distortions</a:t>
            </a:r>
            <a:endParaRPr lang="en-US" b="1" dirty="0"/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NKT Photonics PCF </a:t>
            </a:r>
            <a:r>
              <a:rPr lang="en-US" dirty="0" smtClean="0"/>
              <a:t>Fibers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Large Core</a:t>
            </a:r>
          </a:p>
          <a:p>
            <a:pPr lvl="1"/>
            <a:r>
              <a:rPr lang="en-US" dirty="0" smtClean="0"/>
              <a:t>Low NA</a:t>
            </a:r>
          </a:p>
          <a:p>
            <a:pPr lvl="1"/>
            <a:r>
              <a:rPr lang="en-US" dirty="0" smtClean="0"/>
              <a:t>High NA Clad</a:t>
            </a:r>
          </a:p>
          <a:p>
            <a:pPr lvl="1"/>
            <a:r>
              <a:rPr lang="en-US" dirty="0" smtClean="0"/>
              <a:t>Advanced Structures Possible</a:t>
            </a:r>
          </a:p>
          <a:p>
            <a:pPr lvl="1"/>
            <a:r>
              <a:rPr lang="en-US" dirty="0" smtClean="0"/>
              <a:t>High F of M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Hard to Cleave, Splice</a:t>
            </a:r>
          </a:p>
          <a:p>
            <a:pPr lvl="1"/>
            <a:r>
              <a:rPr lang="en-US" dirty="0" smtClean="0"/>
              <a:t>Custom Combiners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39792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05400" y="5867400"/>
            <a:ext cx="325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40 um Core, 500um .55 NA Clad</a:t>
            </a:r>
          </a:p>
          <a:p>
            <a:r>
              <a:rPr lang="en-US" b="1" dirty="0" smtClean="0"/>
              <a:t>PM Yb Doped Gain Fiber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1828800"/>
            <a:ext cx="38811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Current Records:  approx 1mj in 2-4nsec</a:t>
            </a:r>
          </a:p>
          <a:p>
            <a:r>
              <a:rPr lang="en-US" dirty="0" smtClean="0"/>
              <a:t>Over 1MW in the </a:t>
            </a:r>
            <a:r>
              <a:rPr lang="en-US" dirty="0" err="1" smtClean="0"/>
              <a:t>psec</a:t>
            </a:r>
            <a:r>
              <a:rPr lang="en-US" dirty="0" smtClean="0"/>
              <a:t> regime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PCF Active Fibers?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Optical Engines, Inc</a:t>
            </a:r>
            <a:endParaRPr lang="en-US" i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7991475" cy="46767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PCF Production\Fibre characterization\CF1701-CF1750\CF1732\101118-4\Fiber Structure\101118-4-CF1732 end x 50 tp il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55" y="1921729"/>
            <a:ext cx="2100105" cy="19777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5334000" cy="762000"/>
          </a:xfrm>
        </p:spPr>
        <p:txBody>
          <a:bodyPr/>
          <a:lstStyle/>
          <a:p>
            <a:r>
              <a:rPr lang="da-DK" sz="2800" b="1" dirty="0" smtClean="0"/>
              <a:t>Segmented Acoustic  </a:t>
            </a:r>
            <a:r>
              <a:rPr lang="da-DK" sz="2800" b="1" dirty="0" smtClean="0"/>
              <a:t>core with three different domains</a:t>
            </a:r>
            <a:endParaRPr lang="da-DK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297363"/>
          </a:xfrm>
        </p:spPr>
        <p:txBody>
          <a:bodyPr/>
          <a:lstStyle/>
          <a:p>
            <a:r>
              <a:rPr lang="da-DK" sz="2000" dirty="0" smtClean="0"/>
              <a:t>990 W output power</a:t>
            </a:r>
          </a:p>
          <a:p>
            <a:r>
              <a:rPr lang="da-DK" sz="2000" dirty="0" smtClean="0"/>
              <a:t>73% slope efficiency</a:t>
            </a:r>
          </a:p>
          <a:p>
            <a:r>
              <a:rPr lang="da-DK" sz="2000" dirty="0" smtClean="0"/>
              <a:t>300 MHz linewidth</a:t>
            </a:r>
          </a:p>
          <a:p>
            <a:r>
              <a:rPr lang="da-DK" sz="2000" dirty="0" smtClean="0"/>
              <a:t>&lt;1.3 M</a:t>
            </a:r>
            <a:r>
              <a:rPr lang="da-DK" sz="2000" baseline="30000" dirty="0" smtClean="0"/>
              <a:t>2</a:t>
            </a:r>
            <a:r>
              <a:rPr lang="da-DK" sz="2000" dirty="0" smtClean="0"/>
              <a:t> value</a:t>
            </a:r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Fabrication risk: Index matching of Yb-2 and Si has to be very precise in order to obtain perfect mode quality and modal stability.</a:t>
            </a:r>
            <a:endParaRPr lang="da-DK" sz="2000" dirty="0"/>
          </a:p>
        </p:txBody>
      </p:sp>
      <p:grpSp>
        <p:nvGrpSpPr>
          <p:cNvPr id="12" name="Group 25"/>
          <p:cNvGrpSpPr/>
          <p:nvPr/>
        </p:nvGrpSpPr>
        <p:grpSpPr>
          <a:xfrm>
            <a:off x="3699400" y="1790508"/>
            <a:ext cx="2088232" cy="2160160"/>
            <a:chOff x="6512939" y="1044437"/>
            <a:chExt cx="2088232" cy="2160160"/>
          </a:xfrm>
        </p:grpSpPr>
        <p:sp>
          <p:nvSpPr>
            <p:cNvPr id="4" name="Hexagon 3"/>
            <p:cNvSpPr/>
            <p:nvPr/>
          </p:nvSpPr>
          <p:spPr>
            <a:xfrm>
              <a:off x="7161011" y="1764517"/>
              <a:ext cx="792088" cy="720000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300" smtClean="0">
                  <a:solidFill>
                    <a:schemeClr val="bg1"/>
                  </a:solidFill>
                </a:rPr>
                <a:t>Yb-1</a:t>
              </a:r>
              <a:endParaRPr lang="da-DK" sz="1300">
                <a:solidFill>
                  <a:schemeClr val="bg1"/>
                </a:solidFill>
              </a:endParaRPr>
            </a:p>
          </p:txBody>
        </p:sp>
        <p:sp>
          <p:nvSpPr>
            <p:cNvPr id="5" name="Hexagon 4"/>
            <p:cNvSpPr/>
            <p:nvPr/>
          </p:nvSpPr>
          <p:spPr>
            <a:xfrm>
              <a:off x="7161011" y="2484597"/>
              <a:ext cx="792088" cy="72000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1300" smtClean="0"/>
                <a:t>Si</a:t>
              </a:r>
              <a:endParaRPr lang="da-DK" sz="1300"/>
            </a:p>
          </p:txBody>
        </p:sp>
        <p:sp>
          <p:nvSpPr>
            <p:cNvPr id="6" name="Hexagon 5"/>
            <p:cNvSpPr/>
            <p:nvPr/>
          </p:nvSpPr>
          <p:spPr>
            <a:xfrm>
              <a:off x="7809083" y="2124557"/>
              <a:ext cx="792088" cy="72000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300" smtClean="0">
                  <a:solidFill>
                    <a:schemeClr val="bg1"/>
                  </a:solidFill>
                </a:rPr>
                <a:t>Yb-2</a:t>
              </a:r>
              <a:endParaRPr lang="da-DK" sz="1300">
                <a:solidFill>
                  <a:schemeClr val="bg1"/>
                </a:solidFill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6512939" y="1404397"/>
              <a:ext cx="792088" cy="72000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1300" smtClean="0"/>
                <a:t>Si</a:t>
              </a:r>
              <a:endParaRPr lang="da-DK" sz="1300"/>
            </a:p>
          </p:txBody>
        </p:sp>
        <p:sp>
          <p:nvSpPr>
            <p:cNvPr id="8" name="Hexagon 7"/>
            <p:cNvSpPr/>
            <p:nvPr/>
          </p:nvSpPr>
          <p:spPr>
            <a:xfrm>
              <a:off x="7161011" y="1044437"/>
              <a:ext cx="792088" cy="72000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300" smtClean="0">
                  <a:solidFill>
                    <a:schemeClr val="bg1"/>
                  </a:solidFill>
                </a:rPr>
                <a:t>Yb-2</a:t>
              </a:r>
              <a:endParaRPr lang="da-DK" sz="1300">
                <a:solidFill>
                  <a:schemeClr val="bg1"/>
                </a:solidFill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7809083" y="1404397"/>
              <a:ext cx="792088" cy="72000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1300" smtClean="0"/>
                <a:t>Si</a:t>
              </a:r>
              <a:endParaRPr lang="da-DK" sz="1300"/>
            </a:p>
          </p:txBody>
        </p:sp>
        <p:sp>
          <p:nvSpPr>
            <p:cNvPr id="10" name="Hexagon 9"/>
            <p:cNvSpPr/>
            <p:nvPr/>
          </p:nvSpPr>
          <p:spPr>
            <a:xfrm>
              <a:off x="6512939" y="2124557"/>
              <a:ext cx="792088" cy="72000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300" smtClean="0">
                  <a:solidFill>
                    <a:schemeClr val="bg1"/>
                  </a:solidFill>
                </a:rPr>
                <a:t>Yb-2</a:t>
              </a:r>
              <a:endParaRPr lang="da-DK" sz="130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1560" y="57912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i="1" dirty="0" smtClean="0"/>
              <a:t>Craig Robin, Iyad Dajani, Clint Zeringue, Benjamin Ward and Ann Lanari, "Gain-tailored SBS suppressing photonic crystal fibers for high power applications", Proc. SPIE 8237, 82371D (2012)</a:t>
            </a:r>
            <a:endParaRPr lang="da-DK" sz="1400" i="1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692581" y="1750908"/>
            <a:ext cx="2763296" cy="78377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793065" y="3087338"/>
            <a:ext cx="2602522" cy="884255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5334000" cy="762000"/>
          </a:xfrm>
        </p:spPr>
        <p:txBody>
          <a:bodyPr/>
          <a:lstStyle/>
          <a:p>
            <a:r>
              <a:rPr lang="da-DK" sz="2800" b="1" dirty="0" smtClean="0"/>
              <a:t>Better SBS suppression with smaller domains</a:t>
            </a:r>
            <a:endParaRPr lang="da-DK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58886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4008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47800"/>
            <a:ext cx="2607331" cy="24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H="1">
            <a:off x="6732240" y="2527920"/>
            <a:ext cx="432048" cy="259228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72400" y="2599928"/>
            <a:ext cx="360040" cy="252028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685800" y="381000"/>
            <a:ext cx="6324600" cy="762000"/>
          </a:xfrm>
        </p:spPr>
        <p:txBody>
          <a:bodyPr/>
          <a:lstStyle/>
          <a:p>
            <a:r>
              <a:rPr lang="da-DK" b="1" dirty="0" smtClean="0"/>
              <a:t>µSAT fiber core with three different components</a:t>
            </a:r>
            <a:endParaRPr lang="en-US" b="1" dirty="0"/>
          </a:p>
        </p:txBody>
      </p:sp>
      <p:pic>
        <p:nvPicPr>
          <p:cNvPr id="58" name="Content Placeholder 57" descr="uSAT descrip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690898" cy="4845547"/>
          </a:xfr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0350" y="6429375"/>
            <a:ext cx="35814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Optical Engines, Inc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35256</TotalTime>
  <Words>1234</Words>
  <Application>Microsoft Office PowerPoint</Application>
  <PresentationFormat>On-screen Show (4:3)</PresentationFormat>
  <Paragraphs>296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Fiber Laser Amplifier Technology Based on Photonic Crystal Fibers</vt:lpstr>
      <vt:lpstr>Topics</vt:lpstr>
      <vt:lpstr>Optical Engines Inc.</vt:lpstr>
      <vt:lpstr>MOPA Hybrid Lasers Sources</vt:lpstr>
      <vt:lpstr>NKT Photonics PCF Fibers</vt:lpstr>
      <vt:lpstr>Why PCF Active Fibers?</vt:lpstr>
      <vt:lpstr>Segmented Acoustic  core with three different domains</vt:lpstr>
      <vt:lpstr>Better SBS suppression with smaller domains</vt:lpstr>
      <vt:lpstr>µSAT fiber core with three different components</vt:lpstr>
      <vt:lpstr>Slide 10</vt:lpstr>
      <vt:lpstr>Collaboration with Lt. Col Ben Ward</vt:lpstr>
      <vt:lpstr>Fiber with mode suppressing side cores (MSS)</vt:lpstr>
      <vt:lpstr>Passive MSS fiber tests</vt:lpstr>
      <vt:lpstr>Etched Air Taper Combiner for Large Diameter PCF Fiber</vt:lpstr>
      <vt:lpstr>Etched Air Taper Combiner Fabrication</vt:lpstr>
      <vt:lpstr>Combiner Fabrication Results: 2 Combiners Fabricated</vt:lpstr>
      <vt:lpstr>New Fiber PCF Cleaving</vt:lpstr>
      <vt:lpstr>PCF Passive – PCF Active  Fiber Splice</vt:lpstr>
      <vt:lpstr>Power Amplifier Stage</vt:lpstr>
      <vt:lpstr>3X fiber Coupled Stacks</vt:lpstr>
      <vt:lpstr>Current Status: AFRL2 PCF Fiber Results</vt:lpstr>
      <vt:lpstr>Current Status: AFRL2 PCF Fiber Results</vt:lpstr>
      <vt:lpstr>Pulsed PCF Amplifier Stage</vt:lpstr>
      <vt:lpstr>Best of Both Worlds Amplifier</vt:lpstr>
      <vt:lpstr>Summary and Conclusions</vt:lpstr>
    </vt:vector>
  </TitlesOfParts>
  <Company>Optical Engines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 Planning Process</dc:title>
  <dc:creator>Donald Sipes</dc:creator>
  <cp:lastModifiedBy>Don Sipes</cp:lastModifiedBy>
  <cp:revision>121</cp:revision>
  <dcterms:created xsi:type="dcterms:W3CDTF">2005-05-12T12:56:52Z</dcterms:created>
  <dcterms:modified xsi:type="dcterms:W3CDTF">2013-09-27T13:22:44Z</dcterms:modified>
</cp:coreProperties>
</file>