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72" r:id="rId12"/>
    <p:sldId id="261" r:id="rId13"/>
    <p:sldId id="271" r:id="rId14"/>
    <p:sldId id="258" r:id="rId15"/>
    <p:sldId id="259" r:id="rId16"/>
    <p:sldId id="260" r:id="rId17"/>
    <p:sldId id="273" r:id="rId18"/>
    <p:sldId id="274" r:id="rId19"/>
    <p:sldId id="275" r:id="rId20"/>
    <p:sldId id="278" r:id="rId21"/>
    <p:sldId id="280" r:id="rId22"/>
    <p:sldId id="276" r:id="rId23"/>
    <p:sldId id="277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6D1F-CDC1-4F5D-971A-91C544E8571D}" type="datetimeFigureOut">
              <a:rPr lang="en-GB" smtClean="0"/>
              <a:t>22/09/2013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8EB6A-6227-40F9-AE58-A2A5FEC963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7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9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8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2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97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43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5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30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57F3-FEF6-4561-A23C-3A060A15DA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Laser stripping for CERN HP-PS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752600"/>
          </a:xfrm>
        </p:spPr>
        <p:txBody>
          <a:bodyPr>
            <a:normAutofit fontScale="92500" lnSpcReduction="10000"/>
          </a:bodyPr>
          <a:lstStyle/>
          <a:p>
            <a:r>
              <a:rPr lang="en-GB" sz="2400"/>
              <a:t>W. Bartmann, B. Goddard, R. Steerenberg</a:t>
            </a:r>
          </a:p>
          <a:p>
            <a:r>
              <a:rPr lang="en-GB" sz="2400" smtClean="0"/>
              <a:t>with a lot of input from V. Danilov and D. Johnson</a:t>
            </a:r>
          </a:p>
          <a:p>
            <a:endParaRPr lang="en-GB" sz="2000" smtClean="0"/>
          </a:p>
          <a:p>
            <a:r>
              <a:rPr lang="en-GB" sz="2200" smtClean="0"/>
              <a:t>3</a:t>
            </a:r>
            <a:r>
              <a:rPr lang="en-GB" sz="2200" baseline="30000" smtClean="0"/>
              <a:t>rd</a:t>
            </a:r>
            <a:r>
              <a:rPr lang="en-GB" sz="2200" smtClean="0"/>
              <a:t> mini-Workshop H- Laser Stripping and Accelerator Applications</a:t>
            </a:r>
            <a:br>
              <a:rPr lang="en-GB" sz="2200" smtClean="0"/>
            </a:br>
            <a:r>
              <a:rPr lang="en-GB" sz="2200" smtClean="0"/>
              <a:t>26-27 Sept 2013, Fermilab</a:t>
            </a:r>
          </a:p>
        </p:txBody>
      </p:sp>
    </p:spTree>
    <p:extLst>
      <p:ext uri="{BB962C8B-B14F-4D97-AF65-F5344CB8AC3E}">
        <p14:creationId xmlns:p14="http://schemas.microsoft.com/office/powerpoint/2010/main" val="21604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/>
          <a:lstStyle/>
          <a:p>
            <a:r>
              <a:rPr lang="en-GB" smtClean="0"/>
              <a:t>HP-PS lattice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773" y="1556792"/>
            <a:ext cx="3817366" cy="1368152"/>
          </a:xfrm>
        </p:spPr>
        <p:txBody>
          <a:bodyPr>
            <a:noAutofit/>
          </a:bodyPr>
          <a:lstStyle/>
          <a:p>
            <a:r>
              <a:rPr lang="en-GB" sz="1600"/>
              <a:t>One LSS for injection and extraction</a:t>
            </a:r>
          </a:p>
          <a:p>
            <a:r>
              <a:rPr lang="en-GB" sz="1600" smtClean="0"/>
              <a:t>Total </a:t>
            </a:r>
            <a:r>
              <a:rPr lang="en-GB" sz="1600"/>
              <a:t>length of LSS: 73.5 </a:t>
            </a:r>
            <a:r>
              <a:rPr lang="en-GB" sz="1600" smtClean="0"/>
              <a:t>m</a:t>
            </a:r>
          </a:p>
          <a:p>
            <a:r>
              <a:rPr lang="en-GB" sz="1600" smtClean="0"/>
              <a:t>Triplet </a:t>
            </a:r>
            <a:r>
              <a:rPr lang="en-GB" sz="1600"/>
              <a:t>concept based on FNAL design</a:t>
            </a:r>
          </a:p>
          <a:p>
            <a:r>
              <a:rPr lang="en-GB" sz="1600" smtClean="0"/>
              <a:t>24 </a:t>
            </a:r>
            <a:r>
              <a:rPr lang="en-GB" sz="1600"/>
              <a:t>m for H- </a:t>
            </a:r>
            <a:r>
              <a:rPr lang="en-GB" sz="1600" smtClean="0"/>
              <a:t>injection</a:t>
            </a:r>
            <a:endParaRPr lang="en-GB" sz="16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3463"/>
            <a:ext cx="5148064" cy="4339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066" y="2924944"/>
            <a:ext cx="4262438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2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H- injection foil stripping</a:t>
            </a:r>
            <a:endParaRPr lang="en-GB"/>
          </a:p>
        </p:txBody>
      </p:sp>
      <p:pic>
        <p:nvPicPr>
          <p:cNvPr id="4" name="Picture 3" descr="hmsketc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1340768"/>
            <a:ext cx="7202568" cy="474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4860032" y="6088052"/>
            <a:ext cx="2664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475656" y="6088052"/>
            <a:ext cx="2520280" cy="5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39952" y="58772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24 m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5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parameters differ from PS2?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Number of injected turns</a:t>
            </a:r>
          </a:p>
          <a:p>
            <a:pPr lvl="1"/>
            <a:r>
              <a:rPr lang="en-US" sz="1800" smtClean="0"/>
              <a:t>500-600 turns needed instead of 200-300</a:t>
            </a:r>
            <a:endParaRPr lang="en-US" sz="1800" dirty="0" smtClean="0"/>
          </a:p>
          <a:p>
            <a:pPr lvl="1"/>
            <a:r>
              <a:rPr lang="en-US" sz="1800" dirty="0" smtClean="0"/>
              <a:t>More foil hits,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blowup, </a:t>
            </a:r>
            <a:r>
              <a:rPr lang="en-US" sz="1800" smtClean="0"/>
              <a:t>foil heating</a:t>
            </a:r>
          </a:p>
          <a:p>
            <a:endParaRPr lang="en-US" sz="1000" smtClean="0"/>
          </a:p>
          <a:p>
            <a:r>
              <a:rPr lang="en-US" sz="2000" smtClean="0"/>
              <a:t>Beam loss and activation</a:t>
            </a:r>
          </a:p>
          <a:p>
            <a:endParaRPr lang="en-US" sz="1000" smtClean="0"/>
          </a:p>
          <a:p>
            <a:r>
              <a:rPr lang="en-US" sz="2000" smtClean="0"/>
              <a:t>Repetition rate</a:t>
            </a:r>
          </a:p>
          <a:p>
            <a:pPr lvl="1"/>
            <a:r>
              <a:rPr lang="en-US" sz="1800" smtClean="0"/>
              <a:t>1 Hz instead of 0.5 Hz</a:t>
            </a:r>
          </a:p>
          <a:p>
            <a:endParaRPr lang="en-US" sz="1000" smtClean="0"/>
          </a:p>
          <a:p>
            <a:r>
              <a:rPr lang="en-US" sz="2000" smtClean="0"/>
              <a:t>Target emittance</a:t>
            </a:r>
          </a:p>
          <a:p>
            <a:pPr lvl="1"/>
            <a:r>
              <a:rPr lang="en-US" sz="1800" smtClean="0"/>
              <a:t>13 um both planes (1 sigma rms normalised) instead of 2.5 um</a:t>
            </a:r>
          </a:p>
          <a:p>
            <a:pPr lvl="1"/>
            <a:endParaRPr lang="en-GB" sz="2000"/>
          </a:p>
        </p:txBody>
      </p:sp>
      <p:sp>
        <p:nvSpPr>
          <p:cNvPr id="4" name="Oval 3"/>
          <p:cNvSpPr/>
          <p:nvPr/>
        </p:nvSpPr>
        <p:spPr>
          <a:xfrm>
            <a:off x="683568" y="2636912"/>
            <a:ext cx="3384376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707904" y="3429000"/>
            <a:ext cx="1080120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07904" y="5805264"/>
            <a:ext cx="417646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mtClean="0"/>
              <a:t>Motivation to also look into laser stripping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endParaRPr lang="en-GB"/>
          </a:p>
          <a:p>
            <a:pPr marL="0" indent="0" algn="ctr">
              <a:buNone/>
            </a:pPr>
            <a:r>
              <a:rPr lang="en-GB" sz="4000" smtClean="0"/>
              <a:t>Laser stripping for H- injection</a:t>
            </a:r>
            <a:endParaRPr lang="en-GB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6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Doppler shift of laser frequency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2132856"/>
            <a:ext cx="281865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smtClean="0"/>
              <a:t>At 4 GeV:</a:t>
            </a:r>
          </a:p>
          <a:p>
            <a:r>
              <a:rPr lang="en-GB" sz="2000" smtClean="0"/>
              <a:t>n=2 can be reached with 47.5° between ion beam and laser</a:t>
            </a:r>
          </a:p>
          <a:p>
            <a:r>
              <a:rPr lang="en-GB" sz="2000"/>
              <a:t>n</a:t>
            </a:r>
            <a:r>
              <a:rPr lang="en-GB" sz="2000" smtClean="0"/>
              <a:t>=3 with 8.39</a:t>
            </a:r>
            <a:r>
              <a:rPr lang="en-GB" sz="2000"/>
              <a:t> 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9" t="4388" r="8319"/>
          <a:stretch>
            <a:fillRect/>
          </a:stretch>
        </p:blipFill>
        <p:spPr bwMode="auto">
          <a:xfrm>
            <a:off x="214457" y="1844824"/>
            <a:ext cx="5377039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baseline="30000" smtClean="0"/>
              <a:t>-</a:t>
            </a:r>
            <a:r>
              <a:rPr lang="en-US" smtClean="0"/>
              <a:t> neutralisation: Wiggler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3466728" cy="420933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smtClean="0"/>
              <a:t>Magnet with ∫B·dl</a:t>
            </a:r>
          </a:p>
          <a:p>
            <a:pPr>
              <a:spcBef>
                <a:spcPts val="1200"/>
              </a:spcBef>
            </a:pPr>
            <a:r>
              <a:rPr lang="en-US" sz="2000" smtClean="0"/>
              <a:t>Vertical </a:t>
            </a:r>
            <a:r>
              <a:rPr lang="en-US" sz="2000" smtClean="0">
                <a:sym typeface="Wingdings" panose="05000000000000000000" pitchFamily="2" charset="2"/>
              </a:rPr>
              <a:t> </a:t>
            </a:r>
            <a:r>
              <a:rPr lang="en-US" sz="2000" smtClean="0"/>
              <a:t>no extra horizontal angular </a:t>
            </a:r>
            <a:r>
              <a:rPr lang="en-US" sz="2000" dirty="0" smtClean="0"/>
              <a:t>spread which would increase the laser power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Need at least 0.6 T to </a:t>
            </a:r>
            <a:r>
              <a:rPr lang="en-US" sz="2000" smtClean="0"/>
              <a:t>keep emittance growth small</a:t>
            </a:r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sz="2000" smtClean="0"/>
              <a:t>Integration could be an issue</a:t>
            </a:r>
            <a:endParaRPr lang="en-GB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2194" r="8319"/>
          <a:stretch>
            <a:fillRect/>
          </a:stretch>
        </p:blipFill>
        <p:spPr bwMode="auto">
          <a:xfrm>
            <a:off x="3923928" y="2852936"/>
            <a:ext cx="4968552" cy="33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H- neutralisation: Laser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No emittance growth</a:t>
            </a:r>
          </a:p>
          <a:p>
            <a:r>
              <a:rPr lang="en-US" sz="2400" smtClean="0"/>
              <a:t>Easier integration than wiggler?</a:t>
            </a:r>
          </a:p>
          <a:p>
            <a:r>
              <a:rPr lang="en-GB" sz="2400" smtClean="0"/>
              <a:t>Numerical calculation of neutralisation degree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7" t="2213" r="7372"/>
          <a:stretch>
            <a:fillRect/>
          </a:stretch>
        </p:blipFill>
        <p:spPr bwMode="auto">
          <a:xfrm>
            <a:off x="827584" y="3068960"/>
            <a:ext cx="4884344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328498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Laser micro pulse energy required for 99% neutralisation</a:t>
            </a:r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70719" y="4653136"/>
            <a:ext cx="1269433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84168" y="4365104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60mJ per micropulse</a:t>
            </a:r>
          </a:p>
          <a:p>
            <a:pPr marL="285750" indent="-285750">
              <a:buFontTx/>
              <a:buChar char="-"/>
            </a:pPr>
            <a:r>
              <a:rPr lang="en-GB" smtClean="0"/>
              <a:t>with factor 1000 reduction from recycling</a:t>
            </a:r>
          </a:p>
          <a:p>
            <a:pPr marL="285750" indent="-285750">
              <a:buFontTx/>
              <a:buChar char="-"/>
            </a:pPr>
            <a:r>
              <a:rPr lang="en-GB" smtClean="0"/>
              <a:t>f</a:t>
            </a:r>
            <a:r>
              <a:rPr lang="en-GB" baseline="-25000" smtClean="0"/>
              <a:t>RF</a:t>
            </a:r>
            <a:r>
              <a:rPr lang="en-GB"/>
              <a:t>=</a:t>
            </a:r>
            <a:r>
              <a:rPr lang="en-GB" smtClean="0"/>
              <a:t>352MHz and T</a:t>
            </a:r>
            <a:r>
              <a:rPr lang="en-GB" baseline="-25000" smtClean="0"/>
              <a:t>inj</a:t>
            </a:r>
            <a:r>
              <a:rPr lang="en-GB"/>
              <a:t> </a:t>
            </a:r>
            <a:r>
              <a:rPr lang="en-GB" smtClean="0"/>
              <a:t>=2ms</a:t>
            </a:r>
            <a:endParaRPr lang="en-GB" baseline="-25000"/>
          </a:p>
          <a:p>
            <a:endParaRPr lang="en-GB" smtClean="0"/>
          </a:p>
          <a:p>
            <a:r>
              <a:rPr lang="en-GB" smtClean="0"/>
              <a:t>gives 42 J per macropulse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H- </a:t>
            </a:r>
            <a:r>
              <a:rPr lang="en-US" sz="3200" smtClean="0"/>
              <a:t>neutralisation: Laser</a:t>
            </a:r>
            <a:br>
              <a:rPr lang="en-US" sz="3200" smtClean="0"/>
            </a:br>
            <a:r>
              <a:rPr lang="en-GB" sz="3200" smtClean="0"/>
              <a:t>Feshbach resonance as alternative?</a:t>
            </a:r>
            <a:endParaRPr lang="en-GB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smtClean="0"/>
              <a:t>Feshbach </a:t>
            </a:r>
            <a:r>
              <a:rPr lang="en-GB" sz="2000"/>
              <a:t>resonance appears at 113.49 nm (10.93 eV) in the H- photodissociation </a:t>
            </a:r>
            <a:r>
              <a:rPr lang="en-GB" sz="2000" smtClean="0"/>
              <a:t>spectrum</a:t>
            </a:r>
          </a:p>
          <a:p>
            <a:pPr>
              <a:spcBef>
                <a:spcPts val="1200"/>
              </a:spcBef>
            </a:pPr>
            <a:r>
              <a:rPr lang="en-GB" sz="2000" smtClean="0"/>
              <a:t>With 1064 nm laser accessible with intersection angle of 37°</a:t>
            </a:r>
          </a:p>
          <a:p>
            <a:pPr>
              <a:spcBef>
                <a:spcPts val="1200"/>
              </a:spcBef>
            </a:pPr>
            <a:r>
              <a:rPr lang="en-GB" sz="2000" smtClean="0"/>
              <a:t>To reach 99% neutralisation (crosssection~1.39e-15 cm</a:t>
            </a:r>
            <a:r>
              <a:rPr lang="en-GB" sz="2000" baseline="30000" smtClean="0"/>
              <a:t>2</a:t>
            </a:r>
            <a:r>
              <a:rPr lang="en-GB" sz="2000" smtClean="0"/>
              <a:t>) a laser micropulse energy of 190 uJ is required</a:t>
            </a:r>
          </a:p>
          <a:p>
            <a:pPr>
              <a:spcBef>
                <a:spcPts val="1200"/>
              </a:spcBef>
            </a:pPr>
            <a:r>
              <a:rPr lang="en-GB" sz="2000" smtClean="0">
                <a:solidFill>
                  <a:srgbClr val="FF0000"/>
                </a:solidFill>
              </a:rPr>
              <a:t>However: </a:t>
            </a:r>
            <a:r>
              <a:rPr lang="el-GR" sz="2000" smtClean="0"/>
              <a:t>Δλ</a:t>
            </a:r>
            <a:r>
              <a:rPr lang="en-GB" sz="2000" smtClean="0"/>
              <a:t>/</a:t>
            </a:r>
            <a:r>
              <a:rPr lang="el-GR" sz="2000" smtClean="0"/>
              <a:t>λ</a:t>
            </a:r>
            <a:r>
              <a:rPr lang="en-GB" sz="2000" smtClean="0"/>
              <a:t>~5.2e-6 while beam Doppler spread ~2e-3</a:t>
            </a:r>
          </a:p>
          <a:p>
            <a:pPr>
              <a:spcBef>
                <a:spcPts val="1200"/>
              </a:spcBef>
            </a:pPr>
            <a:r>
              <a:rPr lang="en-GB" sz="2000" smtClean="0"/>
              <a:t>Need another factor 5e2 for full beam neutralization, leads to a laser micropulse energy of 73 mJ</a:t>
            </a:r>
            <a:endParaRPr lang="en-GB" sz="2000"/>
          </a:p>
          <a:p>
            <a:pPr>
              <a:spcBef>
                <a:spcPts val="1200"/>
              </a:spcBef>
            </a:pPr>
            <a:endParaRPr lang="en-GB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332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H- neutralisation</a:t>
            </a:r>
            <a:r>
              <a:rPr lang="en-US" sz="3200" smtClean="0"/>
              <a:t>: Laser</a:t>
            </a:r>
            <a:br>
              <a:rPr lang="en-US" sz="3200" smtClean="0"/>
            </a:br>
            <a:r>
              <a:rPr lang="en-US" sz="3200" smtClean="0"/>
              <a:t>n=2 shape resonance as alternative?</a:t>
            </a:r>
            <a:endParaRPr lang="en-GB" sz="3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2400" smtClean="0"/>
                  <a:t>The resonance at 112.95 nm for the reaction</a:t>
                </a:r>
              </a:p>
              <a:p>
                <a:pPr marL="457200" lvl="1" indent="0">
                  <a:buNone/>
                </a:pPr>
                <a:r>
                  <a:rPr lang="en-GB" sz="2000"/>
                  <a:t>	</a:t>
                </a:r>
                <a:r>
                  <a:rPr lang="en-GB" sz="2000" smtClean="0"/>
                  <a:t> </a:t>
                </a:r>
                <a:endParaRPr lang="en-GB" sz="2000" b="0" i="1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:r>
                  <a:rPr lang="en-GB" sz="2000" b="0" smtClean="0">
                    <a:ea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ℏ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→ </m:t>
                    </m:r>
                    <m:sSub>
                      <m:sSub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=2</m:t>
                        </m:r>
                      </m:sub>
                    </m:sSub>
                    <m:r>
                      <a:rPr lang="en-GB" sz="20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GB" sz="2000" b="0" smtClean="0">
                    <a:ea typeface="Cambria Math"/>
                  </a:rPr>
                  <a:t>		cross-section of 9.8e-17 cm</a:t>
                </a:r>
                <a:r>
                  <a:rPr lang="en-GB" sz="2000" b="0" baseline="30000" smtClean="0">
                    <a:ea typeface="Cambria Math"/>
                  </a:rPr>
                  <a:t>2</a:t>
                </a:r>
              </a:p>
              <a:p>
                <a:pPr marL="457200" lvl="1" indent="0">
                  <a:buNone/>
                </a:pPr>
                <a:endParaRPr lang="en-GB" sz="2000" baseline="30000">
                  <a:ea typeface="Cambria Math"/>
                </a:endParaRPr>
              </a:p>
              <a:p>
                <a:pPr marL="400050"/>
                <a:r>
                  <a:rPr lang="en-GB" sz="2400" smtClean="0"/>
                  <a:t>Requires 2.8 mJ micropulse energy but with much larger linewidth of 1.8e-4 resulting in a total micropulse energy of 31 mJ</a:t>
                </a:r>
              </a:p>
              <a:p>
                <a:pPr marL="400050"/>
                <a:r>
                  <a:rPr lang="en-GB" sz="2400" smtClean="0"/>
                  <a:t>The H</a:t>
                </a:r>
                <a:r>
                  <a:rPr lang="en-GB" sz="2400" baseline="30000" smtClean="0"/>
                  <a:t>0</a:t>
                </a:r>
                <a:r>
                  <a:rPr lang="en-GB" sz="2400" smtClean="0"/>
                  <a:t> is then already in an excited state and can be resonantly excited from n=2 to n=3</a:t>
                </a:r>
              </a:p>
              <a:p>
                <a:pPr marL="400050"/>
                <a:r>
                  <a:rPr lang="en-GB" sz="2400"/>
                  <a:t>D</a:t>
                </a:r>
                <a:r>
                  <a:rPr lang="en-GB" sz="2400" smtClean="0"/>
                  <a:t>ual advantage of  longer lifetime for spontaneous decay and shorter lifetime for stripping to p</a:t>
                </a:r>
                <a:r>
                  <a:rPr lang="en-GB" sz="2400" baseline="30000" smtClean="0"/>
                  <a:t>+</a:t>
                </a:r>
                <a:r>
                  <a:rPr lang="en-GB" sz="2400" smtClean="0"/>
                  <a:t> in magnetic field</a:t>
                </a:r>
                <a:endParaRPr lang="en-GB" sz="2000" smtClean="0"/>
              </a:p>
              <a:p>
                <a:pPr marL="400050"/>
                <a:endParaRPr lang="en-GB" sz="2400"/>
              </a:p>
              <a:p>
                <a:endParaRPr lang="en-GB" sz="240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09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</a:t>
            </a:r>
            <a:r>
              <a:rPr lang="en-GB" baseline="30000" smtClean="0"/>
              <a:t>0 </a:t>
            </a:r>
            <a:r>
              <a:rPr lang="en-GB" smtClean="0"/>
              <a:t>--&gt; p</a:t>
            </a:r>
            <a:r>
              <a:rPr lang="en-GB" baseline="30000" smtClean="0"/>
              <a:t>+ </a:t>
            </a:r>
            <a:r>
              <a:rPr lang="en-GB"/>
              <a:t>stripping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6165788" cy="191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501008"/>
            <a:ext cx="79208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mtClean="0"/>
              <a:t>SNS scheme: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/>
              <a:t>R</a:t>
            </a:r>
            <a:r>
              <a:rPr lang="en-GB" smtClean="0"/>
              <a:t>esonant excitation of ground-state H</a:t>
            </a:r>
            <a:r>
              <a:rPr lang="en-GB" baseline="30000" smtClean="0"/>
              <a:t>0 </a:t>
            </a:r>
            <a:r>
              <a:rPr lang="en-GB" smtClean="0"/>
              <a:t>in field free region</a:t>
            </a:r>
            <a:endParaRPr lang="en-GB" baseline="30000"/>
          </a:p>
          <a:p>
            <a:pPr marL="285750" indent="-285750">
              <a:buFont typeface="Arial" pitchFamily="34" charset="0"/>
              <a:buChar char="•"/>
            </a:pPr>
            <a:r>
              <a:rPr lang="en-GB" smtClean="0"/>
              <a:t>Stripping of excited electron in magnetic field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mtClean="0"/>
              <a:t>Large spread of effective resonance frequencies </a:t>
            </a:r>
            <a:r>
              <a:rPr lang="en-GB" smtClean="0">
                <a:sym typeface="Wingdings" pitchFamily="2" charset="2"/>
              </a:rPr>
              <a:t>divergent beam</a:t>
            </a:r>
          </a:p>
          <a:p>
            <a:endParaRPr lang="en-GB">
              <a:sym typeface="Wingdings" pitchFamily="2" charset="2"/>
            </a:endParaRPr>
          </a:p>
          <a:p>
            <a:r>
              <a:rPr lang="en-GB" b="1" smtClean="0">
                <a:sym typeface="Wingdings" pitchFamily="2" charset="2"/>
              </a:rPr>
              <a:t>For excitation to n=2 or n=3: 360 and 92 uJ laser micropulse energy</a:t>
            </a:r>
          </a:p>
          <a:p>
            <a:endParaRPr lang="en-GB">
              <a:sym typeface="Wingdings" pitchFamily="2" charset="2"/>
            </a:endParaRPr>
          </a:p>
          <a:p>
            <a:r>
              <a:rPr lang="en-GB" smtClean="0">
                <a:sym typeface="Wingdings" pitchFamily="2" charset="2"/>
              </a:rPr>
              <a:t>Spontaneous decay reduces the efficiency:</a:t>
            </a:r>
          </a:p>
          <a:p>
            <a:r>
              <a:rPr lang="en-GB" smtClean="0"/>
              <a:t>1.7</a:t>
            </a:r>
            <a:r>
              <a:rPr lang="en-GB"/>
              <a:t>% of n=3 decay in 25 cm drift between laser interaction and stripping point</a:t>
            </a:r>
          </a:p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7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smtClean="0"/>
              <a:t>Introduction to HP-PS </a:t>
            </a:r>
          </a:p>
          <a:p>
            <a:pPr>
              <a:lnSpc>
                <a:spcPct val="150000"/>
              </a:lnSpc>
            </a:pPr>
            <a:r>
              <a:rPr lang="en-GB" sz="2800" smtClean="0"/>
              <a:t>Laser stripping concepts</a:t>
            </a:r>
            <a:endParaRPr lang="en-GB" sz="2800"/>
          </a:p>
          <a:p>
            <a:pPr lvl="1">
              <a:lnSpc>
                <a:spcPct val="150000"/>
              </a:lnSpc>
            </a:pPr>
            <a:r>
              <a:rPr lang="en-GB" sz="2400" smtClean="0"/>
              <a:t>H</a:t>
            </a:r>
            <a:r>
              <a:rPr lang="en-GB" sz="2400" baseline="30000" smtClean="0"/>
              <a:t>-</a:t>
            </a:r>
            <a:r>
              <a:rPr lang="en-GB" sz="2400" smtClean="0"/>
              <a:t> neutralisation</a:t>
            </a:r>
          </a:p>
          <a:p>
            <a:pPr lvl="1">
              <a:lnSpc>
                <a:spcPct val="150000"/>
              </a:lnSpc>
            </a:pPr>
            <a:r>
              <a:rPr lang="en-GB" sz="2400" smtClean="0"/>
              <a:t>H</a:t>
            </a:r>
            <a:r>
              <a:rPr lang="en-GB" sz="2400" baseline="30000" smtClean="0"/>
              <a:t>0 </a:t>
            </a:r>
            <a:r>
              <a:rPr lang="en-GB" sz="2400" smtClean="0">
                <a:sym typeface="Wingdings" panose="05000000000000000000" pitchFamily="2" charset="2"/>
              </a:rPr>
              <a:t>--&gt; p</a:t>
            </a:r>
            <a:r>
              <a:rPr lang="en-GB" sz="2400" baseline="30000" smtClean="0">
                <a:sym typeface="Wingdings" panose="05000000000000000000" pitchFamily="2" charset="2"/>
              </a:rPr>
              <a:t>+</a:t>
            </a:r>
            <a:r>
              <a:rPr lang="en-GB" sz="2400" smtClean="0"/>
              <a:t> stripping</a:t>
            </a:r>
            <a:endParaRPr lang="en-GB" sz="2400"/>
          </a:p>
          <a:p>
            <a:pPr>
              <a:lnSpc>
                <a:spcPct val="150000"/>
              </a:lnSpc>
            </a:pPr>
            <a:r>
              <a:rPr lang="en-GB" sz="2800" smtClean="0"/>
              <a:t>Laser characteristics</a:t>
            </a:r>
          </a:p>
          <a:p>
            <a:pPr>
              <a:lnSpc>
                <a:spcPct val="150000"/>
              </a:lnSpc>
            </a:pPr>
            <a:r>
              <a:rPr lang="en-GB" sz="2800" smtClean="0"/>
              <a:t>Issues &amp; Questions</a:t>
            </a:r>
            <a:endParaRPr lang="en-GB" sz="2400" smtClean="0"/>
          </a:p>
          <a:p>
            <a:pPr lvl="1"/>
            <a:endParaRPr lang="en-GB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Dispersion tailoring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smtClean="0"/>
              <a:t>Need a Dpx of about 2.0 rad</a:t>
            </a:r>
          </a:p>
          <a:p>
            <a:r>
              <a:rPr lang="en-GB" sz="2000" smtClean="0"/>
              <a:t>LSS has zero dispersion</a:t>
            </a:r>
          </a:p>
          <a:p>
            <a:r>
              <a:rPr lang="en-GB" sz="2000" smtClean="0"/>
              <a:t>Target emittance should not be significantly affected by injection process</a:t>
            </a:r>
          </a:p>
          <a:p>
            <a:r>
              <a:rPr lang="en-GB" sz="2000" smtClean="0"/>
              <a:t>Assuming a target emittance of ~13 um</a:t>
            </a:r>
          </a:p>
          <a:p>
            <a:r>
              <a:rPr lang="en-GB" sz="2000" smtClean="0"/>
              <a:t>Injected transv emittance: 0.4 um, emittance growth less than 0.3 - 0.5 um</a:t>
            </a:r>
          </a:p>
          <a:p>
            <a:r>
              <a:rPr lang="en-GB" sz="2000" smtClean="0"/>
              <a:t>Assuming a maximum acceptable dispersion of 0.2 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0" r="5580"/>
          <a:stretch/>
        </p:blipFill>
        <p:spPr>
          <a:xfrm>
            <a:off x="4680671" y="3871376"/>
            <a:ext cx="3635745" cy="2653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508518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Dpx &lt; </a:t>
            </a:r>
            <a:r>
              <a:rPr lang="en-GB" sz="2400" smtClean="0"/>
              <a:t>0.05 rad</a:t>
            </a:r>
            <a:endParaRPr lang="en-GB" sz="240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563888" y="5383026"/>
            <a:ext cx="1224136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63562" y="5581491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11471" y="5581491"/>
            <a:ext cx="0" cy="655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2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mtClean="0"/>
              <a:t>Fringe field stripping – emittance growth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2060848"/>
            <a:ext cx="3024336" cy="385103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GB" sz="2000" smtClean="0"/>
              <a:t>Lifetime in magnetic field depends on quantum state, B-field and ion momentum</a:t>
            </a:r>
          </a:p>
          <a:p>
            <a:pPr>
              <a:spcBef>
                <a:spcPts val="1200"/>
              </a:spcBef>
            </a:pPr>
            <a:r>
              <a:rPr lang="en-GB" sz="2000" smtClean="0"/>
              <a:t>Lifetimes of 4 </a:t>
            </a:r>
            <a:r>
              <a:rPr lang="en-GB" sz="2000"/>
              <a:t>GeV </a:t>
            </a:r>
            <a:r>
              <a:rPr lang="en-GB" sz="2000" smtClean="0"/>
              <a:t>H</a:t>
            </a:r>
            <a:r>
              <a:rPr lang="en-GB" sz="2000" baseline="30000" smtClean="0"/>
              <a:t>0* </a:t>
            </a:r>
            <a:r>
              <a:rPr lang="en-GB" sz="2000"/>
              <a:t>in </a:t>
            </a:r>
            <a:r>
              <a:rPr lang="en-GB" sz="2000" smtClean="0"/>
              <a:t>dependence of B and a simulated fringe field</a:t>
            </a:r>
          </a:p>
          <a:p>
            <a:pPr>
              <a:spcBef>
                <a:spcPts val="1200"/>
              </a:spcBef>
            </a:pPr>
            <a:r>
              <a:rPr lang="en-GB" sz="2000" smtClean="0"/>
              <a:t>numerically integrated to get rms </a:t>
            </a:r>
            <a:r>
              <a:rPr lang="en-GB" sz="2000"/>
              <a:t>angle </a:t>
            </a:r>
            <a:r>
              <a:rPr lang="en-GB" sz="2000" smtClean="0"/>
              <a:t>error and hence emittance growth </a:t>
            </a:r>
          </a:p>
          <a:p>
            <a:pPr>
              <a:spcBef>
                <a:spcPts val="1200"/>
              </a:spcBef>
            </a:pPr>
            <a:r>
              <a:rPr lang="en-GB" sz="2000"/>
              <a:t>n</a:t>
            </a:r>
            <a:r>
              <a:rPr lang="en-GB" sz="2000" smtClean="0"/>
              <a:t>=3 gives </a:t>
            </a:r>
            <a:r>
              <a:rPr lang="el-GR" sz="2000" smtClean="0"/>
              <a:t>Δε</a:t>
            </a:r>
            <a:r>
              <a:rPr lang="en-GB" sz="2000" smtClean="0"/>
              <a:t> of 2 – 4 um for B = 1 T </a:t>
            </a:r>
          </a:p>
          <a:p>
            <a:pPr>
              <a:spcBef>
                <a:spcPts val="1200"/>
              </a:spcBef>
            </a:pPr>
            <a:r>
              <a:rPr lang="en-GB" sz="2000" smtClean="0"/>
              <a:t>Careful fringe field design needed!</a:t>
            </a:r>
            <a:endParaRPr lang="en-GB" sz="20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0" t="2744" r="4800"/>
          <a:stretch>
            <a:fillRect/>
          </a:stretch>
        </p:blipFill>
        <p:spPr bwMode="auto">
          <a:xfrm>
            <a:off x="251520" y="2276872"/>
            <a:ext cx="546963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6728" y="1628800"/>
            <a:ext cx="5139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/>
              <a:t>Normalised emittance growth for different H</a:t>
            </a:r>
            <a:r>
              <a:rPr lang="en-GB" sz="1600" baseline="30000"/>
              <a:t>0*</a:t>
            </a:r>
            <a:r>
              <a:rPr lang="en-GB" sz="1600"/>
              <a:t> quantum states as a function of peak magnetic field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Stark broadening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1800" smtClean="0"/>
              <a:t>Overcome Doppler broadening by placing interaction region in a magnetic field </a:t>
            </a:r>
            <a:r>
              <a:rPr lang="en-GB" sz="1800" smtClean="0">
                <a:sym typeface="Wingdings" panose="05000000000000000000" pitchFamily="2" charset="2"/>
              </a:rPr>
              <a:t> large Stark-broadening of transition</a:t>
            </a:r>
          </a:p>
          <a:p>
            <a:pPr>
              <a:spcBef>
                <a:spcPts val="1200"/>
              </a:spcBef>
            </a:pPr>
            <a:r>
              <a:rPr lang="en-GB" sz="1800" smtClean="0">
                <a:sym typeface="Wingdings" panose="05000000000000000000" pitchFamily="2" charset="2"/>
              </a:rPr>
              <a:t>Single frequency can excite the resonance for all atoms</a:t>
            </a:r>
          </a:p>
          <a:p>
            <a:pPr>
              <a:spcBef>
                <a:spcPts val="1200"/>
              </a:spcBef>
            </a:pPr>
            <a:r>
              <a:rPr lang="en-GB" sz="1800" smtClean="0">
                <a:sym typeface="Wingdings" panose="05000000000000000000" pitchFamily="2" charset="2"/>
              </a:rPr>
              <a:t>To reach Doppler width of 2e-3 </a:t>
            </a:r>
            <a:br>
              <a:rPr lang="en-GB" sz="1800" smtClean="0">
                <a:sym typeface="Wingdings" panose="05000000000000000000" pitchFamily="2" charset="2"/>
              </a:rPr>
            </a:br>
            <a:r>
              <a:rPr lang="en-GB" sz="1800" smtClean="0">
                <a:sym typeface="Wingdings" panose="05000000000000000000" pitchFamily="2" charset="2"/>
              </a:rPr>
              <a:t>need 0.3 T for n=3 transition</a:t>
            </a:r>
          </a:p>
          <a:p>
            <a:pPr>
              <a:spcBef>
                <a:spcPts val="1200"/>
              </a:spcBef>
            </a:pPr>
            <a:r>
              <a:rPr lang="en-GB" sz="1800" smtClean="0">
                <a:sym typeface="Wingdings" panose="05000000000000000000" pitchFamily="2" charset="2"/>
              </a:rPr>
              <a:t>Lifetime of H</a:t>
            </a:r>
            <a:r>
              <a:rPr lang="en-GB" sz="1800" baseline="30000" smtClean="0">
                <a:sym typeface="Wingdings" panose="05000000000000000000" pitchFamily="2" charset="2"/>
              </a:rPr>
              <a:t>0*</a:t>
            </a:r>
            <a:r>
              <a:rPr lang="en-GB" sz="1800">
                <a:sym typeface="Wingdings" panose="05000000000000000000" pitchFamily="2" charset="2"/>
              </a:rPr>
              <a:t> only </a:t>
            </a:r>
            <a:r>
              <a:rPr lang="en-GB" sz="1800" smtClean="0">
                <a:sym typeface="Wingdings" panose="05000000000000000000" pitchFamily="2" charset="2"/>
              </a:rPr>
              <a:t>1e-10 s</a:t>
            </a:r>
          </a:p>
          <a:p>
            <a:pPr>
              <a:spcBef>
                <a:spcPts val="1200"/>
              </a:spcBef>
            </a:pPr>
            <a:r>
              <a:rPr lang="en-GB" sz="1800">
                <a:sym typeface="Wingdings" panose="05000000000000000000" pitchFamily="2" charset="2"/>
              </a:rPr>
              <a:t>Required </a:t>
            </a:r>
            <a:r>
              <a:rPr lang="en-GB" sz="1800" smtClean="0">
                <a:sym typeface="Wingdings" panose="05000000000000000000" pitchFamily="2" charset="2"/>
              </a:rPr>
              <a:t>laser micropulse energy </a:t>
            </a:r>
            <a:br>
              <a:rPr lang="en-GB" sz="1800" smtClean="0">
                <a:sym typeface="Wingdings" panose="05000000000000000000" pitchFamily="2" charset="2"/>
              </a:rPr>
            </a:br>
            <a:r>
              <a:rPr lang="en-GB" sz="1800" smtClean="0">
                <a:sym typeface="Wingdings" panose="05000000000000000000" pitchFamily="2" charset="2"/>
              </a:rPr>
              <a:t>slightly higher than previous method</a:t>
            </a:r>
          </a:p>
          <a:p>
            <a:pPr>
              <a:spcBef>
                <a:spcPts val="1200"/>
              </a:spcBef>
            </a:pPr>
            <a:r>
              <a:rPr lang="en-GB" sz="1800" smtClean="0">
                <a:sym typeface="Wingdings" panose="05000000000000000000" pitchFamily="2" charset="2"/>
              </a:rPr>
              <a:t>Excitation takes place over ~0.5 m</a:t>
            </a:r>
            <a:br>
              <a:rPr lang="en-GB" sz="1800" smtClean="0">
                <a:sym typeface="Wingdings" panose="05000000000000000000" pitchFamily="2" charset="2"/>
              </a:rPr>
            </a:br>
            <a:r>
              <a:rPr lang="en-GB" sz="1800" smtClean="0">
                <a:sym typeface="Wingdings" panose="05000000000000000000" pitchFamily="2" charset="2"/>
              </a:rPr>
              <a:t>which introduces a large angle </a:t>
            </a:r>
            <a:br>
              <a:rPr lang="en-GB" sz="1800" smtClean="0">
                <a:sym typeface="Wingdings" panose="05000000000000000000" pitchFamily="2" charset="2"/>
              </a:rPr>
            </a:br>
            <a:r>
              <a:rPr lang="en-GB" sz="1800" smtClean="0">
                <a:sym typeface="Wingdings" panose="05000000000000000000" pitchFamily="2" charset="2"/>
              </a:rPr>
              <a:t>between injected and circulating </a:t>
            </a:r>
            <a:br>
              <a:rPr lang="en-GB" sz="1800" smtClean="0">
                <a:sym typeface="Wingdings" panose="05000000000000000000" pitchFamily="2" charset="2"/>
              </a:rPr>
            </a:br>
            <a:r>
              <a:rPr lang="en-GB" sz="1800" smtClean="0">
                <a:sym typeface="Wingdings" panose="05000000000000000000" pitchFamily="2" charset="2"/>
              </a:rPr>
              <a:t>protons  difficult integration</a:t>
            </a:r>
            <a:endParaRPr lang="en-GB" sz="180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endParaRPr lang="en-GB" sz="1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9" t="1442" r="7359"/>
          <a:stretch>
            <a:fillRect/>
          </a:stretch>
        </p:blipFill>
        <p:spPr bwMode="auto">
          <a:xfrm>
            <a:off x="4460656" y="2708920"/>
            <a:ext cx="4647848" cy="31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5936" y="5877272"/>
            <a:ext cx="511256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smtClean="0"/>
              <a:t>Stark-broadening of quantum levels vs B-field for 4 GeV H</a:t>
            </a:r>
            <a:r>
              <a:rPr lang="en-GB" sz="1600" baseline="30000" smtClean="0"/>
              <a:t>0</a:t>
            </a:r>
            <a:endParaRPr lang="en-GB" sz="1600" baseline="300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12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20080"/>
          </a:xfrm>
        </p:spPr>
        <p:txBody>
          <a:bodyPr>
            <a:normAutofit/>
          </a:bodyPr>
          <a:lstStyle/>
          <a:p>
            <a:r>
              <a:rPr lang="en-GB" sz="3200" smtClean="0"/>
              <a:t>Laser </a:t>
            </a:r>
            <a:r>
              <a:rPr lang="en-GB" sz="3200"/>
              <a:t>characteristics (H</a:t>
            </a:r>
            <a:r>
              <a:rPr lang="en-GB" sz="3200" baseline="30000"/>
              <a:t>0 </a:t>
            </a:r>
            <a:r>
              <a:rPr lang="en-GB" sz="3200"/>
              <a:t>--&gt; p</a:t>
            </a:r>
            <a:r>
              <a:rPr lang="en-GB" sz="3200" baseline="30000"/>
              <a:t>+ </a:t>
            </a:r>
            <a:r>
              <a:rPr lang="en-GB" sz="3200" smtClean="0"/>
              <a:t>stripping)</a:t>
            </a:r>
            <a:endParaRPr lang="en-GB" sz="32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643609"/>
              </p:ext>
            </p:extLst>
          </p:nvPr>
        </p:nvGraphicFramePr>
        <p:xfrm>
          <a:off x="683568" y="692696"/>
          <a:ext cx="749917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820456"/>
                <a:gridCol w="1336852"/>
                <a:gridCol w="15150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Parameter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n=2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n=3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Wavelength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nm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1064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1064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Laser/H- angle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deg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47.50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8.39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Angular</a:t>
                      </a:r>
                      <a:r>
                        <a:rPr lang="en-GB" sz="1400" baseline="0" smtClean="0"/>
                        <a:t> spread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deg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±0.10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±0.42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Micropulse energy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uJ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360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92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Macropulse length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ms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Macropulse energy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J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253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Peak power (single pass) * 3 (margin)</a:t>
                      </a:r>
                      <a:endParaRPr lang="en-GB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MW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21.6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5.5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Average power (single pass)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kW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43.2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11.0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Average power</a:t>
                      </a:r>
                      <a:r>
                        <a:rPr lang="en-GB" sz="1400" baseline="0" smtClean="0"/>
                        <a:t> (mode-locking)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W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760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193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Average power (Q=100)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W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>
                          <a:solidFill>
                            <a:schemeClr val="tx1"/>
                          </a:solidFill>
                        </a:rPr>
                        <a:t>432</a:t>
                      </a:r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Vertical</a:t>
                      </a:r>
                      <a:r>
                        <a:rPr lang="en-GB" sz="1400" baseline="0" smtClean="0"/>
                        <a:t> laser beam height (1 </a:t>
                      </a:r>
                      <a:r>
                        <a:rPr lang="el-GR" sz="1400" baseline="0" smtClean="0"/>
                        <a:t>σ</a:t>
                      </a:r>
                      <a:r>
                        <a:rPr lang="en-GB" sz="1400" baseline="0" smtClean="0"/>
                        <a:t> rms)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mm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1.5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1.5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Linac pulse, 1 </a:t>
                      </a:r>
                      <a:r>
                        <a:rPr lang="el-GR" sz="1400" smtClean="0"/>
                        <a:t>σ</a:t>
                      </a:r>
                      <a:r>
                        <a:rPr lang="en-GB" sz="1400" smtClean="0"/>
                        <a:t> rms separated</a:t>
                      </a:r>
                      <a:r>
                        <a:rPr lang="en-GB" sz="1400" baseline="0" smtClean="0"/>
                        <a:t> by 2.84 ns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ps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15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Laser pulse shape required,</a:t>
                      </a:r>
                      <a:r>
                        <a:rPr lang="en-GB" sz="1400" baseline="0" smtClean="0"/>
                        <a:t> rectangular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ps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50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50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Laser repetition rate</a:t>
                      </a:r>
                      <a:r>
                        <a:rPr lang="en-GB" sz="1400" baseline="0" smtClean="0"/>
                        <a:t> (max)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Hz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1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1</a:t>
                      </a:r>
                      <a:endParaRPr lang="en-GB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smtClean="0"/>
                        <a:t>Availability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%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99</a:t>
                      </a:r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smtClean="0"/>
                        <a:t>99</a:t>
                      </a:r>
                      <a:endParaRPr lang="en-GB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Summary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Base line is foil stripping system</a:t>
            </a:r>
            <a:endParaRPr lang="en-GB" sz="2400" dirty="0" smtClean="0"/>
          </a:p>
          <a:p>
            <a:r>
              <a:rPr lang="en-GB" sz="2400" dirty="0" smtClean="0"/>
              <a:t>Foresee to </a:t>
            </a:r>
            <a:r>
              <a:rPr lang="en-GB" sz="2400" dirty="0" smtClean="0"/>
              <a:t>combine it with a laser stripping system</a:t>
            </a:r>
            <a:endParaRPr lang="en-GB" sz="2400" dirty="0" smtClean="0"/>
          </a:p>
          <a:p>
            <a:r>
              <a:rPr lang="en-GB" sz="2400" dirty="0" smtClean="0"/>
              <a:t>Laser stripping base line:</a:t>
            </a:r>
          </a:p>
          <a:p>
            <a:pPr lvl="1"/>
            <a:r>
              <a:rPr lang="en-GB" sz="2000" dirty="0" smtClean="0"/>
              <a:t>Wiggler for neutralisation</a:t>
            </a:r>
          </a:p>
          <a:p>
            <a:pPr lvl="1"/>
            <a:r>
              <a:rPr lang="en-GB" sz="2000" dirty="0" smtClean="0"/>
              <a:t>Resonant excitation to n=3 </a:t>
            </a:r>
          </a:p>
          <a:p>
            <a:pPr lvl="2"/>
            <a:r>
              <a:rPr lang="en-GB" sz="1600" dirty="0" smtClean="0"/>
              <a:t>avoid large </a:t>
            </a:r>
            <a:r>
              <a:rPr lang="en-GB" sz="1600" dirty="0" err="1" smtClean="0"/>
              <a:t>emittance</a:t>
            </a:r>
            <a:r>
              <a:rPr lang="en-GB" sz="1600" dirty="0" smtClean="0"/>
              <a:t> growth</a:t>
            </a:r>
          </a:p>
          <a:p>
            <a:pPr lvl="2"/>
            <a:r>
              <a:rPr lang="en-GB" sz="1600" dirty="0"/>
              <a:t>Intersection angle 8.4</a:t>
            </a:r>
            <a:r>
              <a:rPr lang="en-GB" sz="1600" dirty="0" smtClean="0"/>
              <a:t>°</a:t>
            </a:r>
          </a:p>
          <a:p>
            <a:pPr lvl="2"/>
            <a:r>
              <a:rPr lang="en-GB" sz="1600" dirty="0" smtClean="0"/>
              <a:t>Precludes operation below 4 </a:t>
            </a:r>
            <a:r>
              <a:rPr lang="en-GB" sz="1600" dirty="0" err="1" smtClean="0"/>
              <a:t>GeV</a:t>
            </a:r>
            <a:endParaRPr lang="en-GB" sz="1600" dirty="0" smtClean="0"/>
          </a:p>
          <a:p>
            <a:pPr lvl="2"/>
            <a:r>
              <a:rPr lang="en-GB" sz="1600" dirty="0" smtClean="0"/>
              <a:t>Laser power remains main issue </a:t>
            </a:r>
          </a:p>
          <a:p>
            <a:pPr lvl="1"/>
            <a:r>
              <a:rPr lang="en-GB" sz="2000" dirty="0" smtClean="0"/>
              <a:t>Final stripping in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chicane dipole (careful fringe field design)</a:t>
            </a:r>
          </a:p>
          <a:p>
            <a:pPr lvl="1"/>
            <a:r>
              <a:rPr lang="en-GB" sz="2000" dirty="0" smtClean="0"/>
              <a:t>Dispersion tailoring limited by </a:t>
            </a:r>
            <a:r>
              <a:rPr lang="en-GB" sz="2000" dirty="0" err="1" smtClean="0"/>
              <a:t>emittance</a:t>
            </a:r>
            <a:r>
              <a:rPr lang="en-GB" sz="2000" dirty="0" smtClean="0"/>
              <a:t> growth</a:t>
            </a:r>
          </a:p>
          <a:p>
            <a:r>
              <a:rPr lang="en-GB" sz="2400" dirty="0" smtClean="0"/>
              <a:t>Alternatives:</a:t>
            </a:r>
          </a:p>
          <a:p>
            <a:pPr lvl="1"/>
            <a:r>
              <a:rPr lang="en-GB" sz="2000" dirty="0"/>
              <a:t>n</a:t>
            </a:r>
            <a:r>
              <a:rPr lang="en-GB" sz="2000" dirty="0" smtClean="0"/>
              <a:t>=2 shape resonance to neutralize H</a:t>
            </a:r>
            <a:r>
              <a:rPr lang="en-GB" sz="2000" baseline="30000" dirty="0" smtClean="0"/>
              <a:t>-</a:t>
            </a:r>
          </a:p>
          <a:p>
            <a:pPr lvl="1"/>
            <a:r>
              <a:rPr lang="en-GB" sz="2000" dirty="0" smtClean="0"/>
              <a:t>resonant excitation from this level</a:t>
            </a:r>
          </a:p>
          <a:p>
            <a:pPr lvl="1"/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1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Issues &amp; Questions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smtClean="0"/>
              <a:t>Feasibility of laser parameters</a:t>
            </a:r>
          </a:p>
          <a:p>
            <a:pPr lvl="1"/>
            <a:r>
              <a:rPr lang="en-GB" sz="2000" smtClean="0"/>
              <a:t>Peak power?</a:t>
            </a:r>
          </a:p>
          <a:p>
            <a:pPr lvl="1"/>
            <a:r>
              <a:rPr lang="en-GB" sz="2000" smtClean="0"/>
              <a:t>Which Q values to be expected from optical resonators?</a:t>
            </a:r>
          </a:p>
          <a:p>
            <a:pPr lvl="1"/>
            <a:r>
              <a:rPr lang="en-GB" sz="2000" smtClean="0"/>
              <a:t>Mode-locking possible?</a:t>
            </a:r>
          </a:p>
          <a:p>
            <a:pPr lvl="1"/>
            <a:r>
              <a:rPr lang="en-GB" sz="2000" smtClean="0"/>
              <a:t>Is the 2ms pulse length an issue?</a:t>
            </a:r>
          </a:p>
          <a:p>
            <a:r>
              <a:rPr lang="en-GB" sz="2400" smtClean="0"/>
              <a:t>300 J through vacuum window?</a:t>
            </a:r>
          </a:p>
          <a:p>
            <a:r>
              <a:rPr lang="en-GB" sz="2400" smtClean="0"/>
              <a:t>Combination of foil and laser system, 3- and 4- magnet bumps with dispersion closed?</a:t>
            </a:r>
          </a:p>
          <a:p>
            <a:r>
              <a:rPr lang="en-GB" sz="2400" smtClean="0"/>
              <a:t>Fringe field design of stripping magnet</a:t>
            </a:r>
          </a:p>
          <a:p>
            <a:endParaRPr lang="en-GB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endParaRPr lang="en-GB"/>
          </a:p>
          <a:p>
            <a:pPr marL="0" indent="0" algn="ctr">
              <a:buNone/>
            </a:pPr>
            <a:r>
              <a:rPr lang="en-GB" sz="4000" smtClean="0"/>
              <a:t>Introduction to HP-PS</a:t>
            </a:r>
            <a:endParaRPr lang="en-GB" sz="4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5246580" y="5788699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6942655" y="6115782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8584328" y="5510203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7489317" y="4458533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>
            <a:endCxn id="11" idx="2"/>
          </p:cNvCxnSpPr>
          <p:nvPr/>
        </p:nvCxnSpPr>
        <p:spPr>
          <a:xfrm>
            <a:off x="1505185" y="3371527"/>
            <a:ext cx="839895" cy="994934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178644" y="3845707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85555" y="3684282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42808" y="4026371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rot="21225466">
            <a:off x="5241275" y="4659008"/>
            <a:ext cx="3686103" cy="1658941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 rot="21225466">
            <a:off x="4132372" y="4280966"/>
            <a:ext cx="2523066" cy="1112897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036" y="377568"/>
            <a:ext cx="6793169" cy="747176"/>
          </a:xfrm>
        </p:spPr>
        <p:txBody>
          <a:bodyPr>
            <a:noAutofit/>
          </a:bodyPr>
          <a:lstStyle/>
          <a:p>
            <a:r>
              <a:rPr lang="en-GB" sz="3600" smtClean="0"/>
              <a:t>Present </a:t>
            </a:r>
            <a:r>
              <a:rPr lang="en-GB" sz="3600" dirty="0" smtClean="0"/>
              <a:t>CERN Accelerator Complex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90117"/>
            <a:ext cx="7990652" cy="1218803"/>
          </a:xfrm>
        </p:spPr>
        <p:txBody>
          <a:bodyPr>
            <a:normAutofit/>
          </a:bodyPr>
          <a:lstStyle/>
          <a:p>
            <a:r>
              <a:rPr lang="en-GB" sz="2000" smtClean="0"/>
              <a:t>LINAC 2: proton source with ~ 1 Hz</a:t>
            </a:r>
            <a:endParaRPr lang="en-GB" sz="2000"/>
          </a:p>
          <a:p>
            <a:r>
              <a:rPr lang="en-GB" sz="2000" smtClean="0"/>
              <a:t>Time sharing between experiments</a:t>
            </a:r>
            <a:endParaRPr lang="en-GB" sz="2000" dirty="0" smtClean="0"/>
          </a:p>
        </p:txBody>
      </p:sp>
      <p:sp>
        <p:nvSpPr>
          <p:cNvPr id="9" name="Oval 8"/>
          <p:cNvSpPr/>
          <p:nvPr/>
        </p:nvSpPr>
        <p:spPr>
          <a:xfrm rot="21017964">
            <a:off x="3040789" y="4122338"/>
            <a:ext cx="1919111" cy="818444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 rot="21017964">
            <a:off x="2334158" y="3922367"/>
            <a:ext cx="1527732" cy="630765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5788699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LHC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68670" y="4911950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SPS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53175" y="4492668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PS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52922" y="4094194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PSB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 rot="485414">
            <a:off x="4722499" y="3527419"/>
            <a:ext cx="312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Experiments &amp; Test Beams</a:t>
            </a:r>
            <a:endParaRPr lang="en-GB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9811-5546-9A42-A92E-CD39CA3124EA}" type="slidenum">
              <a:rPr lang="en-GB" smtClean="0"/>
              <a:t>4</a:t>
            </a:fld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44615" y="3226681"/>
            <a:ext cx="1175926" cy="3198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LINAC 2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>
            <a:off x="1420541" y="3386607"/>
            <a:ext cx="150496" cy="2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14068" y="3196268"/>
            <a:ext cx="119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 MeV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2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5214920" y="5793867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910995" y="6120950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8552668" y="5515371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7457657" y="4463701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988140" y="5793867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LHC</a:t>
            </a:r>
            <a:endParaRPr lang="en-GB" b="1" dirty="0"/>
          </a:p>
        </p:txBody>
      </p:sp>
      <p:cxnSp>
        <p:nvCxnSpPr>
          <p:cNvPr id="32" name="Straight Arrow Connector 31"/>
          <p:cNvCxnSpPr>
            <a:endCxn id="11" idx="2"/>
          </p:cNvCxnSpPr>
          <p:nvPr/>
        </p:nvCxnSpPr>
        <p:spPr>
          <a:xfrm>
            <a:off x="1505185" y="3371527"/>
            <a:ext cx="839895" cy="994934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178644" y="3845707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85555" y="3684282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42808" y="4026371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rot="21225466">
            <a:off x="5241275" y="4659008"/>
            <a:ext cx="3686103" cy="1658941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 rot="21225466">
            <a:off x="4132372" y="4280966"/>
            <a:ext cx="2523066" cy="1112897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4615" y="1556792"/>
            <a:ext cx="8674942" cy="1639475"/>
          </a:xfrm>
        </p:spPr>
        <p:txBody>
          <a:bodyPr>
            <a:noAutofit/>
          </a:bodyPr>
          <a:lstStyle/>
          <a:p>
            <a:r>
              <a:rPr lang="en-GB" sz="2000" dirty="0"/>
              <a:t>D</a:t>
            </a:r>
            <a:r>
              <a:rPr lang="en-GB" sz="2000" dirty="0" smtClean="0"/>
              <a:t>ouble </a:t>
            </a:r>
            <a:r>
              <a:rPr lang="en-GB" sz="2000" dirty="0" smtClean="0"/>
              <a:t>the brightness for existing accelerator complex</a:t>
            </a:r>
          </a:p>
          <a:p>
            <a:r>
              <a:rPr lang="en-GB" sz="2000" dirty="0"/>
              <a:t>A</a:t>
            </a:r>
            <a:r>
              <a:rPr lang="en-GB" sz="2000" dirty="0" smtClean="0"/>
              <a:t>lso first stage of </a:t>
            </a:r>
            <a:r>
              <a:rPr lang="en-GB" sz="2000" b="1" dirty="0" smtClean="0"/>
              <a:t>LP-SPL </a:t>
            </a:r>
            <a:r>
              <a:rPr lang="en-GB" sz="2000" dirty="0" smtClean="0"/>
              <a:t>as injector for </a:t>
            </a:r>
            <a:r>
              <a:rPr lang="en-GB" sz="2000" dirty="0" smtClean="0"/>
              <a:t>HP-PS</a:t>
            </a:r>
          </a:p>
          <a:p>
            <a:r>
              <a:rPr lang="en-US" sz="2000" dirty="0" smtClean="0"/>
              <a:t>HP-PS in the framework of </a:t>
            </a:r>
            <a:r>
              <a:rPr lang="en-GB" sz="2000" dirty="0" smtClean="0"/>
              <a:t>LAGUNA-LBNO study</a:t>
            </a:r>
            <a:endParaRPr lang="en-GB" sz="2000" dirty="0" smtClean="0"/>
          </a:p>
          <a:p>
            <a:r>
              <a:rPr lang="en-GB" sz="2000" dirty="0"/>
              <a:t>C</a:t>
            </a:r>
            <a:r>
              <a:rPr lang="en-GB" sz="2000" dirty="0" smtClean="0"/>
              <a:t>an pulse at </a:t>
            </a:r>
            <a:r>
              <a:rPr lang="en-GB" sz="2000" b="1" dirty="0" smtClean="0"/>
              <a:t>2 Hz</a:t>
            </a:r>
            <a:r>
              <a:rPr lang="en-GB" sz="2000" dirty="0" smtClean="0"/>
              <a:t>, but ~ 1 Hz for the existing complex</a:t>
            </a:r>
          </a:p>
        </p:txBody>
      </p:sp>
      <p:sp>
        <p:nvSpPr>
          <p:cNvPr id="9" name="Oval 8"/>
          <p:cNvSpPr/>
          <p:nvPr/>
        </p:nvSpPr>
        <p:spPr>
          <a:xfrm rot="21017964">
            <a:off x="3040789" y="4122338"/>
            <a:ext cx="1919111" cy="818444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 rot="21017964">
            <a:off x="2334158" y="3922367"/>
            <a:ext cx="1527732" cy="630765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8670" y="4911950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SPS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53175" y="4492668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PS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52922" y="4094194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PSB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 rot="485414">
            <a:off x="4722499" y="3527419"/>
            <a:ext cx="312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Experiments &amp; Test Beams</a:t>
            </a:r>
            <a:endParaRPr lang="en-GB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9811-5546-9A42-A92E-CD39CA3124EA}" type="slidenum">
              <a:rPr lang="en-GB" smtClean="0"/>
              <a:t>5</a:t>
            </a:fld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44615" y="3226681"/>
            <a:ext cx="1175926" cy="3198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LINAC 4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>
            <a:off x="1420541" y="3386607"/>
            <a:ext cx="150496" cy="2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1063036" y="404664"/>
            <a:ext cx="6793169" cy="747176"/>
          </a:xfrm>
        </p:spPr>
        <p:txBody>
          <a:bodyPr>
            <a:noAutofit/>
          </a:bodyPr>
          <a:lstStyle/>
          <a:p>
            <a:r>
              <a:rPr lang="en-GB" sz="3600" dirty="0" smtClean="0"/>
              <a:t>Replacing LINAC2 by LINAC4</a:t>
            </a:r>
            <a:endParaRPr lang="en-GB" sz="3600" dirty="0"/>
          </a:p>
        </p:txBody>
      </p:sp>
      <p:sp>
        <p:nvSpPr>
          <p:cNvPr id="63" name="TextBox 62"/>
          <p:cNvSpPr txBox="1"/>
          <p:nvPr/>
        </p:nvSpPr>
        <p:spPr>
          <a:xfrm>
            <a:off x="1614068" y="3196268"/>
            <a:ext cx="119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160 MeV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5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5251732" y="5784665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947807" y="6111748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8589480" y="5506169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7494469" y="4454499"/>
            <a:ext cx="366889" cy="3693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024952" y="5784665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LHC</a:t>
            </a:r>
            <a:endParaRPr lang="en-GB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767099" y="3386608"/>
            <a:ext cx="1285640" cy="1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2"/>
          </p:cNvCxnSpPr>
          <p:nvPr/>
        </p:nvCxnSpPr>
        <p:spPr>
          <a:xfrm>
            <a:off x="1505185" y="3371527"/>
            <a:ext cx="839895" cy="994934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178644" y="3845707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85555" y="3684282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42808" y="4026371"/>
            <a:ext cx="1966736" cy="248487"/>
          </a:xfrm>
          <a:prstGeom prst="straightConnector1">
            <a:avLst/>
          </a:prstGeom>
          <a:ln w="127000">
            <a:tailEnd type="stealth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rot="21225466">
            <a:off x="5241275" y="4659008"/>
            <a:ext cx="3686103" cy="1658941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/>
          <p:cNvSpPr/>
          <p:nvPr/>
        </p:nvSpPr>
        <p:spPr>
          <a:xfrm rot="21225466">
            <a:off x="4132372" y="4280966"/>
            <a:ext cx="2523066" cy="1112897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9" name="Oval 8"/>
          <p:cNvSpPr/>
          <p:nvPr/>
        </p:nvSpPr>
        <p:spPr>
          <a:xfrm rot="21017964">
            <a:off x="3040789" y="4122338"/>
            <a:ext cx="1919111" cy="818444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/>
          <p:cNvSpPr/>
          <p:nvPr/>
        </p:nvSpPr>
        <p:spPr>
          <a:xfrm rot="21017964">
            <a:off x="2334158" y="3922367"/>
            <a:ext cx="1527732" cy="630765"/>
          </a:xfrm>
          <a:prstGeom prst="ellipse">
            <a:avLst/>
          </a:prstGeom>
          <a:noFill/>
          <a:ln w="1524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8670" y="4911950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SPS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553175" y="4492668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PS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52922" y="4094194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PSB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 rot="485414">
            <a:off x="4722499" y="3527419"/>
            <a:ext cx="3123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Experiments &amp; Test Beams</a:t>
            </a:r>
            <a:endParaRPr lang="en-GB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9811-5546-9A42-A92E-CD39CA3124EA}" type="slidenum">
              <a:rPr lang="en-GB" smtClean="0"/>
              <a:t>6</a:t>
            </a:fld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44615" y="3226681"/>
            <a:ext cx="1175926" cy="3198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LINAC 4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2024242" y="3219155"/>
            <a:ext cx="1447096" cy="3198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LP - SPL</a:t>
            </a:r>
            <a:endParaRPr lang="en-GB" dirty="0"/>
          </a:p>
        </p:txBody>
      </p:sp>
      <p:cxnSp>
        <p:nvCxnSpPr>
          <p:cNvPr id="28" name="Straight Arrow Connector 27"/>
          <p:cNvCxnSpPr>
            <a:stCxn id="26" idx="3"/>
            <a:endCxn id="27" idx="1"/>
          </p:cNvCxnSpPr>
          <p:nvPr/>
        </p:nvCxnSpPr>
        <p:spPr>
          <a:xfrm flipV="1">
            <a:off x="1420541" y="3379081"/>
            <a:ext cx="603701" cy="7526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471338" y="3371527"/>
            <a:ext cx="603701" cy="7526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Isosceles Triangle 39"/>
          <p:cNvSpPr/>
          <p:nvPr/>
        </p:nvSpPr>
        <p:spPr>
          <a:xfrm>
            <a:off x="4258431" y="1490117"/>
            <a:ext cx="2204457" cy="1557883"/>
          </a:xfrm>
          <a:prstGeom prst="triangle">
            <a:avLst/>
          </a:prstGeom>
          <a:noFill/>
          <a:ln w="152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3" name="Straight Arrow Connector 42"/>
          <p:cNvCxnSpPr>
            <a:endCxn id="40" idx="3"/>
          </p:cNvCxnSpPr>
          <p:nvPr/>
        </p:nvCxnSpPr>
        <p:spPr>
          <a:xfrm flipV="1">
            <a:off x="4075039" y="3048000"/>
            <a:ext cx="1285621" cy="323527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0" idx="3"/>
          </p:cNvCxnSpPr>
          <p:nvPr/>
        </p:nvCxnSpPr>
        <p:spPr>
          <a:xfrm>
            <a:off x="5360660" y="3048000"/>
            <a:ext cx="1427530" cy="338607"/>
          </a:xfrm>
          <a:prstGeom prst="straightConnector1">
            <a:avLst/>
          </a:prstGeom>
          <a:ln w="127000">
            <a:tailEnd type="non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51931" y="2923465"/>
            <a:ext cx="83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504D"/>
                </a:solidFill>
              </a:rPr>
              <a:t>CN2PY</a:t>
            </a:r>
          </a:p>
          <a:p>
            <a:pPr algn="ctr"/>
            <a:r>
              <a:rPr lang="en-GB" b="1" dirty="0" smtClean="0">
                <a:solidFill>
                  <a:srgbClr val="C0504D"/>
                </a:solidFill>
              </a:rPr>
              <a:t>Target</a:t>
            </a:r>
          </a:p>
          <a:p>
            <a:pPr algn="ctr"/>
            <a:r>
              <a:rPr lang="en-GB" b="1" dirty="0" smtClean="0">
                <a:solidFill>
                  <a:srgbClr val="C0504D"/>
                </a:solidFill>
              </a:rPr>
              <a:t>2 MW</a:t>
            </a:r>
            <a:endParaRPr lang="en-GB" b="1" dirty="0">
              <a:solidFill>
                <a:srgbClr val="C0504D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8139" y="1120785"/>
            <a:ext cx="922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C0504D"/>
                </a:solidFill>
              </a:rPr>
              <a:t>HP-PS</a:t>
            </a:r>
            <a:endParaRPr lang="en-GB" sz="2000" b="1" dirty="0">
              <a:solidFill>
                <a:srgbClr val="C0504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2797482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504D"/>
                </a:solidFill>
              </a:rPr>
              <a:t>2 Hz</a:t>
            </a:r>
            <a:endParaRPr lang="en-GB" b="1" dirty="0">
              <a:solidFill>
                <a:srgbClr val="C0504D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19661948">
            <a:off x="3029509" y="1894461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1</a:t>
            </a:r>
            <a:r>
              <a:rPr lang="en-GB" b="1" dirty="0" smtClean="0">
                <a:solidFill>
                  <a:schemeClr val="accent2"/>
                </a:solidFill>
              </a:rPr>
              <a:t> Hz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571577">
            <a:off x="3300768" y="5404511"/>
            <a:ext cx="67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504D"/>
                </a:solidFill>
              </a:rPr>
              <a:t>1</a:t>
            </a:r>
            <a:r>
              <a:rPr lang="en-GB" b="1" dirty="0" smtClean="0">
                <a:solidFill>
                  <a:srgbClr val="C0504D"/>
                </a:solidFill>
              </a:rPr>
              <a:t> Hz</a:t>
            </a:r>
            <a:endParaRPr lang="en-GB" b="1" dirty="0">
              <a:solidFill>
                <a:srgbClr val="C0504D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291938" y="4677334"/>
            <a:ext cx="3050870" cy="1587999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54" idx="1"/>
          </p:cNvCxnSpPr>
          <p:nvPr/>
        </p:nvCxnSpPr>
        <p:spPr>
          <a:xfrm flipV="1">
            <a:off x="2201333" y="1320840"/>
            <a:ext cx="2756806" cy="17271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92888" cy="747176"/>
          </a:xfrm>
        </p:spPr>
        <p:txBody>
          <a:bodyPr>
            <a:noAutofit/>
          </a:bodyPr>
          <a:lstStyle/>
          <a:p>
            <a:r>
              <a:rPr lang="en-GB" sz="3200" dirty="0" smtClean="0"/>
              <a:t>Possible CERN Accelerator Complex with HP-PS</a:t>
            </a:r>
            <a:endParaRPr lang="en-GB" sz="3200" dirty="0"/>
          </a:p>
        </p:txBody>
      </p:sp>
      <p:sp>
        <p:nvSpPr>
          <p:cNvPr id="46" name="TextBox 45"/>
          <p:cNvSpPr txBox="1"/>
          <p:nvPr/>
        </p:nvSpPr>
        <p:spPr>
          <a:xfrm rot="18635124">
            <a:off x="1388390" y="2665061"/>
            <a:ext cx="119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160 MeV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 rot="18331781">
            <a:off x="3350172" y="2600754"/>
            <a:ext cx="1192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 </a:t>
            </a:r>
            <a:r>
              <a:rPr lang="en-GB" dirty="0" err="1" smtClean="0"/>
              <a:t>GeV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 rot="18635124">
            <a:off x="6415292" y="2453156"/>
            <a:ext cx="159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 / 75 </a:t>
            </a:r>
            <a:r>
              <a:rPr lang="en-GB" dirty="0" err="1" smtClean="0"/>
              <a:t>GeV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792128" y="2613476"/>
            <a:ext cx="135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Inj. / </a:t>
            </a:r>
            <a:r>
              <a:rPr lang="en-GB" b="1" dirty="0" err="1" smtClean="0">
                <a:solidFill>
                  <a:schemeClr val="accent2"/>
                </a:solidFill>
              </a:rPr>
              <a:t>Extr</a:t>
            </a:r>
            <a:r>
              <a:rPr lang="en-GB" b="1" dirty="0" smtClean="0">
                <a:solidFill>
                  <a:schemeClr val="accent2"/>
                </a:solidFill>
              </a:rPr>
              <a:t>.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3320160">
            <a:off x="5479035" y="2015291"/>
            <a:ext cx="135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Collimation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8352204">
            <a:off x="3905514" y="1853809"/>
            <a:ext cx="152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Acceleration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6908" y="1338986"/>
            <a:ext cx="1995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3-fold Symmetry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5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Low Power SPL parameters</a:t>
            </a: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37860"/>
              </p:ext>
            </p:extLst>
          </p:nvPr>
        </p:nvGraphicFramePr>
        <p:xfrm>
          <a:off x="1547663" y="1916831"/>
          <a:ext cx="5904656" cy="348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694"/>
                <a:gridCol w="1568446"/>
                <a:gridCol w="1205516"/>
              </a:tblGrid>
              <a:tr h="38134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Parameter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Values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Units</a:t>
                      </a:r>
                      <a:endParaRPr lang="en-GB" sz="1600" dirty="0"/>
                    </a:p>
                  </a:txBody>
                  <a:tcPr/>
                </a:tc>
              </a:tr>
              <a:tr h="38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Kinetic Energy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</a:t>
                      </a:r>
                      <a:r>
                        <a:rPr lang="en-GB" sz="1600" dirty="0" err="1" smtClean="0"/>
                        <a:t>GeV</a:t>
                      </a:r>
                      <a:r>
                        <a:rPr lang="en-GB" sz="1600" dirty="0" smtClean="0"/>
                        <a:t>]</a:t>
                      </a:r>
                      <a:endParaRPr lang="en-GB" sz="1600" dirty="0"/>
                    </a:p>
                  </a:txBody>
                  <a:tcPr/>
                </a:tc>
              </a:tr>
              <a:tr h="38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Beam power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0.144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[MW]</a:t>
                      </a:r>
                      <a:endParaRPr lang="en-GB" sz="1600" dirty="0"/>
                    </a:p>
                  </a:txBody>
                  <a:tcPr/>
                </a:tc>
              </a:tr>
              <a:tr h="38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Repetition rate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[Hz]</a:t>
                      </a:r>
                      <a:endParaRPr lang="en-GB" sz="1600" dirty="0"/>
                    </a:p>
                  </a:txBody>
                  <a:tcPr/>
                </a:tc>
              </a:tr>
              <a:tr h="38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Beam pulse length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0.9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</a:t>
                      </a:r>
                      <a:r>
                        <a:rPr lang="en-GB" sz="1600" dirty="0" err="1" smtClean="0"/>
                        <a:t>ms</a:t>
                      </a:r>
                      <a:r>
                        <a:rPr lang="en-GB" sz="1600" dirty="0" smtClean="0"/>
                        <a:t>]</a:t>
                      </a:r>
                      <a:endParaRPr lang="en-GB" sz="1600" dirty="0"/>
                    </a:p>
                  </a:txBody>
                  <a:tcPr/>
                </a:tc>
              </a:tr>
              <a:tr h="4776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Average</a:t>
                      </a:r>
                      <a:r>
                        <a:rPr lang="en-GB" sz="1600" baseline="0" dirty="0" smtClean="0"/>
                        <a:t> pulse current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[mA]</a:t>
                      </a:r>
                      <a:endParaRPr lang="en-GB" sz="1600" dirty="0"/>
                    </a:p>
                  </a:txBody>
                  <a:tcPr/>
                </a:tc>
              </a:tr>
              <a:tr h="13592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Peak pulse</a:t>
                      </a:r>
                      <a:r>
                        <a:rPr lang="en-GB" sz="1600" baseline="0" dirty="0" smtClean="0"/>
                        <a:t> current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[mA]</a:t>
                      </a:r>
                      <a:endParaRPr lang="en-GB" sz="1600" dirty="0"/>
                    </a:p>
                  </a:txBody>
                  <a:tcPr/>
                </a:tc>
              </a:tr>
              <a:tr h="38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Protons per pulse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1.13 x 10</a:t>
                      </a:r>
                      <a:r>
                        <a:rPr lang="en-GB" sz="1600" baseline="30000" dirty="0" smtClean="0"/>
                        <a:t>14</a:t>
                      </a:r>
                      <a:endParaRPr lang="en-GB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</a:t>
                      </a:r>
                      <a:endParaRPr lang="en-GB" sz="1600" dirty="0"/>
                    </a:p>
                  </a:txBody>
                  <a:tcPr/>
                </a:tc>
              </a:tr>
              <a:tr h="3813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Peak power per cavity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0.5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[MW]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004048" y="3356992"/>
            <a:ext cx="936104" cy="50405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724128" y="3861048"/>
            <a:ext cx="936104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5805264"/>
            <a:ext cx="41764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mtClean="0"/>
              <a:t>Can be easily extended to required 2ms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Beam temporal structure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sz="2400" smtClean="0"/>
              <a:t>Macropulse injection over ~2ms (500-600 turns)</a:t>
            </a:r>
          </a:p>
          <a:p>
            <a:r>
              <a:rPr lang="en-GB" sz="2400" smtClean="0"/>
              <a:t>SPL microbunch structure at 352 MHz</a:t>
            </a:r>
            <a:endParaRPr lang="en-GB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280"/>
            <a:ext cx="8079432" cy="382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57F3-FEF6-4561-A23C-3A060A15DAE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036" y="274638"/>
            <a:ext cx="6793169" cy="747176"/>
          </a:xfrm>
        </p:spPr>
        <p:txBody>
          <a:bodyPr>
            <a:noAutofit/>
          </a:bodyPr>
          <a:lstStyle/>
          <a:p>
            <a:r>
              <a:rPr lang="en-GB" sz="3200" smtClean="0"/>
              <a:t>Parameters HP-PS cf PS2</a:t>
            </a:r>
            <a:endParaRPr lang="en-GB" sz="3200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26-Sept-2013</a:t>
            </a:r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CERN Laser Stripping, WS Fermilab</a:t>
            </a:r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9811-5546-9A42-A92E-CD39CA3124EA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20021"/>
              </p:ext>
            </p:extLst>
          </p:nvPr>
        </p:nvGraphicFramePr>
        <p:xfrm>
          <a:off x="539551" y="1231779"/>
          <a:ext cx="8352928" cy="477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7"/>
                <a:gridCol w="1512168"/>
                <a:gridCol w="187628"/>
                <a:gridCol w="1324540"/>
                <a:gridCol w="1165217"/>
                <a:gridCol w="1139038"/>
              </a:tblGrid>
              <a:tr h="32706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Parameter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50 </a:t>
                      </a:r>
                      <a:r>
                        <a:rPr lang="en-GB" sz="1600" dirty="0" err="1" smtClean="0"/>
                        <a:t>GeV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75 </a:t>
                      </a:r>
                      <a:r>
                        <a:rPr lang="en-GB" sz="1600" dirty="0" err="1" smtClean="0"/>
                        <a:t>GeV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Units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PS2</a:t>
                      </a:r>
                      <a:endParaRPr lang="en-GB" sz="1600" dirty="0"/>
                    </a:p>
                  </a:txBody>
                  <a:tcPr/>
                </a:tc>
              </a:tr>
              <a:tr h="32224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Inj. / </a:t>
                      </a:r>
                      <a:r>
                        <a:rPr lang="en-GB" sz="1600" dirty="0" err="1" smtClean="0"/>
                        <a:t>Extr</a:t>
                      </a:r>
                      <a:r>
                        <a:rPr lang="en-GB" sz="1600" dirty="0" smtClean="0"/>
                        <a:t>. Kinetic Energy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r>
                        <a:rPr lang="en-GB" sz="1400" baseline="0" dirty="0" smtClean="0"/>
                        <a:t> / 50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r>
                        <a:rPr lang="en-GB" sz="1400" baseline="0" dirty="0" smtClean="0"/>
                        <a:t> / 75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</a:t>
                      </a:r>
                      <a:r>
                        <a:rPr lang="en-GB" sz="1600" dirty="0" err="1" smtClean="0"/>
                        <a:t>GeV</a:t>
                      </a:r>
                      <a:r>
                        <a:rPr lang="en-GB" sz="1600" dirty="0" smtClean="0"/>
                        <a:t>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4/50</a:t>
                      </a:r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Inj./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Extr</a:t>
                      </a:r>
                      <a:r>
                        <a:rPr lang="en-GB" sz="1600" baseline="0" dirty="0" smtClean="0"/>
                        <a:t>. </a:t>
                      </a:r>
                      <a:r>
                        <a:rPr lang="en-GB" sz="1600" dirty="0" smtClean="0"/>
                        <a:t>Beam </a:t>
                      </a:r>
                      <a:r>
                        <a:rPr lang="en-GB" sz="1600" dirty="0" smtClean="0"/>
                        <a:t>power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0.19/2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0.13/2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[MW]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0.05/0.35</a:t>
                      </a:r>
                      <a:endParaRPr lang="en-GB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Repetition rate</a:t>
                      </a:r>
                      <a:endParaRPr lang="en-GB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[Hz]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0.5</a:t>
                      </a:r>
                      <a:endParaRPr lang="en-GB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f</a:t>
                      </a:r>
                      <a:r>
                        <a:rPr lang="en-GB" sz="1600" baseline="-25000" dirty="0" err="1" smtClean="0"/>
                        <a:t>rev</a:t>
                      </a:r>
                      <a:r>
                        <a:rPr lang="en-GB" sz="1600" baseline="0" dirty="0" smtClean="0"/>
                        <a:t> / </a:t>
                      </a:r>
                      <a:r>
                        <a:rPr lang="en-GB" sz="1600" baseline="0" dirty="0" err="1" smtClean="0"/>
                        <a:t>f</a:t>
                      </a:r>
                      <a:r>
                        <a:rPr lang="en-GB" sz="1600" baseline="-25000" dirty="0" err="1" smtClean="0"/>
                        <a:t>RF</a:t>
                      </a:r>
                      <a:r>
                        <a:rPr lang="en-GB" sz="1600" baseline="0" dirty="0" smtClean="0"/>
                        <a:t> @ inj.</a:t>
                      </a:r>
                      <a:endParaRPr lang="en-GB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0.248 / 38.97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[MHz]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41992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RF harmonic</a:t>
                      </a:r>
                      <a:endParaRPr lang="en-GB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157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f</a:t>
                      </a:r>
                      <a:r>
                        <a:rPr lang="en-GB" sz="1600" baseline="-25000" dirty="0" err="1" smtClean="0"/>
                        <a:t>rev</a:t>
                      </a:r>
                      <a:r>
                        <a:rPr lang="en-GB" sz="1600" baseline="0" dirty="0" smtClean="0"/>
                        <a:t> / </a:t>
                      </a:r>
                      <a:r>
                        <a:rPr lang="en-GB" sz="1600" baseline="0" dirty="0" err="1" smtClean="0"/>
                        <a:t>f</a:t>
                      </a:r>
                      <a:r>
                        <a:rPr lang="en-GB" sz="1600" baseline="-25000" dirty="0" err="1" smtClean="0"/>
                        <a:t>RF</a:t>
                      </a:r>
                      <a:r>
                        <a:rPr lang="en-GB" sz="1600" baseline="0" dirty="0" smtClean="0"/>
                        <a:t> @ </a:t>
                      </a:r>
                      <a:r>
                        <a:rPr lang="en-GB" sz="1600" baseline="0" dirty="0" err="1" smtClean="0"/>
                        <a:t>extr</a:t>
                      </a:r>
                      <a:r>
                        <a:rPr lang="en-GB" sz="1600" baseline="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0.255 / 40.08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0.255 / 40.09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[MHz]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Bunch</a:t>
                      </a:r>
                      <a:r>
                        <a:rPr lang="en-GB" sz="1600" baseline="0" dirty="0" smtClean="0"/>
                        <a:t> spacing @ </a:t>
                      </a:r>
                      <a:r>
                        <a:rPr lang="en-GB" sz="1600" baseline="0" dirty="0" err="1" smtClean="0"/>
                        <a:t>extr</a:t>
                      </a:r>
                      <a:r>
                        <a:rPr lang="en-GB" sz="1600" baseline="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25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[ns]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Total</a:t>
                      </a:r>
                      <a:r>
                        <a:rPr lang="en-GB" sz="1600" baseline="0" dirty="0" smtClean="0"/>
                        <a:t> beam intensity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smtClean="0"/>
                        <a:t>2.5</a:t>
                      </a:r>
                      <a:r>
                        <a:rPr lang="en-GB" sz="1400" baseline="0" smtClean="0"/>
                        <a:t> </a:t>
                      </a:r>
                      <a:r>
                        <a:rPr lang="en-GB" sz="1400" baseline="0" dirty="0" smtClean="0"/>
                        <a:t>x 10</a:t>
                      </a:r>
                      <a:r>
                        <a:rPr lang="en-GB" sz="1400" baseline="30000" dirty="0" smtClean="0"/>
                        <a:t>14</a:t>
                      </a:r>
                      <a:endParaRPr lang="en-GB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1.7x10</a:t>
                      </a:r>
                      <a:r>
                        <a:rPr lang="en-GB" sz="1400" baseline="30000" dirty="0" smtClean="0"/>
                        <a:t>14</a:t>
                      </a:r>
                      <a:endParaRPr lang="en-GB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1.1e14</a:t>
                      </a:r>
                      <a:endParaRPr lang="en-GB" sz="16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Number</a:t>
                      </a:r>
                      <a:r>
                        <a:rPr lang="en-GB" sz="1600" baseline="0" dirty="0" smtClean="0"/>
                        <a:t> of bunches</a:t>
                      </a:r>
                      <a:endParaRPr lang="en-GB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147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168</a:t>
                      </a:r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Intensity per bunch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1.7x10</a:t>
                      </a:r>
                      <a:r>
                        <a:rPr lang="en-GB" sz="1400" baseline="30000" dirty="0" smtClean="0"/>
                        <a:t>12</a:t>
                      </a:r>
                      <a:endParaRPr lang="en-GB" sz="1400" baseline="30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1.25x10</a:t>
                      </a:r>
                      <a:r>
                        <a:rPr lang="en-GB" sz="1400" baseline="30000" dirty="0" smtClean="0"/>
                        <a:t>12</a:t>
                      </a:r>
                      <a:endParaRPr lang="en-GB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-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6.3e11</a:t>
                      </a:r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Main dipole field inj.</a:t>
                      </a:r>
                      <a:r>
                        <a:rPr lang="en-GB" sz="1600" baseline="0" dirty="0" smtClean="0"/>
                        <a:t> / </a:t>
                      </a:r>
                      <a:r>
                        <a:rPr lang="en-GB" sz="1600" baseline="0" dirty="0" err="1" smtClean="0"/>
                        <a:t>extr</a:t>
                      </a:r>
                      <a:r>
                        <a:rPr lang="en-GB" sz="1600" baseline="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0.17 / 2.1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0.17 / 3.13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[T]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0.0667/1.7</a:t>
                      </a:r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Ramp</a:t>
                      </a:r>
                      <a:r>
                        <a:rPr lang="en-GB" sz="1600" baseline="0" dirty="0" smtClean="0"/>
                        <a:t> time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500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500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</a:t>
                      </a:r>
                      <a:r>
                        <a:rPr lang="en-GB" sz="1600" dirty="0" err="1" smtClean="0"/>
                        <a:t>ms</a:t>
                      </a:r>
                      <a:r>
                        <a:rPr lang="en-GB" sz="1600" dirty="0" smtClean="0"/>
                        <a:t>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2706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Dipole field rate dB/</a:t>
                      </a:r>
                      <a:r>
                        <a:rPr lang="en-GB" sz="1600" dirty="0" err="1" smtClean="0"/>
                        <a:t>dt</a:t>
                      </a:r>
                      <a:r>
                        <a:rPr lang="en-GB" sz="1600" dirty="0" smtClean="0"/>
                        <a:t> (acc. ramp)</a:t>
                      </a:r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3.9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5.9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[T/s]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5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1421</Words>
  <Application>Microsoft Office PowerPoint</Application>
  <PresentationFormat>On-screen Show (4:3)</PresentationFormat>
  <Paragraphs>400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Laser stripping for CERN HP-PS</vt:lpstr>
      <vt:lpstr>Outline</vt:lpstr>
      <vt:lpstr>PowerPoint Presentation</vt:lpstr>
      <vt:lpstr>Present CERN Accelerator Complex</vt:lpstr>
      <vt:lpstr>Replacing LINAC2 by LINAC4</vt:lpstr>
      <vt:lpstr>Possible CERN Accelerator Complex with HP-PS</vt:lpstr>
      <vt:lpstr>Low Power SPL parameters</vt:lpstr>
      <vt:lpstr>Beam temporal structure</vt:lpstr>
      <vt:lpstr>Parameters HP-PS cf PS2</vt:lpstr>
      <vt:lpstr>HP-PS lattice</vt:lpstr>
      <vt:lpstr>H- injection foil stripping</vt:lpstr>
      <vt:lpstr>Which parameters differ from PS2?</vt:lpstr>
      <vt:lpstr>PowerPoint Presentation</vt:lpstr>
      <vt:lpstr>Doppler shift of laser frequency</vt:lpstr>
      <vt:lpstr>H- neutralisation: Wiggler</vt:lpstr>
      <vt:lpstr>H- neutralisation: Laser</vt:lpstr>
      <vt:lpstr>H- neutralisation: Laser Feshbach resonance as alternative?</vt:lpstr>
      <vt:lpstr>H- neutralisation: Laser n=2 shape resonance as alternative?</vt:lpstr>
      <vt:lpstr>H0 --&gt; p+ stripping</vt:lpstr>
      <vt:lpstr>Dispersion tailoring</vt:lpstr>
      <vt:lpstr>Fringe field stripping – emittance growth</vt:lpstr>
      <vt:lpstr>Stark broadening</vt:lpstr>
      <vt:lpstr>Laser characteristics (H0 --&gt; p+ stripping)</vt:lpstr>
      <vt:lpstr>Summary</vt:lpstr>
      <vt:lpstr>Issues &amp; Questions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Laser stripping for CERN HP-PS</dc:title>
  <dc:creator>wbartman</dc:creator>
  <cp:lastModifiedBy>wb</cp:lastModifiedBy>
  <cp:revision>68</cp:revision>
  <dcterms:created xsi:type="dcterms:W3CDTF">2013-08-26T09:42:25Z</dcterms:created>
  <dcterms:modified xsi:type="dcterms:W3CDTF">2013-09-22T16:40:22Z</dcterms:modified>
</cp:coreProperties>
</file>