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24"/>
  </p:notesMasterIdLst>
  <p:handoutMasterIdLst>
    <p:handoutMasterId r:id="rId25"/>
  </p:handoutMasterIdLst>
  <p:sldIdLst>
    <p:sldId id="258" r:id="rId2"/>
    <p:sldId id="424" r:id="rId3"/>
    <p:sldId id="478" r:id="rId4"/>
    <p:sldId id="447" r:id="rId5"/>
    <p:sldId id="426" r:id="rId6"/>
    <p:sldId id="474" r:id="rId7"/>
    <p:sldId id="452" r:id="rId8"/>
    <p:sldId id="480" r:id="rId9"/>
    <p:sldId id="481" r:id="rId10"/>
    <p:sldId id="482" r:id="rId11"/>
    <p:sldId id="485" r:id="rId12"/>
    <p:sldId id="492" r:id="rId13"/>
    <p:sldId id="487" r:id="rId14"/>
    <p:sldId id="488" r:id="rId15"/>
    <p:sldId id="501" r:id="rId16"/>
    <p:sldId id="425" r:id="rId17"/>
    <p:sldId id="434" r:id="rId18"/>
    <p:sldId id="494" r:id="rId19"/>
    <p:sldId id="496" r:id="rId20"/>
    <p:sldId id="502" r:id="rId21"/>
    <p:sldId id="503" r:id="rId22"/>
    <p:sldId id="499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  <a:srgbClr val="339933"/>
    <a:srgbClr val="FFFFCC"/>
    <a:srgbClr val="FFFF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52881" autoAdjust="0"/>
  </p:normalViewPr>
  <p:slideViewPr>
    <p:cSldViewPr>
      <p:cViewPr>
        <p:scale>
          <a:sx n="89" d="100"/>
          <a:sy n="89" d="100"/>
        </p:scale>
        <p:origin x="-624" y="-7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64"/>
    </p:cViewPr>
  </p:sorterViewPr>
  <p:notesViewPr>
    <p:cSldViewPr>
      <p:cViewPr varScale="1">
        <p:scale>
          <a:sx n="58" d="100"/>
          <a:sy n="58" d="100"/>
        </p:scale>
        <p:origin x="-255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4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9D430-CEBB-45FF-ACD8-F6EE54465EE5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B4D66-BC58-4469-AC3A-9DD864C80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89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DBA9A8-5B77-4A68-AA35-FDB2EF7CB48B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2253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4ADC42-44C7-4ED1-9940-58917136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1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59" tIns="46427" rIns="92859" bIns="46427" anchor="b"/>
          <a:lstStyle/>
          <a:p>
            <a:pPr algn="r" defTabSz="928688"/>
            <a:fld id="{8E5FF413-C8A4-4F66-B1F5-4006E645DBBF}" type="slidenum">
              <a:rPr lang="en-US" sz="1200"/>
              <a:pPr algn="r" defTabSz="928688"/>
              <a:t>1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 lIns="92859" tIns="46427" rIns="92859" bIns="4642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Fiber laser cavity length is locked to a sub-harmonic of the repetition frequency, which induces mode hopping and side mode noise in its</a:t>
            </a:r>
            <a:r>
              <a:rPr lang="en-US" b="0" baseline="0" dirty="0" smtClean="0"/>
              <a:t> operation. 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Thanks to the improvement in modulation bandwidth and the decrease in driving voltage, short pulse generation using electro-optic (EO) modulators has recently been attracting renewed attention.</a:t>
            </a:r>
            <a:endParaRPr lang="en-US" b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The optical pulse is narrower than the RF signal due to the small amplitude modulation. </a:t>
            </a:r>
            <a:endParaRPr lang="en-US" sz="1200" kern="1200" dirty="0" smtClean="0">
              <a:solidFill>
                <a:schemeClr val="tx1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8975"/>
            <a:ext cx="4706937" cy="35306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451350"/>
            <a:ext cx="5162550" cy="414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obtaining high pulse energies in </a:t>
            </a:r>
            <a:r>
              <a:rPr lang="en-US" dirty="0" err="1" smtClean="0"/>
              <a:t>ultrashort</a:t>
            </a:r>
            <a:r>
              <a:rPr lang="en-US" dirty="0" smtClean="0"/>
              <a:t> pulses, it is frequently necessary to reduce the pulse repetition rate. This can be achieved by placing a pulse picker between the seed laser and the amplifier. The amplifier will then act only on the wanted pulses.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The macro pulse duration is limited to 20µs due to the pumping scheme and conversion efficiency limitation.</a:t>
            </a:r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CE7E9F-B61F-49E1-9018-F1A88BA60929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/>
          <a:lstStyle/>
          <a:p>
            <a:endParaRPr lang="en-US" smtClean="0"/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973513" y="8853488"/>
            <a:ext cx="3052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59" tIns="46427" rIns="92859" bIns="46427" anchor="b"/>
          <a:lstStyle>
            <a:lvl1pPr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86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92D6989-7B44-4B03-A252-7FD5D3E54C1E}" type="slidenum">
              <a:rPr lang="en-US" sz="1200"/>
              <a:pPr algn="r"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700088"/>
            <a:ext cx="4684712" cy="3513137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448175"/>
            <a:ext cx="5159375" cy="4135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232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4659" indent="-286407" defTabSz="929232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5629" indent="-229126" defTabSz="929232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3880" indent="-229126" defTabSz="929232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62132" indent="-229126" defTabSz="929232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20384" indent="-229126" algn="ctr" defTabSz="929232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8635" indent="-229126" algn="ctr" defTabSz="929232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36887" indent="-229126" algn="ctr" defTabSz="929232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95138" indent="-229126" algn="ctr" defTabSz="929232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723FC9A-02E4-437D-A0FF-298D21615AA9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2625"/>
            <a:ext cx="4687887" cy="351631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2625"/>
            <a:ext cx="4687888" cy="3516313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27538"/>
            <a:ext cx="5192713" cy="4203700"/>
          </a:xfrm>
          <a:noFill/>
          <a:ln/>
        </p:spPr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Fiber laser cavity length is locked to a sub-harmonic of the repetition frequency, which induces mode hopping and side mode noise in its</a:t>
            </a:r>
            <a:r>
              <a:rPr lang="en-US" b="0" baseline="0" dirty="0" smtClean="0"/>
              <a:t> operation. 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Thanks to the improvement in modulation bandwidth and the decrease in driving voltage, short pulse generation using electro-optic (EO) modulators has recently been attracting renewed attention.</a:t>
            </a:r>
            <a:endParaRPr lang="en-US" b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2296" name="Title Placeholder 1"/>
          <p:cNvSpPr>
            <a:spLocks noGrp="1"/>
          </p:cNvSpPr>
          <p:nvPr>
            <p:ph type="ctrTitle"/>
          </p:nvPr>
        </p:nvSpPr>
        <p:spPr>
          <a:xfrm>
            <a:off x="114300" y="835025"/>
            <a:ext cx="5219700" cy="869950"/>
          </a:xfrm>
        </p:spPr>
        <p:txBody>
          <a:bodyPr/>
          <a:lstStyle>
            <a:lvl1pPr>
              <a:defRPr smtClean="0">
                <a:latin typeface="Arial Black" pitchFamily="48" charset="0"/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2297" name="Text Placeholder 2"/>
          <p:cNvSpPr>
            <a:spLocks noGrp="1"/>
          </p:cNvSpPr>
          <p:nvPr>
            <p:ph type="subTitle" idx="1"/>
          </p:nvPr>
        </p:nvSpPr>
        <p:spPr>
          <a:xfrm>
            <a:off x="114300" y="2387600"/>
            <a:ext cx="4305300" cy="860425"/>
          </a:xfrm>
        </p:spPr>
        <p:txBody>
          <a:bodyPr/>
          <a:lstStyle>
            <a:lvl1pPr marL="0" indent="0">
              <a:buFont typeface="Arial" charset="0"/>
              <a:buNone/>
              <a:defRPr smtClean="0">
                <a:latin typeface="Arial Narrow" pitchFamily="48" charset="0"/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9" name="Rectangle 3"/>
          <p:cNvSpPr/>
          <p:nvPr userDrawn="1"/>
        </p:nvSpPr>
        <p:spPr bwMode="auto">
          <a:xfrm>
            <a:off x="6084888" y="0"/>
            <a:ext cx="3071812" cy="6426200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 cstate="print"/>
          <a:srcRect l="20924" b="6294"/>
          <a:stretch>
            <a:fillRect/>
          </a:stretch>
        </p:blipFill>
        <p:spPr bwMode="auto">
          <a:xfrm>
            <a:off x="6084888" y="0"/>
            <a:ext cx="3074987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238" y="660400"/>
            <a:ext cx="462597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2"/>
          <p:cNvSpPr/>
          <p:nvPr userDrawn="1"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8" descr="New_DOE_Logo_Color_042808.png"/>
          <p:cNvPicPr>
            <a:picLocks noChangeAspect="1"/>
          </p:cNvPicPr>
          <p:nvPr userDrawn="1"/>
        </p:nvPicPr>
        <p:blipFill>
          <a:blip r:embed="rId4" cstate="print"/>
          <a:srcRect l="-2" t="-11082" r="-3674" b="-11082"/>
          <a:stretch>
            <a:fillRect/>
          </a:stretch>
        </p:blipFill>
        <p:spPr bwMode="auto">
          <a:xfrm>
            <a:off x="303213" y="6437313"/>
            <a:ext cx="141763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8263" y="6484938"/>
            <a:ext cx="24050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415"/>
          <p:cNvSpPr txBox="1">
            <a:spLocks noChangeArrowheads="1"/>
          </p:cNvSpPr>
          <p:nvPr userDrawn="1"/>
        </p:nvSpPr>
        <p:spPr bwMode="auto">
          <a:xfrm>
            <a:off x="304800" y="6545262"/>
            <a:ext cx="3886200" cy="2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100" b="1" dirty="0" err="1" smtClean="0">
                <a:solidFill>
                  <a:srgbClr val="5F5F5F"/>
                </a:solidFill>
                <a:latin typeface="Times New Roman" pitchFamily="18" charset="0"/>
              </a:rPr>
              <a:t>FermiLab</a:t>
            </a:r>
            <a:r>
              <a:rPr lang="en-US" sz="1100" b="1" dirty="0" smtClean="0">
                <a:solidFill>
                  <a:srgbClr val="5F5F5F"/>
                </a:solidFill>
                <a:latin typeface="Times New Roman" pitchFamily="18" charset="0"/>
              </a:rPr>
              <a:t> Workshop,</a:t>
            </a:r>
            <a:r>
              <a:rPr lang="en-US" sz="1100" b="1" baseline="0" dirty="0" smtClean="0">
                <a:solidFill>
                  <a:srgbClr val="5F5F5F"/>
                </a:solidFill>
                <a:latin typeface="Times New Roman" pitchFamily="18" charset="0"/>
              </a:rPr>
              <a:t> September 26-27, 2013</a:t>
            </a:r>
            <a:endParaRPr lang="en-US" sz="1100" b="1" dirty="0">
              <a:solidFill>
                <a:srgbClr val="5F5F5F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5064222" cy="48474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1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8263" y="6484938"/>
            <a:ext cx="24050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5DAD2-D14D-444D-8F68-33AEC7D0C156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2CEE4-75F9-4719-8CCC-41C23DF26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1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631797-19ED-4B86-BA25-CCDB8F6E1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3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3EA6F3-F749-4D99-B7B2-B1DE2AE065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8263" y="6484938"/>
            <a:ext cx="24050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 userDrawn="1"/>
        </p:nvSpPr>
        <p:spPr bwMode="auto">
          <a:xfrm flipH="1">
            <a:off x="4471873" y="6629400"/>
            <a:ext cx="2111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3AB8467D-E7A4-4925-9762-6F67FBC7608B}" type="slidenum">
              <a:rPr lang="en-US" sz="8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3" r:id="rId3"/>
    <p:sldLayoutId id="2147483994" r:id="rId4"/>
    <p:sldLayoutId id="2147483996" r:id="rId5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6C3A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06C3A"/>
        </a:buClr>
        <a:buFont typeface="Arial" pitchFamily="34" charset="0"/>
        <a:buChar char="–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4" charset="0"/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pitchFamily="34" charset="0"/>
        <a:buChar char="»"/>
        <a:defRPr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image" Target="../media/image17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oleObject" Target="../embeddings/Microsoft_Excel_97-2003_Worksheet6.xls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Microsoft_Excel_97-2003_Worksheet4.xls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4.emf"/><Relationship Id="rId5" Type="http://schemas.openxmlformats.org/officeDocument/2006/relationships/image" Target="../media/image22.emf"/><Relationship Id="rId10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Microsoft_Excel_97-2003_Worksheet3.xls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oleObject" Target="../embeddings/Microsoft_Excel_97-2003_Worksheet7.xls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28600"/>
            <a:ext cx="5257800" cy="1311128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4400" b="0" dirty="0" smtClean="0">
                <a:solidFill>
                  <a:schemeClr val="tx2"/>
                </a:solidFill>
              </a:rPr>
              <a:t>Laser Optics for SNS Laser Stripping	</a:t>
            </a: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304800" y="2514600"/>
            <a:ext cx="4419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r>
              <a:rPr lang="en-US" sz="3200" dirty="0"/>
              <a:t>Yun Liu </a:t>
            </a:r>
            <a:endParaRPr lang="en-US" sz="3200" dirty="0" smtClean="0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endParaRPr lang="en-US" sz="3200" dirty="0" smtClean="0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r>
              <a:rPr lang="en-US" sz="3200" dirty="0" smtClean="0"/>
              <a:t>for SNS Laser Stripping Team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458200" cy="1269578"/>
          </a:xfrm>
        </p:spPr>
        <p:txBody>
          <a:bodyPr/>
          <a:lstStyle/>
          <a:p>
            <a:r>
              <a:rPr lang="en-US" dirty="0" smtClean="0"/>
              <a:t>SNS is pursuing an intermediate-stage laser-assisted H- beam stripping experiment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685800" y="2895600"/>
            <a:ext cx="7848600" cy="298440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b="0" dirty="0" smtClean="0"/>
              <a:t> Stripping efficiency on operational H- beam bunch structure</a:t>
            </a:r>
          </a:p>
          <a:p>
            <a:pPr>
              <a:buFont typeface="Arial" charset="0"/>
              <a:buChar char="•"/>
            </a:pPr>
            <a:r>
              <a:rPr lang="en-US" b="0" dirty="0" smtClean="0"/>
              <a:t> Reliability of high power, high repetition rate, UV laser</a:t>
            </a:r>
          </a:p>
          <a:p>
            <a:pPr>
              <a:buFont typeface="Arial" charset="0"/>
              <a:buChar char="•"/>
            </a:pPr>
            <a:r>
              <a:rPr lang="en-US" b="0" dirty="0" smtClean="0"/>
              <a:t> Phase locking between laser and accelerator RF signal</a:t>
            </a:r>
          </a:p>
          <a:p>
            <a:pPr>
              <a:buFont typeface="Arial" charset="0"/>
              <a:buChar char="•"/>
            </a:pPr>
            <a:r>
              <a:rPr lang="en-US" b="0" dirty="0" smtClean="0"/>
              <a:t> UV beam transfer line</a:t>
            </a:r>
          </a:p>
          <a:p>
            <a:pPr>
              <a:buFont typeface="Arial" charset="0"/>
              <a:buChar char="•"/>
            </a:pPr>
            <a:r>
              <a:rPr lang="en-US" b="0" dirty="0" smtClean="0"/>
              <a:t> Optics coating</a:t>
            </a:r>
          </a:p>
          <a:p>
            <a:pPr>
              <a:buFont typeface="Arial" charset="0"/>
              <a:buChar char="•"/>
            </a:pPr>
            <a:r>
              <a:rPr lang="en-US" b="0" dirty="0" smtClean="0"/>
              <a:t> Radiation effects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057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Main purpose: proof of practicality through verifying 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276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105025" y="3438525"/>
            <a:ext cx="85725" cy="2571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0" y="4191000"/>
            <a:ext cx="1447800" cy="13716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88" name="Rectangle 4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042275" cy="877163"/>
          </a:xfrm>
        </p:spPr>
        <p:txBody>
          <a:bodyPr/>
          <a:lstStyle/>
          <a:p>
            <a:r>
              <a:rPr lang="en-US" dirty="0" err="1" smtClean="0"/>
              <a:t>Macropulse</a:t>
            </a:r>
            <a:r>
              <a:rPr lang="en-US" dirty="0" smtClean="0"/>
              <a:t> Laser System for the SNS Intermediate-Stage Stripping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914400" y="19050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419600" y="19050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62000" y="1447800"/>
            <a:ext cx="1447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/>
              <a:t>Mode-locked Seeder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514600" y="1543050"/>
            <a:ext cx="14478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/>
              <a:t>Pulse Picker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483100" y="1543050"/>
            <a:ext cx="10668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/>
              <a:t>Amplifier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172200" y="1447800"/>
            <a:ext cx="1143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/>
              <a:t>Harmonic Conversion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21336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22860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384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25908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27432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28956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22098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23622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25146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6670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8194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29718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V="1">
            <a:off x="2057400" y="2981325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>
            <a:off x="21717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23241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>
            <a:off x="24765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>
            <a:off x="26289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>
            <a:off x="27813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29337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22479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24003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25527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27051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28575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>
            <a:off x="30099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>
            <a:off x="35814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>
            <a:off x="43434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flipV="1">
            <a:off x="3505200" y="2981325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>
            <a:off x="36195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>
            <a:off x="37338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>
            <a:off x="4495800" y="3505200"/>
            <a:ext cx="0" cy="152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>
            <a:off x="2128838" y="3657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7" name="Line 43"/>
          <p:cNvSpPr>
            <a:spLocks noChangeShapeType="1"/>
          </p:cNvSpPr>
          <p:nvPr/>
        </p:nvSpPr>
        <p:spPr bwMode="auto">
          <a:xfrm>
            <a:off x="2166938" y="3657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>
            <a:off x="1981200" y="38481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29" name="Line 45"/>
          <p:cNvSpPr>
            <a:spLocks noChangeShapeType="1"/>
          </p:cNvSpPr>
          <p:nvPr/>
        </p:nvSpPr>
        <p:spPr bwMode="auto">
          <a:xfrm flipH="1">
            <a:off x="2166938" y="3848100"/>
            <a:ext cx="3476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2081213" y="3619500"/>
            <a:ext cx="533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200">
                <a:latin typeface="Times New Roman" pitchFamily="18" charset="0"/>
              </a:rPr>
              <a:t>2.5ns</a:t>
            </a:r>
          </a:p>
        </p:txBody>
      </p:sp>
      <p:sp>
        <p:nvSpPr>
          <p:cNvPr id="16431" name="Line 47"/>
          <p:cNvSpPr>
            <a:spLocks noChangeShapeType="1"/>
          </p:cNvSpPr>
          <p:nvPr/>
        </p:nvSpPr>
        <p:spPr bwMode="auto">
          <a:xfrm>
            <a:off x="2057400" y="3657600"/>
            <a:ext cx="1066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2" name="Line 48"/>
          <p:cNvSpPr>
            <a:spLocks noChangeShapeType="1"/>
          </p:cNvSpPr>
          <p:nvPr/>
        </p:nvSpPr>
        <p:spPr bwMode="auto">
          <a:xfrm>
            <a:off x="3505200" y="3657600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3" name="Line 49"/>
          <p:cNvSpPr>
            <a:spLocks noChangeShapeType="1"/>
          </p:cNvSpPr>
          <p:nvPr/>
        </p:nvSpPr>
        <p:spPr bwMode="auto">
          <a:xfrm>
            <a:off x="3576638" y="3657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4" name="Line 50"/>
          <p:cNvSpPr>
            <a:spLocks noChangeShapeType="1"/>
          </p:cNvSpPr>
          <p:nvPr/>
        </p:nvSpPr>
        <p:spPr bwMode="auto">
          <a:xfrm>
            <a:off x="3733800" y="3657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5" name="Line 51"/>
          <p:cNvSpPr>
            <a:spLocks noChangeShapeType="1"/>
          </p:cNvSpPr>
          <p:nvPr/>
        </p:nvSpPr>
        <p:spPr bwMode="auto">
          <a:xfrm>
            <a:off x="4343400" y="3657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529013" y="3443288"/>
            <a:ext cx="3048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800">
                <a:solidFill>
                  <a:srgbClr val="FF0066"/>
                </a:solidFill>
                <a:latin typeface="Times New Roman" pitchFamily="18" charset="0"/>
                <a:sym typeface="Symbol" pitchFamily="18" charset="2"/>
              </a:rPr>
              <a:t></a:t>
            </a:r>
          </a:p>
        </p:txBody>
      </p:sp>
      <p:sp>
        <p:nvSpPr>
          <p:cNvPr id="16437" name="Line 53"/>
          <p:cNvSpPr>
            <a:spLocks noChangeShapeType="1"/>
          </p:cNvSpPr>
          <p:nvPr/>
        </p:nvSpPr>
        <p:spPr bwMode="auto">
          <a:xfrm>
            <a:off x="3424238" y="38481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8" name="Line 54"/>
          <p:cNvSpPr>
            <a:spLocks noChangeShapeType="1"/>
          </p:cNvSpPr>
          <p:nvPr/>
        </p:nvSpPr>
        <p:spPr bwMode="auto">
          <a:xfrm flipH="1">
            <a:off x="3733800" y="3848100"/>
            <a:ext cx="3476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39" name="Text Box 55"/>
          <p:cNvSpPr txBox="1">
            <a:spLocks noChangeArrowheads="1"/>
          </p:cNvSpPr>
          <p:nvPr/>
        </p:nvSpPr>
        <p:spPr bwMode="auto">
          <a:xfrm>
            <a:off x="3657600" y="3619500"/>
            <a:ext cx="533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200">
                <a:latin typeface="Times New Roman" pitchFamily="18" charset="0"/>
              </a:rPr>
              <a:t>10us</a:t>
            </a:r>
          </a:p>
        </p:txBody>
      </p:sp>
      <p:sp>
        <p:nvSpPr>
          <p:cNvPr id="16440" name="Line 56"/>
          <p:cNvSpPr>
            <a:spLocks noChangeShapeType="1"/>
          </p:cNvSpPr>
          <p:nvPr/>
        </p:nvSpPr>
        <p:spPr bwMode="auto">
          <a:xfrm>
            <a:off x="3581400" y="4167188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3700463" y="3943350"/>
            <a:ext cx="533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200">
                <a:latin typeface="Times New Roman" pitchFamily="18" charset="0"/>
              </a:rPr>
              <a:t>0.1s</a:t>
            </a:r>
          </a:p>
        </p:txBody>
      </p:sp>
      <p:sp>
        <p:nvSpPr>
          <p:cNvPr id="16442" name="Line 58"/>
          <p:cNvSpPr>
            <a:spLocks noChangeShapeType="1"/>
          </p:cNvSpPr>
          <p:nvPr/>
        </p:nvSpPr>
        <p:spPr bwMode="auto">
          <a:xfrm flipV="1">
            <a:off x="5410200" y="2981325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43" name="Line 59"/>
          <p:cNvSpPr>
            <a:spLocks noChangeShapeType="1"/>
          </p:cNvSpPr>
          <p:nvPr/>
        </p:nvSpPr>
        <p:spPr bwMode="auto">
          <a:xfrm>
            <a:off x="5486400" y="3116263"/>
            <a:ext cx="0" cy="54133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44" name="Line 60"/>
          <p:cNvSpPr>
            <a:spLocks noChangeShapeType="1"/>
          </p:cNvSpPr>
          <p:nvPr/>
        </p:nvSpPr>
        <p:spPr bwMode="auto">
          <a:xfrm>
            <a:off x="6248400" y="3116263"/>
            <a:ext cx="0" cy="54133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45" name="Line 61"/>
          <p:cNvSpPr>
            <a:spLocks noChangeShapeType="1"/>
          </p:cNvSpPr>
          <p:nvPr/>
        </p:nvSpPr>
        <p:spPr bwMode="auto">
          <a:xfrm>
            <a:off x="5524500" y="3116263"/>
            <a:ext cx="0" cy="54133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46" name="Line 62"/>
          <p:cNvSpPr>
            <a:spLocks noChangeShapeType="1"/>
          </p:cNvSpPr>
          <p:nvPr/>
        </p:nvSpPr>
        <p:spPr bwMode="auto">
          <a:xfrm>
            <a:off x="5638800" y="3116263"/>
            <a:ext cx="0" cy="54133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47" name="Line 63"/>
          <p:cNvSpPr>
            <a:spLocks noChangeShapeType="1"/>
          </p:cNvSpPr>
          <p:nvPr/>
        </p:nvSpPr>
        <p:spPr bwMode="auto">
          <a:xfrm>
            <a:off x="6400800" y="3116263"/>
            <a:ext cx="0" cy="54133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48" name="Text Box 64"/>
          <p:cNvSpPr txBox="1">
            <a:spLocks noChangeArrowheads="1"/>
          </p:cNvSpPr>
          <p:nvPr/>
        </p:nvSpPr>
        <p:spPr bwMode="auto">
          <a:xfrm>
            <a:off x="5434013" y="3276600"/>
            <a:ext cx="30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800">
                <a:solidFill>
                  <a:srgbClr val="FF0066"/>
                </a:solidFill>
                <a:latin typeface="Times New Roman" pitchFamily="18" charset="0"/>
                <a:sym typeface="Symbol" pitchFamily="18" charset="2"/>
              </a:rPr>
              <a:t></a:t>
            </a:r>
          </a:p>
        </p:txBody>
      </p:sp>
      <p:sp>
        <p:nvSpPr>
          <p:cNvPr id="16449" name="Text Box 65"/>
          <p:cNvSpPr txBox="1">
            <a:spLocks noChangeArrowheads="1"/>
          </p:cNvSpPr>
          <p:nvPr/>
        </p:nvSpPr>
        <p:spPr bwMode="auto">
          <a:xfrm>
            <a:off x="4271963" y="3448050"/>
            <a:ext cx="304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800">
                <a:solidFill>
                  <a:srgbClr val="FF0066"/>
                </a:solidFill>
                <a:latin typeface="Times New Roman" pitchFamily="18" charset="0"/>
                <a:sym typeface="Symbol" pitchFamily="18" charset="2"/>
              </a:rPr>
              <a:t></a:t>
            </a:r>
          </a:p>
        </p:txBody>
      </p:sp>
      <p:sp>
        <p:nvSpPr>
          <p:cNvPr id="16450" name="Text Box 66"/>
          <p:cNvSpPr txBox="1">
            <a:spLocks noChangeArrowheads="1"/>
          </p:cNvSpPr>
          <p:nvPr/>
        </p:nvSpPr>
        <p:spPr bwMode="auto">
          <a:xfrm>
            <a:off x="6172200" y="3276600"/>
            <a:ext cx="30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800">
                <a:solidFill>
                  <a:srgbClr val="FF0066"/>
                </a:solidFill>
                <a:latin typeface="Times New Roman" pitchFamily="18" charset="0"/>
                <a:sym typeface="Symbol" pitchFamily="18" charset="2"/>
              </a:rPr>
              <a:t></a:t>
            </a:r>
          </a:p>
        </p:txBody>
      </p:sp>
      <p:sp>
        <p:nvSpPr>
          <p:cNvPr id="16451" name="Line 67"/>
          <p:cNvSpPr>
            <a:spLocks noChangeShapeType="1"/>
          </p:cNvSpPr>
          <p:nvPr/>
        </p:nvSpPr>
        <p:spPr bwMode="auto">
          <a:xfrm>
            <a:off x="5410200" y="3657600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52" name="Line 68"/>
          <p:cNvSpPr>
            <a:spLocks noChangeShapeType="1"/>
          </p:cNvSpPr>
          <p:nvPr/>
        </p:nvSpPr>
        <p:spPr bwMode="auto">
          <a:xfrm flipV="1">
            <a:off x="7239000" y="2981325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53" name="Line 69"/>
          <p:cNvSpPr>
            <a:spLocks noChangeShapeType="1"/>
          </p:cNvSpPr>
          <p:nvPr/>
        </p:nvSpPr>
        <p:spPr bwMode="auto">
          <a:xfrm>
            <a:off x="7315200" y="3429000"/>
            <a:ext cx="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54" name="Line 70"/>
          <p:cNvSpPr>
            <a:spLocks noChangeShapeType="1"/>
          </p:cNvSpPr>
          <p:nvPr/>
        </p:nvSpPr>
        <p:spPr bwMode="auto">
          <a:xfrm>
            <a:off x="8077200" y="3429000"/>
            <a:ext cx="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55" name="Line 71"/>
          <p:cNvSpPr>
            <a:spLocks noChangeShapeType="1"/>
          </p:cNvSpPr>
          <p:nvPr/>
        </p:nvSpPr>
        <p:spPr bwMode="auto">
          <a:xfrm>
            <a:off x="7353300" y="3429000"/>
            <a:ext cx="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56" name="Line 72"/>
          <p:cNvSpPr>
            <a:spLocks noChangeShapeType="1"/>
          </p:cNvSpPr>
          <p:nvPr/>
        </p:nvSpPr>
        <p:spPr bwMode="auto">
          <a:xfrm>
            <a:off x="7467600" y="3429000"/>
            <a:ext cx="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57" name="Line 73"/>
          <p:cNvSpPr>
            <a:spLocks noChangeShapeType="1"/>
          </p:cNvSpPr>
          <p:nvPr/>
        </p:nvSpPr>
        <p:spPr bwMode="auto">
          <a:xfrm>
            <a:off x="8229600" y="3429000"/>
            <a:ext cx="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58" name="Text Box 74"/>
          <p:cNvSpPr txBox="1">
            <a:spLocks noChangeArrowheads="1"/>
          </p:cNvSpPr>
          <p:nvPr/>
        </p:nvSpPr>
        <p:spPr bwMode="auto">
          <a:xfrm>
            <a:off x="7262813" y="3419475"/>
            <a:ext cx="304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8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</a:t>
            </a:r>
          </a:p>
        </p:txBody>
      </p:sp>
      <p:sp>
        <p:nvSpPr>
          <p:cNvPr id="16459" name="Text Box 75"/>
          <p:cNvSpPr txBox="1">
            <a:spLocks noChangeArrowheads="1"/>
          </p:cNvSpPr>
          <p:nvPr/>
        </p:nvSpPr>
        <p:spPr bwMode="auto">
          <a:xfrm>
            <a:off x="8001000" y="3419475"/>
            <a:ext cx="3048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8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</a:t>
            </a:r>
          </a:p>
        </p:txBody>
      </p:sp>
      <p:sp>
        <p:nvSpPr>
          <p:cNvPr id="16460" name="Line 76"/>
          <p:cNvSpPr>
            <a:spLocks noChangeShapeType="1"/>
          </p:cNvSpPr>
          <p:nvPr/>
        </p:nvSpPr>
        <p:spPr bwMode="auto">
          <a:xfrm>
            <a:off x="7239000" y="3657600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61" name="Rectangle 77"/>
          <p:cNvSpPr>
            <a:spLocks noChangeArrowheads="1"/>
          </p:cNvSpPr>
          <p:nvPr/>
        </p:nvSpPr>
        <p:spPr bwMode="auto">
          <a:xfrm>
            <a:off x="2638425" y="19050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62" name="Rectangle 78"/>
          <p:cNvSpPr>
            <a:spLocks noChangeArrowheads="1"/>
          </p:cNvSpPr>
          <p:nvPr/>
        </p:nvSpPr>
        <p:spPr bwMode="auto">
          <a:xfrm>
            <a:off x="6172200" y="19050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63" name="Line 79"/>
          <p:cNvSpPr>
            <a:spLocks noChangeShapeType="1"/>
          </p:cNvSpPr>
          <p:nvPr/>
        </p:nvSpPr>
        <p:spPr bwMode="auto">
          <a:xfrm>
            <a:off x="2057400" y="2333625"/>
            <a:ext cx="581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64" name="Line 80"/>
          <p:cNvSpPr>
            <a:spLocks noChangeShapeType="1"/>
          </p:cNvSpPr>
          <p:nvPr/>
        </p:nvSpPr>
        <p:spPr bwMode="auto">
          <a:xfrm>
            <a:off x="3810000" y="2333625"/>
            <a:ext cx="581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65" name="Line 81"/>
          <p:cNvSpPr>
            <a:spLocks noChangeShapeType="1"/>
          </p:cNvSpPr>
          <p:nvPr/>
        </p:nvSpPr>
        <p:spPr bwMode="auto">
          <a:xfrm>
            <a:off x="5581650" y="2333625"/>
            <a:ext cx="581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66" name="Line 82"/>
          <p:cNvSpPr>
            <a:spLocks noChangeShapeType="1"/>
          </p:cNvSpPr>
          <p:nvPr/>
        </p:nvSpPr>
        <p:spPr bwMode="auto">
          <a:xfrm>
            <a:off x="7315200" y="2333625"/>
            <a:ext cx="5810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67" name="Text Box 83"/>
          <p:cNvSpPr txBox="1">
            <a:spLocks noChangeArrowheads="1"/>
          </p:cNvSpPr>
          <p:nvPr/>
        </p:nvSpPr>
        <p:spPr bwMode="auto">
          <a:xfrm>
            <a:off x="3124200" y="4689475"/>
            <a:ext cx="2057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b="1">
                <a:solidFill>
                  <a:srgbClr val="FF0066"/>
                </a:solidFill>
                <a:latin typeface="Symbol" pitchFamily="18" charset="2"/>
              </a:rPr>
              <a:t>l</a:t>
            </a:r>
            <a:r>
              <a:rPr lang="en-US" b="1">
                <a:solidFill>
                  <a:srgbClr val="FF0066"/>
                </a:solidFill>
              </a:rPr>
              <a:t>=1064 nm</a:t>
            </a:r>
          </a:p>
        </p:txBody>
      </p:sp>
      <p:sp>
        <p:nvSpPr>
          <p:cNvPr id="16468" name="Text Box 84"/>
          <p:cNvSpPr txBox="1">
            <a:spLocks noChangeArrowheads="1"/>
          </p:cNvSpPr>
          <p:nvPr/>
        </p:nvSpPr>
        <p:spPr bwMode="auto">
          <a:xfrm>
            <a:off x="6781800" y="4613275"/>
            <a:ext cx="2057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b="1">
                <a:solidFill>
                  <a:schemeClr val="accent1"/>
                </a:solidFill>
                <a:latin typeface="Symbol" pitchFamily="18" charset="2"/>
              </a:rPr>
              <a:t>l</a:t>
            </a:r>
            <a:r>
              <a:rPr lang="en-US" b="1">
                <a:solidFill>
                  <a:schemeClr val="accent1"/>
                </a:solidFill>
              </a:rPr>
              <a:t>=355 nm</a:t>
            </a:r>
          </a:p>
        </p:txBody>
      </p:sp>
      <p:sp>
        <p:nvSpPr>
          <p:cNvPr id="16469" name="Line 85"/>
          <p:cNvSpPr>
            <a:spLocks noChangeShapeType="1"/>
          </p:cNvSpPr>
          <p:nvPr/>
        </p:nvSpPr>
        <p:spPr bwMode="auto">
          <a:xfrm>
            <a:off x="842963" y="49482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70" name="Line 86"/>
          <p:cNvSpPr>
            <a:spLocks noChangeShapeType="1"/>
          </p:cNvSpPr>
          <p:nvPr/>
        </p:nvSpPr>
        <p:spPr bwMode="auto">
          <a:xfrm>
            <a:off x="609600" y="49911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71" name="Line 87"/>
          <p:cNvSpPr>
            <a:spLocks noChangeShapeType="1"/>
          </p:cNvSpPr>
          <p:nvPr/>
        </p:nvSpPr>
        <p:spPr bwMode="auto">
          <a:xfrm flipH="1" flipV="1">
            <a:off x="842963" y="49911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72" name="Line 88"/>
          <p:cNvSpPr>
            <a:spLocks noChangeShapeType="1"/>
          </p:cNvSpPr>
          <p:nvPr/>
        </p:nvSpPr>
        <p:spPr bwMode="auto">
          <a:xfrm>
            <a:off x="1676400" y="4800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73" name="Line 89"/>
          <p:cNvSpPr>
            <a:spLocks noChangeShapeType="1"/>
          </p:cNvSpPr>
          <p:nvPr/>
        </p:nvSpPr>
        <p:spPr bwMode="auto">
          <a:xfrm>
            <a:off x="762000" y="5307013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74" name="Text Box 90"/>
          <p:cNvSpPr txBox="1">
            <a:spLocks noChangeArrowheads="1"/>
          </p:cNvSpPr>
          <p:nvPr/>
        </p:nvSpPr>
        <p:spPr bwMode="auto">
          <a:xfrm>
            <a:off x="990600" y="5049838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200">
                <a:latin typeface="Times New Roman" pitchFamily="18" charset="0"/>
                <a:ea typeface="ＭＳ Ｐゴシック" pitchFamily="34" charset="-128"/>
              </a:rPr>
              <a:t>2.5 </a:t>
            </a:r>
            <a:r>
              <a:rPr lang="en-US" altLang="ja-JP" sz="1200">
                <a:latin typeface="Times New Roman" pitchFamily="18" charset="0"/>
                <a:ea typeface="ＭＳ Ｐゴシック" pitchFamily="34" charset="-128"/>
              </a:rPr>
              <a:t>ns</a:t>
            </a:r>
          </a:p>
        </p:txBody>
      </p:sp>
      <p:sp>
        <p:nvSpPr>
          <p:cNvPr id="16475" name="Text Box 91"/>
          <p:cNvSpPr txBox="1">
            <a:spLocks noChangeArrowheads="1"/>
          </p:cNvSpPr>
          <p:nvPr/>
        </p:nvSpPr>
        <p:spPr bwMode="auto">
          <a:xfrm>
            <a:off x="871538" y="479583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000">
                <a:latin typeface="Times New Roman" pitchFamily="18" charset="0"/>
                <a:ea typeface="ＭＳ Ｐゴシック" pitchFamily="34" charset="-128"/>
              </a:rPr>
              <a:t>~50 ps</a:t>
            </a:r>
          </a:p>
        </p:txBody>
      </p:sp>
      <p:sp>
        <p:nvSpPr>
          <p:cNvPr id="16476" name="Rectangle 92"/>
          <p:cNvSpPr>
            <a:spLocks noChangeArrowheads="1"/>
          </p:cNvSpPr>
          <p:nvPr/>
        </p:nvSpPr>
        <p:spPr bwMode="auto">
          <a:xfrm>
            <a:off x="757238" y="4343400"/>
            <a:ext cx="85725" cy="6096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77" name="Rectangle 93"/>
          <p:cNvSpPr>
            <a:spLocks noChangeArrowheads="1"/>
          </p:cNvSpPr>
          <p:nvPr/>
        </p:nvSpPr>
        <p:spPr bwMode="auto">
          <a:xfrm>
            <a:off x="1671638" y="4343400"/>
            <a:ext cx="85725" cy="6096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78" name="Line 94"/>
          <p:cNvSpPr>
            <a:spLocks noChangeShapeType="1"/>
          </p:cNvSpPr>
          <p:nvPr/>
        </p:nvSpPr>
        <p:spPr bwMode="auto">
          <a:xfrm>
            <a:off x="762000" y="495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79" name="Line 95"/>
          <p:cNvSpPr>
            <a:spLocks noChangeShapeType="1"/>
          </p:cNvSpPr>
          <p:nvPr/>
        </p:nvSpPr>
        <p:spPr bwMode="auto">
          <a:xfrm flipH="1">
            <a:off x="1295400" y="3657600"/>
            <a:ext cx="838200" cy="533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80" name="AutoShape 96"/>
          <p:cNvSpPr>
            <a:spLocks/>
          </p:cNvSpPr>
          <p:nvPr/>
        </p:nvSpPr>
        <p:spPr bwMode="auto">
          <a:xfrm rot="5400000">
            <a:off x="4038600" y="2209800"/>
            <a:ext cx="228600" cy="4495800"/>
          </a:xfrm>
          <a:prstGeom prst="rightBrace">
            <a:avLst>
              <a:gd name="adj1" fmla="val 163889"/>
              <a:gd name="adj2" fmla="val 50000"/>
            </a:avLst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97" name="Picture 5" descr="DSC005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18" y="14097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/>
          </p:cNvSpPr>
          <p:nvPr>
            <p:ph type="title" idx="4294967295"/>
          </p:nvPr>
        </p:nvSpPr>
        <p:spPr>
          <a:xfrm>
            <a:off x="533400" y="120650"/>
            <a:ext cx="8229600" cy="455613"/>
          </a:xfrm>
        </p:spPr>
        <p:txBody>
          <a:bodyPr/>
          <a:lstStyle/>
          <a:p>
            <a:r>
              <a:rPr lang="en-US" sz="2800" smtClean="0"/>
              <a:t>Optics Layout of Macropulse Amplifiers</a:t>
            </a:r>
          </a:p>
        </p:txBody>
      </p:sp>
      <p:grpSp>
        <p:nvGrpSpPr>
          <p:cNvPr id="188" name="Group 187"/>
          <p:cNvGrpSpPr/>
          <p:nvPr/>
        </p:nvGrpSpPr>
        <p:grpSpPr>
          <a:xfrm>
            <a:off x="838200" y="838200"/>
            <a:ext cx="6934200" cy="4448175"/>
            <a:chOff x="838200" y="838200"/>
            <a:chExt cx="6934200" cy="4448175"/>
          </a:xfrm>
        </p:grpSpPr>
        <p:sp>
          <p:nvSpPr>
            <p:cNvPr id="20482" name="Line 55"/>
            <p:cNvSpPr>
              <a:spLocks noChangeShapeType="1"/>
            </p:cNvSpPr>
            <p:nvPr/>
          </p:nvSpPr>
          <p:spPr bwMode="auto">
            <a:xfrm>
              <a:off x="3733800" y="3771900"/>
              <a:ext cx="11525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" name="Line 57"/>
            <p:cNvSpPr>
              <a:spLocks noChangeShapeType="1"/>
            </p:cNvSpPr>
            <p:nvPr/>
          </p:nvSpPr>
          <p:spPr bwMode="auto">
            <a:xfrm>
              <a:off x="4876800" y="3295650"/>
              <a:ext cx="27908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5" name="Line 62"/>
            <p:cNvSpPr>
              <a:spLocks noChangeShapeType="1"/>
            </p:cNvSpPr>
            <p:nvPr/>
          </p:nvSpPr>
          <p:spPr bwMode="auto">
            <a:xfrm>
              <a:off x="2105025" y="1457325"/>
              <a:ext cx="457200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63"/>
            <p:cNvSpPr>
              <a:spLocks noChangeShapeType="1"/>
            </p:cNvSpPr>
            <p:nvPr/>
          </p:nvSpPr>
          <p:spPr bwMode="auto">
            <a:xfrm>
              <a:off x="1038225" y="1457325"/>
              <a:ext cx="990600" cy="0"/>
            </a:xfrm>
            <a:prstGeom prst="line">
              <a:avLst/>
            </a:prstGeom>
            <a:noFill/>
            <a:ln w="19050">
              <a:solidFill>
                <a:srgbClr val="99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7" name="Line 60"/>
            <p:cNvSpPr>
              <a:spLocks noChangeShapeType="1"/>
            </p:cNvSpPr>
            <p:nvPr/>
          </p:nvSpPr>
          <p:spPr bwMode="auto">
            <a:xfrm>
              <a:off x="5029200" y="1457325"/>
              <a:ext cx="26384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8" name="Line 61"/>
            <p:cNvSpPr>
              <a:spLocks noChangeShapeType="1"/>
            </p:cNvSpPr>
            <p:nvPr/>
          </p:nvSpPr>
          <p:spPr bwMode="auto">
            <a:xfrm flipV="1">
              <a:off x="7658100" y="1447800"/>
              <a:ext cx="0" cy="89535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Line 59"/>
            <p:cNvSpPr>
              <a:spLocks noChangeShapeType="1"/>
            </p:cNvSpPr>
            <p:nvPr/>
          </p:nvSpPr>
          <p:spPr bwMode="auto">
            <a:xfrm flipV="1">
              <a:off x="1571625" y="2381250"/>
              <a:ext cx="0" cy="1400175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58"/>
            <p:cNvSpPr>
              <a:spLocks noChangeShapeType="1"/>
            </p:cNvSpPr>
            <p:nvPr/>
          </p:nvSpPr>
          <p:spPr bwMode="auto">
            <a:xfrm>
              <a:off x="1571625" y="2371725"/>
              <a:ext cx="6096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56"/>
            <p:cNvSpPr>
              <a:spLocks noChangeShapeType="1"/>
            </p:cNvSpPr>
            <p:nvPr/>
          </p:nvSpPr>
          <p:spPr bwMode="auto">
            <a:xfrm flipV="1">
              <a:off x="7658100" y="3324225"/>
              <a:ext cx="0" cy="106680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Line 55"/>
            <p:cNvSpPr>
              <a:spLocks noChangeShapeType="1"/>
            </p:cNvSpPr>
            <p:nvPr/>
          </p:nvSpPr>
          <p:spPr bwMode="auto">
            <a:xfrm>
              <a:off x="3048000" y="4886325"/>
              <a:ext cx="21336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493" name="Group 9"/>
            <p:cNvGrpSpPr>
              <a:grpSpLocks/>
            </p:cNvGrpSpPr>
            <p:nvPr/>
          </p:nvGrpSpPr>
          <p:grpSpPr bwMode="auto">
            <a:xfrm>
              <a:off x="3429000" y="4772025"/>
              <a:ext cx="381000" cy="228600"/>
              <a:chOff x="1872" y="3312"/>
              <a:chExt cx="240" cy="144"/>
            </a:xfrm>
          </p:grpSpPr>
          <p:sp>
            <p:nvSpPr>
              <p:cNvPr id="20664" name="Rectangle 6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240" cy="14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0665" name="Line 8"/>
              <p:cNvSpPr>
                <a:spLocks noChangeShapeType="1"/>
              </p:cNvSpPr>
              <p:nvPr/>
            </p:nvSpPr>
            <p:spPr bwMode="auto">
              <a:xfrm>
                <a:off x="1926" y="3390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494" name="Line 13"/>
            <p:cNvSpPr>
              <a:spLocks noChangeShapeType="1"/>
            </p:cNvSpPr>
            <p:nvPr/>
          </p:nvSpPr>
          <p:spPr bwMode="auto">
            <a:xfrm rot="16200000" flipH="1">
              <a:off x="7581900" y="3219450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495" name="Group 18"/>
            <p:cNvGrpSpPr>
              <a:grpSpLocks/>
            </p:cNvGrpSpPr>
            <p:nvPr/>
          </p:nvGrpSpPr>
          <p:grpSpPr bwMode="auto">
            <a:xfrm>
              <a:off x="7239000" y="3114675"/>
              <a:ext cx="0" cy="361950"/>
              <a:chOff x="3600" y="2544"/>
              <a:chExt cx="0" cy="228"/>
            </a:xfrm>
          </p:grpSpPr>
          <p:sp>
            <p:nvSpPr>
              <p:cNvPr id="20662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3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496" name="Oval 19"/>
            <p:cNvSpPr>
              <a:spLocks noChangeArrowheads="1"/>
            </p:cNvSpPr>
            <p:nvPr/>
          </p:nvSpPr>
          <p:spPr bwMode="auto">
            <a:xfrm>
              <a:off x="7543800" y="3819525"/>
              <a:ext cx="228600" cy="76200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497" name="Oval 20"/>
            <p:cNvSpPr>
              <a:spLocks noChangeArrowheads="1"/>
            </p:cNvSpPr>
            <p:nvPr/>
          </p:nvSpPr>
          <p:spPr bwMode="auto">
            <a:xfrm rot="-5400000">
              <a:off x="4991100" y="3257550"/>
              <a:ext cx="304800" cy="76200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498" name="Line 29"/>
            <p:cNvSpPr>
              <a:spLocks noChangeShapeType="1"/>
            </p:cNvSpPr>
            <p:nvPr/>
          </p:nvSpPr>
          <p:spPr bwMode="auto">
            <a:xfrm rot="5400000">
              <a:off x="1485900" y="2286000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499" name="Group 30"/>
            <p:cNvGrpSpPr>
              <a:grpSpLocks/>
            </p:cNvGrpSpPr>
            <p:nvPr/>
          </p:nvGrpSpPr>
          <p:grpSpPr bwMode="auto">
            <a:xfrm>
              <a:off x="4391025" y="2190750"/>
              <a:ext cx="0" cy="361950"/>
              <a:chOff x="3600" y="2544"/>
              <a:chExt cx="0" cy="228"/>
            </a:xfrm>
          </p:grpSpPr>
          <p:sp>
            <p:nvSpPr>
              <p:cNvPr id="20660" name="Line 31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1" name="Line 32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0" name="Oval 33"/>
            <p:cNvSpPr>
              <a:spLocks noChangeArrowheads="1"/>
            </p:cNvSpPr>
            <p:nvPr/>
          </p:nvSpPr>
          <p:spPr bwMode="auto">
            <a:xfrm rot="-5400000">
              <a:off x="6848475" y="2333625"/>
              <a:ext cx="304800" cy="76200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01" name="Line 34"/>
            <p:cNvSpPr>
              <a:spLocks noChangeShapeType="1"/>
            </p:cNvSpPr>
            <p:nvPr/>
          </p:nvSpPr>
          <p:spPr bwMode="auto">
            <a:xfrm flipH="1">
              <a:off x="7581900" y="2295525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Line 35"/>
            <p:cNvSpPr>
              <a:spLocks noChangeShapeType="1"/>
            </p:cNvSpPr>
            <p:nvPr/>
          </p:nvSpPr>
          <p:spPr bwMode="auto">
            <a:xfrm rot="16200000" flipH="1">
              <a:off x="7581900" y="1362075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Rectangle 40"/>
            <p:cNvSpPr>
              <a:spLocks noChangeArrowheads="1"/>
            </p:cNvSpPr>
            <p:nvPr/>
          </p:nvSpPr>
          <p:spPr bwMode="auto">
            <a:xfrm>
              <a:off x="1876425" y="1266825"/>
              <a:ext cx="304800" cy="381000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20504" name="Group 46"/>
            <p:cNvGrpSpPr>
              <a:grpSpLocks/>
            </p:cNvGrpSpPr>
            <p:nvPr/>
          </p:nvGrpSpPr>
          <p:grpSpPr bwMode="auto">
            <a:xfrm>
              <a:off x="3590925" y="3619500"/>
              <a:ext cx="142875" cy="304800"/>
              <a:chOff x="102" y="2832"/>
              <a:chExt cx="90" cy="192"/>
            </a:xfrm>
          </p:grpSpPr>
          <p:sp>
            <p:nvSpPr>
              <p:cNvPr id="20657" name="Rectangle 47"/>
              <p:cNvSpPr>
                <a:spLocks noChangeArrowheads="1"/>
              </p:cNvSpPr>
              <p:nvPr/>
            </p:nvSpPr>
            <p:spPr bwMode="auto">
              <a:xfrm>
                <a:off x="128" y="2832"/>
                <a:ext cx="64" cy="192"/>
              </a:xfrm>
              <a:prstGeom prst="rect">
                <a:avLst/>
              </a:prstGeom>
              <a:solidFill>
                <a:srgbClr val="B2B2B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0658" name="Arc 48"/>
              <p:cNvSpPr>
                <a:spLocks/>
              </p:cNvSpPr>
              <p:nvPr/>
            </p:nvSpPr>
            <p:spPr bwMode="auto">
              <a:xfrm>
                <a:off x="128" y="2832"/>
                <a:ext cx="32" cy="192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9" name="Rectangle 49"/>
              <p:cNvSpPr>
                <a:spLocks noChangeArrowheads="1"/>
              </p:cNvSpPr>
              <p:nvPr/>
            </p:nvSpPr>
            <p:spPr bwMode="auto">
              <a:xfrm>
                <a:off x="102" y="2832"/>
                <a:ext cx="3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</p:grpSp>
        <p:sp>
          <p:nvSpPr>
            <p:cNvPr id="20505" name="Text Box 67"/>
            <p:cNvSpPr txBox="1">
              <a:spLocks noChangeArrowheads="1"/>
            </p:cNvSpPr>
            <p:nvPr/>
          </p:nvSpPr>
          <p:spPr bwMode="auto">
            <a:xfrm>
              <a:off x="6486525" y="4562475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5mm Amp</a:t>
              </a:r>
            </a:p>
          </p:txBody>
        </p:sp>
        <p:sp>
          <p:nvSpPr>
            <p:cNvPr id="20506" name="Text Box 68"/>
            <p:cNvSpPr txBox="1">
              <a:spLocks noChangeArrowheads="1"/>
            </p:cNvSpPr>
            <p:nvPr/>
          </p:nvSpPr>
          <p:spPr bwMode="auto">
            <a:xfrm>
              <a:off x="3371850" y="5011738"/>
              <a:ext cx="4572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O.I.</a:t>
              </a:r>
            </a:p>
          </p:txBody>
        </p:sp>
        <p:sp>
          <p:nvSpPr>
            <p:cNvPr id="20507" name="Text Box 73"/>
            <p:cNvSpPr txBox="1">
              <a:spLocks noChangeArrowheads="1"/>
            </p:cNvSpPr>
            <p:nvPr/>
          </p:nvSpPr>
          <p:spPr bwMode="auto">
            <a:xfrm>
              <a:off x="6858000" y="3448050"/>
              <a:ext cx="762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0.3mm pinhole</a:t>
              </a:r>
            </a:p>
          </p:txBody>
        </p:sp>
        <p:sp>
          <p:nvSpPr>
            <p:cNvPr id="20508" name="Text Box 76"/>
            <p:cNvSpPr txBox="1">
              <a:spLocks noChangeArrowheads="1"/>
            </p:cNvSpPr>
            <p:nvPr/>
          </p:nvSpPr>
          <p:spPr bwMode="auto">
            <a:xfrm>
              <a:off x="2333625" y="1663700"/>
              <a:ext cx="762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SHG</a:t>
              </a:r>
            </a:p>
          </p:txBody>
        </p:sp>
        <p:sp>
          <p:nvSpPr>
            <p:cNvPr id="20509" name="Text Box 77"/>
            <p:cNvSpPr txBox="1">
              <a:spLocks noChangeArrowheads="1"/>
            </p:cNvSpPr>
            <p:nvPr/>
          </p:nvSpPr>
          <p:spPr bwMode="auto">
            <a:xfrm>
              <a:off x="1647825" y="1663700"/>
              <a:ext cx="762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THG</a:t>
              </a:r>
            </a:p>
          </p:txBody>
        </p:sp>
        <p:sp>
          <p:nvSpPr>
            <p:cNvPr id="20510" name="Text Box 78"/>
            <p:cNvSpPr txBox="1">
              <a:spLocks noChangeArrowheads="1"/>
            </p:cNvSpPr>
            <p:nvPr/>
          </p:nvSpPr>
          <p:spPr bwMode="auto">
            <a:xfrm>
              <a:off x="990600" y="1066800"/>
              <a:ext cx="990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UV Output</a:t>
              </a:r>
            </a:p>
          </p:txBody>
        </p:sp>
        <p:grpSp>
          <p:nvGrpSpPr>
            <p:cNvPr id="20511" name="Group 9"/>
            <p:cNvGrpSpPr>
              <a:grpSpLocks/>
            </p:cNvGrpSpPr>
            <p:nvPr/>
          </p:nvGrpSpPr>
          <p:grpSpPr bwMode="auto">
            <a:xfrm>
              <a:off x="4343400" y="4772025"/>
              <a:ext cx="381000" cy="228600"/>
              <a:chOff x="1872" y="3312"/>
              <a:chExt cx="240" cy="144"/>
            </a:xfrm>
          </p:grpSpPr>
          <p:sp>
            <p:nvSpPr>
              <p:cNvPr id="20655" name="Rectangle 6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240" cy="14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0656" name="Line 8"/>
              <p:cNvSpPr>
                <a:spLocks noChangeShapeType="1"/>
              </p:cNvSpPr>
              <p:nvPr/>
            </p:nvSpPr>
            <p:spPr bwMode="auto">
              <a:xfrm>
                <a:off x="1926" y="3390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2" name="Line 55"/>
            <p:cNvSpPr>
              <a:spLocks noChangeShapeType="1"/>
            </p:cNvSpPr>
            <p:nvPr/>
          </p:nvSpPr>
          <p:spPr bwMode="auto">
            <a:xfrm>
              <a:off x="990600" y="4391025"/>
              <a:ext cx="952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Line 55"/>
            <p:cNvSpPr>
              <a:spLocks noChangeShapeType="1"/>
            </p:cNvSpPr>
            <p:nvPr/>
          </p:nvSpPr>
          <p:spPr bwMode="auto">
            <a:xfrm>
              <a:off x="2362200" y="4391025"/>
              <a:ext cx="685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Rectangle 7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952625" y="4191000"/>
              <a:ext cx="409575" cy="381000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15" name="Line 56"/>
            <p:cNvSpPr>
              <a:spLocks noChangeShapeType="1"/>
            </p:cNvSpPr>
            <p:nvPr/>
          </p:nvSpPr>
          <p:spPr bwMode="auto">
            <a:xfrm flipV="1">
              <a:off x="3048000" y="4391025"/>
              <a:ext cx="0" cy="53340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28"/>
            <p:cNvSpPr>
              <a:spLocks noChangeShapeType="1"/>
            </p:cNvSpPr>
            <p:nvPr/>
          </p:nvSpPr>
          <p:spPr bwMode="auto">
            <a:xfrm>
              <a:off x="2971800" y="4829175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28"/>
            <p:cNvSpPr>
              <a:spLocks noChangeShapeType="1"/>
            </p:cNvSpPr>
            <p:nvPr/>
          </p:nvSpPr>
          <p:spPr bwMode="auto">
            <a:xfrm>
              <a:off x="2971800" y="4295775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Rectangle 7" descr="Light horizontal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668588" y="4200525"/>
              <a:ext cx="74612" cy="381000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rgbClr val="FFFFFF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19" name="Text Box 71"/>
            <p:cNvSpPr txBox="1">
              <a:spLocks noChangeArrowheads="1"/>
            </p:cNvSpPr>
            <p:nvPr/>
          </p:nvSpPr>
          <p:spPr bwMode="auto">
            <a:xfrm>
              <a:off x="2438400" y="4619625"/>
              <a:ext cx="5334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HWP</a:t>
              </a:r>
            </a:p>
          </p:txBody>
        </p:sp>
        <p:sp>
          <p:nvSpPr>
            <p:cNvPr id="20520" name="Oval 82"/>
            <p:cNvSpPr>
              <a:spLocks noChangeArrowheads="1"/>
            </p:cNvSpPr>
            <p:nvPr/>
          </p:nvSpPr>
          <p:spPr bwMode="auto">
            <a:xfrm>
              <a:off x="2057400" y="4794774"/>
              <a:ext cx="228600" cy="228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1" name="Text Box 83"/>
            <p:cNvSpPr txBox="1">
              <a:spLocks noChangeArrowheads="1"/>
            </p:cNvSpPr>
            <p:nvPr/>
          </p:nvSpPr>
          <p:spPr bwMode="auto">
            <a:xfrm>
              <a:off x="2020533" y="4697413"/>
              <a:ext cx="304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sym typeface="Symbol" pitchFamily="18" charset="2"/>
                </a:rPr>
                <a:t></a:t>
              </a:r>
            </a:p>
          </p:txBody>
        </p:sp>
        <p:sp>
          <p:nvSpPr>
            <p:cNvPr id="20522" name="Line 84"/>
            <p:cNvSpPr>
              <a:spLocks noChangeShapeType="1"/>
            </p:cNvSpPr>
            <p:nvPr/>
          </p:nvSpPr>
          <p:spPr bwMode="auto">
            <a:xfrm flipV="1">
              <a:off x="2162175" y="4564941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Text Box 71"/>
            <p:cNvSpPr txBox="1">
              <a:spLocks noChangeArrowheads="1"/>
            </p:cNvSpPr>
            <p:nvPr/>
          </p:nvSpPr>
          <p:spPr bwMode="auto">
            <a:xfrm>
              <a:off x="1857375" y="4238625"/>
              <a:ext cx="609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AOM</a:t>
              </a:r>
            </a:p>
          </p:txBody>
        </p:sp>
        <p:grpSp>
          <p:nvGrpSpPr>
            <p:cNvPr id="20524" name="Group 18"/>
            <p:cNvGrpSpPr>
              <a:grpSpLocks/>
            </p:cNvGrpSpPr>
            <p:nvPr/>
          </p:nvGrpSpPr>
          <p:grpSpPr bwMode="auto">
            <a:xfrm>
              <a:off x="3209925" y="4705350"/>
              <a:ext cx="0" cy="361950"/>
              <a:chOff x="3600" y="2544"/>
              <a:chExt cx="0" cy="228"/>
            </a:xfrm>
          </p:grpSpPr>
          <p:sp>
            <p:nvSpPr>
              <p:cNvPr id="20653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4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25" name="Oval 33"/>
            <p:cNvSpPr>
              <a:spLocks noChangeArrowheads="1"/>
            </p:cNvSpPr>
            <p:nvPr/>
          </p:nvSpPr>
          <p:spPr bwMode="auto">
            <a:xfrm rot="-5400000">
              <a:off x="3924300" y="4848225"/>
              <a:ext cx="304800" cy="76200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27" name="Line 56"/>
            <p:cNvSpPr>
              <a:spLocks noChangeShapeType="1"/>
            </p:cNvSpPr>
            <p:nvPr/>
          </p:nvSpPr>
          <p:spPr bwMode="auto">
            <a:xfrm flipH="1" flipV="1">
              <a:off x="5181600" y="4381500"/>
              <a:ext cx="0" cy="53340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Line 28"/>
            <p:cNvSpPr>
              <a:spLocks noChangeShapeType="1"/>
            </p:cNvSpPr>
            <p:nvPr/>
          </p:nvSpPr>
          <p:spPr bwMode="auto">
            <a:xfrm flipH="1">
              <a:off x="5105400" y="4819650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29" name="Group 18"/>
            <p:cNvGrpSpPr>
              <a:grpSpLocks/>
            </p:cNvGrpSpPr>
            <p:nvPr/>
          </p:nvGrpSpPr>
          <p:grpSpPr bwMode="auto">
            <a:xfrm>
              <a:off x="4905375" y="4705350"/>
              <a:ext cx="0" cy="361950"/>
              <a:chOff x="3600" y="2544"/>
              <a:chExt cx="0" cy="228"/>
            </a:xfrm>
          </p:grpSpPr>
          <p:sp>
            <p:nvSpPr>
              <p:cNvPr id="20651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2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30" name="Text Box 68"/>
            <p:cNvSpPr txBox="1">
              <a:spLocks noChangeArrowheads="1"/>
            </p:cNvSpPr>
            <p:nvPr/>
          </p:nvSpPr>
          <p:spPr bwMode="auto">
            <a:xfrm>
              <a:off x="2981325" y="5000625"/>
              <a:ext cx="4572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Iris</a:t>
              </a:r>
            </a:p>
          </p:txBody>
        </p:sp>
        <p:sp>
          <p:nvSpPr>
            <p:cNvPr id="20531" name="Line 55"/>
            <p:cNvSpPr>
              <a:spLocks noChangeShapeType="1"/>
            </p:cNvSpPr>
            <p:nvPr/>
          </p:nvSpPr>
          <p:spPr bwMode="auto">
            <a:xfrm>
              <a:off x="5172075" y="4391025"/>
              <a:ext cx="24955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Line 12"/>
            <p:cNvSpPr>
              <a:spLocks noChangeShapeType="1"/>
            </p:cNvSpPr>
            <p:nvPr/>
          </p:nvSpPr>
          <p:spPr bwMode="auto">
            <a:xfrm flipH="1">
              <a:off x="7581900" y="4314825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Rectangle 10"/>
            <p:cNvSpPr>
              <a:spLocks noChangeArrowheads="1"/>
            </p:cNvSpPr>
            <p:nvPr/>
          </p:nvSpPr>
          <p:spPr bwMode="auto">
            <a:xfrm>
              <a:off x="5667375" y="4238625"/>
              <a:ext cx="381000" cy="3048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34" name="Rectangle 11"/>
            <p:cNvSpPr>
              <a:spLocks noChangeArrowheads="1"/>
            </p:cNvSpPr>
            <p:nvPr/>
          </p:nvSpPr>
          <p:spPr bwMode="auto">
            <a:xfrm>
              <a:off x="6553200" y="4238625"/>
              <a:ext cx="381000" cy="3048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35" name="Rectangle 7" descr="Diagonal brick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257925" y="4200525"/>
              <a:ext cx="74613" cy="381000"/>
            </a:xfrm>
            <a:prstGeom prst="rect">
              <a:avLst/>
            </a:prstGeom>
            <a:pattFill prst="diagBrick">
              <a:fgClr>
                <a:schemeClr val="bg2"/>
              </a:fgClr>
              <a:bgClr>
                <a:srgbClr val="FFFFFF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36" name="Text Box 67"/>
            <p:cNvSpPr txBox="1">
              <a:spLocks noChangeArrowheads="1"/>
            </p:cNvSpPr>
            <p:nvPr/>
          </p:nvSpPr>
          <p:spPr bwMode="auto">
            <a:xfrm>
              <a:off x="5981700" y="459105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90</a:t>
              </a:r>
              <a:r>
                <a:rPr lang="en-US" sz="1200">
                  <a:latin typeface="Times New Roman" pitchFamily="18" charset="0"/>
                  <a:sym typeface="Symbol" pitchFamily="18" charset="2"/>
                </a:rPr>
                <a:t></a:t>
              </a:r>
              <a:r>
                <a:rPr lang="en-US" sz="1200">
                  <a:latin typeface="Times New Roman" pitchFamily="18" charset="0"/>
                </a:rPr>
                <a:t> rotator</a:t>
              </a:r>
            </a:p>
          </p:txBody>
        </p:sp>
        <p:grpSp>
          <p:nvGrpSpPr>
            <p:cNvPr id="20537" name="Group 18"/>
            <p:cNvGrpSpPr>
              <a:grpSpLocks/>
            </p:cNvGrpSpPr>
            <p:nvPr/>
          </p:nvGrpSpPr>
          <p:grpSpPr bwMode="auto">
            <a:xfrm>
              <a:off x="5448300" y="4219575"/>
              <a:ext cx="0" cy="361950"/>
              <a:chOff x="3600" y="2544"/>
              <a:chExt cx="0" cy="228"/>
            </a:xfrm>
          </p:grpSpPr>
          <p:sp>
            <p:nvSpPr>
              <p:cNvPr id="20649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0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38" name="Group 18"/>
            <p:cNvGrpSpPr>
              <a:grpSpLocks/>
            </p:cNvGrpSpPr>
            <p:nvPr/>
          </p:nvGrpSpPr>
          <p:grpSpPr bwMode="auto">
            <a:xfrm>
              <a:off x="7162800" y="4210050"/>
              <a:ext cx="0" cy="361950"/>
              <a:chOff x="3600" y="2544"/>
              <a:chExt cx="0" cy="228"/>
            </a:xfrm>
          </p:grpSpPr>
          <p:sp>
            <p:nvSpPr>
              <p:cNvPr id="20647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8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39" name="Text Box 67"/>
            <p:cNvSpPr txBox="1">
              <a:spLocks noChangeArrowheads="1"/>
            </p:cNvSpPr>
            <p:nvPr/>
          </p:nvSpPr>
          <p:spPr bwMode="auto">
            <a:xfrm>
              <a:off x="5562600" y="4591050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5mm Amp</a:t>
              </a:r>
            </a:p>
          </p:txBody>
        </p:sp>
        <p:sp>
          <p:nvSpPr>
            <p:cNvPr id="20541" name="Rectangle 7" descr="Light horizontal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858000" y="3095625"/>
              <a:ext cx="74613" cy="381000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rgbClr val="FFFFFF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42" name="Line 56"/>
            <p:cNvSpPr>
              <a:spLocks noChangeShapeType="1"/>
            </p:cNvSpPr>
            <p:nvPr/>
          </p:nvSpPr>
          <p:spPr bwMode="auto">
            <a:xfrm flipH="1" flipV="1">
              <a:off x="4886325" y="3295650"/>
              <a:ext cx="0" cy="53340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28"/>
            <p:cNvSpPr>
              <a:spLocks noChangeShapeType="1"/>
            </p:cNvSpPr>
            <p:nvPr/>
          </p:nvSpPr>
          <p:spPr bwMode="auto">
            <a:xfrm flipH="1">
              <a:off x="4810125" y="3733800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Line 28"/>
            <p:cNvSpPr>
              <a:spLocks noChangeShapeType="1"/>
            </p:cNvSpPr>
            <p:nvPr/>
          </p:nvSpPr>
          <p:spPr bwMode="auto">
            <a:xfrm flipH="1">
              <a:off x="4800600" y="3209925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Text Box 67"/>
            <p:cNvSpPr txBox="1">
              <a:spLocks noChangeArrowheads="1"/>
            </p:cNvSpPr>
            <p:nvPr/>
          </p:nvSpPr>
          <p:spPr bwMode="auto">
            <a:xfrm>
              <a:off x="4048125" y="3162300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6mm Amp</a:t>
              </a:r>
            </a:p>
          </p:txBody>
        </p:sp>
        <p:sp>
          <p:nvSpPr>
            <p:cNvPr id="20546" name="Rectangle 11"/>
            <p:cNvSpPr>
              <a:spLocks noChangeArrowheads="1"/>
            </p:cNvSpPr>
            <p:nvPr/>
          </p:nvSpPr>
          <p:spPr bwMode="auto">
            <a:xfrm>
              <a:off x="4114800" y="3619500"/>
              <a:ext cx="381000" cy="3048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20547" name="Group 18"/>
            <p:cNvGrpSpPr>
              <a:grpSpLocks/>
            </p:cNvGrpSpPr>
            <p:nvPr/>
          </p:nvGrpSpPr>
          <p:grpSpPr bwMode="auto">
            <a:xfrm>
              <a:off x="2981325" y="3590925"/>
              <a:ext cx="0" cy="361950"/>
              <a:chOff x="3600" y="2544"/>
              <a:chExt cx="0" cy="228"/>
            </a:xfrm>
          </p:grpSpPr>
          <p:sp>
            <p:nvSpPr>
              <p:cNvPr id="20645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6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48" name="Group 18"/>
            <p:cNvGrpSpPr>
              <a:grpSpLocks/>
            </p:cNvGrpSpPr>
            <p:nvPr/>
          </p:nvGrpSpPr>
          <p:grpSpPr bwMode="auto">
            <a:xfrm>
              <a:off x="4686300" y="3590925"/>
              <a:ext cx="0" cy="361950"/>
              <a:chOff x="3600" y="2544"/>
              <a:chExt cx="0" cy="228"/>
            </a:xfrm>
          </p:grpSpPr>
          <p:sp>
            <p:nvSpPr>
              <p:cNvPr id="20643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4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9" name="Text Box 67"/>
            <p:cNvSpPr txBox="1">
              <a:spLocks noChangeArrowheads="1"/>
            </p:cNvSpPr>
            <p:nvPr/>
          </p:nvSpPr>
          <p:spPr bwMode="auto">
            <a:xfrm>
              <a:off x="3048000" y="3162300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6mm Amp</a:t>
              </a:r>
            </a:p>
          </p:txBody>
        </p:sp>
        <p:sp>
          <p:nvSpPr>
            <p:cNvPr id="20550" name="Rectangle 7" descr="Diagonal brick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886200" y="3581400"/>
              <a:ext cx="74613" cy="381000"/>
            </a:xfrm>
            <a:prstGeom prst="rect">
              <a:avLst/>
            </a:prstGeom>
            <a:pattFill prst="diagBrick">
              <a:fgClr>
                <a:schemeClr val="bg2"/>
              </a:fgClr>
              <a:bgClr>
                <a:srgbClr val="FFFFFF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51" name="Line 55"/>
            <p:cNvSpPr>
              <a:spLocks noChangeShapeType="1"/>
            </p:cNvSpPr>
            <p:nvPr/>
          </p:nvSpPr>
          <p:spPr bwMode="auto">
            <a:xfrm>
              <a:off x="1543050" y="3771900"/>
              <a:ext cx="21336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Rectangle 7" descr="Light horizontal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763838" y="3581400"/>
              <a:ext cx="74612" cy="381000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rgbClr val="FFFFFF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20553" name="Group 21"/>
            <p:cNvGrpSpPr>
              <a:grpSpLocks/>
            </p:cNvGrpSpPr>
            <p:nvPr/>
          </p:nvGrpSpPr>
          <p:grpSpPr bwMode="auto">
            <a:xfrm>
              <a:off x="2209800" y="3648075"/>
              <a:ext cx="381000" cy="228600"/>
              <a:chOff x="1872" y="3312"/>
              <a:chExt cx="240" cy="144"/>
            </a:xfrm>
          </p:grpSpPr>
          <p:sp>
            <p:nvSpPr>
              <p:cNvPr id="20641" name="Rectangle 22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240" cy="14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0642" name="Line 23"/>
              <p:cNvSpPr>
                <a:spLocks noChangeShapeType="1"/>
              </p:cNvSpPr>
              <p:nvPr/>
            </p:nvSpPr>
            <p:spPr bwMode="auto">
              <a:xfrm flipH="1" flipV="1">
                <a:off x="1926" y="3390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54" name="Oval 27"/>
            <p:cNvSpPr>
              <a:spLocks noChangeArrowheads="1"/>
            </p:cNvSpPr>
            <p:nvPr/>
          </p:nvSpPr>
          <p:spPr bwMode="auto">
            <a:xfrm rot="-5400000">
              <a:off x="1638300" y="3733800"/>
              <a:ext cx="304800" cy="76200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55" name="Text Box 73"/>
            <p:cNvSpPr txBox="1">
              <a:spLocks noChangeArrowheads="1"/>
            </p:cNvSpPr>
            <p:nvPr/>
          </p:nvSpPr>
          <p:spPr bwMode="auto">
            <a:xfrm>
              <a:off x="4000500" y="2562225"/>
              <a:ext cx="762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0.5mm pinhole</a:t>
              </a:r>
            </a:p>
          </p:txBody>
        </p:sp>
        <p:grpSp>
          <p:nvGrpSpPr>
            <p:cNvPr id="20560" name="Group 46"/>
            <p:cNvGrpSpPr>
              <a:grpSpLocks/>
            </p:cNvGrpSpPr>
            <p:nvPr/>
          </p:nvGrpSpPr>
          <p:grpSpPr bwMode="auto">
            <a:xfrm>
              <a:off x="4953000" y="1295400"/>
              <a:ext cx="142875" cy="304800"/>
              <a:chOff x="102" y="2832"/>
              <a:chExt cx="90" cy="192"/>
            </a:xfrm>
          </p:grpSpPr>
          <p:sp>
            <p:nvSpPr>
              <p:cNvPr id="20638" name="Rectangle 47"/>
              <p:cNvSpPr>
                <a:spLocks noChangeArrowheads="1"/>
              </p:cNvSpPr>
              <p:nvPr/>
            </p:nvSpPr>
            <p:spPr bwMode="auto">
              <a:xfrm>
                <a:off x="128" y="2832"/>
                <a:ext cx="64" cy="192"/>
              </a:xfrm>
              <a:prstGeom prst="rect">
                <a:avLst/>
              </a:prstGeom>
              <a:solidFill>
                <a:srgbClr val="B2B2B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0639" name="Arc 48"/>
              <p:cNvSpPr>
                <a:spLocks/>
              </p:cNvSpPr>
              <p:nvPr/>
            </p:nvSpPr>
            <p:spPr bwMode="auto">
              <a:xfrm>
                <a:off x="128" y="2832"/>
                <a:ext cx="32" cy="192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0" name="Rectangle 49"/>
              <p:cNvSpPr>
                <a:spLocks noChangeArrowheads="1"/>
              </p:cNvSpPr>
              <p:nvPr/>
            </p:nvSpPr>
            <p:spPr bwMode="auto">
              <a:xfrm>
                <a:off x="102" y="2832"/>
                <a:ext cx="3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</p:grpSp>
        <p:sp>
          <p:nvSpPr>
            <p:cNvPr id="20561" name="Text Box 67"/>
            <p:cNvSpPr txBox="1">
              <a:spLocks noChangeArrowheads="1"/>
            </p:cNvSpPr>
            <p:nvPr/>
          </p:nvSpPr>
          <p:spPr bwMode="auto">
            <a:xfrm>
              <a:off x="5495925" y="838200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9mm Amp</a:t>
              </a:r>
            </a:p>
          </p:txBody>
        </p:sp>
        <p:sp>
          <p:nvSpPr>
            <p:cNvPr id="20562" name="Rectangle 11"/>
            <p:cNvSpPr>
              <a:spLocks noChangeArrowheads="1"/>
            </p:cNvSpPr>
            <p:nvPr/>
          </p:nvSpPr>
          <p:spPr bwMode="auto">
            <a:xfrm>
              <a:off x="5562600" y="1295400"/>
              <a:ext cx="381000" cy="3048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63" name="Text Box 67"/>
            <p:cNvSpPr txBox="1">
              <a:spLocks noChangeArrowheads="1"/>
            </p:cNvSpPr>
            <p:nvPr/>
          </p:nvSpPr>
          <p:spPr bwMode="auto">
            <a:xfrm>
              <a:off x="4371975" y="838200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9mm Amp</a:t>
              </a:r>
            </a:p>
          </p:txBody>
        </p:sp>
        <p:sp>
          <p:nvSpPr>
            <p:cNvPr id="20564" name="Rectangle 7" descr="Diagonal brick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334000" y="1257300"/>
              <a:ext cx="74613" cy="381000"/>
            </a:xfrm>
            <a:prstGeom prst="rect">
              <a:avLst/>
            </a:prstGeom>
            <a:pattFill prst="diagBrick">
              <a:fgClr>
                <a:schemeClr val="bg2"/>
              </a:fgClr>
              <a:bgClr>
                <a:srgbClr val="FFFFFF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20566" name="Group 18"/>
            <p:cNvGrpSpPr>
              <a:grpSpLocks/>
            </p:cNvGrpSpPr>
            <p:nvPr/>
          </p:nvGrpSpPr>
          <p:grpSpPr bwMode="auto">
            <a:xfrm>
              <a:off x="6172200" y="1266825"/>
              <a:ext cx="0" cy="361950"/>
              <a:chOff x="3600" y="2544"/>
              <a:chExt cx="0" cy="228"/>
            </a:xfrm>
          </p:grpSpPr>
          <p:sp>
            <p:nvSpPr>
              <p:cNvPr id="20636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7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970442" y="3570642"/>
              <a:ext cx="76200" cy="381000"/>
              <a:chOff x="6781800" y="1266825"/>
              <a:chExt cx="76200" cy="381000"/>
            </a:xfrm>
          </p:grpSpPr>
          <p:sp>
            <p:nvSpPr>
              <p:cNvPr id="20567" name="Rectangle 7">
                <a:hlinkClick r:id="rId2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781800" y="1266825"/>
                <a:ext cx="74613" cy="381000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0568" name="Rectangle 7">
                <a:hlinkClick r:id="rId2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781800" y="1390650"/>
                <a:ext cx="76200" cy="152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</p:grpSp>
        <p:sp>
          <p:nvSpPr>
            <p:cNvPr id="20569" name="Text Box 73"/>
            <p:cNvSpPr txBox="1">
              <a:spLocks noChangeArrowheads="1"/>
            </p:cNvSpPr>
            <p:nvPr/>
          </p:nvSpPr>
          <p:spPr bwMode="auto">
            <a:xfrm>
              <a:off x="1621716" y="3048000"/>
              <a:ext cx="762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dirty="0">
                  <a:latin typeface="Times New Roman" pitchFamily="18" charset="0"/>
                </a:rPr>
                <a:t>5mm </a:t>
              </a:r>
              <a:r>
                <a:rPr lang="en-US" sz="1200" dirty="0" err="1">
                  <a:latin typeface="Times New Roman" pitchFamily="18" charset="0"/>
                </a:rPr>
                <a:t>apodizer</a:t>
              </a:r>
              <a:endParaRPr lang="en-US" sz="1200" dirty="0">
                <a:latin typeface="Times New Roman" pitchFamily="18" charset="0"/>
              </a:endParaRPr>
            </a:p>
          </p:txBody>
        </p:sp>
        <p:sp>
          <p:nvSpPr>
            <p:cNvPr id="20570" name="Line 60"/>
            <p:cNvSpPr>
              <a:spLocks noChangeShapeType="1"/>
            </p:cNvSpPr>
            <p:nvPr/>
          </p:nvSpPr>
          <p:spPr bwMode="auto">
            <a:xfrm>
              <a:off x="3352800" y="1457325"/>
              <a:ext cx="16859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1" name="Oval 38"/>
            <p:cNvSpPr>
              <a:spLocks noChangeArrowheads="1"/>
            </p:cNvSpPr>
            <p:nvPr/>
          </p:nvSpPr>
          <p:spPr bwMode="auto">
            <a:xfrm rot="-5400000">
              <a:off x="3695700" y="1419225"/>
              <a:ext cx="304800" cy="76200"/>
            </a:xfrm>
            <a:prstGeom prst="ellipse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72" name="Line 65"/>
            <p:cNvSpPr>
              <a:spLocks noChangeShapeType="1"/>
            </p:cNvSpPr>
            <p:nvPr/>
          </p:nvSpPr>
          <p:spPr bwMode="auto">
            <a:xfrm>
              <a:off x="4514850" y="1457325"/>
              <a:ext cx="152400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73" name="Group 46"/>
            <p:cNvGrpSpPr>
              <a:grpSpLocks/>
            </p:cNvGrpSpPr>
            <p:nvPr/>
          </p:nvGrpSpPr>
          <p:grpSpPr bwMode="auto">
            <a:xfrm>
              <a:off x="3238500" y="1304925"/>
              <a:ext cx="142875" cy="304800"/>
              <a:chOff x="102" y="2832"/>
              <a:chExt cx="90" cy="192"/>
            </a:xfrm>
          </p:grpSpPr>
          <p:sp>
            <p:nvSpPr>
              <p:cNvPr id="20633" name="Rectangle 47"/>
              <p:cNvSpPr>
                <a:spLocks noChangeArrowheads="1"/>
              </p:cNvSpPr>
              <p:nvPr/>
            </p:nvSpPr>
            <p:spPr bwMode="auto">
              <a:xfrm>
                <a:off x="128" y="2832"/>
                <a:ext cx="64" cy="192"/>
              </a:xfrm>
              <a:prstGeom prst="rect">
                <a:avLst/>
              </a:prstGeom>
              <a:solidFill>
                <a:srgbClr val="B2B2B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0634" name="Arc 48"/>
              <p:cNvSpPr>
                <a:spLocks/>
              </p:cNvSpPr>
              <p:nvPr/>
            </p:nvSpPr>
            <p:spPr bwMode="auto">
              <a:xfrm>
                <a:off x="128" y="2832"/>
                <a:ext cx="32" cy="192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5" name="Rectangle 49"/>
              <p:cNvSpPr>
                <a:spLocks noChangeArrowheads="1"/>
              </p:cNvSpPr>
              <p:nvPr/>
            </p:nvSpPr>
            <p:spPr bwMode="auto">
              <a:xfrm>
                <a:off x="102" y="2832"/>
                <a:ext cx="3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Times New Roman" pitchFamily="18" charset="0"/>
                </a:endParaRPr>
              </a:p>
            </p:txBody>
          </p:sp>
        </p:grpSp>
        <p:sp>
          <p:nvSpPr>
            <p:cNvPr id="20574" name="Rectangle 10"/>
            <p:cNvSpPr>
              <a:spLocks noChangeArrowheads="1"/>
            </p:cNvSpPr>
            <p:nvPr/>
          </p:nvSpPr>
          <p:spPr bwMode="auto">
            <a:xfrm>
              <a:off x="4448175" y="1295400"/>
              <a:ext cx="381000" cy="3048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grpSp>
          <p:nvGrpSpPr>
            <p:cNvPr id="20575" name="Group 18"/>
            <p:cNvGrpSpPr>
              <a:grpSpLocks/>
            </p:cNvGrpSpPr>
            <p:nvPr/>
          </p:nvGrpSpPr>
          <p:grpSpPr bwMode="auto">
            <a:xfrm>
              <a:off x="4191000" y="1266825"/>
              <a:ext cx="0" cy="361950"/>
              <a:chOff x="3600" y="2544"/>
              <a:chExt cx="0" cy="228"/>
            </a:xfrm>
          </p:grpSpPr>
          <p:sp>
            <p:nvSpPr>
              <p:cNvPr id="20631" name="Line 16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2" name="Line 17"/>
              <p:cNvSpPr>
                <a:spLocks noChangeShapeType="1"/>
              </p:cNvSpPr>
              <p:nvPr/>
            </p:nvSpPr>
            <p:spPr bwMode="auto">
              <a:xfrm>
                <a:off x="3600" y="26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76" name="Line 64"/>
            <p:cNvSpPr>
              <a:spLocks noChangeShapeType="1"/>
            </p:cNvSpPr>
            <p:nvPr/>
          </p:nvSpPr>
          <p:spPr bwMode="auto">
            <a:xfrm>
              <a:off x="2819400" y="1457325"/>
              <a:ext cx="504825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7" name="Rectangle 39"/>
            <p:cNvSpPr>
              <a:spLocks noChangeArrowheads="1"/>
            </p:cNvSpPr>
            <p:nvPr/>
          </p:nvSpPr>
          <p:spPr bwMode="auto">
            <a:xfrm>
              <a:off x="2562225" y="1266825"/>
              <a:ext cx="304800" cy="381000"/>
            </a:xfrm>
            <a:prstGeom prst="rect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81" name="Rectangle 176" descr="25%"/>
            <p:cNvSpPr>
              <a:spLocks noChangeArrowheads="1"/>
            </p:cNvSpPr>
            <p:nvPr/>
          </p:nvSpPr>
          <p:spPr bwMode="auto">
            <a:xfrm rot="20094200" flipH="1">
              <a:off x="5448300" y="3143250"/>
              <a:ext cx="76200" cy="304800"/>
            </a:xfrm>
            <a:prstGeom prst="rect">
              <a:avLst/>
            </a:prstGeom>
            <a:pattFill prst="pct25">
              <a:fgClr>
                <a:schemeClr val="bg2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2" name="Rectangle 177"/>
            <p:cNvSpPr>
              <a:spLocks noChangeArrowheads="1"/>
            </p:cNvSpPr>
            <p:nvPr/>
          </p:nvSpPr>
          <p:spPr bwMode="auto">
            <a:xfrm>
              <a:off x="6057900" y="3105150"/>
              <a:ext cx="304800" cy="381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3" name="Rectangle 7" descr="Light horizontal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5772150" y="3105150"/>
              <a:ext cx="74613" cy="381000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rgbClr val="FFFFFF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584" name="Text Box 68"/>
            <p:cNvSpPr txBox="1">
              <a:spLocks noChangeArrowheads="1"/>
            </p:cNvSpPr>
            <p:nvPr/>
          </p:nvSpPr>
          <p:spPr bwMode="auto">
            <a:xfrm>
              <a:off x="5800725" y="2647950"/>
              <a:ext cx="762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Pockel’s cell</a:t>
              </a:r>
            </a:p>
          </p:txBody>
        </p:sp>
        <p:sp>
          <p:nvSpPr>
            <p:cNvPr id="20585" name="Text Box 68"/>
            <p:cNvSpPr txBox="1">
              <a:spLocks noChangeArrowheads="1"/>
            </p:cNvSpPr>
            <p:nvPr/>
          </p:nvSpPr>
          <p:spPr bwMode="auto">
            <a:xfrm>
              <a:off x="5105400" y="2667000"/>
              <a:ext cx="762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Dual polarizer</a:t>
              </a:r>
            </a:p>
          </p:txBody>
        </p:sp>
        <p:sp>
          <p:nvSpPr>
            <p:cNvPr id="20586" name="Rectangle 182" descr="25%"/>
            <p:cNvSpPr>
              <a:spLocks noChangeArrowheads="1"/>
            </p:cNvSpPr>
            <p:nvPr/>
          </p:nvSpPr>
          <p:spPr bwMode="auto">
            <a:xfrm rot="1505800">
              <a:off x="6553200" y="3152775"/>
              <a:ext cx="76200" cy="304800"/>
            </a:xfrm>
            <a:prstGeom prst="rect">
              <a:avLst/>
            </a:prstGeom>
            <a:pattFill prst="pct25">
              <a:fgClr>
                <a:schemeClr val="bg2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7" name="Oval 183"/>
            <p:cNvSpPr>
              <a:spLocks noChangeArrowheads="1"/>
            </p:cNvSpPr>
            <p:nvPr/>
          </p:nvSpPr>
          <p:spPr bwMode="auto">
            <a:xfrm>
              <a:off x="6105525" y="3694113"/>
              <a:ext cx="228600" cy="228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8" name="Text Box 184"/>
            <p:cNvSpPr txBox="1">
              <a:spLocks noChangeArrowheads="1"/>
            </p:cNvSpPr>
            <p:nvPr/>
          </p:nvSpPr>
          <p:spPr bwMode="auto">
            <a:xfrm>
              <a:off x="6057900" y="3629025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sym typeface="Symbol" pitchFamily="18" charset="2"/>
                </a:rPr>
                <a:t></a:t>
              </a:r>
            </a:p>
          </p:txBody>
        </p:sp>
        <p:sp>
          <p:nvSpPr>
            <p:cNvPr id="20589" name="Line 185"/>
            <p:cNvSpPr>
              <a:spLocks noChangeShapeType="1"/>
            </p:cNvSpPr>
            <p:nvPr/>
          </p:nvSpPr>
          <p:spPr bwMode="auto">
            <a:xfrm flipV="1">
              <a:off x="6210300" y="3475038"/>
              <a:ext cx="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1" name="Text Box 188"/>
            <p:cNvSpPr txBox="1">
              <a:spLocks noChangeArrowheads="1"/>
            </p:cNvSpPr>
            <p:nvPr/>
          </p:nvSpPr>
          <p:spPr bwMode="auto">
            <a:xfrm>
              <a:off x="2343150" y="4238625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592" name="Line 189"/>
            <p:cNvSpPr>
              <a:spLocks noChangeShapeType="1"/>
            </p:cNvSpPr>
            <p:nvPr/>
          </p:nvSpPr>
          <p:spPr bwMode="auto">
            <a:xfrm>
              <a:off x="1752600" y="426720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5" name="Text Box 192"/>
            <p:cNvSpPr txBox="1">
              <a:spLocks noChangeArrowheads="1"/>
            </p:cNvSpPr>
            <p:nvPr/>
          </p:nvSpPr>
          <p:spPr bwMode="auto">
            <a:xfrm>
              <a:off x="6276975" y="42291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596" name="Line 193"/>
            <p:cNvSpPr>
              <a:spLocks noChangeShapeType="1"/>
            </p:cNvSpPr>
            <p:nvPr/>
          </p:nvSpPr>
          <p:spPr bwMode="auto">
            <a:xfrm>
              <a:off x="5562600" y="426720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7" name="Line 194"/>
            <p:cNvSpPr>
              <a:spLocks noChangeShapeType="1"/>
            </p:cNvSpPr>
            <p:nvPr/>
          </p:nvSpPr>
          <p:spPr bwMode="auto">
            <a:xfrm>
              <a:off x="2886075" y="426720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8" name="Text Box 195"/>
            <p:cNvSpPr txBox="1">
              <a:spLocks noChangeArrowheads="1"/>
            </p:cNvSpPr>
            <p:nvPr/>
          </p:nvSpPr>
          <p:spPr bwMode="auto">
            <a:xfrm>
              <a:off x="7248525" y="314325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599" name="Line 196"/>
            <p:cNvSpPr>
              <a:spLocks noChangeShapeType="1"/>
            </p:cNvSpPr>
            <p:nvPr/>
          </p:nvSpPr>
          <p:spPr bwMode="auto">
            <a:xfrm>
              <a:off x="6772275" y="318135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0" name="Text Box 197"/>
            <p:cNvSpPr txBox="1">
              <a:spLocks noChangeArrowheads="1"/>
            </p:cNvSpPr>
            <p:nvPr/>
          </p:nvSpPr>
          <p:spPr bwMode="auto">
            <a:xfrm>
              <a:off x="5791200" y="314325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601" name="Line 198"/>
            <p:cNvSpPr>
              <a:spLocks noChangeShapeType="1"/>
            </p:cNvSpPr>
            <p:nvPr/>
          </p:nvSpPr>
          <p:spPr bwMode="auto">
            <a:xfrm>
              <a:off x="4572000" y="365760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2" name="Line 199"/>
            <p:cNvSpPr>
              <a:spLocks noChangeShapeType="1"/>
            </p:cNvSpPr>
            <p:nvPr/>
          </p:nvSpPr>
          <p:spPr bwMode="auto">
            <a:xfrm>
              <a:off x="5667375" y="3190875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3" name="Text Box 200"/>
            <p:cNvSpPr txBox="1">
              <a:spLocks noChangeArrowheads="1"/>
            </p:cNvSpPr>
            <p:nvPr/>
          </p:nvSpPr>
          <p:spPr bwMode="auto">
            <a:xfrm>
              <a:off x="3657600" y="36195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604" name="Line 201"/>
            <p:cNvSpPr>
              <a:spLocks noChangeShapeType="1"/>
            </p:cNvSpPr>
            <p:nvPr/>
          </p:nvSpPr>
          <p:spPr bwMode="auto">
            <a:xfrm>
              <a:off x="2667000" y="365760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5" name="Line 202"/>
            <p:cNvSpPr>
              <a:spLocks noChangeShapeType="1"/>
            </p:cNvSpPr>
            <p:nvPr/>
          </p:nvSpPr>
          <p:spPr bwMode="auto">
            <a:xfrm>
              <a:off x="1752600" y="224790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6" name="Line 203"/>
            <p:cNvSpPr>
              <a:spLocks noChangeShapeType="1"/>
            </p:cNvSpPr>
            <p:nvPr/>
          </p:nvSpPr>
          <p:spPr bwMode="auto">
            <a:xfrm>
              <a:off x="7391400" y="2257425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7" name="Line 204"/>
            <p:cNvSpPr>
              <a:spLocks noChangeShapeType="1"/>
            </p:cNvSpPr>
            <p:nvPr/>
          </p:nvSpPr>
          <p:spPr bwMode="auto">
            <a:xfrm>
              <a:off x="7391400" y="1343025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8" name="Line 205"/>
            <p:cNvSpPr>
              <a:spLocks noChangeShapeType="1"/>
            </p:cNvSpPr>
            <p:nvPr/>
          </p:nvSpPr>
          <p:spPr bwMode="auto">
            <a:xfrm>
              <a:off x="6019800" y="1352550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9" name="Text Box 206"/>
            <p:cNvSpPr txBox="1">
              <a:spLocks noChangeArrowheads="1"/>
            </p:cNvSpPr>
            <p:nvPr/>
          </p:nvSpPr>
          <p:spPr bwMode="auto">
            <a:xfrm>
              <a:off x="5038725" y="12954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610" name="Text Box 207"/>
            <p:cNvSpPr txBox="1">
              <a:spLocks noChangeArrowheads="1"/>
            </p:cNvSpPr>
            <p:nvPr/>
          </p:nvSpPr>
          <p:spPr bwMode="auto">
            <a:xfrm>
              <a:off x="2895600" y="12954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611" name="Text Box 208"/>
            <p:cNvSpPr txBox="1">
              <a:spLocks noChangeArrowheads="1"/>
            </p:cNvSpPr>
            <p:nvPr/>
          </p:nvSpPr>
          <p:spPr bwMode="auto">
            <a:xfrm>
              <a:off x="1447800" y="12954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612" name="Line 209"/>
            <p:cNvSpPr>
              <a:spLocks noChangeShapeType="1"/>
            </p:cNvSpPr>
            <p:nvPr/>
          </p:nvSpPr>
          <p:spPr bwMode="auto">
            <a:xfrm>
              <a:off x="2362200" y="1343025"/>
              <a:ext cx="0" cy="22860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4" name="Rectangle 10"/>
            <p:cNvSpPr>
              <a:spLocks noChangeArrowheads="1"/>
            </p:cNvSpPr>
            <p:nvPr/>
          </p:nvSpPr>
          <p:spPr bwMode="auto">
            <a:xfrm>
              <a:off x="3124200" y="3619500"/>
              <a:ext cx="381000" cy="3048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20615" name="Text Box 78"/>
            <p:cNvSpPr txBox="1">
              <a:spLocks noChangeArrowheads="1"/>
            </p:cNvSpPr>
            <p:nvPr/>
          </p:nvSpPr>
          <p:spPr bwMode="auto">
            <a:xfrm>
              <a:off x="838200" y="4419600"/>
              <a:ext cx="990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</a:rPr>
                <a:t>From seeder</a:t>
              </a:r>
            </a:p>
          </p:txBody>
        </p:sp>
        <p:sp>
          <p:nvSpPr>
            <p:cNvPr id="20616" name="Text Box 214"/>
            <p:cNvSpPr txBox="1">
              <a:spLocks noChangeArrowheads="1"/>
            </p:cNvSpPr>
            <p:nvPr/>
          </p:nvSpPr>
          <p:spPr bwMode="auto">
            <a:xfrm>
              <a:off x="7239000" y="4238625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Times New Roman" pitchFamily="18" charset="0"/>
                  <a:sym typeface="Symbol" pitchFamily="18" charset="2"/>
                </a:rPr>
                <a:t></a:t>
              </a:r>
            </a:p>
          </p:txBody>
        </p:sp>
        <p:sp>
          <p:nvSpPr>
            <p:cNvPr id="20618" name="Line 28"/>
            <p:cNvSpPr>
              <a:spLocks noChangeShapeType="1"/>
            </p:cNvSpPr>
            <p:nvPr/>
          </p:nvSpPr>
          <p:spPr bwMode="auto">
            <a:xfrm>
              <a:off x="1485900" y="3714750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9" name="Line 28"/>
            <p:cNvSpPr>
              <a:spLocks noChangeShapeType="1"/>
            </p:cNvSpPr>
            <p:nvPr/>
          </p:nvSpPr>
          <p:spPr bwMode="auto">
            <a:xfrm flipH="1">
              <a:off x="5095875" y="4295775"/>
              <a:ext cx="152400" cy="15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7" name="Picture 1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343400"/>
            <a:ext cx="26670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51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36925"/>
            <a:ext cx="1524000" cy="3124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6119813" y="4733925"/>
            <a:ext cx="1603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 flipH="1">
            <a:off x="6492875" y="4733925"/>
            <a:ext cx="5937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6492875" y="4432300"/>
            <a:ext cx="822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~55 ps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36925"/>
            <a:ext cx="41830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3005138" y="3706813"/>
            <a:ext cx="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>
            <a:off x="3686175" y="3706813"/>
            <a:ext cx="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>
            <a:off x="3003550" y="3838575"/>
            <a:ext cx="6635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2936875" y="3457575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2.5 ns</a:t>
            </a:r>
          </a:p>
        </p:txBody>
      </p:sp>
      <p:sp>
        <p:nvSpPr>
          <p:cNvPr id="1036" name="Rectangle 11"/>
          <p:cNvSpPr>
            <a:spLocks noChangeArrowheads="1"/>
          </p:cNvSpPr>
          <p:nvPr/>
        </p:nvSpPr>
        <p:spPr bwMode="auto">
          <a:xfrm>
            <a:off x="4800600" y="3794125"/>
            <a:ext cx="457200" cy="2362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>
            <a:off x="5257800" y="4784725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Rectangle 13"/>
          <p:cNvSpPr>
            <a:spLocks noChangeArrowheads="1"/>
          </p:cNvSpPr>
          <p:nvPr/>
        </p:nvSpPr>
        <p:spPr bwMode="auto">
          <a:xfrm>
            <a:off x="304800" y="236538"/>
            <a:ext cx="80010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sz="3000" dirty="0">
                <a:solidFill>
                  <a:srgbClr val="006C3A"/>
                </a:solidFill>
                <a:latin typeface="Arial Black" pitchFamily="34" charset="0"/>
              </a:rPr>
              <a:t>Macro- and Micro-Pulse Waveforms</a:t>
            </a: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2743200" y="609600"/>
          <a:ext cx="4724400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42" name="Chart" r:id="rId6" imgW="9696487" imgH="6629492" progId="Excel.Chart.8">
                  <p:embed/>
                </p:oleObj>
              </mc:Choice>
              <mc:Fallback>
                <p:oleObj name="Chart" r:id="rId6" imgW="9696487" imgH="6629492" progId="Excel.Chart.8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609600"/>
                        <a:ext cx="4724400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7"/>
          <p:cNvSpPr txBox="1">
            <a:spLocks noChangeArrowheads="1"/>
          </p:cNvSpPr>
          <p:nvPr/>
        </p:nvSpPr>
        <p:spPr bwMode="auto">
          <a:xfrm>
            <a:off x="7315200" y="9906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>
                <a:solidFill>
                  <a:srgbClr val="0000CC"/>
                </a:solidFill>
              </a:rPr>
              <a:t>Macro-pulse</a:t>
            </a:r>
          </a:p>
        </p:txBody>
      </p:sp>
      <p:sp>
        <p:nvSpPr>
          <p:cNvPr id="1040" name="Text Box 18"/>
          <p:cNvSpPr txBox="1">
            <a:spLocks noChangeArrowheads="1"/>
          </p:cNvSpPr>
          <p:nvPr/>
        </p:nvSpPr>
        <p:spPr bwMode="auto">
          <a:xfrm>
            <a:off x="7315200" y="3352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>
                <a:solidFill>
                  <a:srgbClr val="0000CC"/>
                </a:solidFill>
              </a:rPr>
              <a:t>Micro-pulse</a:t>
            </a:r>
          </a:p>
        </p:txBody>
      </p:sp>
      <p:pic>
        <p:nvPicPr>
          <p:cNvPr id="17" name="Picture 1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85800"/>
            <a:ext cx="26670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21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7543800" cy="825867"/>
          </a:xfrm>
        </p:spPr>
        <p:txBody>
          <a:bodyPr/>
          <a:lstStyle/>
          <a:p>
            <a:r>
              <a:rPr lang="en-US" sz="2000" dirty="0" smtClean="0"/>
              <a:t>Design: &gt; 1 MW @ 355 nm; 		Delivered: ~ 0.75 MW @ 355 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After tuning: 2 MW </a:t>
            </a:r>
            <a:r>
              <a:rPr lang="en-US" sz="2000" dirty="0">
                <a:solidFill>
                  <a:srgbClr val="FF0000"/>
                </a:solidFill>
              </a:rPr>
              <a:t>@ 355 </a:t>
            </a:r>
            <a:r>
              <a:rPr lang="en-US" sz="2000" dirty="0" smtClean="0">
                <a:solidFill>
                  <a:srgbClr val="FF0000"/>
                </a:solidFill>
              </a:rPr>
              <a:t>nm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304800" y="236538"/>
            <a:ext cx="80010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sz="3000" dirty="0" smtClean="0">
                <a:solidFill>
                  <a:srgbClr val="006C3A"/>
                </a:solidFill>
                <a:latin typeface="Arial Black" pitchFamily="34" charset="0"/>
              </a:rPr>
              <a:t>Power Ramp-up</a:t>
            </a:r>
            <a:endParaRPr lang="en-US" sz="3000" dirty="0">
              <a:solidFill>
                <a:srgbClr val="006C3A"/>
              </a:solidFill>
              <a:latin typeface="Arial Black" pitchFamily="34" charset="0"/>
            </a:endParaRPr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>
            <a:off x="3733800" y="4762500"/>
            <a:ext cx="11525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7"/>
          <p:cNvSpPr>
            <a:spLocks noChangeShapeType="1"/>
          </p:cNvSpPr>
          <p:nvPr/>
        </p:nvSpPr>
        <p:spPr bwMode="auto">
          <a:xfrm>
            <a:off x="4876800" y="4286250"/>
            <a:ext cx="2790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62"/>
          <p:cNvSpPr>
            <a:spLocks noChangeShapeType="1"/>
          </p:cNvSpPr>
          <p:nvPr/>
        </p:nvSpPr>
        <p:spPr bwMode="auto">
          <a:xfrm>
            <a:off x="2105025" y="2447925"/>
            <a:ext cx="457200" cy="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>
            <a:off x="1038225" y="2447925"/>
            <a:ext cx="990600" cy="0"/>
          </a:xfrm>
          <a:prstGeom prst="line">
            <a:avLst/>
          </a:prstGeom>
          <a:noFill/>
          <a:ln w="19050">
            <a:solidFill>
              <a:srgbClr val="9900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60"/>
          <p:cNvSpPr>
            <a:spLocks noChangeShapeType="1"/>
          </p:cNvSpPr>
          <p:nvPr/>
        </p:nvSpPr>
        <p:spPr bwMode="auto">
          <a:xfrm>
            <a:off x="5029200" y="2447925"/>
            <a:ext cx="26384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61"/>
          <p:cNvSpPr>
            <a:spLocks noChangeShapeType="1"/>
          </p:cNvSpPr>
          <p:nvPr/>
        </p:nvSpPr>
        <p:spPr bwMode="auto">
          <a:xfrm flipV="1">
            <a:off x="7658100" y="2438400"/>
            <a:ext cx="0" cy="89535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59"/>
          <p:cNvSpPr>
            <a:spLocks noChangeShapeType="1"/>
          </p:cNvSpPr>
          <p:nvPr/>
        </p:nvSpPr>
        <p:spPr bwMode="auto">
          <a:xfrm flipV="1">
            <a:off x="1571625" y="3371850"/>
            <a:ext cx="0" cy="1400175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58"/>
          <p:cNvSpPr>
            <a:spLocks noChangeShapeType="1"/>
          </p:cNvSpPr>
          <p:nvPr/>
        </p:nvSpPr>
        <p:spPr bwMode="auto">
          <a:xfrm>
            <a:off x="1571625" y="3362325"/>
            <a:ext cx="6096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auto">
          <a:xfrm flipV="1">
            <a:off x="7658100" y="4314825"/>
            <a:ext cx="0" cy="10668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55"/>
          <p:cNvSpPr>
            <a:spLocks noChangeShapeType="1"/>
          </p:cNvSpPr>
          <p:nvPr/>
        </p:nvSpPr>
        <p:spPr bwMode="auto">
          <a:xfrm>
            <a:off x="3048000" y="5876925"/>
            <a:ext cx="2133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3429000" y="5762625"/>
            <a:ext cx="381000" cy="228600"/>
            <a:chOff x="1872" y="3312"/>
            <a:chExt cx="240" cy="144"/>
          </a:xfrm>
        </p:grpSpPr>
        <p:sp>
          <p:nvSpPr>
            <p:cNvPr id="166" name="Rectangle 6"/>
            <p:cNvSpPr>
              <a:spLocks noChangeArrowheads="1"/>
            </p:cNvSpPr>
            <p:nvPr/>
          </p:nvSpPr>
          <p:spPr bwMode="auto">
            <a:xfrm>
              <a:off x="1872" y="3312"/>
              <a:ext cx="240" cy="1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67" name="Line 8"/>
            <p:cNvSpPr>
              <a:spLocks noChangeShapeType="1"/>
            </p:cNvSpPr>
            <p:nvPr/>
          </p:nvSpPr>
          <p:spPr bwMode="auto">
            <a:xfrm>
              <a:off x="1926" y="339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Line 13"/>
          <p:cNvSpPr>
            <a:spLocks noChangeShapeType="1"/>
          </p:cNvSpPr>
          <p:nvPr/>
        </p:nvSpPr>
        <p:spPr bwMode="auto">
          <a:xfrm rot="16200000" flipH="1">
            <a:off x="7581900" y="4210050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7239000" y="4105275"/>
            <a:ext cx="0" cy="361950"/>
            <a:chOff x="3600" y="2544"/>
            <a:chExt cx="0" cy="228"/>
          </a:xfrm>
        </p:grpSpPr>
        <p:sp>
          <p:nvSpPr>
            <p:cNvPr id="164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7543800" y="4810125"/>
            <a:ext cx="228600" cy="76200"/>
          </a:xfrm>
          <a:prstGeom prst="ellipse">
            <a:avLst/>
          </a:prstGeom>
          <a:solidFill>
            <a:srgbClr val="B2B2B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 rot="16200000">
            <a:off x="4991100" y="4248150"/>
            <a:ext cx="304800" cy="76200"/>
          </a:xfrm>
          <a:prstGeom prst="ellipse">
            <a:avLst/>
          </a:prstGeom>
          <a:solidFill>
            <a:srgbClr val="B2B2B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 rot="5400000">
            <a:off x="1485900" y="3276600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" name="Group 30"/>
          <p:cNvGrpSpPr>
            <a:grpSpLocks/>
          </p:cNvGrpSpPr>
          <p:nvPr/>
        </p:nvGrpSpPr>
        <p:grpSpPr bwMode="auto">
          <a:xfrm>
            <a:off x="4391025" y="3181350"/>
            <a:ext cx="0" cy="361950"/>
            <a:chOff x="3600" y="2544"/>
            <a:chExt cx="0" cy="228"/>
          </a:xfrm>
        </p:grpSpPr>
        <p:sp>
          <p:nvSpPr>
            <p:cNvPr id="162" name="Line 31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32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Oval 33"/>
          <p:cNvSpPr>
            <a:spLocks noChangeArrowheads="1"/>
          </p:cNvSpPr>
          <p:nvPr/>
        </p:nvSpPr>
        <p:spPr bwMode="auto">
          <a:xfrm rot="16200000">
            <a:off x="6848475" y="3324225"/>
            <a:ext cx="3048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28" name="Line 34"/>
          <p:cNvSpPr>
            <a:spLocks noChangeShapeType="1"/>
          </p:cNvSpPr>
          <p:nvPr/>
        </p:nvSpPr>
        <p:spPr bwMode="auto">
          <a:xfrm flipH="1">
            <a:off x="7581900" y="328612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5"/>
          <p:cNvSpPr>
            <a:spLocks noChangeShapeType="1"/>
          </p:cNvSpPr>
          <p:nvPr/>
        </p:nvSpPr>
        <p:spPr bwMode="auto">
          <a:xfrm rot="16200000" flipH="1">
            <a:off x="7581900" y="235267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876425" y="2257425"/>
            <a:ext cx="304800" cy="381000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3590925" y="4610100"/>
            <a:ext cx="142875" cy="304800"/>
            <a:chOff x="102" y="2832"/>
            <a:chExt cx="90" cy="192"/>
          </a:xfrm>
        </p:grpSpPr>
        <p:sp>
          <p:nvSpPr>
            <p:cNvPr id="159" name="Rectangle 47"/>
            <p:cNvSpPr>
              <a:spLocks noChangeArrowheads="1"/>
            </p:cNvSpPr>
            <p:nvPr/>
          </p:nvSpPr>
          <p:spPr bwMode="auto">
            <a:xfrm>
              <a:off x="128" y="2832"/>
              <a:ext cx="64" cy="192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60" name="Arc 48"/>
            <p:cNvSpPr>
              <a:spLocks/>
            </p:cNvSpPr>
            <p:nvPr/>
          </p:nvSpPr>
          <p:spPr bwMode="auto">
            <a:xfrm>
              <a:off x="128" y="2832"/>
              <a:ext cx="32" cy="192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Rectangle 49"/>
            <p:cNvSpPr>
              <a:spLocks noChangeArrowheads="1"/>
            </p:cNvSpPr>
            <p:nvPr/>
          </p:nvSpPr>
          <p:spPr bwMode="auto">
            <a:xfrm>
              <a:off x="102" y="2832"/>
              <a:ext cx="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</p:grpSp>
      <p:sp>
        <p:nvSpPr>
          <p:cNvPr id="32" name="Text Box 67"/>
          <p:cNvSpPr txBox="1">
            <a:spLocks noChangeArrowheads="1"/>
          </p:cNvSpPr>
          <p:nvPr/>
        </p:nvSpPr>
        <p:spPr bwMode="auto">
          <a:xfrm>
            <a:off x="6486525" y="55530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5mm Amp</a:t>
            </a:r>
          </a:p>
        </p:txBody>
      </p:sp>
      <p:sp>
        <p:nvSpPr>
          <p:cNvPr id="33" name="Text Box 68"/>
          <p:cNvSpPr txBox="1">
            <a:spLocks noChangeArrowheads="1"/>
          </p:cNvSpPr>
          <p:nvPr/>
        </p:nvSpPr>
        <p:spPr bwMode="auto">
          <a:xfrm>
            <a:off x="3371850" y="6002338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O.I.</a:t>
            </a:r>
          </a:p>
        </p:txBody>
      </p: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6858000" y="443865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0.3mm pinhole</a:t>
            </a:r>
          </a:p>
        </p:txBody>
      </p:sp>
      <p:sp>
        <p:nvSpPr>
          <p:cNvPr id="35" name="Text Box 76"/>
          <p:cNvSpPr txBox="1">
            <a:spLocks noChangeArrowheads="1"/>
          </p:cNvSpPr>
          <p:nvPr/>
        </p:nvSpPr>
        <p:spPr bwMode="auto">
          <a:xfrm>
            <a:off x="2333625" y="26543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SHG</a:t>
            </a:r>
          </a:p>
        </p:txBody>
      </p:sp>
      <p:sp>
        <p:nvSpPr>
          <p:cNvPr id="36" name="Text Box 77"/>
          <p:cNvSpPr txBox="1">
            <a:spLocks noChangeArrowheads="1"/>
          </p:cNvSpPr>
          <p:nvPr/>
        </p:nvSpPr>
        <p:spPr bwMode="auto">
          <a:xfrm>
            <a:off x="1647825" y="26543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THG</a:t>
            </a:r>
          </a:p>
        </p:txBody>
      </p:sp>
      <p:grpSp>
        <p:nvGrpSpPr>
          <p:cNvPr id="38" name="Group 9"/>
          <p:cNvGrpSpPr>
            <a:grpSpLocks/>
          </p:cNvGrpSpPr>
          <p:nvPr/>
        </p:nvGrpSpPr>
        <p:grpSpPr bwMode="auto">
          <a:xfrm>
            <a:off x="4343400" y="5762625"/>
            <a:ext cx="381000" cy="228600"/>
            <a:chOff x="1872" y="3312"/>
            <a:chExt cx="240" cy="144"/>
          </a:xfrm>
        </p:grpSpPr>
        <p:sp>
          <p:nvSpPr>
            <p:cNvPr id="157" name="Rectangle 6"/>
            <p:cNvSpPr>
              <a:spLocks noChangeArrowheads="1"/>
            </p:cNvSpPr>
            <p:nvPr/>
          </p:nvSpPr>
          <p:spPr bwMode="auto">
            <a:xfrm>
              <a:off x="1872" y="3312"/>
              <a:ext cx="240" cy="1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58" name="Line 8"/>
            <p:cNvSpPr>
              <a:spLocks noChangeShapeType="1"/>
            </p:cNvSpPr>
            <p:nvPr/>
          </p:nvSpPr>
          <p:spPr bwMode="auto">
            <a:xfrm>
              <a:off x="1926" y="339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Line 55"/>
          <p:cNvSpPr>
            <a:spLocks noChangeShapeType="1"/>
          </p:cNvSpPr>
          <p:nvPr/>
        </p:nvSpPr>
        <p:spPr bwMode="auto">
          <a:xfrm>
            <a:off x="990600" y="5381625"/>
            <a:ext cx="9525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>
            <a:off x="2362200" y="5381625"/>
            <a:ext cx="685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952625" y="5181600"/>
            <a:ext cx="409575" cy="3810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42" name="Line 56"/>
          <p:cNvSpPr>
            <a:spLocks noChangeShapeType="1"/>
          </p:cNvSpPr>
          <p:nvPr/>
        </p:nvSpPr>
        <p:spPr bwMode="auto">
          <a:xfrm flipV="1">
            <a:off x="3048000" y="5381625"/>
            <a:ext cx="0" cy="533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8"/>
          <p:cNvSpPr>
            <a:spLocks noChangeShapeType="1"/>
          </p:cNvSpPr>
          <p:nvPr/>
        </p:nvSpPr>
        <p:spPr bwMode="auto">
          <a:xfrm>
            <a:off x="2971800" y="581977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28"/>
          <p:cNvSpPr>
            <a:spLocks noChangeShapeType="1"/>
          </p:cNvSpPr>
          <p:nvPr/>
        </p:nvSpPr>
        <p:spPr bwMode="auto">
          <a:xfrm>
            <a:off x="2971800" y="528637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Rectangle 7" descr="Light horizontal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668588" y="5191125"/>
            <a:ext cx="74612" cy="3810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46" name="Text Box 71"/>
          <p:cNvSpPr txBox="1">
            <a:spLocks noChangeArrowheads="1"/>
          </p:cNvSpPr>
          <p:nvPr/>
        </p:nvSpPr>
        <p:spPr bwMode="auto">
          <a:xfrm>
            <a:off x="2438400" y="561022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HWP</a:t>
            </a:r>
          </a:p>
        </p:txBody>
      </p:sp>
      <p:sp>
        <p:nvSpPr>
          <p:cNvPr id="47" name="Oval 82"/>
          <p:cNvSpPr>
            <a:spLocks noChangeArrowheads="1"/>
          </p:cNvSpPr>
          <p:nvPr/>
        </p:nvSpPr>
        <p:spPr bwMode="auto">
          <a:xfrm>
            <a:off x="2057400" y="5785374"/>
            <a:ext cx="228600" cy="228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83"/>
          <p:cNvSpPr txBox="1">
            <a:spLocks noChangeArrowheads="1"/>
          </p:cNvSpPr>
          <p:nvPr/>
        </p:nvSpPr>
        <p:spPr bwMode="auto">
          <a:xfrm>
            <a:off x="2020533" y="5688013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sym typeface="Symbol" pitchFamily="18" charset="2"/>
              </a:rPr>
              <a:t></a:t>
            </a:r>
          </a:p>
        </p:txBody>
      </p:sp>
      <p:sp>
        <p:nvSpPr>
          <p:cNvPr id="49" name="Line 84"/>
          <p:cNvSpPr>
            <a:spLocks noChangeShapeType="1"/>
          </p:cNvSpPr>
          <p:nvPr/>
        </p:nvSpPr>
        <p:spPr bwMode="auto">
          <a:xfrm flipV="1">
            <a:off x="2162175" y="5555541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71"/>
          <p:cNvSpPr txBox="1">
            <a:spLocks noChangeArrowheads="1"/>
          </p:cNvSpPr>
          <p:nvPr/>
        </p:nvSpPr>
        <p:spPr bwMode="auto">
          <a:xfrm>
            <a:off x="1857375" y="5229225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AOM</a:t>
            </a:r>
          </a:p>
        </p:txBody>
      </p:sp>
      <p:grpSp>
        <p:nvGrpSpPr>
          <p:cNvPr id="51" name="Group 18"/>
          <p:cNvGrpSpPr>
            <a:grpSpLocks/>
          </p:cNvGrpSpPr>
          <p:nvPr/>
        </p:nvGrpSpPr>
        <p:grpSpPr bwMode="auto">
          <a:xfrm>
            <a:off x="3209925" y="5695950"/>
            <a:ext cx="0" cy="361950"/>
            <a:chOff x="3600" y="2544"/>
            <a:chExt cx="0" cy="228"/>
          </a:xfrm>
        </p:grpSpPr>
        <p:sp>
          <p:nvSpPr>
            <p:cNvPr id="155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Oval 33"/>
          <p:cNvSpPr>
            <a:spLocks noChangeArrowheads="1"/>
          </p:cNvSpPr>
          <p:nvPr/>
        </p:nvSpPr>
        <p:spPr bwMode="auto">
          <a:xfrm rot="16200000">
            <a:off x="3924300" y="5838825"/>
            <a:ext cx="304800" cy="76200"/>
          </a:xfrm>
          <a:prstGeom prst="ellipse">
            <a:avLst/>
          </a:prstGeom>
          <a:solidFill>
            <a:srgbClr val="B2B2B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53" name="Line 56"/>
          <p:cNvSpPr>
            <a:spLocks noChangeShapeType="1"/>
          </p:cNvSpPr>
          <p:nvPr/>
        </p:nvSpPr>
        <p:spPr bwMode="auto">
          <a:xfrm flipH="1" flipV="1">
            <a:off x="5181600" y="5372100"/>
            <a:ext cx="0" cy="533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28"/>
          <p:cNvSpPr>
            <a:spLocks noChangeShapeType="1"/>
          </p:cNvSpPr>
          <p:nvPr/>
        </p:nvSpPr>
        <p:spPr bwMode="auto">
          <a:xfrm flipH="1">
            <a:off x="5105400" y="5810250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5" name="Group 18"/>
          <p:cNvGrpSpPr>
            <a:grpSpLocks/>
          </p:cNvGrpSpPr>
          <p:nvPr/>
        </p:nvGrpSpPr>
        <p:grpSpPr bwMode="auto">
          <a:xfrm>
            <a:off x="4905375" y="5695950"/>
            <a:ext cx="0" cy="361950"/>
            <a:chOff x="3600" y="2544"/>
            <a:chExt cx="0" cy="228"/>
          </a:xfrm>
        </p:grpSpPr>
        <p:sp>
          <p:nvSpPr>
            <p:cNvPr id="153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 Box 68"/>
          <p:cNvSpPr txBox="1">
            <a:spLocks noChangeArrowheads="1"/>
          </p:cNvSpPr>
          <p:nvPr/>
        </p:nvSpPr>
        <p:spPr bwMode="auto">
          <a:xfrm>
            <a:off x="2981325" y="5991225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Iris</a:t>
            </a: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>
            <a:off x="5172075" y="5381625"/>
            <a:ext cx="2495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12"/>
          <p:cNvSpPr>
            <a:spLocks noChangeShapeType="1"/>
          </p:cNvSpPr>
          <p:nvPr/>
        </p:nvSpPr>
        <p:spPr bwMode="auto">
          <a:xfrm flipH="1">
            <a:off x="7581900" y="530542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5667375" y="5229225"/>
            <a:ext cx="381000" cy="3048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6553200" y="5229225"/>
            <a:ext cx="381000" cy="3048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61" name="Rectangle 7" descr="Diagonal brick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257925" y="5191125"/>
            <a:ext cx="74613" cy="381000"/>
          </a:xfrm>
          <a:prstGeom prst="rect">
            <a:avLst/>
          </a:prstGeom>
          <a:pattFill prst="diagBrick">
            <a:fgClr>
              <a:schemeClr val="bg2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62" name="Text Box 67"/>
          <p:cNvSpPr txBox="1">
            <a:spLocks noChangeArrowheads="1"/>
          </p:cNvSpPr>
          <p:nvPr/>
        </p:nvSpPr>
        <p:spPr bwMode="auto">
          <a:xfrm>
            <a:off x="5981700" y="55816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90</a:t>
            </a:r>
            <a:r>
              <a:rPr lang="en-US" sz="1200">
                <a:latin typeface="Times New Roman" pitchFamily="18" charset="0"/>
                <a:sym typeface="Symbol" pitchFamily="18" charset="2"/>
              </a:rPr>
              <a:t></a:t>
            </a:r>
            <a:r>
              <a:rPr lang="en-US" sz="1200">
                <a:latin typeface="Times New Roman" pitchFamily="18" charset="0"/>
              </a:rPr>
              <a:t> rotator</a:t>
            </a:r>
          </a:p>
        </p:txBody>
      </p:sp>
      <p:grpSp>
        <p:nvGrpSpPr>
          <p:cNvPr id="63" name="Group 18"/>
          <p:cNvGrpSpPr>
            <a:grpSpLocks/>
          </p:cNvGrpSpPr>
          <p:nvPr/>
        </p:nvGrpSpPr>
        <p:grpSpPr bwMode="auto">
          <a:xfrm>
            <a:off x="5448300" y="5210175"/>
            <a:ext cx="0" cy="361950"/>
            <a:chOff x="3600" y="2544"/>
            <a:chExt cx="0" cy="228"/>
          </a:xfrm>
        </p:grpSpPr>
        <p:sp>
          <p:nvSpPr>
            <p:cNvPr id="151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18"/>
          <p:cNvGrpSpPr>
            <a:grpSpLocks/>
          </p:cNvGrpSpPr>
          <p:nvPr/>
        </p:nvGrpSpPr>
        <p:grpSpPr bwMode="auto">
          <a:xfrm>
            <a:off x="7162800" y="5200650"/>
            <a:ext cx="0" cy="361950"/>
            <a:chOff x="3600" y="2544"/>
            <a:chExt cx="0" cy="228"/>
          </a:xfrm>
        </p:grpSpPr>
        <p:sp>
          <p:nvSpPr>
            <p:cNvPr id="149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5562600" y="55816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5mm Amp</a:t>
            </a:r>
          </a:p>
        </p:txBody>
      </p:sp>
      <p:sp>
        <p:nvSpPr>
          <p:cNvPr id="66" name="Rectangle 7" descr="Light horizontal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858000" y="4086225"/>
            <a:ext cx="74613" cy="3810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67" name="Line 56"/>
          <p:cNvSpPr>
            <a:spLocks noChangeShapeType="1"/>
          </p:cNvSpPr>
          <p:nvPr/>
        </p:nvSpPr>
        <p:spPr bwMode="auto">
          <a:xfrm flipH="1" flipV="1">
            <a:off x="4886325" y="4286250"/>
            <a:ext cx="0" cy="5334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28"/>
          <p:cNvSpPr>
            <a:spLocks noChangeShapeType="1"/>
          </p:cNvSpPr>
          <p:nvPr/>
        </p:nvSpPr>
        <p:spPr bwMode="auto">
          <a:xfrm flipH="1">
            <a:off x="4810125" y="4724400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28"/>
          <p:cNvSpPr>
            <a:spLocks noChangeShapeType="1"/>
          </p:cNvSpPr>
          <p:nvPr/>
        </p:nvSpPr>
        <p:spPr bwMode="auto">
          <a:xfrm flipH="1">
            <a:off x="4800600" y="420052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Text Box 67"/>
          <p:cNvSpPr txBox="1">
            <a:spLocks noChangeArrowheads="1"/>
          </p:cNvSpPr>
          <p:nvPr/>
        </p:nvSpPr>
        <p:spPr bwMode="auto">
          <a:xfrm>
            <a:off x="4048125" y="41529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6mm Amp</a:t>
            </a: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4114800" y="4610100"/>
            <a:ext cx="381000" cy="3048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grpSp>
        <p:nvGrpSpPr>
          <p:cNvPr id="72" name="Group 18"/>
          <p:cNvGrpSpPr>
            <a:grpSpLocks/>
          </p:cNvGrpSpPr>
          <p:nvPr/>
        </p:nvGrpSpPr>
        <p:grpSpPr bwMode="auto">
          <a:xfrm>
            <a:off x="2981325" y="4581525"/>
            <a:ext cx="0" cy="361950"/>
            <a:chOff x="3600" y="2544"/>
            <a:chExt cx="0" cy="228"/>
          </a:xfrm>
        </p:grpSpPr>
        <p:sp>
          <p:nvSpPr>
            <p:cNvPr id="147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18"/>
          <p:cNvGrpSpPr>
            <a:grpSpLocks/>
          </p:cNvGrpSpPr>
          <p:nvPr/>
        </p:nvGrpSpPr>
        <p:grpSpPr bwMode="auto">
          <a:xfrm>
            <a:off x="4686300" y="4581525"/>
            <a:ext cx="0" cy="361950"/>
            <a:chOff x="3600" y="2544"/>
            <a:chExt cx="0" cy="228"/>
          </a:xfrm>
        </p:grpSpPr>
        <p:sp>
          <p:nvSpPr>
            <p:cNvPr id="145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3048000" y="41529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6mm Amp</a:t>
            </a:r>
          </a:p>
        </p:txBody>
      </p:sp>
      <p:sp>
        <p:nvSpPr>
          <p:cNvPr id="75" name="Rectangle 7" descr="Diagonal brick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886200" y="4572000"/>
            <a:ext cx="74613" cy="381000"/>
          </a:xfrm>
          <a:prstGeom prst="rect">
            <a:avLst/>
          </a:prstGeom>
          <a:pattFill prst="diagBrick">
            <a:fgClr>
              <a:schemeClr val="bg2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76" name="Line 55"/>
          <p:cNvSpPr>
            <a:spLocks noChangeShapeType="1"/>
          </p:cNvSpPr>
          <p:nvPr/>
        </p:nvSpPr>
        <p:spPr bwMode="auto">
          <a:xfrm>
            <a:off x="1543050" y="4762500"/>
            <a:ext cx="2133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Rectangle 7" descr="Light horizontal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763838" y="4572000"/>
            <a:ext cx="74612" cy="3810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2209800" y="4638675"/>
            <a:ext cx="381000" cy="228600"/>
            <a:chOff x="1872" y="3312"/>
            <a:chExt cx="240" cy="144"/>
          </a:xfrm>
        </p:grpSpPr>
        <p:sp>
          <p:nvSpPr>
            <p:cNvPr id="143" name="Rectangle 22"/>
            <p:cNvSpPr>
              <a:spLocks noChangeArrowheads="1"/>
            </p:cNvSpPr>
            <p:nvPr/>
          </p:nvSpPr>
          <p:spPr bwMode="auto">
            <a:xfrm>
              <a:off x="1872" y="3312"/>
              <a:ext cx="240" cy="1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44" name="Line 23"/>
            <p:cNvSpPr>
              <a:spLocks noChangeShapeType="1"/>
            </p:cNvSpPr>
            <p:nvPr/>
          </p:nvSpPr>
          <p:spPr bwMode="auto">
            <a:xfrm flipH="1" flipV="1">
              <a:off x="1926" y="3390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Oval 27"/>
          <p:cNvSpPr>
            <a:spLocks noChangeArrowheads="1"/>
          </p:cNvSpPr>
          <p:nvPr/>
        </p:nvSpPr>
        <p:spPr bwMode="auto">
          <a:xfrm rot="16200000">
            <a:off x="1638300" y="4724400"/>
            <a:ext cx="3048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80" name="Text Box 73"/>
          <p:cNvSpPr txBox="1">
            <a:spLocks noChangeArrowheads="1"/>
          </p:cNvSpPr>
          <p:nvPr/>
        </p:nvSpPr>
        <p:spPr bwMode="auto">
          <a:xfrm>
            <a:off x="4000500" y="3552825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0.5mm pinhole</a:t>
            </a:r>
          </a:p>
        </p:txBody>
      </p:sp>
      <p:grpSp>
        <p:nvGrpSpPr>
          <p:cNvPr id="81" name="Group 46"/>
          <p:cNvGrpSpPr>
            <a:grpSpLocks/>
          </p:cNvGrpSpPr>
          <p:nvPr/>
        </p:nvGrpSpPr>
        <p:grpSpPr bwMode="auto">
          <a:xfrm>
            <a:off x="4953000" y="2286000"/>
            <a:ext cx="142875" cy="304800"/>
            <a:chOff x="102" y="2832"/>
            <a:chExt cx="90" cy="192"/>
          </a:xfrm>
        </p:grpSpPr>
        <p:sp>
          <p:nvSpPr>
            <p:cNvPr id="140" name="Rectangle 47"/>
            <p:cNvSpPr>
              <a:spLocks noChangeArrowheads="1"/>
            </p:cNvSpPr>
            <p:nvPr/>
          </p:nvSpPr>
          <p:spPr bwMode="auto">
            <a:xfrm>
              <a:off x="128" y="2832"/>
              <a:ext cx="64" cy="192"/>
            </a:xfrm>
            <a:prstGeom prst="rect">
              <a:avLst/>
            </a:prstGeom>
            <a:solidFill>
              <a:srgbClr val="B2B2B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41" name="Arc 48"/>
            <p:cNvSpPr>
              <a:spLocks/>
            </p:cNvSpPr>
            <p:nvPr/>
          </p:nvSpPr>
          <p:spPr bwMode="auto">
            <a:xfrm>
              <a:off x="128" y="2832"/>
              <a:ext cx="32" cy="192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49"/>
            <p:cNvSpPr>
              <a:spLocks noChangeArrowheads="1"/>
            </p:cNvSpPr>
            <p:nvPr/>
          </p:nvSpPr>
          <p:spPr bwMode="auto">
            <a:xfrm>
              <a:off x="102" y="2832"/>
              <a:ext cx="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</p:grpSp>
      <p:sp>
        <p:nvSpPr>
          <p:cNvPr id="82" name="Text Box 67"/>
          <p:cNvSpPr txBox="1">
            <a:spLocks noChangeArrowheads="1"/>
          </p:cNvSpPr>
          <p:nvPr/>
        </p:nvSpPr>
        <p:spPr bwMode="auto">
          <a:xfrm>
            <a:off x="5495925" y="182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9mm Amp</a:t>
            </a:r>
          </a:p>
        </p:txBody>
      </p: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5562600" y="2286000"/>
            <a:ext cx="381000" cy="3048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84" name="Text Box 67"/>
          <p:cNvSpPr txBox="1">
            <a:spLocks noChangeArrowheads="1"/>
          </p:cNvSpPr>
          <p:nvPr/>
        </p:nvSpPr>
        <p:spPr bwMode="auto">
          <a:xfrm>
            <a:off x="4371975" y="182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9mm Amp</a:t>
            </a:r>
          </a:p>
        </p:txBody>
      </p:sp>
      <p:sp>
        <p:nvSpPr>
          <p:cNvPr id="85" name="Rectangle 7" descr="Diagonal brick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34000" y="2247900"/>
            <a:ext cx="74613" cy="381000"/>
          </a:xfrm>
          <a:prstGeom prst="rect">
            <a:avLst/>
          </a:prstGeom>
          <a:pattFill prst="diagBrick">
            <a:fgClr>
              <a:schemeClr val="bg2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grpSp>
        <p:nvGrpSpPr>
          <p:cNvPr id="86" name="Group 18"/>
          <p:cNvGrpSpPr>
            <a:grpSpLocks/>
          </p:cNvGrpSpPr>
          <p:nvPr/>
        </p:nvGrpSpPr>
        <p:grpSpPr bwMode="auto">
          <a:xfrm>
            <a:off x="6172200" y="2257425"/>
            <a:ext cx="0" cy="361950"/>
            <a:chOff x="3600" y="2544"/>
            <a:chExt cx="0" cy="228"/>
          </a:xfrm>
        </p:grpSpPr>
        <p:sp>
          <p:nvSpPr>
            <p:cNvPr id="138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1"/>
          <p:cNvGrpSpPr/>
          <p:nvPr/>
        </p:nvGrpSpPr>
        <p:grpSpPr>
          <a:xfrm>
            <a:off x="1970442" y="4561242"/>
            <a:ext cx="76200" cy="381000"/>
            <a:chOff x="6781800" y="1266825"/>
            <a:chExt cx="76200" cy="381000"/>
          </a:xfrm>
        </p:grpSpPr>
        <p:sp>
          <p:nvSpPr>
            <p:cNvPr id="136" name="Rectangle 7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781800" y="1266825"/>
              <a:ext cx="74613" cy="3810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37" name="Rectangle 7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781800" y="1390650"/>
              <a:ext cx="76200" cy="152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</p:grpSp>
      <p:sp>
        <p:nvSpPr>
          <p:cNvPr id="88" name="Text Box 73"/>
          <p:cNvSpPr txBox="1">
            <a:spLocks noChangeArrowheads="1"/>
          </p:cNvSpPr>
          <p:nvPr/>
        </p:nvSpPr>
        <p:spPr bwMode="auto">
          <a:xfrm>
            <a:off x="1621716" y="4038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5mm </a:t>
            </a:r>
            <a:r>
              <a:rPr lang="en-US" sz="1200" dirty="0" err="1">
                <a:latin typeface="Times New Roman" pitchFamily="18" charset="0"/>
              </a:rPr>
              <a:t>apodizer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89" name="Line 60"/>
          <p:cNvSpPr>
            <a:spLocks noChangeShapeType="1"/>
          </p:cNvSpPr>
          <p:nvPr/>
        </p:nvSpPr>
        <p:spPr bwMode="auto">
          <a:xfrm>
            <a:off x="3352800" y="2447925"/>
            <a:ext cx="16859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Oval 38"/>
          <p:cNvSpPr>
            <a:spLocks noChangeArrowheads="1"/>
          </p:cNvSpPr>
          <p:nvPr/>
        </p:nvSpPr>
        <p:spPr bwMode="auto">
          <a:xfrm rot="16200000">
            <a:off x="3695700" y="2409825"/>
            <a:ext cx="3048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91" name="Line 65"/>
          <p:cNvSpPr>
            <a:spLocks noChangeShapeType="1"/>
          </p:cNvSpPr>
          <p:nvPr/>
        </p:nvSpPr>
        <p:spPr bwMode="auto">
          <a:xfrm>
            <a:off x="4514850" y="2447925"/>
            <a:ext cx="152400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" name="Group 46"/>
          <p:cNvGrpSpPr>
            <a:grpSpLocks/>
          </p:cNvGrpSpPr>
          <p:nvPr/>
        </p:nvGrpSpPr>
        <p:grpSpPr bwMode="auto">
          <a:xfrm>
            <a:off x="3238500" y="2295525"/>
            <a:ext cx="142875" cy="304800"/>
            <a:chOff x="102" y="2832"/>
            <a:chExt cx="90" cy="192"/>
          </a:xfrm>
          <a:solidFill>
            <a:srgbClr val="FF0000"/>
          </a:solidFill>
        </p:grpSpPr>
        <p:sp>
          <p:nvSpPr>
            <p:cNvPr id="133" name="Rectangle 47"/>
            <p:cNvSpPr>
              <a:spLocks noChangeArrowheads="1"/>
            </p:cNvSpPr>
            <p:nvPr/>
          </p:nvSpPr>
          <p:spPr bwMode="auto">
            <a:xfrm>
              <a:off x="128" y="2832"/>
              <a:ext cx="64" cy="192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  <p:sp>
          <p:nvSpPr>
            <p:cNvPr id="134" name="Arc 48"/>
            <p:cNvSpPr>
              <a:spLocks/>
            </p:cNvSpPr>
            <p:nvPr/>
          </p:nvSpPr>
          <p:spPr bwMode="auto">
            <a:xfrm>
              <a:off x="128" y="2832"/>
              <a:ext cx="32" cy="192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199"/>
                    <a:pt x="0" y="432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49"/>
            <p:cNvSpPr>
              <a:spLocks noChangeArrowheads="1"/>
            </p:cNvSpPr>
            <p:nvPr/>
          </p:nvSpPr>
          <p:spPr bwMode="auto">
            <a:xfrm>
              <a:off x="102" y="2832"/>
              <a:ext cx="32" cy="1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</a:endParaRPr>
            </a:p>
          </p:txBody>
        </p:sp>
      </p:grpSp>
      <p:sp>
        <p:nvSpPr>
          <p:cNvPr id="93" name="Rectangle 10"/>
          <p:cNvSpPr>
            <a:spLocks noChangeArrowheads="1"/>
          </p:cNvSpPr>
          <p:nvPr/>
        </p:nvSpPr>
        <p:spPr bwMode="auto">
          <a:xfrm>
            <a:off x="4448175" y="2286000"/>
            <a:ext cx="381000" cy="3048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grpSp>
        <p:nvGrpSpPr>
          <p:cNvPr id="94" name="Group 18"/>
          <p:cNvGrpSpPr>
            <a:grpSpLocks/>
          </p:cNvGrpSpPr>
          <p:nvPr/>
        </p:nvGrpSpPr>
        <p:grpSpPr bwMode="auto">
          <a:xfrm>
            <a:off x="4191000" y="2257425"/>
            <a:ext cx="0" cy="361950"/>
            <a:chOff x="3600" y="2544"/>
            <a:chExt cx="0" cy="228"/>
          </a:xfrm>
        </p:grpSpPr>
        <p:sp>
          <p:nvSpPr>
            <p:cNvPr id="131" name="Line 16"/>
            <p:cNvSpPr>
              <a:spLocks noChangeShapeType="1"/>
            </p:cNvSpPr>
            <p:nvPr/>
          </p:nvSpPr>
          <p:spPr bwMode="auto">
            <a:xfrm>
              <a:off x="3600" y="2544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7"/>
            <p:cNvSpPr>
              <a:spLocks noChangeShapeType="1"/>
            </p:cNvSpPr>
            <p:nvPr/>
          </p:nvSpPr>
          <p:spPr bwMode="auto">
            <a:xfrm>
              <a:off x="3600" y="2676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" name="Line 64"/>
          <p:cNvSpPr>
            <a:spLocks noChangeShapeType="1"/>
          </p:cNvSpPr>
          <p:nvPr/>
        </p:nvSpPr>
        <p:spPr bwMode="auto">
          <a:xfrm>
            <a:off x="2819400" y="2447925"/>
            <a:ext cx="504825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Rectangle 39"/>
          <p:cNvSpPr>
            <a:spLocks noChangeArrowheads="1"/>
          </p:cNvSpPr>
          <p:nvPr/>
        </p:nvSpPr>
        <p:spPr bwMode="auto">
          <a:xfrm>
            <a:off x="2562225" y="2257425"/>
            <a:ext cx="304800" cy="381000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97" name="Rectangle 176" descr="25%"/>
          <p:cNvSpPr>
            <a:spLocks noChangeArrowheads="1"/>
          </p:cNvSpPr>
          <p:nvPr/>
        </p:nvSpPr>
        <p:spPr bwMode="auto">
          <a:xfrm rot="20094200" flipH="1">
            <a:off x="5448300" y="4133850"/>
            <a:ext cx="76200" cy="304800"/>
          </a:xfrm>
          <a:prstGeom prst="rect">
            <a:avLst/>
          </a:prstGeom>
          <a:pattFill prst="pct25">
            <a:fgClr>
              <a:schemeClr val="bg2"/>
            </a:fgClr>
            <a:bgClr>
              <a:schemeClr val="bg1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Rectangle 177"/>
          <p:cNvSpPr>
            <a:spLocks noChangeArrowheads="1"/>
          </p:cNvSpPr>
          <p:nvPr/>
        </p:nvSpPr>
        <p:spPr bwMode="auto">
          <a:xfrm>
            <a:off x="6057900" y="4095750"/>
            <a:ext cx="304800" cy="381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Rectangle 7" descr="Light horizontal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72150" y="4095750"/>
            <a:ext cx="74613" cy="3810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100" name="Text Box 68"/>
          <p:cNvSpPr txBox="1">
            <a:spLocks noChangeArrowheads="1"/>
          </p:cNvSpPr>
          <p:nvPr/>
        </p:nvSpPr>
        <p:spPr bwMode="auto">
          <a:xfrm>
            <a:off x="5800725" y="363855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Pockel’s cell</a:t>
            </a:r>
          </a:p>
        </p:txBody>
      </p:sp>
      <p:sp>
        <p:nvSpPr>
          <p:cNvPr id="101" name="Text Box 68"/>
          <p:cNvSpPr txBox="1">
            <a:spLocks noChangeArrowheads="1"/>
          </p:cNvSpPr>
          <p:nvPr/>
        </p:nvSpPr>
        <p:spPr bwMode="auto">
          <a:xfrm>
            <a:off x="5105400" y="3657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Dual polarizer</a:t>
            </a:r>
          </a:p>
        </p:txBody>
      </p:sp>
      <p:sp>
        <p:nvSpPr>
          <p:cNvPr id="102" name="Rectangle 182" descr="25%"/>
          <p:cNvSpPr>
            <a:spLocks noChangeArrowheads="1"/>
          </p:cNvSpPr>
          <p:nvPr/>
        </p:nvSpPr>
        <p:spPr bwMode="auto">
          <a:xfrm rot="1505800">
            <a:off x="6553200" y="4143375"/>
            <a:ext cx="76200" cy="304800"/>
          </a:xfrm>
          <a:prstGeom prst="rect">
            <a:avLst/>
          </a:prstGeom>
          <a:pattFill prst="pct25">
            <a:fgClr>
              <a:schemeClr val="bg2"/>
            </a:fgClr>
            <a:bgClr>
              <a:schemeClr val="bg1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Oval 183"/>
          <p:cNvSpPr>
            <a:spLocks noChangeArrowheads="1"/>
          </p:cNvSpPr>
          <p:nvPr/>
        </p:nvSpPr>
        <p:spPr bwMode="auto">
          <a:xfrm>
            <a:off x="6105525" y="4684713"/>
            <a:ext cx="228600" cy="228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Text Box 184"/>
          <p:cNvSpPr txBox="1">
            <a:spLocks noChangeArrowheads="1"/>
          </p:cNvSpPr>
          <p:nvPr/>
        </p:nvSpPr>
        <p:spPr bwMode="auto">
          <a:xfrm>
            <a:off x="6057900" y="461962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sym typeface="Symbol" pitchFamily="18" charset="2"/>
              </a:rPr>
              <a:t></a:t>
            </a:r>
          </a:p>
        </p:txBody>
      </p:sp>
      <p:sp>
        <p:nvSpPr>
          <p:cNvPr id="105" name="Line 185"/>
          <p:cNvSpPr>
            <a:spLocks noChangeShapeType="1"/>
          </p:cNvSpPr>
          <p:nvPr/>
        </p:nvSpPr>
        <p:spPr bwMode="auto">
          <a:xfrm flipV="1">
            <a:off x="6210300" y="44656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Text Box 188"/>
          <p:cNvSpPr txBox="1">
            <a:spLocks noChangeArrowheads="1"/>
          </p:cNvSpPr>
          <p:nvPr/>
        </p:nvSpPr>
        <p:spPr bwMode="auto">
          <a:xfrm>
            <a:off x="2343150" y="52292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07" name="Line 189"/>
          <p:cNvSpPr>
            <a:spLocks noChangeShapeType="1"/>
          </p:cNvSpPr>
          <p:nvPr/>
        </p:nvSpPr>
        <p:spPr bwMode="auto">
          <a:xfrm>
            <a:off x="1752600" y="525780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Text Box 192"/>
          <p:cNvSpPr txBox="1">
            <a:spLocks noChangeArrowheads="1"/>
          </p:cNvSpPr>
          <p:nvPr/>
        </p:nvSpPr>
        <p:spPr bwMode="auto">
          <a:xfrm>
            <a:off x="6276975" y="52197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09" name="Line 193"/>
          <p:cNvSpPr>
            <a:spLocks noChangeShapeType="1"/>
          </p:cNvSpPr>
          <p:nvPr/>
        </p:nvSpPr>
        <p:spPr bwMode="auto">
          <a:xfrm>
            <a:off x="5562600" y="525780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Line 194"/>
          <p:cNvSpPr>
            <a:spLocks noChangeShapeType="1"/>
          </p:cNvSpPr>
          <p:nvPr/>
        </p:nvSpPr>
        <p:spPr bwMode="auto">
          <a:xfrm>
            <a:off x="2886075" y="525780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Text Box 195"/>
          <p:cNvSpPr txBox="1">
            <a:spLocks noChangeArrowheads="1"/>
          </p:cNvSpPr>
          <p:nvPr/>
        </p:nvSpPr>
        <p:spPr bwMode="auto">
          <a:xfrm>
            <a:off x="7248525" y="413385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12" name="Line 196"/>
          <p:cNvSpPr>
            <a:spLocks noChangeShapeType="1"/>
          </p:cNvSpPr>
          <p:nvPr/>
        </p:nvSpPr>
        <p:spPr bwMode="auto">
          <a:xfrm>
            <a:off x="6772275" y="417195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Text Box 197"/>
          <p:cNvSpPr txBox="1">
            <a:spLocks noChangeArrowheads="1"/>
          </p:cNvSpPr>
          <p:nvPr/>
        </p:nvSpPr>
        <p:spPr bwMode="auto">
          <a:xfrm>
            <a:off x="5791200" y="413385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14" name="Line 198"/>
          <p:cNvSpPr>
            <a:spLocks noChangeShapeType="1"/>
          </p:cNvSpPr>
          <p:nvPr/>
        </p:nvSpPr>
        <p:spPr bwMode="auto">
          <a:xfrm>
            <a:off x="4572000" y="464820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199"/>
          <p:cNvSpPr>
            <a:spLocks noChangeShapeType="1"/>
          </p:cNvSpPr>
          <p:nvPr/>
        </p:nvSpPr>
        <p:spPr bwMode="auto">
          <a:xfrm>
            <a:off x="5667375" y="4181475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Text Box 200"/>
          <p:cNvSpPr txBox="1">
            <a:spLocks noChangeArrowheads="1"/>
          </p:cNvSpPr>
          <p:nvPr/>
        </p:nvSpPr>
        <p:spPr bwMode="auto">
          <a:xfrm>
            <a:off x="3657600" y="46101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17" name="Line 201"/>
          <p:cNvSpPr>
            <a:spLocks noChangeShapeType="1"/>
          </p:cNvSpPr>
          <p:nvPr/>
        </p:nvSpPr>
        <p:spPr bwMode="auto">
          <a:xfrm>
            <a:off x="2667000" y="464820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202"/>
          <p:cNvSpPr>
            <a:spLocks noChangeShapeType="1"/>
          </p:cNvSpPr>
          <p:nvPr/>
        </p:nvSpPr>
        <p:spPr bwMode="auto">
          <a:xfrm>
            <a:off x="1752600" y="323850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203"/>
          <p:cNvSpPr>
            <a:spLocks noChangeShapeType="1"/>
          </p:cNvSpPr>
          <p:nvPr/>
        </p:nvSpPr>
        <p:spPr bwMode="auto">
          <a:xfrm>
            <a:off x="7391400" y="3248025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204"/>
          <p:cNvSpPr>
            <a:spLocks noChangeShapeType="1"/>
          </p:cNvSpPr>
          <p:nvPr/>
        </p:nvSpPr>
        <p:spPr bwMode="auto">
          <a:xfrm>
            <a:off x="7391400" y="2333625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Line 205"/>
          <p:cNvSpPr>
            <a:spLocks noChangeShapeType="1"/>
          </p:cNvSpPr>
          <p:nvPr/>
        </p:nvSpPr>
        <p:spPr bwMode="auto">
          <a:xfrm>
            <a:off x="6019800" y="2343150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Text Box 206"/>
          <p:cNvSpPr txBox="1">
            <a:spLocks noChangeArrowheads="1"/>
          </p:cNvSpPr>
          <p:nvPr/>
        </p:nvSpPr>
        <p:spPr bwMode="auto">
          <a:xfrm>
            <a:off x="5038725" y="2286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23" name="Text Box 207"/>
          <p:cNvSpPr txBox="1">
            <a:spLocks noChangeArrowheads="1"/>
          </p:cNvSpPr>
          <p:nvPr/>
        </p:nvSpPr>
        <p:spPr bwMode="auto">
          <a:xfrm>
            <a:off x="2895600" y="2286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24" name="Text Box 208"/>
          <p:cNvSpPr txBox="1">
            <a:spLocks noChangeArrowheads="1"/>
          </p:cNvSpPr>
          <p:nvPr/>
        </p:nvSpPr>
        <p:spPr bwMode="auto">
          <a:xfrm>
            <a:off x="1447800" y="2286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25" name="Line 209"/>
          <p:cNvSpPr>
            <a:spLocks noChangeShapeType="1"/>
          </p:cNvSpPr>
          <p:nvPr/>
        </p:nvSpPr>
        <p:spPr bwMode="auto">
          <a:xfrm>
            <a:off x="2362200" y="2333625"/>
            <a:ext cx="0" cy="2286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Rectangle 10"/>
          <p:cNvSpPr>
            <a:spLocks noChangeArrowheads="1"/>
          </p:cNvSpPr>
          <p:nvPr/>
        </p:nvSpPr>
        <p:spPr bwMode="auto">
          <a:xfrm>
            <a:off x="3124200" y="4610100"/>
            <a:ext cx="381000" cy="3048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latin typeface="Times New Roman" pitchFamily="18" charset="0"/>
            </a:endParaRPr>
          </a:p>
        </p:txBody>
      </p:sp>
      <p:sp>
        <p:nvSpPr>
          <p:cNvPr id="127" name="Text Box 78"/>
          <p:cNvSpPr txBox="1">
            <a:spLocks noChangeArrowheads="1"/>
          </p:cNvSpPr>
          <p:nvPr/>
        </p:nvSpPr>
        <p:spPr bwMode="auto">
          <a:xfrm>
            <a:off x="838200" y="5410200"/>
            <a:ext cx="990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From seeder</a:t>
            </a:r>
          </a:p>
        </p:txBody>
      </p:sp>
      <p:sp>
        <p:nvSpPr>
          <p:cNvPr id="128" name="Text Box 214"/>
          <p:cNvSpPr txBox="1">
            <a:spLocks noChangeArrowheads="1"/>
          </p:cNvSpPr>
          <p:nvPr/>
        </p:nvSpPr>
        <p:spPr bwMode="auto">
          <a:xfrm>
            <a:off x="7239000" y="52292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</a:t>
            </a:r>
          </a:p>
        </p:txBody>
      </p:sp>
      <p:sp>
        <p:nvSpPr>
          <p:cNvPr id="129" name="Line 28"/>
          <p:cNvSpPr>
            <a:spLocks noChangeShapeType="1"/>
          </p:cNvSpPr>
          <p:nvPr/>
        </p:nvSpPr>
        <p:spPr bwMode="auto">
          <a:xfrm>
            <a:off x="1485900" y="4705350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Line 28"/>
          <p:cNvSpPr>
            <a:spLocks noChangeShapeType="1"/>
          </p:cNvSpPr>
          <p:nvPr/>
        </p:nvSpPr>
        <p:spPr bwMode="auto">
          <a:xfrm flipH="1">
            <a:off x="5095875" y="5286375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TextBox 167"/>
          <p:cNvSpPr txBox="1"/>
          <p:nvPr/>
        </p:nvSpPr>
        <p:spPr>
          <a:xfrm>
            <a:off x="838200" y="4267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1.1 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810000" y="2590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13 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90600" y="2590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4.4 W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172200" y="1905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 Tiger Expert" pitchFamily="18" charset="2"/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9 mm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3657600" y="1828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 Tiger Expert" pitchFamily="18" charset="2"/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8.5 mm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667000" y="1828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 Tiger Expert" pitchFamily="18" charset="2"/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5.5 mm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914400" y="1828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 Tiger Expert" pitchFamily="18" charset="2"/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5 mm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r>
              <a:rPr lang="en-US" dirty="0" smtClean="0"/>
              <a:t>Seeder – Mode-Locked Fiber Laser</a:t>
            </a:r>
          </a:p>
        </p:txBody>
      </p:sp>
      <p:pic>
        <p:nvPicPr>
          <p:cNvPr id="22531" name="Picture 6">
            <a:hlinkClick r:id="rId4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990600"/>
            <a:ext cx="6096000" cy="4092408"/>
          </a:xfrm>
        </p:spPr>
      </p:pic>
      <p:sp>
        <p:nvSpPr>
          <p:cNvPr id="4" name="TextBox 3"/>
          <p:cNvSpPr txBox="1"/>
          <p:nvPr/>
        </p:nvSpPr>
        <p:spPr>
          <a:xfrm>
            <a:off x="1066800" y="5181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cavity round-trip frequency: 4.43 MHz</a:t>
            </a:r>
          </a:p>
          <a:p>
            <a:r>
              <a:rPr lang="en-US" dirty="0" smtClean="0"/>
              <a:t>RF drive frequency: 402.5 MHz</a:t>
            </a:r>
          </a:p>
          <a:p>
            <a:r>
              <a:rPr lang="en-US" dirty="0" smtClean="0"/>
              <a:t>Phase lock is achieved by matching a high harmonic of the laser cavity frequency with the RF frequency.</a:t>
            </a:r>
            <a:endParaRPr lang="en-US" dirty="0"/>
          </a:p>
        </p:txBody>
      </p:sp>
      <p:pic>
        <p:nvPicPr>
          <p:cNvPr id="5" name="laser hopping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27.4464" end="3408.115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59898" y="16002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r>
              <a:rPr lang="en-US" dirty="0" smtClean="0"/>
              <a:t>Development of New Seed Laser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>
          <a:xfrm>
            <a:off x="317500" y="914400"/>
            <a:ext cx="8229600" cy="757130"/>
          </a:xfrm>
        </p:spPr>
        <p:txBody>
          <a:bodyPr/>
          <a:lstStyle/>
          <a:p>
            <a:pPr marL="0" lvl="1" indent="0">
              <a:spcBef>
                <a:spcPts val="1400"/>
              </a:spcBef>
              <a:buNone/>
            </a:pPr>
            <a:r>
              <a:rPr lang="en-US" b="0" dirty="0" smtClean="0"/>
              <a:t>A new seeder is developed by directly modulating a narrow </a:t>
            </a:r>
            <a:r>
              <a:rPr lang="en-US" b="0" dirty="0" err="1" smtClean="0"/>
              <a:t>linewidth</a:t>
            </a:r>
            <a:r>
              <a:rPr lang="en-US" b="0" dirty="0" smtClean="0"/>
              <a:t> CW fiber laser output with a high bandwidth electro-optical modulator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797050"/>
            <a:ext cx="6858000" cy="2266950"/>
            <a:chOff x="1447800" y="1924050"/>
            <a:chExt cx="6858000" cy="22669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121025" y="2270125"/>
              <a:ext cx="1828800" cy="533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654425" y="2400300"/>
              <a:ext cx="6858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/>
                <a:t>EOM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600200" y="2193925"/>
              <a:ext cx="762000" cy="685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676400" y="2295525"/>
              <a:ext cx="609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/>
                <a:t>Fiber Laser</a:t>
              </a: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2362200" y="2520950"/>
              <a:ext cx="75882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4949825" y="2541588"/>
              <a:ext cx="9906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143375" y="3432175"/>
              <a:ext cx="914400" cy="685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137025" y="3540125"/>
              <a:ext cx="914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/>
                <a:t>Bias Controller</a:t>
              </a: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645025" y="2803525"/>
              <a:ext cx="74613" cy="101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4475163" y="2803525"/>
              <a:ext cx="74612" cy="101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349625" y="2803525"/>
              <a:ext cx="74613" cy="101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511675" y="2898775"/>
              <a:ext cx="0" cy="5334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4683125" y="2898775"/>
              <a:ext cx="0" cy="5334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rc 18"/>
            <p:cNvSpPr>
              <a:spLocks/>
            </p:cNvSpPr>
            <p:nvPr/>
          </p:nvSpPr>
          <p:spPr bwMode="auto">
            <a:xfrm>
              <a:off x="5251450" y="2541588"/>
              <a:ext cx="307975" cy="1023937"/>
            </a:xfrm>
            <a:custGeom>
              <a:avLst/>
              <a:gdLst>
                <a:gd name="T0" fmla="*/ 2 w 21825"/>
                <a:gd name="T1" fmla="*/ 0 h 43200"/>
                <a:gd name="T2" fmla="*/ 0 w 21825"/>
                <a:gd name="T3" fmla="*/ 645 h 43200"/>
                <a:gd name="T4" fmla="*/ 2 w 21825"/>
                <a:gd name="T5" fmla="*/ 32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25" h="43200" fill="none" extrusionOk="0">
                  <a:moveTo>
                    <a:pt x="224" y="0"/>
                  </a:moveTo>
                  <a:cubicBezTo>
                    <a:pt x="12154" y="0"/>
                    <a:pt x="21825" y="9670"/>
                    <a:pt x="21825" y="21600"/>
                  </a:cubicBezTo>
                  <a:cubicBezTo>
                    <a:pt x="21825" y="33529"/>
                    <a:pt x="12154" y="43200"/>
                    <a:pt x="225" y="43200"/>
                  </a:cubicBezTo>
                  <a:cubicBezTo>
                    <a:pt x="149" y="43200"/>
                    <a:pt x="74" y="43199"/>
                    <a:pt x="0" y="43198"/>
                  </a:cubicBezTo>
                </a:path>
                <a:path w="21825" h="43200" stroke="0" extrusionOk="0">
                  <a:moveTo>
                    <a:pt x="224" y="0"/>
                  </a:moveTo>
                  <a:cubicBezTo>
                    <a:pt x="12154" y="0"/>
                    <a:pt x="21825" y="9670"/>
                    <a:pt x="21825" y="21600"/>
                  </a:cubicBezTo>
                  <a:cubicBezTo>
                    <a:pt x="21825" y="33529"/>
                    <a:pt x="12154" y="43200"/>
                    <a:pt x="225" y="43200"/>
                  </a:cubicBezTo>
                  <a:cubicBezTo>
                    <a:pt x="149" y="43200"/>
                    <a:pt x="74" y="43199"/>
                    <a:pt x="0" y="43198"/>
                  </a:cubicBezTo>
                  <a:lnTo>
                    <a:pt x="225" y="21600"/>
                  </a:lnTo>
                  <a:lnTo>
                    <a:pt x="224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5057775" y="3565525"/>
              <a:ext cx="19685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rc 20"/>
            <p:cNvSpPr>
              <a:spLocks/>
            </p:cNvSpPr>
            <p:nvPr/>
          </p:nvSpPr>
          <p:spPr bwMode="auto">
            <a:xfrm>
              <a:off x="5232400" y="3062288"/>
              <a:ext cx="327025" cy="877887"/>
            </a:xfrm>
            <a:custGeom>
              <a:avLst/>
              <a:gdLst>
                <a:gd name="T0" fmla="*/ 206 w 23170"/>
                <a:gd name="T1" fmla="*/ 0 h 22310"/>
                <a:gd name="T2" fmla="*/ 0 w 23170"/>
                <a:gd name="T3" fmla="*/ 552 h 22310"/>
                <a:gd name="T4" fmla="*/ 14 w 23170"/>
                <a:gd name="T5" fmla="*/ 18 h 223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170" h="22310" fill="none" extrusionOk="0">
                  <a:moveTo>
                    <a:pt x="23158" y="-1"/>
                  </a:moveTo>
                  <a:cubicBezTo>
                    <a:pt x="23166" y="236"/>
                    <a:pt x="23170" y="473"/>
                    <a:pt x="23170" y="710"/>
                  </a:cubicBezTo>
                  <a:cubicBezTo>
                    <a:pt x="23170" y="12639"/>
                    <a:pt x="13499" y="22310"/>
                    <a:pt x="1570" y="22310"/>
                  </a:cubicBezTo>
                  <a:cubicBezTo>
                    <a:pt x="1046" y="22310"/>
                    <a:pt x="522" y="22290"/>
                    <a:pt x="0" y="22252"/>
                  </a:cubicBezTo>
                </a:path>
                <a:path w="23170" h="22310" stroke="0" extrusionOk="0">
                  <a:moveTo>
                    <a:pt x="23158" y="-1"/>
                  </a:moveTo>
                  <a:cubicBezTo>
                    <a:pt x="23166" y="236"/>
                    <a:pt x="23170" y="473"/>
                    <a:pt x="23170" y="710"/>
                  </a:cubicBezTo>
                  <a:cubicBezTo>
                    <a:pt x="23170" y="12639"/>
                    <a:pt x="13499" y="22310"/>
                    <a:pt x="1570" y="22310"/>
                  </a:cubicBezTo>
                  <a:cubicBezTo>
                    <a:pt x="1046" y="22310"/>
                    <a:pt x="522" y="22290"/>
                    <a:pt x="0" y="22252"/>
                  </a:cubicBezTo>
                  <a:lnTo>
                    <a:pt x="1570" y="710"/>
                  </a:lnTo>
                  <a:lnTo>
                    <a:pt x="23158" y="-1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5057775" y="3940175"/>
              <a:ext cx="19685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5019675" y="3260725"/>
              <a:ext cx="4572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/>
                <a:t>1%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4968875" y="3946525"/>
              <a:ext cx="685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/>
                <a:t>0.1%</a:t>
              </a: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3384550" y="2898775"/>
              <a:ext cx="0" cy="5334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921000" y="3432175"/>
              <a:ext cx="914400" cy="685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2914650" y="3536950"/>
              <a:ext cx="9175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/>
                <a:t>RF Pulse Generator</a:t>
              </a: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rot="5400000" flipV="1">
              <a:off x="2562225" y="3425825"/>
              <a:ext cx="0" cy="7112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1447800" y="3489325"/>
              <a:ext cx="15208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/>
                <a:t>402.5 MHz clock</a:t>
              </a:r>
            </a:p>
          </p:txBody>
        </p:sp>
        <p:sp>
          <p:nvSpPr>
            <p:cNvPr id="29" name="AutoShape 29"/>
            <p:cNvSpPr>
              <a:spLocks noChangeArrowheads="1"/>
            </p:cNvSpPr>
            <p:nvPr/>
          </p:nvSpPr>
          <p:spPr bwMode="auto">
            <a:xfrm rot="5400000">
              <a:off x="5978525" y="2155825"/>
              <a:ext cx="685800" cy="762000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5902325" y="2403475"/>
              <a:ext cx="6096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/>
                <a:t>YDFA</a:t>
              </a:r>
            </a:p>
          </p:txBody>
        </p:sp>
        <p:grpSp>
          <p:nvGrpSpPr>
            <p:cNvPr id="31" name="Group 9"/>
            <p:cNvGrpSpPr>
              <a:grpSpLocks/>
            </p:cNvGrpSpPr>
            <p:nvPr/>
          </p:nvGrpSpPr>
          <p:grpSpPr bwMode="auto">
            <a:xfrm>
              <a:off x="2514600" y="2409825"/>
              <a:ext cx="381000" cy="228600"/>
              <a:chOff x="1872" y="3312"/>
              <a:chExt cx="240" cy="144"/>
            </a:xfrm>
          </p:grpSpPr>
          <p:sp>
            <p:nvSpPr>
              <p:cNvPr id="35" name="Rectangle 6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240" cy="14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>
                <a:off x="1926" y="3390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6705600" y="2533650"/>
              <a:ext cx="6096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68"/>
            <p:cNvSpPr txBox="1">
              <a:spLocks noChangeArrowheads="1"/>
            </p:cNvSpPr>
            <p:nvPr/>
          </p:nvSpPr>
          <p:spPr bwMode="auto">
            <a:xfrm>
              <a:off x="2324100" y="1924050"/>
              <a:ext cx="762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/>
                <a:t>Optical Isolator</a:t>
              </a:r>
            </a:p>
          </p:txBody>
        </p:sp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6781800" y="2133600"/>
              <a:ext cx="1524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to amplifier</a:t>
              </a:r>
            </a:p>
          </p:txBody>
        </p:sp>
      </p:grpSp>
      <p:pic>
        <p:nvPicPr>
          <p:cNvPr id="37" name="Picture 36" descr="HPIM3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7915" y="2636945"/>
            <a:ext cx="2736895" cy="2060360"/>
          </a:xfrm>
          <a:prstGeom prst="rect">
            <a:avLst/>
          </a:prstGeom>
        </p:spPr>
      </p:pic>
      <p:pic>
        <p:nvPicPr>
          <p:cNvPr id="38" name="Picture 37" descr="HPIM3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3821" y="4667721"/>
            <a:ext cx="2730989" cy="2055913"/>
          </a:xfrm>
          <a:prstGeom prst="rect">
            <a:avLst/>
          </a:prstGeom>
        </p:spPr>
      </p:pic>
      <p:sp>
        <p:nvSpPr>
          <p:cNvPr id="39" name="Rectangle 3"/>
          <p:cNvSpPr txBox="1">
            <a:spLocks/>
          </p:cNvSpPr>
          <p:nvPr/>
        </p:nvSpPr>
        <p:spPr bwMode="auto">
          <a:xfrm>
            <a:off x="681430" y="4432955"/>
            <a:ext cx="3803015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Fiber laser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linewidth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: &lt;5kHz</a:t>
            </a:r>
          </a:p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lang="en-US" sz="2000" dirty="0" smtClean="0">
                <a:latin typeface="+mn-lt"/>
                <a:cs typeface="+mn-cs"/>
              </a:rPr>
              <a:t>EOM extinction ratio: &gt;45dB</a:t>
            </a:r>
          </a:p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lang="en-US" sz="2000" dirty="0" smtClean="0">
                <a:latin typeface="+mn-lt"/>
                <a:cs typeface="+mn-cs"/>
              </a:rPr>
              <a:t>RF pulse: ~80ps/402.5MHz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230188" marR="0" lvl="0" indent="-230188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YDFA</a:t>
            </a:r>
            <a:r>
              <a:rPr lang="en-US" sz="2000" dirty="0" smtClean="0">
                <a:latin typeface="+mn-lt"/>
                <a:cs typeface="+mn-cs"/>
              </a:rPr>
              <a:t>: 30dB gain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r>
              <a:rPr lang="en-US" dirty="0" smtClean="0"/>
              <a:t>Seed Performance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43000"/>
            <a:ext cx="66794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14400" y="37338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(a) RF pulse waveform and (b) YDFA output optical pulse waveform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4495800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Considering the effects of photodiode response time and cable, we speculate that the actual laser pulse width is slightly &lt; 80 ps.</a:t>
            </a:r>
          </a:p>
          <a:p>
            <a:r>
              <a:rPr lang="en-US" dirty="0" smtClean="0"/>
              <a:t>Extinction ratio of the modulated output is measured to be ~ 45 </a:t>
            </a:r>
            <a:r>
              <a:rPr lang="en-US" dirty="0" err="1" smtClean="0"/>
              <a:t>dB.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86000" y="8382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Measured UV Beam Size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791200" y="3657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  <a:r>
              <a:rPr lang="en-US" baseline="30000"/>
              <a:t>2</a:t>
            </a:r>
            <a:r>
              <a:rPr lang="en-US"/>
              <a:t>~1</a:t>
            </a: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165576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0"/>
            <a:ext cx="16922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16954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24200"/>
            <a:ext cx="1600200" cy="14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500" name="Object 12"/>
          <p:cNvGraphicFramePr>
            <a:graphicFrameLocks noGrp="1" noChangeAspect="1"/>
          </p:cNvGraphicFramePr>
          <p:nvPr>
            <p:ph idx="4294967295"/>
          </p:nvPr>
        </p:nvGraphicFramePr>
        <p:xfrm>
          <a:off x="1676400" y="762000"/>
          <a:ext cx="58674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0" name="Chart" r:id="rId8" imgW="9696487" imgH="4886258" progId="Excel.Chart.8">
                  <p:embed/>
                </p:oleObj>
              </mc:Choice>
              <mc:Fallback>
                <p:oleObj name="Chart" r:id="rId8" imgW="9696487" imgH="4886258" progId="Excel.Chart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762000"/>
                        <a:ext cx="58674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1" name="Rectangle 2"/>
          <p:cNvSpPr>
            <a:spLocks/>
          </p:cNvSpPr>
          <p:nvPr/>
        </p:nvSpPr>
        <p:spPr bwMode="auto">
          <a:xfrm>
            <a:off x="457200" y="152400"/>
            <a:ext cx="82296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3000">
                <a:solidFill>
                  <a:srgbClr val="006C3A"/>
                </a:solidFill>
                <a:latin typeface="Arial Black" pitchFamily="34" charset="0"/>
              </a:rPr>
              <a:t>Beam Profile</a:t>
            </a:r>
          </a:p>
        </p:txBody>
      </p:sp>
      <p:pic>
        <p:nvPicPr>
          <p:cNvPr id="6350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4548188"/>
            <a:ext cx="1704975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9675" y="1524000"/>
            <a:ext cx="181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~ 1.1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3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Amplifier Output (UV beam)</a:t>
            </a:r>
          </a:p>
        </p:txBody>
      </p:sp>
      <p:graphicFrame>
        <p:nvGraphicFramePr>
          <p:cNvPr id="60422" name="Object 6"/>
          <p:cNvGraphicFramePr>
            <a:graphicFrameLocks noChangeAspect="1"/>
          </p:cNvGraphicFramePr>
          <p:nvPr/>
        </p:nvGraphicFramePr>
        <p:xfrm>
          <a:off x="4343400" y="0"/>
          <a:ext cx="4419600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77" name="Chart" r:id="rId4" imgW="9696487" imgH="6629492" progId="Excel.Chart.8">
                  <p:embed/>
                </p:oleObj>
              </mc:Choice>
              <mc:Fallback>
                <p:oleObj name="Chart" r:id="rId4" imgW="9696487" imgH="6629492" progId="Excel.Char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0"/>
                        <a:ext cx="4419600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39" name="Object 35"/>
          <p:cNvGraphicFramePr>
            <a:graphicFrameLocks noChangeAspect="1"/>
          </p:cNvGraphicFramePr>
          <p:nvPr/>
        </p:nvGraphicFramePr>
        <p:xfrm>
          <a:off x="4572000" y="3733800"/>
          <a:ext cx="3962400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78" name="Chart" r:id="rId7" imgW="9696487" imgH="6953135" progId="Excel.Chart.8">
                  <p:embed/>
                </p:oleObj>
              </mc:Choice>
              <mc:Fallback>
                <p:oleObj name="Chart" r:id="rId7" imgW="9696487" imgH="6953135" progId="Excel.Chart.8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733800"/>
                        <a:ext cx="3962400" cy="283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40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80893"/>
              </p:ext>
            </p:extLst>
          </p:nvPr>
        </p:nvGraphicFramePr>
        <p:xfrm>
          <a:off x="228600" y="762000"/>
          <a:ext cx="4538663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79" name="Chart" r:id="rId10" imgW="2933644" imgH="2009843" progId="Excel.Sheet.8">
                  <p:embed/>
                </p:oleObj>
              </mc:Choice>
              <mc:Fallback>
                <p:oleObj name="Chart" r:id="rId10" imgW="2933644" imgH="2009843" progId="Excel.Sheet.8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62000"/>
                        <a:ext cx="4538663" cy="312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19800" y="685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Macropulse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810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Micropulse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57203"/>
              </p:ext>
            </p:extLst>
          </p:nvPr>
        </p:nvGraphicFramePr>
        <p:xfrm>
          <a:off x="425824" y="3733800"/>
          <a:ext cx="4289425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80" name="Chart" r:id="rId13" imgW="9563026" imgH="7829481" progId="Excel.Chart.8">
                  <p:embed/>
                </p:oleObj>
              </mc:Choice>
              <mc:Fallback>
                <p:oleObj name="Chart" r:id="rId13" imgW="9563026" imgH="782948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824" y="3733800"/>
                        <a:ext cx="4289425" cy="351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321424" y="4310062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>
                <a:latin typeface="Symbol" pitchFamily="18" charset="2"/>
              </a:rPr>
              <a:t>Dn</a:t>
            </a:r>
            <a:r>
              <a:rPr lang="en-US" sz="1400"/>
              <a:t>=140KHz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6400" y="394073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Linewidth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0422" grpId="0"/>
      <p:bldOleChart spid="149539" grpId="0"/>
      <p:bldP spid="9" grpId="0"/>
      <p:bldP spid="10" grpId="0"/>
      <p:bldOleChart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514372"/>
          </a:xfrm>
        </p:spPr>
        <p:txBody>
          <a:bodyPr/>
          <a:lstStyle/>
          <a:p>
            <a:r>
              <a:rPr lang="en-US" sz="3200" dirty="0" smtClean="0"/>
              <a:t>Outline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1143000"/>
            <a:ext cx="7848600" cy="4804392"/>
          </a:xfrm>
        </p:spPr>
        <p:txBody>
          <a:bodyPr/>
          <a:lstStyle/>
          <a:p>
            <a:r>
              <a:rPr lang="en-US" b="0" dirty="0" smtClean="0">
                <a:solidFill>
                  <a:schemeClr val="tx2">
                    <a:lumMod val="50000"/>
                  </a:schemeClr>
                </a:solidFill>
              </a:rPr>
              <a:t>Laser requirement for high efficiency laser-assisted H- beam stripping</a:t>
            </a:r>
          </a:p>
          <a:p>
            <a:r>
              <a:rPr lang="en-US" b="0" dirty="0" smtClean="0">
                <a:solidFill>
                  <a:schemeClr val="tx2">
                    <a:lumMod val="50000"/>
                  </a:schemeClr>
                </a:solidFill>
              </a:rPr>
              <a:t>Technical challenges in development and operation of lasers for the stripping experiment</a:t>
            </a:r>
          </a:p>
          <a:p>
            <a:r>
              <a:rPr lang="en-US" b="0" dirty="0" smtClean="0">
                <a:solidFill>
                  <a:schemeClr val="tx2">
                    <a:lumMod val="50000"/>
                  </a:schemeClr>
                </a:solidFill>
              </a:rPr>
              <a:t>Laser system for the SNS intermediate stage laser-assisted H- beam stripping</a:t>
            </a:r>
          </a:p>
          <a:p>
            <a:pPr lvl="1"/>
            <a:r>
              <a:rPr lang="en-US" b="0" dirty="0" smtClean="0">
                <a:solidFill>
                  <a:schemeClr val="tx2">
                    <a:lumMod val="50000"/>
                  </a:schemeClr>
                </a:solidFill>
              </a:rPr>
              <a:t>Power ramping up of the customized amplifier </a:t>
            </a:r>
          </a:p>
          <a:p>
            <a:pPr lvl="1"/>
            <a:r>
              <a:rPr lang="en-US" b="0" dirty="0" smtClean="0">
                <a:solidFill>
                  <a:schemeClr val="tx2">
                    <a:lumMod val="50000"/>
                  </a:schemeClr>
                </a:solidFill>
              </a:rPr>
              <a:t>New seed laser development</a:t>
            </a:r>
          </a:p>
          <a:p>
            <a:pPr lvl="1"/>
            <a:r>
              <a:rPr lang="en-US" b="0" dirty="0" smtClean="0">
                <a:solidFill>
                  <a:schemeClr val="tx2">
                    <a:lumMod val="50000"/>
                  </a:schemeClr>
                </a:solidFill>
              </a:rPr>
              <a:t>Laboratory test of UV beam</a:t>
            </a:r>
          </a:p>
          <a:p>
            <a:r>
              <a:rPr lang="en-US" b="0" dirty="0" smtClean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50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914400"/>
            <a:ext cx="2209800" cy="1982788"/>
          </a:xfrm>
        </p:spPr>
      </p:pic>
      <p:pic>
        <p:nvPicPr>
          <p:cNvPr id="2151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86600" y="838200"/>
            <a:ext cx="1906588" cy="2033588"/>
          </a:xfrm>
        </p:spPr>
      </p:pic>
      <p:sp>
        <p:nvSpPr>
          <p:cNvPr id="21557" name="Line 53"/>
          <p:cNvSpPr>
            <a:spLocks noChangeShapeType="1"/>
          </p:cNvSpPr>
          <p:nvPr/>
        </p:nvSpPr>
        <p:spPr bwMode="auto">
          <a:xfrm flipV="1">
            <a:off x="8001000" y="26670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1645" name="Group 141"/>
          <p:cNvGraphicFramePr>
            <a:graphicFrameLocks noGrp="1"/>
          </p:cNvGraphicFramePr>
          <p:nvPr>
            <p:ph sz="quarter" idx="3"/>
          </p:nvPr>
        </p:nvGraphicFramePr>
        <p:xfrm>
          <a:off x="2743200" y="1066800"/>
          <a:ext cx="4038600" cy="1544320"/>
        </p:xfrm>
        <a:graphic>
          <a:graphicData uri="http://schemas.openxmlformats.org/drawingml/2006/table">
            <a:tbl>
              <a:tblPr/>
              <a:tblGrid>
                <a:gridCol w="808038"/>
                <a:gridCol w="808037"/>
                <a:gridCol w="806450"/>
                <a:gridCol w="808038"/>
                <a:gridCol w="808037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Input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nd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rd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3.1*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457200" y="3048000"/>
            <a:ext cx="7903369" cy="3124200"/>
            <a:chOff x="457200" y="3048000"/>
            <a:chExt cx="7903369" cy="3124200"/>
          </a:xfrm>
        </p:grpSpPr>
        <p:sp>
          <p:nvSpPr>
            <p:cNvPr id="21512" name="AutoShape 8"/>
            <p:cNvSpPr>
              <a:spLocks noChangeArrowheads="1"/>
            </p:cNvSpPr>
            <p:nvPr/>
          </p:nvSpPr>
          <p:spPr bwMode="auto">
            <a:xfrm flipH="1">
              <a:off x="6705600" y="4397375"/>
              <a:ext cx="228600" cy="762000"/>
            </a:xfrm>
            <a:prstGeom prst="cube">
              <a:avLst>
                <a:gd name="adj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1981200" y="6126163"/>
              <a:ext cx="57912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16200000">
              <a:off x="6188075" y="4603750"/>
              <a:ext cx="31115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3048000" y="3167063"/>
              <a:ext cx="487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 rot="16200000">
              <a:off x="1784350" y="4538663"/>
              <a:ext cx="29622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>
              <a:off x="3222625" y="5975350"/>
              <a:ext cx="4724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 rot="16200000">
              <a:off x="6743700" y="4554538"/>
              <a:ext cx="25558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>
              <a:off x="2971800" y="3309938"/>
              <a:ext cx="51054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 rot="16200000">
              <a:off x="1785938" y="4518025"/>
              <a:ext cx="27003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7"/>
            <p:cNvSpPr>
              <a:spLocks noChangeShapeType="1"/>
            </p:cNvSpPr>
            <p:nvPr/>
          </p:nvSpPr>
          <p:spPr bwMode="auto">
            <a:xfrm>
              <a:off x="3060700" y="5842000"/>
              <a:ext cx="50736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 rot="16200000">
              <a:off x="6464300" y="4556125"/>
              <a:ext cx="2817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>
              <a:off x="3200400" y="3048000"/>
              <a:ext cx="45402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 rot="16200000">
              <a:off x="1757363" y="4545013"/>
              <a:ext cx="249396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>
              <a:off x="2852738" y="5589588"/>
              <a:ext cx="210026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57200" y="5159375"/>
              <a:ext cx="1371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From laser</a:t>
              </a:r>
            </a:p>
          </p:txBody>
        </p:sp>
        <p:sp>
          <p:nvSpPr>
            <p:cNvPr id="21527" name="Rectangle 23"/>
            <p:cNvSpPr>
              <a:spLocks noChangeArrowheads="1"/>
            </p:cNvSpPr>
            <p:nvPr/>
          </p:nvSpPr>
          <p:spPr bwMode="auto">
            <a:xfrm rot="2752864" flipH="1" flipV="1">
              <a:off x="4914900" y="4587875"/>
              <a:ext cx="762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528" name="Line 24"/>
            <p:cNvSpPr>
              <a:spLocks noChangeShapeType="1"/>
            </p:cNvSpPr>
            <p:nvPr/>
          </p:nvSpPr>
          <p:spPr bwMode="auto">
            <a:xfrm rot="16200000">
              <a:off x="4114800" y="4800600"/>
              <a:ext cx="1674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25"/>
            <p:cNvSpPr>
              <a:spLocks noChangeShapeType="1"/>
            </p:cNvSpPr>
            <p:nvPr/>
          </p:nvSpPr>
          <p:spPr bwMode="auto">
            <a:xfrm>
              <a:off x="4953000" y="4778375"/>
              <a:ext cx="1905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Rectangle 26"/>
            <p:cNvSpPr>
              <a:spLocks noChangeArrowheads="1"/>
            </p:cNvSpPr>
            <p:nvPr/>
          </p:nvSpPr>
          <p:spPr bwMode="auto">
            <a:xfrm rot="18847136" flipV="1">
              <a:off x="1938338" y="4795838"/>
              <a:ext cx="163513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531" name="Line 27"/>
            <p:cNvSpPr>
              <a:spLocks noChangeShapeType="1"/>
            </p:cNvSpPr>
            <p:nvPr/>
          </p:nvSpPr>
          <p:spPr bwMode="auto">
            <a:xfrm>
              <a:off x="990600" y="5006975"/>
              <a:ext cx="9906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Line 28"/>
            <p:cNvSpPr>
              <a:spLocks noChangeShapeType="1"/>
            </p:cNvSpPr>
            <p:nvPr/>
          </p:nvSpPr>
          <p:spPr bwMode="auto">
            <a:xfrm rot="16200000">
              <a:off x="1447800" y="5583238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Rectangle 29"/>
            <p:cNvSpPr>
              <a:spLocks noChangeArrowheads="1"/>
            </p:cNvSpPr>
            <p:nvPr/>
          </p:nvSpPr>
          <p:spPr bwMode="auto">
            <a:xfrm rot="18847136" flipV="1">
              <a:off x="1900238" y="5981700"/>
              <a:ext cx="762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534" name="Line 30"/>
            <p:cNvSpPr>
              <a:spLocks noChangeShapeType="1"/>
            </p:cNvSpPr>
            <p:nvPr/>
          </p:nvSpPr>
          <p:spPr bwMode="auto">
            <a:xfrm flipV="1">
              <a:off x="2035175" y="4756150"/>
              <a:ext cx="76200" cy="76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31"/>
            <p:cNvSpPr>
              <a:spLocks noChangeShapeType="1"/>
            </p:cNvSpPr>
            <p:nvPr/>
          </p:nvSpPr>
          <p:spPr bwMode="auto">
            <a:xfrm flipV="1">
              <a:off x="2143125" y="4854575"/>
              <a:ext cx="76200" cy="76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2"/>
            <p:cNvGrpSpPr>
              <a:grpSpLocks/>
            </p:cNvGrpSpPr>
            <p:nvPr/>
          </p:nvGrpSpPr>
          <p:grpSpPr bwMode="auto">
            <a:xfrm rot="6533685" flipH="1">
              <a:off x="5638800" y="4016375"/>
              <a:ext cx="228600" cy="381000"/>
              <a:chOff x="2709" y="2064"/>
              <a:chExt cx="144" cy="288"/>
            </a:xfrm>
          </p:grpSpPr>
          <p:sp>
            <p:nvSpPr>
              <p:cNvPr id="21537" name="AutoShape 33"/>
              <p:cNvSpPr>
                <a:spLocks noChangeArrowheads="1"/>
              </p:cNvSpPr>
              <p:nvPr/>
            </p:nvSpPr>
            <p:spPr bwMode="auto">
              <a:xfrm>
                <a:off x="2709" y="2064"/>
                <a:ext cx="144" cy="9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8" name="Rectangle 34"/>
              <p:cNvSpPr>
                <a:spLocks noChangeArrowheads="1"/>
              </p:cNvSpPr>
              <p:nvPr/>
            </p:nvSpPr>
            <p:spPr bwMode="auto">
              <a:xfrm>
                <a:off x="2736" y="2160"/>
                <a:ext cx="96" cy="192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5318964" y="4359275"/>
              <a:ext cx="914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Camera</a:t>
              </a: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6477000" y="5159375"/>
              <a:ext cx="914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Screen</a:t>
              </a:r>
            </a:p>
          </p:txBody>
        </p:sp>
        <p:sp>
          <p:nvSpPr>
            <p:cNvPr id="21541" name="Line 37"/>
            <p:cNvSpPr>
              <a:spLocks noChangeShapeType="1"/>
            </p:cNvSpPr>
            <p:nvPr/>
          </p:nvSpPr>
          <p:spPr bwMode="auto">
            <a:xfrm flipH="1">
              <a:off x="2133600" y="4168775"/>
              <a:ext cx="34290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Rectangle 38"/>
            <p:cNvSpPr>
              <a:spLocks noChangeArrowheads="1"/>
            </p:cNvSpPr>
            <p:nvPr/>
          </p:nvSpPr>
          <p:spPr bwMode="auto">
            <a:xfrm>
              <a:off x="1970088" y="3940175"/>
              <a:ext cx="381000" cy="457200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3" name="Line 39"/>
            <p:cNvSpPr>
              <a:spLocks noChangeShapeType="1"/>
            </p:cNvSpPr>
            <p:nvPr/>
          </p:nvSpPr>
          <p:spPr bwMode="auto">
            <a:xfrm>
              <a:off x="2090738" y="4397375"/>
              <a:ext cx="0" cy="3810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Line 40"/>
            <p:cNvSpPr>
              <a:spLocks noChangeShapeType="1"/>
            </p:cNvSpPr>
            <p:nvPr/>
          </p:nvSpPr>
          <p:spPr bwMode="auto">
            <a:xfrm>
              <a:off x="2209800" y="4397375"/>
              <a:ext cx="0" cy="4572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Text Box 41"/>
            <p:cNvSpPr txBox="1">
              <a:spLocks noChangeArrowheads="1"/>
            </p:cNvSpPr>
            <p:nvPr/>
          </p:nvSpPr>
          <p:spPr bwMode="auto">
            <a:xfrm>
              <a:off x="1600200" y="3635375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Controller</a:t>
              </a:r>
            </a:p>
          </p:txBody>
        </p:sp>
        <p:sp>
          <p:nvSpPr>
            <p:cNvPr id="21546" name="Text Box 42"/>
            <p:cNvSpPr txBox="1">
              <a:spLocks noChangeArrowheads="1"/>
            </p:cNvSpPr>
            <p:nvPr/>
          </p:nvSpPr>
          <p:spPr bwMode="auto">
            <a:xfrm>
              <a:off x="685800" y="4473575"/>
              <a:ext cx="1447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Steering mirror</a:t>
              </a:r>
            </a:p>
          </p:txBody>
        </p:sp>
        <p:sp>
          <p:nvSpPr>
            <p:cNvPr id="21547" name="Rectangle 43"/>
            <p:cNvSpPr>
              <a:spLocks noChangeArrowheads="1"/>
            </p:cNvSpPr>
            <p:nvPr/>
          </p:nvSpPr>
          <p:spPr bwMode="auto">
            <a:xfrm rot="2752864" flipH="1" flipV="1">
              <a:off x="4987925" y="5426075"/>
              <a:ext cx="762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548" name="Line 44"/>
            <p:cNvSpPr>
              <a:spLocks noChangeShapeType="1"/>
            </p:cNvSpPr>
            <p:nvPr/>
          </p:nvSpPr>
          <p:spPr bwMode="auto">
            <a:xfrm>
              <a:off x="2971800" y="5726113"/>
              <a:ext cx="5257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Line 45"/>
            <p:cNvSpPr>
              <a:spLocks noChangeShapeType="1"/>
            </p:cNvSpPr>
            <p:nvPr/>
          </p:nvSpPr>
          <p:spPr bwMode="auto">
            <a:xfrm rot="16200000">
              <a:off x="6951663" y="4575175"/>
              <a:ext cx="24034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Rectangle 46"/>
            <p:cNvSpPr>
              <a:spLocks noChangeArrowheads="1"/>
            </p:cNvSpPr>
            <p:nvPr/>
          </p:nvSpPr>
          <p:spPr bwMode="auto">
            <a:xfrm rot="2752864" flipH="1">
              <a:off x="7920038" y="5605463"/>
              <a:ext cx="76200" cy="7413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551" name="Rectangle 47"/>
            <p:cNvSpPr>
              <a:spLocks noChangeArrowheads="1"/>
            </p:cNvSpPr>
            <p:nvPr/>
          </p:nvSpPr>
          <p:spPr bwMode="auto">
            <a:xfrm rot="18847136" flipH="1" flipV="1">
              <a:off x="7951788" y="2854325"/>
              <a:ext cx="76200" cy="7413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552" name="Line 48"/>
            <p:cNvSpPr>
              <a:spLocks noChangeShapeType="1"/>
            </p:cNvSpPr>
            <p:nvPr/>
          </p:nvSpPr>
          <p:spPr bwMode="auto">
            <a:xfrm>
              <a:off x="2819400" y="3440113"/>
              <a:ext cx="537686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Line 49"/>
            <p:cNvSpPr>
              <a:spLocks noChangeShapeType="1"/>
            </p:cNvSpPr>
            <p:nvPr/>
          </p:nvSpPr>
          <p:spPr bwMode="auto">
            <a:xfrm rot="16200000">
              <a:off x="1736725" y="4511675"/>
              <a:ext cx="22542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Rectangle 50"/>
            <p:cNvSpPr>
              <a:spLocks noChangeArrowheads="1"/>
            </p:cNvSpPr>
            <p:nvPr/>
          </p:nvSpPr>
          <p:spPr bwMode="auto">
            <a:xfrm rot="18847136">
              <a:off x="2986088" y="5418138"/>
              <a:ext cx="76200" cy="7413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555" name="Rectangle 51"/>
            <p:cNvSpPr>
              <a:spLocks noChangeArrowheads="1"/>
            </p:cNvSpPr>
            <p:nvPr/>
          </p:nvSpPr>
          <p:spPr bwMode="auto">
            <a:xfrm rot="2752864" flipV="1">
              <a:off x="2989263" y="2854325"/>
              <a:ext cx="76200" cy="74136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21646" name="Rectangle 142"/>
            <p:cNvSpPr>
              <a:spLocks noChangeArrowheads="1"/>
            </p:cNvSpPr>
            <p:nvPr/>
          </p:nvSpPr>
          <p:spPr bwMode="auto">
            <a:xfrm>
              <a:off x="4767263" y="3733800"/>
              <a:ext cx="3810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7" name="Text Box 143"/>
            <p:cNvSpPr txBox="1">
              <a:spLocks noChangeArrowheads="1"/>
            </p:cNvSpPr>
            <p:nvPr/>
          </p:nvSpPr>
          <p:spPr bwMode="auto">
            <a:xfrm>
              <a:off x="4343400" y="3429000"/>
              <a:ext cx="1219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Power Meter</a:t>
              </a:r>
            </a:p>
          </p:txBody>
        </p:sp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11124" y="177800"/>
            <a:ext cx="8651875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3000" dirty="0" smtClean="0">
                <a:solidFill>
                  <a:srgbClr val="006C3A"/>
                </a:solidFill>
                <a:latin typeface="Arial Black" pitchFamily="34" charset="0"/>
              </a:rPr>
              <a:t>Lab Test I: UV Beam Propagation</a:t>
            </a:r>
            <a:endParaRPr lang="en-US" sz="3000" dirty="0">
              <a:solidFill>
                <a:srgbClr val="006C3A"/>
              </a:solidFill>
              <a:latin typeface="Arial Black" pitchFamily="34" charset="0"/>
            </a:endParaRPr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H="1" flipV="1">
            <a:off x="1066800" y="2895600"/>
            <a:ext cx="8382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4267200" y="2667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11.5 m per 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7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r>
              <a:rPr lang="en-US" dirty="0" smtClean="0"/>
              <a:t>Lab Test II: Optical </a:t>
            </a:r>
            <a:r>
              <a:rPr lang="en-US" dirty="0"/>
              <a:t>Coating </a:t>
            </a:r>
            <a:r>
              <a:rPr lang="en-US" dirty="0" smtClean="0"/>
              <a:t>in </a:t>
            </a:r>
            <a:r>
              <a:rPr lang="en-US" dirty="0"/>
              <a:t>Vacuum</a:t>
            </a:r>
          </a:p>
        </p:txBody>
      </p:sp>
      <p:pic>
        <p:nvPicPr>
          <p:cNvPr id="26631" name="Picture 7" descr="photo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600200"/>
            <a:ext cx="4038600" cy="3028950"/>
          </a:xfrm>
          <a:noFill/>
          <a:ln/>
        </p:spPr>
      </p:pic>
      <p:graphicFrame>
        <p:nvGraphicFramePr>
          <p:cNvPr id="26632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199" y="1676400"/>
          <a:ext cx="422626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4" name="Chart" r:id="rId5" imgW="5676974" imgH="3505089" progId="Excel.Chart.8">
                  <p:embed/>
                </p:oleObj>
              </mc:Choice>
              <mc:Fallback>
                <p:oleObj name="Chart" r:id="rId5" imgW="5676974" imgH="3505089" progId="Excel.Char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199" y="1676400"/>
                        <a:ext cx="4226263" cy="2609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57200" y="5048071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Laser intensity: ~ 30 MW/cm</a:t>
            </a:r>
            <a:r>
              <a:rPr lang="en-US" baseline="30000" dirty="0"/>
              <a:t>2</a:t>
            </a:r>
            <a:r>
              <a:rPr lang="en-US" dirty="0"/>
              <a:t> (~ 50 </a:t>
            </a:r>
            <a:r>
              <a:rPr lang="en-US" dirty="0" err="1"/>
              <a:t>ps</a:t>
            </a:r>
            <a:r>
              <a:rPr lang="en-US" dirty="0"/>
              <a:t> @ 402.5 MHz, 355 nm)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HR coating damage found on mirrors at the vacuum levels of 10</a:t>
            </a:r>
            <a:r>
              <a:rPr lang="en-US" baseline="30000" dirty="0"/>
              <a:t>-6</a:t>
            </a:r>
            <a:r>
              <a:rPr lang="en-US" dirty="0"/>
              <a:t> </a:t>
            </a:r>
            <a:r>
              <a:rPr lang="en-US" dirty="0" err="1"/>
              <a:t>torr</a:t>
            </a:r>
            <a:r>
              <a:rPr lang="en-US" dirty="0"/>
              <a:t> or lower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No AR coating damage was found on vacuum windows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2971800"/>
            <a:ext cx="1468438" cy="19288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9200" y="11546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Experimental Setup</a:t>
            </a:r>
            <a:endParaRPr lang="en-US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116451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</a:rPr>
              <a:t>Measurement Results</a:t>
            </a:r>
            <a:endParaRPr lang="en-US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93224" y="685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Y. Takeda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95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pPr algn="ctr"/>
            <a:r>
              <a:rPr lang="en-US" sz="2400" dirty="0" smtClean="0"/>
              <a:t>Laser Parameters for SNS Laser Stripping</a:t>
            </a:r>
          </a:p>
        </p:txBody>
      </p:sp>
      <p:graphicFrame>
        <p:nvGraphicFramePr>
          <p:cNvPr id="55518" name="Group 22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26046062"/>
              </p:ext>
            </p:extLst>
          </p:nvPr>
        </p:nvGraphicFramePr>
        <p:xfrm>
          <a:off x="533400" y="838200"/>
          <a:ext cx="8153400" cy="5455920"/>
        </p:xfrm>
        <a:graphic>
          <a:graphicData uri="http://schemas.openxmlformats.org/drawingml/2006/table">
            <a:tbl>
              <a:tblPr/>
              <a:tblGrid>
                <a:gridCol w="2209800"/>
                <a:gridCol w="1676400"/>
                <a:gridCol w="1676400"/>
                <a:gridCol w="2590800"/>
              </a:tblGrid>
              <a:tr h="274638"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Parameters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Final Experiment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Intermediate Experiment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Present Status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Laser wavelength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~ 355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~ 355 nm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harmonic of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Nd:YAG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Micropulse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duration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Micropulse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energy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J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J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J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Micropulse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rep. rate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402.5 MHz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402.5 MHz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402.5 MHz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Macropulse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duration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 ms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&lt; 100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ea typeface="MS Mincho" pitchFamily="49" charset="-128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New gain medium?</a:t>
                      </a:r>
                    </a:p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Beam combining?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Macropulse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energy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20 J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0.2 J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0.4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Macropulse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rep. rate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60 Hz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 Hz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Limited by gain 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Average power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1200 W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 W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Optical cavity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Yes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Developed seed laser; </a:t>
                      </a:r>
                    </a:p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Doubly-resonant cavity; </a:t>
                      </a:r>
                    </a:p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Need to study coupling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230188" marR="0" lvl="0" indent="-23018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Average power w/ 100x cavity gain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12 W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230188" marR="0" lvl="0" indent="-230188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4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 idx="4294967295"/>
          </p:nvPr>
        </p:nvSpPr>
        <p:spPr>
          <a:xfrm>
            <a:off x="381000" y="381000"/>
            <a:ext cx="8229600" cy="385763"/>
          </a:xfrm>
        </p:spPr>
        <p:txBody>
          <a:bodyPr/>
          <a:lstStyle/>
          <a:p>
            <a:r>
              <a:rPr lang="en-US" smtClean="0"/>
              <a:t>Laser Assisted H- Beam Stripping Scheme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918075" y="1295400"/>
            <a:ext cx="4038600" cy="1089025"/>
          </a:xfrm>
        </p:spPr>
        <p:txBody>
          <a:bodyPr/>
          <a:lstStyle/>
          <a:p>
            <a:r>
              <a:rPr lang="en-US" sz="1800" smtClean="0"/>
              <a:t>Our team developed a novel approach for laser-stripping which uses a three-step method employing a narrowband laser</a:t>
            </a:r>
            <a:endParaRPr lang="en-US" sz="2100" smtClean="0">
              <a:solidFill>
                <a:srgbClr val="0000FF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524000" y="3657600"/>
            <a:ext cx="2057400" cy="762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943600" y="3657600"/>
            <a:ext cx="2057400" cy="762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38200" y="3657600"/>
            <a:ext cx="457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/>
              <a:t>H</a:t>
            </a:r>
            <a:r>
              <a:rPr lang="en-US" sz="2200" baseline="30000"/>
              <a:t>-</a:t>
            </a:r>
            <a:endParaRPr lang="en-US" sz="2200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457200" y="403860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676400" y="4038600"/>
            <a:ext cx="2667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343400" y="4038600"/>
            <a:ext cx="17526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6096000" y="4038600"/>
            <a:ext cx="2057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6400800" y="3657600"/>
            <a:ext cx="1066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>
                <a:solidFill>
                  <a:srgbClr val="FF3300"/>
                </a:solidFill>
              </a:rPr>
              <a:t>proton</a:t>
            </a: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V="1">
            <a:off x="4343400" y="2895600"/>
            <a:ext cx="990600" cy="1143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1" name="Arc 13"/>
          <p:cNvSpPr>
            <a:spLocks/>
          </p:cNvSpPr>
          <p:nvPr/>
        </p:nvSpPr>
        <p:spPr bwMode="auto">
          <a:xfrm>
            <a:off x="4724400" y="3581400"/>
            <a:ext cx="381000" cy="457200"/>
          </a:xfrm>
          <a:custGeom>
            <a:avLst/>
            <a:gdLst>
              <a:gd name="T0" fmla="*/ 0 w 21589"/>
              <a:gd name="T1" fmla="*/ 0 h 21600"/>
              <a:gd name="T2" fmla="*/ 2147483647 w 21589"/>
              <a:gd name="T3" fmla="*/ 2147483647 h 21600"/>
              <a:gd name="T4" fmla="*/ 0 w 215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589"/>
              <a:gd name="T10" fmla="*/ 0 h 21600"/>
              <a:gd name="T11" fmla="*/ 21589 w 215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89" h="21600" fill="none" extrusionOk="0">
                <a:moveTo>
                  <a:pt x="-1" y="0"/>
                </a:moveTo>
                <a:cubicBezTo>
                  <a:pt x="11655" y="0"/>
                  <a:pt x="21209" y="9247"/>
                  <a:pt x="21588" y="20897"/>
                </a:cubicBezTo>
              </a:path>
              <a:path w="21589" h="21600" stroke="0" extrusionOk="0">
                <a:moveTo>
                  <a:pt x="-1" y="0"/>
                </a:moveTo>
                <a:cubicBezTo>
                  <a:pt x="11655" y="0"/>
                  <a:pt x="21209" y="9247"/>
                  <a:pt x="21588" y="208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4572000" y="3657600"/>
            <a:ext cx="381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>
                <a:sym typeface="Symbol" pitchFamily="18" charset="2"/>
              </a:rPr>
              <a:t></a:t>
            </a:r>
            <a:endParaRPr lang="en-US" sz="2200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495800" y="2630488"/>
            <a:ext cx="17526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Laser Beam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2743200" y="3657600"/>
            <a:ext cx="533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/>
              <a:t>H</a:t>
            </a:r>
            <a:r>
              <a:rPr lang="en-US" sz="2200" baseline="30000"/>
              <a:t>0</a:t>
            </a:r>
            <a:endParaRPr lang="en-US" sz="2200"/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5257800" y="3657600"/>
            <a:ext cx="609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>
                <a:solidFill>
                  <a:srgbClr val="FF3300"/>
                </a:solidFill>
              </a:rPr>
              <a:t>H</a:t>
            </a:r>
            <a:r>
              <a:rPr lang="en-US" sz="2200" baseline="30000">
                <a:solidFill>
                  <a:srgbClr val="FF3300"/>
                </a:solidFill>
              </a:rPr>
              <a:t>0*</a:t>
            </a:r>
            <a:endParaRPr lang="en-US" sz="2200">
              <a:solidFill>
                <a:srgbClr val="FF3300"/>
              </a:solidFill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81000" y="4572000"/>
            <a:ext cx="2133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Step 1: Lorentz Stripping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2819400" y="4648200"/>
            <a:ext cx="3581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Step 2: Laser Excitation 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6324600" y="4572000"/>
            <a:ext cx="2514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Step 3: Lorentz Stripping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1447800" y="2971800"/>
            <a:ext cx="2209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High-field Dipole Magnet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5867400" y="2971800"/>
            <a:ext cx="2209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High-field Dipole Magnet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457200" y="5181600"/>
            <a:ext cx="19399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H</a:t>
            </a:r>
            <a:r>
              <a:rPr lang="en-US" baseline="30000"/>
              <a:t>-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 H</a:t>
            </a:r>
            <a:r>
              <a:rPr lang="en-US" baseline="30000">
                <a:sym typeface="Symbol" pitchFamily="18" charset="2"/>
              </a:rPr>
              <a:t>0</a:t>
            </a:r>
            <a:r>
              <a:rPr lang="en-US">
                <a:sym typeface="Symbol" pitchFamily="18" charset="2"/>
              </a:rPr>
              <a:t> + e</a:t>
            </a:r>
            <a:r>
              <a:rPr lang="en-US" baseline="30000">
                <a:sym typeface="Symbol" pitchFamily="18" charset="2"/>
              </a:rPr>
              <a:t>-</a:t>
            </a:r>
            <a:endParaRPr lang="en-US"/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2971800" y="5181600"/>
            <a:ext cx="325596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H</a:t>
            </a:r>
            <a:r>
              <a:rPr lang="en-US" baseline="30000"/>
              <a:t>0</a:t>
            </a:r>
            <a:r>
              <a:rPr lang="en-US"/>
              <a:t> (n=1) + </a:t>
            </a:r>
            <a:r>
              <a:rPr lang="en-US">
                <a:sym typeface="Symbol" pitchFamily="18" charset="2"/>
              </a:rPr>
              <a:t>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 H</a:t>
            </a:r>
            <a:r>
              <a:rPr lang="en-US" baseline="30000">
                <a:sym typeface="Symbol" pitchFamily="18" charset="2"/>
              </a:rPr>
              <a:t>0*</a:t>
            </a:r>
            <a:r>
              <a:rPr lang="en-US">
                <a:sym typeface="Symbol" pitchFamily="18" charset="2"/>
              </a:rPr>
              <a:t> (n=3)</a:t>
            </a:r>
            <a:endParaRPr lang="en-US"/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6400800" y="5181600"/>
            <a:ext cx="2286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/>
              <a:t>H</a:t>
            </a:r>
            <a:r>
              <a:rPr lang="en-US" baseline="30000"/>
              <a:t>0*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 p + e</a:t>
            </a:r>
            <a:r>
              <a:rPr lang="en-US" baseline="30000">
                <a:sym typeface="Symbol" pitchFamily="18" charset="2"/>
              </a:rPr>
              <a:t>-</a:t>
            </a:r>
            <a:endParaRPr lang="en-US"/>
          </a:p>
        </p:txBody>
      </p:sp>
      <p:sp>
        <p:nvSpPr>
          <p:cNvPr id="12314" name="Line 26"/>
          <p:cNvSpPr>
            <a:spLocks noChangeShapeType="1"/>
          </p:cNvSpPr>
          <p:nvPr/>
        </p:nvSpPr>
        <p:spPr bwMode="auto">
          <a:xfrm flipH="1">
            <a:off x="4572000" y="2895600"/>
            <a:ext cx="762000" cy="1143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15" name="Line 27"/>
          <p:cNvSpPr>
            <a:spLocks noChangeShapeType="1"/>
          </p:cNvSpPr>
          <p:nvPr/>
        </p:nvSpPr>
        <p:spPr bwMode="auto">
          <a:xfrm flipH="1">
            <a:off x="4114800" y="2895600"/>
            <a:ext cx="1219200" cy="1143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2316" name="Object 2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828800"/>
          <a:ext cx="43434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4" name="Equation" r:id="rId4" imgW="2336800" imgH="393700" progId="Equation.3">
                  <p:embed/>
                </p:oleObj>
              </mc:Choice>
              <mc:Fallback>
                <p:oleObj name="Equation" r:id="rId4" imgW="2336800" imgH="393700" progId="Equation.3">
                  <p:embed/>
                  <p:pic>
                    <p:nvPicPr>
                      <p:cNvPr id="0" name="Picture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4343400" cy="69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265113" y="1501775"/>
            <a:ext cx="389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/>
              <a:t>Main problem –beam energy spread</a:t>
            </a:r>
          </a:p>
        </p:txBody>
      </p:sp>
      <p:sp>
        <p:nvSpPr>
          <p:cNvPr id="12319" name="Rectangle 3"/>
          <p:cNvSpPr txBox="1">
            <a:spLocks/>
          </p:cNvSpPr>
          <p:nvPr/>
        </p:nvSpPr>
        <p:spPr bwMode="auto">
          <a:xfrm>
            <a:off x="498475" y="5638800"/>
            <a:ext cx="8035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Arial Narrow" pitchFamily="34" charset="0"/>
              </a:rPr>
              <a:t>A 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proof-of-principle </a:t>
            </a:r>
            <a:r>
              <a:rPr lang="en-US" sz="2000" b="1" dirty="0">
                <a:solidFill>
                  <a:srgbClr val="FF0000"/>
                </a:solidFill>
                <a:latin typeface="Arial Narrow" pitchFamily="34" charset="0"/>
              </a:rPr>
              <a:t>experiment has been conducted to demonstrate &gt;90% stripping efficiency using a Q-switched 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laser with 10 MW peak power!</a:t>
            </a:r>
            <a:endParaRPr lang="en-US" sz="2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914400" y="1143000"/>
            <a:ext cx="4343400" cy="4953000"/>
            <a:chOff x="528" y="720"/>
            <a:chExt cx="2736" cy="3120"/>
          </a:xfrm>
        </p:grpSpPr>
        <p:grpSp>
          <p:nvGrpSpPr>
            <p:cNvPr id="11272" name="Group 3"/>
            <p:cNvGrpSpPr>
              <a:grpSpLocks/>
            </p:cNvGrpSpPr>
            <p:nvPr/>
          </p:nvGrpSpPr>
          <p:grpSpPr bwMode="auto">
            <a:xfrm>
              <a:off x="528" y="720"/>
              <a:ext cx="2736" cy="845"/>
              <a:chOff x="1392" y="480"/>
              <a:chExt cx="2736" cy="845"/>
            </a:xfrm>
          </p:grpSpPr>
          <p:sp>
            <p:nvSpPr>
              <p:cNvPr id="11331" name="Line 4"/>
              <p:cNvSpPr>
                <a:spLocks noChangeShapeType="1"/>
              </p:cNvSpPr>
              <p:nvPr/>
            </p:nvSpPr>
            <p:spPr bwMode="auto">
              <a:xfrm>
                <a:off x="1392" y="1296"/>
                <a:ext cx="24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2" name="Line 5"/>
              <p:cNvSpPr>
                <a:spLocks noChangeShapeType="1"/>
              </p:cNvSpPr>
              <p:nvPr/>
            </p:nvSpPr>
            <p:spPr bwMode="auto">
              <a:xfrm>
                <a:off x="1536" y="72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3" name="Line 6"/>
              <p:cNvSpPr>
                <a:spLocks noChangeShapeType="1"/>
              </p:cNvSpPr>
              <p:nvPr/>
            </p:nvSpPr>
            <p:spPr bwMode="auto">
              <a:xfrm>
                <a:off x="1632" y="81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4" name="Line 7"/>
              <p:cNvSpPr>
                <a:spLocks noChangeShapeType="1"/>
              </p:cNvSpPr>
              <p:nvPr/>
            </p:nvSpPr>
            <p:spPr bwMode="auto">
              <a:xfrm>
                <a:off x="2400" y="720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Line 8"/>
              <p:cNvSpPr>
                <a:spLocks noChangeShapeType="1"/>
              </p:cNvSpPr>
              <p:nvPr/>
            </p:nvSpPr>
            <p:spPr bwMode="auto">
              <a:xfrm>
                <a:off x="1536" y="738"/>
                <a:ext cx="8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Line 9"/>
              <p:cNvSpPr>
                <a:spLocks noChangeShapeType="1"/>
              </p:cNvSpPr>
              <p:nvPr/>
            </p:nvSpPr>
            <p:spPr bwMode="auto">
              <a:xfrm>
                <a:off x="1440" y="843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Line 10"/>
              <p:cNvSpPr>
                <a:spLocks noChangeShapeType="1"/>
              </p:cNvSpPr>
              <p:nvPr/>
            </p:nvSpPr>
            <p:spPr bwMode="auto">
              <a:xfrm flipH="1" flipV="1">
                <a:off x="1632" y="843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Text Box 11"/>
              <p:cNvSpPr txBox="1">
                <a:spLocks noChangeArrowheads="1"/>
              </p:cNvSpPr>
              <p:nvPr/>
            </p:nvSpPr>
            <p:spPr bwMode="auto">
              <a:xfrm>
                <a:off x="1776" y="576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1200">
                    <a:latin typeface="Times New Roman" pitchFamily="18" charset="0"/>
                    <a:ea typeface="MS PGothic" pitchFamily="34" charset="-128"/>
                  </a:rPr>
                  <a:t>1/60 </a:t>
                </a: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s</a:t>
                </a:r>
              </a:p>
            </p:txBody>
          </p:sp>
          <p:sp>
            <p:nvSpPr>
              <p:cNvPr id="11339" name="Text Box 12"/>
              <p:cNvSpPr txBox="1">
                <a:spLocks noChangeArrowheads="1"/>
              </p:cNvSpPr>
              <p:nvPr/>
            </p:nvSpPr>
            <p:spPr bwMode="auto">
              <a:xfrm>
                <a:off x="1680" y="714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1200">
                    <a:latin typeface="Times New Roman" pitchFamily="18" charset="0"/>
                    <a:ea typeface="MS PGothic" pitchFamily="34" charset="-128"/>
                  </a:rPr>
                  <a:t>1</a:t>
                </a: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ms</a:t>
                </a:r>
              </a:p>
            </p:txBody>
          </p:sp>
          <p:sp>
            <p:nvSpPr>
              <p:cNvPr id="11340" name="Line 13"/>
              <p:cNvSpPr>
                <a:spLocks noChangeShapeType="1"/>
              </p:cNvSpPr>
              <p:nvPr/>
            </p:nvSpPr>
            <p:spPr bwMode="auto">
              <a:xfrm flipV="1">
                <a:off x="1392" y="480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341" name="Group 14"/>
              <p:cNvGrpSpPr>
                <a:grpSpLocks/>
              </p:cNvGrpSpPr>
              <p:nvPr/>
            </p:nvGrpSpPr>
            <p:grpSpPr bwMode="auto">
              <a:xfrm>
                <a:off x="1536" y="912"/>
                <a:ext cx="96" cy="384"/>
                <a:chOff x="1104" y="1392"/>
                <a:chExt cx="96" cy="384"/>
              </a:xfrm>
            </p:grpSpPr>
            <p:sp>
              <p:nvSpPr>
                <p:cNvPr id="11351" name="Line 15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2" name="Line 16"/>
                <p:cNvSpPr>
                  <a:spLocks noChangeShapeType="1"/>
                </p:cNvSpPr>
                <p:nvPr/>
              </p:nvSpPr>
              <p:spPr bwMode="auto">
                <a:xfrm>
                  <a:off x="1200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3" name="Line 17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342" name="Group 18"/>
              <p:cNvGrpSpPr>
                <a:grpSpLocks/>
              </p:cNvGrpSpPr>
              <p:nvPr/>
            </p:nvGrpSpPr>
            <p:grpSpPr bwMode="auto">
              <a:xfrm>
                <a:off x="2400" y="912"/>
                <a:ext cx="96" cy="384"/>
                <a:chOff x="1104" y="1392"/>
                <a:chExt cx="96" cy="384"/>
              </a:xfrm>
            </p:grpSpPr>
            <p:sp>
              <p:nvSpPr>
                <p:cNvPr id="11348" name="Line 19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9" name="Line 20"/>
                <p:cNvSpPr>
                  <a:spLocks noChangeShapeType="1"/>
                </p:cNvSpPr>
                <p:nvPr/>
              </p:nvSpPr>
              <p:spPr bwMode="auto">
                <a:xfrm>
                  <a:off x="1200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0" name="Line 21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343" name="Group 22"/>
              <p:cNvGrpSpPr>
                <a:grpSpLocks/>
              </p:cNvGrpSpPr>
              <p:nvPr/>
            </p:nvGrpSpPr>
            <p:grpSpPr bwMode="auto">
              <a:xfrm>
                <a:off x="3264" y="912"/>
                <a:ext cx="96" cy="384"/>
                <a:chOff x="1104" y="1392"/>
                <a:chExt cx="96" cy="384"/>
              </a:xfrm>
            </p:grpSpPr>
            <p:sp>
              <p:nvSpPr>
                <p:cNvPr id="11345" name="Line 23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6" name="Line 24"/>
                <p:cNvSpPr>
                  <a:spLocks noChangeShapeType="1"/>
                </p:cNvSpPr>
                <p:nvPr/>
              </p:nvSpPr>
              <p:spPr bwMode="auto">
                <a:xfrm>
                  <a:off x="1200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7" name="Line 25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44" name="Text Box 26"/>
              <p:cNvSpPr txBox="1">
                <a:spLocks noChangeArrowheads="1"/>
              </p:cNvSpPr>
              <p:nvPr/>
            </p:nvSpPr>
            <p:spPr bwMode="auto">
              <a:xfrm>
                <a:off x="3744" y="1152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t</a:t>
                </a:r>
              </a:p>
            </p:txBody>
          </p:sp>
        </p:grpSp>
        <p:grpSp>
          <p:nvGrpSpPr>
            <p:cNvPr id="11273" name="Group 27"/>
            <p:cNvGrpSpPr>
              <a:grpSpLocks/>
            </p:cNvGrpSpPr>
            <p:nvPr/>
          </p:nvGrpSpPr>
          <p:grpSpPr bwMode="auto">
            <a:xfrm>
              <a:off x="528" y="1536"/>
              <a:ext cx="2736" cy="1161"/>
              <a:chOff x="720" y="1296"/>
              <a:chExt cx="2736" cy="1161"/>
            </a:xfrm>
          </p:grpSpPr>
          <p:sp>
            <p:nvSpPr>
              <p:cNvPr id="11300" name="Line 28"/>
              <p:cNvSpPr>
                <a:spLocks noChangeShapeType="1"/>
              </p:cNvSpPr>
              <p:nvPr/>
            </p:nvSpPr>
            <p:spPr bwMode="auto">
              <a:xfrm>
                <a:off x="2061" y="2400"/>
                <a:ext cx="115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Line 29"/>
              <p:cNvSpPr>
                <a:spLocks noChangeShapeType="1"/>
              </p:cNvSpPr>
              <p:nvPr/>
            </p:nvSpPr>
            <p:spPr bwMode="auto">
              <a:xfrm>
                <a:off x="864" y="1680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Line 30"/>
              <p:cNvSpPr>
                <a:spLocks noChangeShapeType="1"/>
              </p:cNvSpPr>
              <p:nvPr/>
            </p:nvSpPr>
            <p:spPr bwMode="auto">
              <a:xfrm>
                <a:off x="1200" y="192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3" name="Line 31"/>
              <p:cNvSpPr>
                <a:spLocks noChangeShapeType="1"/>
              </p:cNvSpPr>
              <p:nvPr/>
            </p:nvSpPr>
            <p:spPr bwMode="auto">
              <a:xfrm>
                <a:off x="1440" y="18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Line 32"/>
              <p:cNvSpPr>
                <a:spLocks noChangeShapeType="1"/>
              </p:cNvSpPr>
              <p:nvPr/>
            </p:nvSpPr>
            <p:spPr bwMode="auto">
              <a:xfrm>
                <a:off x="864" y="1842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5" name="Line 33"/>
              <p:cNvSpPr>
                <a:spLocks noChangeShapeType="1"/>
              </p:cNvSpPr>
              <p:nvPr/>
            </p:nvSpPr>
            <p:spPr bwMode="auto">
              <a:xfrm flipH="1" flipV="1">
                <a:off x="864" y="1947"/>
                <a:ext cx="3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Text Box 34"/>
              <p:cNvSpPr txBox="1">
                <a:spLocks noChangeArrowheads="1"/>
              </p:cNvSpPr>
              <p:nvPr/>
            </p:nvSpPr>
            <p:spPr bwMode="auto">
              <a:xfrm>
                <a:off x="1008" y="1680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1200">
                    <a:latin typeface="Times New Roman" pitchFamily="18" charset="0"/>
                    <a:ea typeface="MS PGothic" pitchFamily="34" charset="-128"/>
                  </a:rPr>
                  <a:t>1 </a:t>
                </a:r>
                <a:r>
                  <a:rPr lang="en-US" altLang="ja-JP" sz="1200">
                    <a:latin typeface="Symbol" pitchFamily="18" charset="2"/>
                    <a:ea typeface="MS PGothic" pitchFamily="34" charset="-128"/>
                  </a:rPr>
                  <a:t>m</a:t>
                </a: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s</a:t>
                </a:r>
              </a:p>
            </p:txBody>
          </p:sp>
          <p:sp>
            <p:nvSpPr>
              <p:cNvPr id="11307" name="Text Box 35"/>
              <p:cNvSpPr txBox="1">
                <a:spLocks noChangeArrowheads="1"/>
              </p:cNvSpPr>
              <p:nvPr/>
            </p:nvSpPr>
            <p:spPr bwMode="auto">
              <a:xfrm>
                <a:off x="885" y="1824"/>
                <a:ext cx="33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000" dirty="0" smtClean="0">
                    <a:latin typeface="Times New Roman" pitchFamily="18" charset="0"/>
                    <a:ea typeface="MS PGothic" pitchFamily="34" charset="-128"/>
                  </a:rPr>
                  <a:t>70</a:t>
                </a:r>
                <a:r>
                  <a:rPr lang="ja-JP" altLang="en-US" sz="1000" dirty="0" smtClean="0">
                    <a:latin typeface="Times New Roman" pitchFamily="18" charset="0"/>
                    <a:ea typeface="MS PGothic" pitchFamily="34" charset="-128"/>
                  </a:rPr>
                  <a:t>0</a:t>
                </a:r>
                <a:r>
                  <a:rPr lang="en-US" altLang="ja-JP" sz="1000" dirty="0">
                    <a:latin typeface="Times New Roman" pitchFamily="18" charset="0"/>
                    <a:ea typeface="MS PGothic" pitchFamily="34" charset="-128"/>
                  </a:rPr>
                  <a:t>ns</a:t>
                </a:r>
              </a:p>
            </p:txBody>
          </p:sp>
          <p:sp>
            <p:nvSpPr>
              <p:cNvPr id="11308" name="Line 36"/>
              <p:cNvSpPr>
                <a:spLocks noChangeShapeType="1"/>
              </p:cNvSpPr>
              <p:nvPr/>
            </p:nvSpPr>
            <p:spPr bwMode="auto">
              <a:xfrm flipV="1">
                <a:off x="720" y="1587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309" name="Group 37"/>
              <p:cNvGrpSpPr>
                <a:grpSpLocks/>
              </p:cNvGrpSpPr>
              <p:nvPr/>
            </p:nvGrpSpPr>
            <p:grpSpPr bwMode="auto">
              <a:xfrm>
                <a:off x="864" y="2016"/>
                <a:ext cx="336" cy="384"/>
                <a:chOff x="1104" y="1392"/>
                <a:chExt cx="96" cy="384"/>
              </a:xfrm>
            </p:grpSpPr>
            <p:sp>
              <p:nvSpPr>
                <p:cNvPr id="11328" name="Line 38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9" name="Line 39"/>
                <p:cNvSpPr>
                  <a:spLocks noChangeShapeType="1"/>
                </p:cNvSpPr>
                <p:nvPr/>
              </p:nvSpPr>
              <p:spPr bwMode="auto">
                <a:xfrm>
                  <a:off x="1200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30" name="Line 40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10" name="Text Box 41"/>
              <p:cNvSpPr txBox="1">
                <a:spLocks noChangeArrowheads="1"/>
              </p:cNvSpPr>
              <p:nvPr/>
            </p:nvSpPr>
            <p:spPr bwMode="auto">
              <a:xfrm>
                <a:off x="3072" y="2256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t</a:t>
                </a:r>
              </a:p>
            </p:txBody>
          </p:sp>
          <p:grpSp>
            <p:nvGrpSpPr>
              <p:cNvPr id="11311" name="Group 42"/>
              <p:cNvGrpSpPr>
                <a:grpSpLocks/>
              </p:cNvGrpSpPr>
              <p:nvPr/>
            </p:nvGrpSpPr>
            <p:grpSpPr bwMode="auto">
              <a:xfrm>
                <a:off x="1440" y="2016"/>
                <a:ext cx="336" cy="384"/>
                <a:chOff x="1104" y="1392"/>
                <a:chExt cx="96" cy="384"/>
              </a:xfrm>
            </p:grpSpPr>
            <p:sp>
              <p:nvSpPr>
                <p:cNvPr id="11325" name="Line 43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6" name="Line 44"/>
                <p:cNvSpPr>
                  <a:spLocks noChangeShapeType="1"/>
                </p:cNvSpPr>
                <p:nvPr/>
              </p:nvSpPr>
              <p:spPr bwMode="auto">
                <a:xfrm>
                  <a:off x="1200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7" name="Line 45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312" name="Group 46"/>
              <p:cNvGrpSpPr>
                <a:grpSpLocks/>
              </p:cNvGrpSpPr>
              <p:nvPr/>
            </p:nvGrpSpPr>
            <p:grpSpPr bwMode="auto">
              <a:xfrm>
                <a:off x="1995" y="2340"/>
                <a:ext cx="72" cy="117"/>
                <a:chOff x="2229" y="2820"/>
                <a:chExt cx="72" cy="117"/>
              </a:xfrm>
            </p:grpSpPr>
            <p:sp>
              <p:nvSpPr>
                <p:cNvPr id="11323" name="Freeform 47"/>
                <p:cNvSpPr>
                  <a:spLocks/>
                </p:cNvSpPr>
                <p:nvPr/>
              </p:nvSpPr>
              <p:spPr bwMode="auto">
                <a:xfrm>
                  <a:off x="2229" y="2820"/>
                  <a:ext cx="27" cy="117"/>
                </a:xfrm>
                <a:custGeom>
                  <a:avLst/>
                  <a:gdLst>
                    <a:gd name="T0" fmla="*/ 18 w 27"/>
                    <a:gd name="T1" fmla="*/ 0 h 117"/>
                    <a:gd name="T2" fmla="*/ 12 w 27"/>
                    <a:gd name="T3" fmla="*/ 18 h 117"/>
                    <a:gd name="T4" fmla="*/ 9 w 27"/>
                    <a:gd name="T5" fmla="*/ 27 h 117"/>
                    <a:gd name="T6" fmla="*/ 27 w 27"/>
                    <a:gd name="T7" fmla="*/ 81 h 117"/>
                    <a:gd name="T8" fmla="*/ 0 w 27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117"/>
                    <a:gd name="T17" fmla="*/ 27 w 27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117">
                      <a:moveTo>
                        <a:pt x="18" y="0"/>
                      </a:moveTo>
                      <a:cubicBezTo>
                        <a:pt x="16" y="6"/>
                        <a:pt x="14" y="12"/>
                        <a:pt x="12" y="18"/>
                      </a:cubicBezTo>
                      <a:cubicBezTo>
                        <a:pt x="11" y="21"/>
                        <a:pt x="9" y="27"/>
                        <a:pt x="9" y="27"/>
                      </a:cubicBezTo>
                      <a:cubicBezTo>
                        <a:pt x="13" y="46"/>
                        <a:pt x="16" y="65"/>
                        <a:pt x="27" y="81"/>
                      </a:cubicBezTo>
                      <a:cubicBezTo>
                        <a:pt x="20" y="102"/>
                        <a:pt x="15" y="102"/>
                        <a:pt x="0" y="117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4" name="Freeform 48"/>
                <p:cNvSpPr>
                  <a:spLocks/>
                </p:cNvSpPr>
                <p:nvPr/>
              </p:nvSpPr>
              <p:spPr bwMode="auto">
                <a:xfrm>
                  <a:off x="2274" y="2820"/>
                  <a:ext cx="27" cy="117"/>
                </a:xfrm>
                <a:custGeom>
                  <a:avLst/>
                  <a:gdLst>
                    <a:gd name="T0" fmla="*/ 18 w 27"/>
                    <a:gd name="T1" fmla="*/ 0 h 117"/>
                    <a:gd name="T2" fmla="*/ 12 w 27"/>
                    <a:gd name="T3" fmla="*/ 18 h 117"/>
                    <a:gd name="T4" fmla="*/ 9 w 27"/>
                    <a:gd name="T5" fmla="*/ 27 h 117"/>
                    <a:gd name="T6" fmla="*/ 27 w 27"/>
                    <a:gd name="T7" fmla="*/ 81 h 117"/>
                    <a:gd name="T8" fmla="*/ 0 w 27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117"/>
                    <a:gd name="T17" fmla="*/ 27 w 27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117">
                      <a:moveTo>
                        <a:pt x="18" y="0"/>
                      </a:moveTo>
                      <a:cubicBezTo>
                        <a:pt x="16" y="6"/>
                        <a:pt x="14" y="12"/>
                        <a:pt x="12" y="18"/>
                      </a:cubicBezTo>
                      <a:cubicBezTo>
                        <a:pt x="11" y="21"/>
                        <a:pt x="9" y="27"/>
                        <a:pt x="9" y="27"/>
                      </a:cubicBezTo>
                      <a:cubicBezTo>
                        <a:pt x="13" y="46"/>
                        <a:pt x="16" y="65"/>
                        <a:pt x="27" y="81"/>
                      </a:cubicBezTo>
                      <a:cubicBezTo>
                        <a:pt x="20" y="102"/>
                        <a:pt x="15" y="102"/>
                        <a:pt x="0" y="117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313" name="Group 49"/>
              <p:cNvGrpSpPr>
                <a:grpSpLocks/>
              </p:cNvGrpSpPr>
              <p:nvPr/>
            </p:nvGrpSpPr>
            <p:grpSpPr bwMode="auto">
              <a:xfrm>
                <a:off x="2352" y="2016"/>
                <a:ext cx="336" cy="384"/>
                <a:chOff x="1104" y="1392"/>
                <a:chExt cx="96" cy="384"/>
              </a:xfrm>
            </p:grpSpPr>
            <p:sp>
              <p:nvSpPr>
                <p:cNvPr id="11320" name="Line 50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1" name="Line 51"/>
                <p:cNvSpPr>
                  <a:spLocks noChangeShapeType="1"/>
                </p:cNvSpPr>
                <p:nvPr/>
              </p:nvSpPr>
              <p:spPr bwMode="auto">
                <a:xfrm>
                  <a:off x="1200" y="1392"/>
                  <a:ext cx="0" cy="384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2" name="Line 52"/>
                <p:cNvSpPr>
                  <a:spLocks noChangeShapeType="1"/>
                </p:cNvSpPr>
                <p:nvPr/>
              </p:nvSpPr>
              <p:spPr bwMode="auto">
                <a:xfrm>
                  <a:off x="11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14" name="Line 53"/>
              <p:cNvSpPr>
                <a:spLocks noChangeShapeType="1"/>
              </p:cNvSpPr>
              <p:nvPr/>
            </p:nvSpPr>
            <p:spPr bwMode="auto">
              <a:xfrm>
                <a:off x="2880" y="16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5" name="Line 54"/>
              <p:cNvSpPr>
                <a:spLocks noChangeShapeType="1"/>
              </p:cNvSpPr>
              <p:nvPr/>
            </p:nvSpPr>
            <p:spPr bwMode="auto">
              <a:xfrm>
                <a:off x="864" y="1716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6" name="Text Box 55"/>
              <p:cNvSpPr txBox="1">
                <a:spLocks noChangeArrowheads="1"/>
              </p:cNvSpPr>
              <p:nvPr/>
            </p:nvSpPr>
            <p:spPr bwMode="auto">
              <a:xfrm>
                <a:off x="1728" y="1584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1200">
                    <a:latin typeface="Times New Roman" pitchFamily="18" charset="0"/>
                    <a:ea typeface="MS PGothic" pitchFamily="34" charset="-128"/>
                  </a:rPr>
                  <a:t>1 </a:t>
                </a: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ms</a:t>
                </a:r>
              </a:p>
            </p:txBody>
          </p:sp>
          <p:sp>
            <p:nvSpPr>
              <p:cNvPr id="11317" name="Line 56"/>
              <p:cNvSpPr>
                <a:spLocks noChangeShapeType="1"/>
              </p:cNvSpPr>
              <p:nvPr/>
            </p:nvSpPr>
            <p:spPr bwMode="auto">
              <a:xfrm flipH="1">
                <a:off x="720" y="2400"/>
                <a:ext cx="12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8" name="Line 57"/>
              <p:cNvSpPr>
                <a:spLocks noChangeShapeType="1"/>
              </p:cNvSpPr>
              <p:nvPr/>
            </p:nvSpPr>
            <p:spPr bwMode="auto">
              <a:xfrm flipH="1">
                <a:off x="864" y="1296"/>
                <a:ext cx="864" cy="384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9" name="Line 58"/>
              <p:cNvSpPr>
                <a:spLocks noChangeShapeType="1"/>
              </p:cNvSpPr>
              <p:nvPr/>
            </p:nvSpPr>
            <p:spPr bwMode="auto">
              <a:xfrm>
                <a:off x="1824" y="1296"/>
                <a:ext cx="1056" cy="384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4" name="Group 59"/>
            <p:cNvGrpSpPr>
              <a:grpSpLocks/>
            </p:cNvGrpSpPr>
            <p:nvPr/>
          </p:nvGrpSpPr>
          <p:grpSpPr bwMode="auto">
            <a:xfrm>
              <a:off x="528" y="2640"/>
              <a:ext cx="2736" cy="1200"/>
              <a:chOff x="1488" y="2611"/>
              <a:chExt cx="2736" cy="1200"/>
            </a:xfrm>
          </p:grpSpPr>
          <p:sp>
            <p:nvSpPr>
              <p:cNvPr id="11277" name="Line 60"/>
              <p:cNvSpPr>
                <a:spLocks noChangeShapeType="1"/>
              </p:cNvSpPr>
              <p:nvPr/>
            </p:nvSpPr>
            <p:spPr bwMode="auto">
              <a:xfrm flipH="1">
                <a:off x="1632" y="2611"/>
                <a:ext cx="576" cy="432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" name="Line 61"/>
              <p:cNvSpPr>
                <a:spLocks noChangeShapeType="1"/>
              </p:cNvSpPr>
              <p:nvPr/>
            </p:nvSpPr>
            <p:spPr bwMode="auto">
              <a:xfrm>
                <a:off x="2544" y="2611"/>
                <a:ext cx="1104" cy="432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Line 62"/>
              <p:cNvSpPr>
                <a:spLocks noChangeShapeType="1"/>
              </p:cNvSpPr>
              <p:nvPr/>
            </p:nvSpPr>
            <p:spPr bwMode="auto">
              <a:xfrm>
                <a:off x="1683" y="3271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Line 63"/>
              <p:cNvSpPr>
                <a:spLocks noChangeShapeType="1"/>
              </p:cNvSpPr>
              <p:nvPr/>
            </p:nvSpPr>
            <p:spPr bwMode="auto">
              <a:xfrm>
                <a:off x="1536" y="329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Line 64"/>
              <p:cNvSpPr>
                <a:spLocks noChangeShapeType="1"/>
              </p:cNvSpPr>
              <p:nvPr/>
            </p:nvSpPr>
            <p:spPr bwMode="auto">
              <a:xfrm flipH="1" flipV="1">
                <a:off x="1683" y="329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65"/>
              <p:cNvSpPr>
                <a:spLocks noChangeShapeType="1"/>
              </p:cNvSpPr>
              <p:nvPr/>
            </p:nvSpPr>
            <p:spPr bwMode="auto">
              <a:xfrm>
                <a:off x="2829" y="3754"/>
                <a:ext cx="115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66"/>
              <p:cNvSpPr>
                <a:spLocks noChangeShapeType="1"/>
              </p:cNvSpPr>
              <p:nvPr/>
            </p:nvSpPr>
            <p:spPr bwMode="auto">
              <a:xfrm>
                <a:off x="1632" y="3034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67"/>
              <p:cNvSpPr>
                <a:spLocks noChangeShapeType="1"/>
              </p:cNvSpPr>
              <p:nvPr/>
            </p:nvSpPr>
            <p:spPr bwMode="auto">
              <a:xfrm>
                <a:off x="2208" y="317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68"/>
              <p:cNvSpPr>
                <a:spLocks noChangeShapeType="1"/>
              </p:cNvSpPr>
              <p:nvPr/>
            </p:nvSpPr>
            <p:spPr bwMode="auto">
              <a:xfrm>
                <a:off x="1632" y="3196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Text Box 69"/>
              <p:cNvSpPr txBox="1">
                <a:spLocks noChangeArrowheads="1"/>
              </p:cNvSpPr>
              <p:nvPr/>
            </p:nvSpPr>
            <p:spPr bwMode="auto">
              <a:xfrm>
                <a:off x="1776" y="3034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ja-JP" altLang="en-US" sz="1200">
                    <a:latin typeface="Times New Roman" pitchFamily="18" charset="0"/>
                    <a:ea typeface="MS PGothic" pitchFamily="34" charset="-128"/>
                  </a:rPr>
                  <a:t>2.5 </a:t>
                </a: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ns</a:t>
                </a:r>
              </a:p>
            </p:txBody>
          </p:sp>
          <p:sp>
            <p:nvSpPr>
              <p:cNvPr id="11287" name="Text Box 70"/>
              <p:cNvSpPr txBox="1">
                <a:spLocks noChangeArrowheads="1"/>
              </p:cNvSpPr>
              <p:nvPr/>
            </p:nvSpPr>
            <p:spPr bwMode="auto">
              <a:xfrm>
                <a:off x="1701" y="3175"/>
                <a:ext cx="33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000" dirty="0" smtClean="0">
                    <a:latin typeface="Times New Roman" pitchFamily="18" charset="0"/>
                    <a:ea typeface="MS PGothic" pitchFamily="34" charset="-128"/>
                  </a:rPr>
                  <a:t>50 </a:t>
                </a:r>
                <a:r>
                  <a:rPr lang="en-US" altLang="ja-JP" sz="1000" dirty="0" err="1">
                    <a:latin typeface="Times New Roman" pitchFamily="18" charset="0"/>
                    <a:ea typeface="MS PGothic" pitchFamily="34" charset="-128"/>
                  </a:rPr>
                  <a:t>ps</a:t>
                </a:r>
                <a:endParaRPr lang="en-US" altLang="ja-JP" sz="1000" dirty="0">
                  <a:latin typeface="Times New Roman" pitchFamily="18" charset="0"/>
                  <a:ea typeface="MS PGothic" pitchFamily="34" charset="-128"/>
                </a:endParaRPr>
              </a:p>
            </p:txBody>
          </p:sp>
          <p:sp>
            <p:nvSpPr>
              <p:cNvPr id="11288" name="Line 71"/>
              <p:cNvSpPr>
                <a:spLocks noChangeShapeType="1"/>
              </p:cNvSpPr>
              <p:nvPr/>
            </p:nvSpPr>
            <p:spPr bwMode="auto">
              <a:xfrm flipV="1">
                <a:off x="1488" y="2941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Text Box 72"/>
              <p:cNvSpPr txBox="1">
                <a:spLocks noChangeArrowheads="1"/>
              </p:cNvSpPr>
              <p:nvPr/>
            </p:nvSpPr>
            <p:spPr bwMode="auto">
              <a:xfrm>
                <a:off x="3840" y="3610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>
                    <a:latin typeface="Times New Roman" pitchFamily="18" charset="0"/>
                    <a:ea typeface="MS PGothic" pitchFamily="34" charset="-128"/>
                  </a:rPr>
                  <a:t>t</a:t>
                </a:r>
              </a:p>
            </p:txBody>
          </p:sp>
          <p:grpSp>
            <p:nvGrpSpPr>
              <p:cNvPr id="11290" name="Group 73"/>
              <p:cNvGrpSpPr>
                <a:grpSpLocks/>
              </p:cNvGrpSpPr>
              <p:nvPr/>
            </p:nvGrpSpPr>
            <p:grpSpPr bwMode="auto">
              <a:xfrm>
                <a:off x="2763" y="3694"/>
                <a:ext cx="72" cy="117"/>
                <a:chOff x="2229" y="2820"/>
                <a:chExt cx="72" cy="117"/>
              </a:xfrm>
            </p:grpSpPr>
            <p:sp>
              <p:nvSpPr>
                <p:cNvPr id="11298" name="Freeform 74"/>
                <p:cNvSpPr>
                  <a:spLocks/>
                </p:cNvSpPr>
                <p:nvPr/>
              </p:nvSpPr>
              <p:spPr bwMode="auto">
                <a:xfrm>
                  <a:off x="2229" y="2820"/>
                  <a:ext cx="27" cy="117"/>
                </a:xfrm>
                <a:custGeom>
                  <a:avLst/>
                  <a:gdLst>
                    <a:gd name="T0" fmla="*/ 18 w 27"/>
                    <a:gd name="T1" fmla="*/ 0 h 117"/>
                    <a:gd name="T2" fmla="*/ 12 w 27"/>
                    <a:gd name="T3" fmla="*/ 18 h 117"/>
                    <a:gd name="T4" fmla="*/ 9 w 27"/>
                    <a:gd name="T5" fmla="*/ 27 h 117"/>
                    <a:gd name="T6" fmla="*/ 27 w 27"/>
                    <a:gd name="T7" fmla="*/ 81 h 117"/>
                    <a:gd name="T8" fmla="*/ 0 w 27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117"/>
                    <a:gd name="T17" fmla="*/ 27 w 27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117">
                      <a:moveTo>
                        <a:pt x="18" y="0"/>
                      </a:moveTo>
                      <a:cubicBezTo>
                        <a:pt x="16" y="6"/>
                        <a:pt x="14" y="12"/>
                        <a:pt x="12" y="18"/>
                      </a:cubicBezTo>
                      <a:cubicBezTo>
                        <a:pt x="11" y="21"/>
                        <a:pt x="9" y="27"/>
                        <a:pt x="9" y="27"/>
                      </a:cubicBezTo>
                      <a:cubicBezTo>
                        <a:pt x="13" y="46"/>
                        <a:pt x="16" y="65"/>
                        <a:pt x="27" y="81"/>
                      </a:cubicBezTo>
                      <a:cubicBezTo>
                        <a:pt x="20" y="102"/>
                        <a:pt x="15" y="102"/>
                        <a:pt x="0" y="117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9" name="Freeform 75"/>
                <p:cNvSpPr>
                  <a:spLocks/>
                </p:cNvSpPr>
                <p:nvPr/>
              </p:nvSpPr>
              <p:spPr bwMode="auto">
                <a:xfrm>
                  <a:off x="2274" y="2820"/>
                  <a:ext cx="27" cy="117"/>
                </a:xfrm>
                <a:custGeom>
                  <a:avLst/>
                  <a:gdLst>
                    <a:gd name="T0" fmla="*/ 18 w 27"/>
                    <a:gd name="T1" fmla="*/ 0 h 117"/>
                    <a:gd name="T2" fmla="*/ 12 w 27"/>
                    <a:gd name="T3" fmla="*/ 18 h 117"/>
                    <a:gd name="T4" fmla="*/ 9 w 27"/>
                    <a:gd name="T5" fmla="*/ 27 h 117"/>
                    <a:gd name="T6" fmla="*/ 27 w 27"/>
                    <a:gd name="T7" fmla="*/ 81 h 117"/>
                    <a:gd name="T8" fmla="*/ 0 w 27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117"/>
                    <a:gd name="T17" fmla="*/ 27 w 27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117">
                      <a:moveTo>
                        <a:pt x="18" y="0"/>
                      </a:moveTo>
                      <a:cubicBezTo>
                        <a:pt x="16" y="6"/>
                        <a:pt x="14" y="12"/>
                        <a:pt x="12" y="18"/>
                      </a:cubicBezTo>
                      <a:cubicBezTo>
                        <a:pt x="11" y="21"/>
                        <a:pt x="9" y="27"/>
                        <a:pt x="9" y="27"/>
                      </a:cubicBezTo>
                      <a:cubicBezTo>
                        <a:pt x="13" y="46"/>
                        <a:pt x="16" y="65"/>
                        <a:pt x="27" y="81"/>
                      </a:cubicBezTo>
                      <a:cubicBezTo>
                        <a:pt x="20" y="102"/>
                        <a:pt x="15" y="102"/>
                        <a:pt x="0" y="117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291" name="Line 76"/>
              <p:cNvSpPr>
                <a:spLocks noChangeShapeType="1"/>
              </p:cNvSpPr>
              <p:nvPr/>
            </p:nvSpPr>
            <p:spPr bwMode="auto">
              <a:xfrm>
                <a:off x="3648" y="3034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77"/>
              <p:cNvSpPr>
                <a:spLocks noChangeShapeType="1"/>
              </p:cNvSpPr>
              <p:nvPr/>
            </p:nvSpPr>
            <p:spPr bwMode="auto">
              <a:xfrm>
                <a:off x="1632" y="3070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Text Box 78"/>
              <p:cNvSpPr txBox="1">
                <a:spLocks noChangeArrowheads="1"/>
              </p:cNvSpPr>
              <p:nvPr/>
            </p:nvSpPr>
            <p:spPr bwMode="auto">
              <a:xfrm>
                <a:off x="2496" y="2938"/>
                <a:ext cx="3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1200" dirty="0" smtClean="0">
                    <a:latin typeface="Times New Roman" pitchFamily="18" charset="0"/>
                    <a:ea typeface="MS PGothic" pitchFamily="34" charset="-128"/>
                  </a:rPr>
                  <a:t>70</a:t>
                </a:r>
                <a:r>
                  <a:rPr lang="ja-JP" altLang="en-US" sz="1200" dirty="0" smtClean="0">
                    <a:latin typeface="Times New Roman" pitchFamily="18" charset="0"/>
                    <a:ea typeface="MS PGothic" pitchFamily="34" charset="-128"/>
                  </a:rPr>
                  <a:t>0 </a:t>
                </a:r>
                <a:r>
                  <a:rPr lang="en-US" altLang="ja-JP" sz="1200" dirty="0">
                    <a:latin typeface="Times New Roman" pitchFamily="18" charset="0"/>
                    <a:ea typeface="MS PGothic" pitchFamily="34" charset="-128"/>
                  </a:rPr>
                  <a:t>ns</a:t>
                </a:r>
              </a:p>
            </p:txBody>
          </p:sp>
          <p:sp>
            <p:nvSpPr>
              <p:cNvPr id="11294" name="Line 79"/>
              <p:cNvSpPr>
                <a:spLocks noChangeShapeType="1"/>
              </p:cNvSpPr>
              <p:nvPr/>
            </p:nvSpPr>
            <p:spPr bwMode="auto">
              <a:xfrm flipH="1">
                <a:off x="1488" y="3754"/>
                <a:ext cx="12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Rectangle 80"/>
              <p:cNvSpPr>
                <a:spLocks noChangeArrowheads="1"/>
              </p:cNvSpPr>
              <p:nvPr/>
            </p:nvSpPr>
            <p:spPr bwMode="auto">
              <a:xfrm>
                <a:off x="1629" y="3367"/>
                <a:ext cx="54" cy="384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6" name="Rectangle 81"/>
              <p:cNvSpPr>
                <a:spLocks noChangeArrowheads="1"/>
              </p:cNvSpPr>
              <p:nvPr/>
            </p:nvSpPr>
            <p:spPr bwMode="auto">
              <a:xfrm>
                <a:off x="2205" y="3367"/>
                <a:ext cx="54" cy="384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7" name="Rectangle 82"/>
              <p:cNvSpPr>
                <a:spLocks noChangeArrowheads="1"/>
              </p:cNvSpPr>
              <p:nvPr/>
            </p:nvSpPr>
            <p:spPr bwMode="auto">
              <a:xfrm>
                <a:off x="3210" y="3367"/>
                <a:ext cx="54" cy="384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75" name="Rectangle 83"/>
            <p:cNvSpPr>
              <a:spLocks noChangeArrowheads="1"/>
            </p:cNvSpPr>
            <p:nvPr/>
          </p:nvSpPr>
          <p:spPr bwMode="auto">
            <a:xfrm>
              <a:off x="1536" y="1152"/>
              <a:ext cx="96" cy="37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Rectangle 84"/>
            <p:cNvSpPr>
              <a:spLocks noChangeArrowheads="1"/>
            </p:cNvSpPr>
            <p:nvPr/>
          </p:nvSpPr>
          <p:spPr bwMode="auto">
            <a:xfrm>
              <a:off x="1248" y="2256"/>
              <a:ext cx="336" cy="37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67" name="Rectangle 85"/>
          <p:cNvSpPr>
            <a:spLocks noChangeArrowheads="1"/>
          </p:cNvSpPr>
          <p:nvPr/>
        </p:nvSpPr>
        <p:spPr bwMode="auto">
          <a:xfrm>
            <a:off x="228600" y="76200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altLang="zh-CN" sz="3000">
                <a:solidFill>
                  <a:srgbClr val="006C3A"/>
                </a:solidFill>
                <a:latin typeface="Arial Black" pitchFamily="34" charset="0"/>
                <a:ea typeface="宋体" pitchFamily="2" charset="-122"/>
              </a:rPr>
              <a:t>Tremendous Average Laser Power Required for Full-Cycle SNS H- Stripping</a:t>
            </a:r>
            <a:endParaRPr lang="en-US" sz="3000">
              <a:solidFill>
                <a:srgbClr val="006C3A"/>
              </a:solidFill>
              <a:latin typeface="Arial Black" pitchFamily="34" charset="0"/>
            </a:endParaRPr>
          </a:p>
        </p:txBody>
      </p:sp>
      <p:sp>
        <p:nvSpPr>
          <p:cNvPr id="11268" name="Text Box 87"/>
          <p:cNvSpPr txBox="1">
            <a:spLocks noChangeArrowheads="1"/>
          </p:cNvSpPr>
          <p:nvPr/>
        </p:nvSpPr>
        <p:spPr bwMode="auto">
          <a:xfrm>
            <a:off x="152400" y="15240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Macro-pulse</a:t>
            </a:r>
          </a:p>
        </p:txBody>
      </p:sp>
      <p:sp>
        <p:nvSpPr>
          <p:cNvPr id="11269" name="Text Box 88"/>
          <p:cNvSpPr txBox="1">
            <a:spLocks noChangeArrowheads="1"/>
          </p:cNvSpPr>
          <p:nvPr/>
        </p:nvSpPr>
        <p:spPr bwMode="auto">
          <a:xfrm>
            <a:off x="152400" y="32766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Mini-pulse</a:t>
            </a:r>
          </a:p>
        </p:txBody>
      </p:sp>
      <p:sp>
        <p:nvSpPr>
          <p:cNvPr id="11270" name="Text Box 89"/>
          <p:cNvSpPr txBox="1">
            <a:spLocks noChangeArrowheads="1"/>
          </p:cNvSpPr>
          <p:nvPr/>
        </p:nvSpPr>
        <p:spPr bwMode="auto">
          <a:xfrm>
            <a:off x="152400" y="51816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>
                <a:latin typeface="Times New Roman" pitchFamily="18" charset="0"/>
              </a:rPr>
              <a:t>Micro-pulse</a:t>
            </a:r>
          </a:p>
        </p:txBody>
      </p:sp>
      <p:sp>
        <p:nvSpPr>
          <p:cNvPr id="90" name="Rectangle 3"/>
          <p:cNvSpPr txBox="1">
            <a:spLocks/>
          </p:cNvSpPr>
          <p:nvPr/>
        </p:nvSpPr>
        <p:spPr bwMode="auto">
          <a:xfrm>
            <a:off x="4876800" y="1219200"/>
            <a:ext cx="4038600" cy="430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Energy gap requires laser wavelength at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UV</a:t>
            </a:r>
            <a:r>
              <a:rPr lang="en-US" sz="2800" dirty="0">
                <a:latin typeface="+mn-lt"/>
                <a:cs typeface="+mn-cs"/>
              </a:rPr>
              <a:t> regime.</a:t>
            </a:r>
          </a:p>
          <a:p>
            <a:pPr marL="230188" indent="-230188"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Peak power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1 MW</a:t>
            </a:r>
            <a:r>
              <a:rPr lang="en-US" sz="2800" dirty="0">
                <a:latin typeface="+mn-lt"/>
                <a:cs typeface="+mn-cs"/>
              </a:rPr>
              <a:t>.</a:t>
            </a:r>
          </a:p>
          <a:p>
            <a:pPr marL="230188" indent="-230188"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800" dirty="0" err="1" smtClean="0">
                <a:latin typeface="+mn-lt"/>
                <a:cs typeface="+mn-cs"/>
              </a:rPr>
              <a:t>Macrobunches</a:t>
            </a:r>
            <a:r>
              <a:rPr lang="en-US" sz="2800" dirty="0" smtClean="0">
                <a:latin typeface="+mn-lt"/>
                <a:cs typeface="+mn-cs"/>
              </a:rPr>
              <a:t> </a:t>
            </a:r>
            <a:r>
              <a:rPr lang="en-US" sz="2800" dirty="0">
                <a:latin typeface="+mn-lt"/>
                <a:cs typeface="+mn-cs"/>
              </a:rPr>
              <a:t>of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1 ms </a:t>
            </a:r>
            <a:r>
              <a:rPr lang="en-US" sz="2800" dirty="0">
                <a:latin typeface="+mn-lt"/>
                <a:cs typeface="+mn-cs"/>
              </a:rPr>
              <a:t>duration at 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60 Hz</a:t>
            </a:r>
            <a:r>
              <a:rPr lang="en-US" sz="2800" dirty="0">
                <a:latin typeface="+mn-lt"/>
                <a:cs typeface="+mn-cs"/>
              </a:rPr>
              <a:t>. </a:t>
            </a:r>
            <a:endParaRPr lang="en-US" sz="2800" dirty="0" smtClean="0">
              <a:latin typeface="+mn-lt"/>
              <a:cs typeface="+mn-cs"/>
            </a:endParaRPr>
          </a:p>
          <a:p>
            <a:pPr marL="230188" indent="-230188"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800" dirty="0" err="1" smtClean="0">
                <a:latin typeface="+mn-lt"/>
              </a:rPr>
              <a:t>Microbunches</a:t>
            </a:r>
            <a:r>
              <a:rPr lang="en-US" sz="2800" dirty="0" smtClean="0">
                <a:latin typeface="+mn-lt"/>
              </a:rPr>
              <a:t> of 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~ 50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ps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at 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402.5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MHz</a:t>
            </a:r>
            <a:r>
              <a:rPr lang="en-US" sz="2800" dirty="0" err="1" smtClean="0">
                <a:latin typeface="+mn-lt"/>
              </a:rPr>
              <a:t>.</a:t>
            </a:r>
            <a:endParaRPr lang="en-US" sz="2800" dirty="0">
              <a:latin typeface="+mn-lt"/>
              <a:cs typeface="+mn-cs"/>
            </a:endParaRPr>
          </a:p>
          <a:p>
            <a:pPr marL="230188" indent="-230188"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00CC"/>
                </a:solidFill>
                <a:latin typeface="+mn-lt"/>
                <a:cs typeface="+mn-cs"/>
              </a:rPr>
              <a:t>20 KW average power at UV is required. </a:t>
            </a:r>
          </a:p>
        </p:txBody>
      </p:sp>
    </p:spTree>
    <p:extLst>
      <p:ext uri="{BB962C8B-B14F-4D97-AF65-F5344CB8AC3E}">
        <p14:creationId xmlns:p14="http://schemas.microsoft.com/office/powerpoint/2010/main" val="3470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877163"/>
          </a:xfrm>
        </p:spPr>
        <p:txBody>
          <a:bodyPr/>
          <a:lstStyle/>
          <a:p>
            <a:r>
              <a:rPr lang="en-US" dirty="0" smtClean="0"/>
              <a:t>MOPA Based </a:t>
            </a:r>
            <a:r>
              <a:rPr lang="en-US" dirty="0" err="1" smtClean="0"/>
              <a:t>Macropulse</a:t>
            </a:r>
            <a:r>
              <a:rPr lang="en-US" dirty="0" smtClean="0"/>
              <a:t> Laser System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18288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419600" y="18288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17" name="Rectangle 77"/>
          <p:cNvSpPr>
            <a:spLocks noChangeArrowheads="1"/>
          </p:cNvSpPr>
          <p:nvPr/>
        </p:nvSpPr>
        <p:spPr bwMode="auto">
          <a:xfrm>
            <a:off x="2638425" y="18288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18" name="Rectangle 78"/>
          <p:cNvSpPr>
            <a:spLocks noChangeArrowheads="1"/>
          </p:cNvSpPr>
          <p:nvPr/>
        </p:nvSpPr>
        <p:spPr bwMode="auto">
          <a:xfrm>
            <a:off x="6172200" y="1828800"/>
            <a:ext cx="1143000" cy="8382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19" name="Line 79"/>
          <p:cNvSpPr>
            <a:spLocks noChangeShapeType="1"/>
          </p:cNvSpPr>
          <p:nvPr/>
        </p:nvSpPr>
        <p:spPr bwMode="auto">
          <a:xfrm>
            <a:off x="2057400" y="2257425"/>
            <a:ext cx="5810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20" name="Line 80"/>
          <p:cNvSpPr>
            <a:spLocks noChangeShapeType="1"/>
          </p:cNvSpPr>
          <p:nvPr/>
        </p:nvSpPr>
        <p:spPr bwMode="auto">
          <a:xfrm>
            <a:off x="3810000" y="2257425"/>
            <a:ext cx="5810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21" name="Line 81"/>
          <p:cNvSpPr>
            <a:spLocks noChangeShapeType="1"/>
          </p:cNvSpPr>
          <p:nvPr/>
        </p:nvSpPr>
        <p:spPr bwMode="auto">
          <a:xfrm>
            <a:off x="5581650" y="2257425"/>
            <a:ext cx="5810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22" name="Line 82"/>
          <p:cNvSpPr>
            <a:spLocks noChangeShapeType="1"/>
          </p:cNvSpPr>
          <p:nvPr/>
        </p:nvSpPr>
        <p:spPr bwMode="auto">
          <a:xfrm>
            <a:off x="7315200" y="2257425"/>
            <a:ext cx="581025" cy="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415212" y="2971800"/>
            <a:ext cx="1447800" cy="1371600"/>
            <a:chOff x="296863" y="3581400"/>
            <a:chExt cx="1447800" cy="1371600"/>
          </a:xfrm>
        </p:grpSpPr>
        <p:sp>
          <p:nvSpPr>
            <p:cNvPr id="13315" name="Rectangle 3"/>
            <p:cNvSpPr>
              <a:spLocks noChangeArrowheads="1"/>
            </p:cNvSpPr>
            <p:nvPr/>
          </p:nvSpPr>
          <p:spPr bwMode="auto">
            <a:xfrm>
              <a:off x="296863" y="3581400"/>
              <a:ext cx="1447800" cy="1371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325" name="Line 85"/>
            <p:cNvSpPr>
              <a:spLocks noChangeShapeType="1"/>
            </p:cNvSpPr>
            <p:nvPr/>
          </p:nvSpPr>
          <p:spPr bwMode="auto">
            <a:xfrm>
              <a:off x="682625" y="4338638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Line 86"/>
            <p:cNvSpPr>
              <a:spLocks noChangeShapeType="1"/>
            </p:cNvSpPr>
            <p:nvPr/>
          </p:nvSpPr>
          <p:spPr bwMode="auto">
            <a:xfrm>
              <a:off x="449263" y="4381500"/>
              <a:ext cx="152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Line 87"/>
            <p:cNvSpPr>
              <a:spLocks noChangeShapeType="1"/>
            </p:cNvSpPr>
            <p:nvPr/>
          </p:nvSpPr>
          <p:spPr bwMode="auto">
            <a:xfrm flipH="1" flipV="1">
              <a:off x="682625" y="4381500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8" name="Line 88"/>
            <p:cNvSpPr>
              <a:spLocks noChangeShapeType="1"/>
            </p:cNvSpPr>
            <p:nvPr/>
          </p:nvSpPr>
          <p:spPr bwMode="auto">
            <a:xfrm>
              <a:off x="1516063" y="41910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Line 89"/>
            <p:cNvSpPr>
              <a:spLocks noChangeShapeType="1"/>
            </p:cNvSpPr>
            <p:nvPr/>
          </p:nvSpPr>
          <p:spPr bwMode="auto">
            <a:xfrm>
              <a:off x="601663" y="4697413"/>
              <a:ext cx="914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0" name="Text Box 90"/>
            <p:cNvSpPr txBox="1">
              <a:spLocks noChangeArrowheads="1"/>
            </p:cNvSpPr>
            <p:nvPr/>
          </p:nvSpPr>
          <p:spPr bwMode="auto">
            <a:xfrm>
              <a:off x="730251" y="4440238"/>
              <a:ext cx="685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00" dirty="0" smtClean="0">
                  <a:latin typeface="Times New Roman" pitchFamily="18" charset="0"/>
                  <a:ea typeface="ＭＳ Ｐゴシック" pitchFamily="34" charset="-128"/>
                </a:rPr>
                <a:t>~ </a:t>
              </a:r>
              <a:r>
                <a:rPr lang="ja-JP" altLang="en-US" sz="1200" dirty="0" smtClean="0">
                  <a:latin typeface="Times New Roman" pitchFamily="18" charset="0"/>
                  <a:ea typeface="ＭＳ Ｐゴシック" pitchFamily="34" charset="-128"/>
                </a:rPr>
                <a:t>2.5 </a:t>
              </a:r>
              <a:r>
                <a:rPr lang="en-US" altLang="ja-JP" sz="1200" dirty="0">
                  <a:latin typeface="Times New Roman" pitchFamily="18" charset="0"/>
                  <a:ea typeface="ＭＳ Ｐゴシック" pitchFamily="34" charset="-128"/>
                </a:rPr>
                <a:t>ns</a:t>
              </a:r>
            </a:p>
          </p:txBody>
        </p:sp>
        <p:sp>
          <p:nvSpPr>
            <p:cNvPr id="10331" name="Text Box 91"/>
            <p:cNvSpPr txBox="1">
              <a:spLocks noChangeArrowheads="1"/>
            </p:cNvSpPr>
            <p:nvPr/>
          </p:nvSpPr>
          <p:spPr bwMode="auto">
            <a:xfrm>
              <a:off x="711199" y="4186238"/>
              <a:ext cx="70961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000" dirty="0" smtClean="0">
                  <a:latin typeface="Times New Roman" pitchFamily="18" charset="0"/>
                  <a:ea typeface="ＭＳ Ｐゴシック" pitchFamily="34" charset="-128"/>
                </a:rPr>
                <a:t>~ 50 </a:t>
              </a:r>
              <a:r>
                <a:rPr lang="en-US" altLang="ja-JP" sz="1000" dirty="0" err="1">
                  <a:latin typeface="Times New Roman" pitchFamily="18" charset="0"/>
                  <a:ea typeface="ＭＳ Ｐゴシック" pitchFamily="34" charset="-128"/>
                </a:rPr>
                <a:t>ps</a:t>
              </a:r>
              <a:endParaRPr lang="en-US" altLang="ja-JP" sz="1000" dirty="0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332" name="Rectangle 92"/>
            <p:cNvSpPr>
              <a:spLocks noChangeArrowheads="1"/>
            </p:cNvSpPr>
            <p:nvPr/>
          </p:nvSpPr>
          <p:spPr bwMode="auto">
            <a:xfrm>
              <a:off x="596900" y="3733800"/>
              <a:ext cx="85725" cy="609600"/>
            </a:xfrm>
            <a:prstGeom prst="rect">
              <a:avLst/>
            </a:prstGeom>
            <a:solidFill>
              <a:srgbClr val="FF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3" name="Rectangle 93"/>
            <p:cNvSpPr>
              <a:spLocks noChangeArrowheads="1"/>
            </p:cNvSpPr>
            <p:nvPr/>
          </p:nvSpPr>
          <p:spPr bwMode="auto">
            <a:xfrm>
              <a:off x="1511300" y="3733800"/>
              <a:ext cx="85725" cy="609600"/>
            </a:xfrm>
            <a:prstGeom prst="rect">
              <a:avLst/>
            </a:prstGeom>
            <a:solidFill>
              <a:srgbClr val="FF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4" name="Line 94"/>
            <p:cNvSpPr>
              <a:spLocks noChangeShapeType="1"/>
            </p:cNvSpPr>
            <p:nvPr/>
          </p:nvSpPr>
          <p:spPr bwMode="auto">
            <a:xfrm>
              <a:off x="601663" y="43434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9587" y="3200400"/>
            <a:ext cx="6577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Seeder</a:t>
            </a:r>
            <a:r>
              <a:rPr lang="en-US" dirty="0" smtClean="0"/>
              <a:t>: generate micro-pulses matching micro-bunch structure of ion beam</a:t>
            </a:r>
          </a:p>
          <a:p>
            <a:pPr>
              <a:lnSpc>
                <a:spcPct val="150000"/>
              </a:lnSpc>
            </a:pPr>
            <a:r>
              <a:rPr lang="en-US" u="sng" dirty="0" smtClean="0"/>
              <a:t>Pulse Picker</a:t>
            </a:r>
            <a:r>
              <a:rPr lang="en-US" dirty="0" smtClean="0"/>
              <a:t>: provide macro-pulses matching macro-bunch structure of ion beam</a:t>
            </a:r>
          </a:p>
          <a:p>
            <a:pPr>
              <a:lnSpc>
                <a:spcPct val="150000"/>
              </a:lnSpc>
            </a:pPr>
            <a:r>
              <a:rPr lang="en-US" u="sng" dirty="0" smtClean="0"/>
              <a:t>Amplifier &amp; Harmonic Converter</a:t>
            </a:r>
            <a:r>
              <a:rPr lang="en-US" dirty="0" smtClean="0"/>
              <a:t>: boost power to the required level, e.g. 1MW @ 355 nm</a:t>
            </a:r>
            <a:endParaRPr lang="en-US" dirty="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62000" y="2080838"/>
            <a:ext cx="1447800" cy="3139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 dirty="0" smtClean="0"/>
              <a:t>Seeder</a:t>
            </a:r>
            <a:endParaRPr lang="en-US" sz="1600" dirty="0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503714" y="2081320"/>
            <a:ext cx="1447800" cy="3139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 dirty="0"/>
              <a:t>Pulse Picker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83100" y="2081320"/>
            <a:ext cx="1066800" cy="3139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Amplifier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172200" y="1986070"/>
            <a:ext cx="1143000" cy="5355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 dirty="0"/>
              <a:t>Harmonic </a:t>
            </a:r>
            <a:r>
              <a:rPr lang="en-US" sz="1600" dirty="0" smtClean="0"/>
              <a:t>Converter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7413172" y="2971800"/>
            <a:ext cx="1447800" cy="1371600"/>
            <a:chOff x="7413172" y="4876800"/>
            <a:chExt cx="1447800" cy="1371600"/>
          </a:xfrm>
        </p:grpSpPr>
        <p:sp>
          <p:nvSpPr>
            <p:cNvPr id="100" name="Rectangle 3"/>
            <p:cNvSpPr>
              <a:spLocks noChangeArrowheads="1"/>
            </p:cNvSpPr>
            <p:nvPr/>
          </p:nvSpPr>
          <p:spPr bwMode="auto">
            <a:xfrm>
              <a:off x="7413172" y="4876800"/>
              <a:ext cx="1447800" cy="13716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1" name="Line 85"/>
            <p:cNvSpPr>
              <a:spLocks noChangeShapeType="1"/>
            </p:cNvSpPr>
            <p:nvPr/>
          </p:nvSpPr>
          <p:spPr bwMode="auto">
            <a:xfrm>
              <a:off x="7798934" y="5634038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86"/>
            <p:cNvSpPr>
              <a:spLocks noChangeShapeType="1"/>
            </p:cNvSpPr>
            <p:nvPr/>
          </p:nvSpPr>
          <p:spPr bwMode="auto">
            <a:xfrm>
              <a:off x="7565572" y="5676900"/>
              <a:ext cx="152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87"/>
            <p:cNvSpPr>
              <a:spLocks noChangeShapeType="1"/>
            </p:cNvSpPr>
            <p:nvPr/>
          </p:nvSpPr>
          <p:spPr bwMode="auto">
            <a:xfrm flipH="1" flipV="1">
              <a:off x="7798934" y="5676900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88"/>
            <p:cNvSpPr>
              <a:spLocks noChangeShapeType="1"/>
            </p:cNvSpPr>
            <p:nvPr/>
          </p:nvSpPr>
          <p:spPr bwMode="auto">
            <a:xfrm>
              <a:off x="8632372" y="5486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89"/>
            <p:cNvSpPr>
              <a:spLocks noChangeShapeType="1"/>
            </p:cNvSpPr>
            <p:nvPr/>
          </p:nvSpPr>
          <p:spPr bwMode="auto">
            <a:xfrm>
              <a:off x="7717972" y="5992813"/>
              <a:ext cx="914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 Box 90"/>
            <p:cNvSpPr txBox="1">
              <a:spLocks noChangeArrowheads="1"/>
            </p:cNvSpPr>
            <p:nvPr/>
          </p:nvSpPr>
          <p:spPr bwMode="auto">
            <a:xfrm>
              <a:off x="7772400" y="5735638"/>
              <a:ext cx="7667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00" dirty="0" smtClean="0">
                  <a:latin typeface="Times New Roman" pitchFamily="18" charset="0"/>
                  <a:ea typeface="ＭＳ Ｐゴシック" pitchFamily="34" charset="-128"/>
                </a:rPr>
                <a:t>1/60 </a:t>
              </a:r>
              <a:r>
                <a:rPr lang="en-US" altLang="ja-JP" sz="1200" dirty="0" err="1" smtClean="0">
                  <a:latin typeface="Times New Roman" pitchFamily="18" charset="0"/>
                  <a:ea typeface="ＭＳ Ｐゴシック" pitchFamily="34" charset="-128"/>
                </a:rPr>
                <a:t>ms</a:t>
              </a:r>
              <a:endParaRPr lang="en-US" altLang="ja-JP" sz="1200" dirty="0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7" name="Text Box 91"/>
            <p:cNvSpPr txBox="1">
              <a:spLocks noChangeArrowheads="1"/>
            </p:cNvSpPr>
            <p:nvPr/>
          </p:nvSpPr>
          <p:spPr bwMode="auto">
            <a:xfrm>
              <a:off x="7827508" y="5481638"/>
              <a:ext cx="63069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000" dirty="0" smtClean="0">
                  <a:latin typeface="Times New Roman" pitchFamily="18" charset="0"/>
                  <a:ea typeface="ＭＳ Ｐゴシック" pitchFamily="34" charset="-128"/>
                </a:rPr>
                <a:t>~ 1 </a:t>
              </a:r>
              <a:r>
                <a:rPr lang="en-US" altLang="ja-JP" sz="1000" dirty="0" err="1" smtClean="0">
                  <a:latin typeface="Times New Roman" pitchFamily="18" charset="0"/>
                  <a:ea typeface="ＭＳ Ｐゴシック" pitchFamily="34" charset="-128"/>
                </a:rPr>
                <a:t>ms</a:t>
              </a:r>
              <a:endParaRPr lang="en-US" altLang="ja-JP" sz="1000" dirty="0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8" name="Rectangle 92"/>
            <p:cNvSpPr>
              <a:spLocks noChangeArrowheads="1"/>
            </p:cNvSpPr>
            <p:nvPr/>
          </p:nvSpPr>
          <p:spPr bwMode="auto">
            <a:xfrm>
              <a:off x="7713209" y="5029200"/>
              <a:ext cx="85725" cy="609600"/>
            </a:xfrm>
            <a:prstGeom prst="rect">
              <a:avLst/>
            </a:prstGeom>
            <a:solidFill>
              <a:srgbClr val="FF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93"/>
            <p:cNvSpPr>
              <a:spLocks noChangeArrowheads="1"/>
            </p:cNvSpPr>
            <p:nvPr/>
          </p:nvSpPr>
          <p:spPr bwMode="auto">
            <a:xfrm>
              <a:off x="8627609" y="5029200"/>
              <a:ext cx="85725" cy="609600"/>
            </a:xfrm>
            <a:prstGeom prst="rect">
              <a:avLst/>
            </a:prstGeom>
            <a:solidFill>
              <a:srgbClr val="FF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Line 94"/>
            <p:cNvSpPr>
              <a:spLocks noChangeShapeType="1"/>
            </p:cNvSpPr>
            <p:nvPr/>
          </p:nvSpPr>
          <p:spPr bwMode="auto">
            <a:xfrm>
              <a:off x="7717972" y="56388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1500" y="5638800"/>
            <a:ext cx="768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Macro-pulse laser system can reduce the average power requirement from 20 KW to 1.2 KW!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 txBox="1">
            <a:spLocks noGrp="1"/>
          </p:cNvSpPr>
          <p:nvPr/>
        </p:nvSpPr>
        <p:spPr bwMode="auto">
          <a:xfrm>
            <a:off x="2895600" y="65532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120000"/>
            </a:pPr>
            <a:fld id="{A05ECE9F-E8CD-4B1B-A0BC-6CD3A04FC59F}" type="slidenum">
              <a:rPr lang="en-US" sz="1400" u="sng"/>
              <a:pPr algn="r"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A50021"/>
                </a:buClr>
                <a:buSzPct val="120000"/>
              </a:pPr>
              <a:t>6</a:t>
            </a:fld>
            <a:endParaRPr lang="en-US" sz="1400" u="sng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08247"/>
            <a:ext cx="7391400" cy="772519"/>
          </a:xfrm>
        </p:spPr>
        <p:txBody>
          <a:bodyPr anchor="ctr"/>
          <a:lstStyle/>
          <a:p>
            <a:pPr eaLnBrk="1" hangingPunct="1"/>
            <a:r>
              <a:rPr lang="en-US" sz="2600" dirty="0" smtClean="0"/>
              <a:t>Average Power Challenge in Pulsed Lasers</a:t>
            </a:r>
          </a:p>
        </p:txBody>
      </p:sp>
      <p:graphicFrame>
        <p:nvGraphicFramePr>
          <p:cNvPr id="34820" name="Group 4"/>
          <p:cNvGraphicFramePr>
            <a:graphicFrameLocks noGrp="1"/>
          </p:cNvGraphicFramePr>
          <p:nvPr>
            <p:ph idx="4294967295"/>
          </p:nvPr>
        </p:nvGraphicFramePr>
        <p:xfrm>
          <a:off x="1143000" y="1182688"/>
          <a:ext cx="7086600" cy="4465638"/>
        </p:xfrm>
        <a:graphic>
          <a:graphicData uri="http://schemas.openxmlformats.org/drawingml/2006/table">
            <a:tbl>
              <a:tblPr/>
              <a:tblGrid>
                <a:gridCol w="1417638"/>
                <a:gridCol w="1417637"/>
                <a:gridCol w="1416050"/>
                <a:gridCol w="1417638"/>
                <a:gridCol w="1417637"/>
              </a:tblGrid>
              <a:tr h="115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400"/>
                        </a:spcBef>
                        <a:spcAft>
                          <a:spcPct val="0"/>
                        </a:spcAft>
                        <a:buClr>
                          <a:srgbClr val="006C3A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8" name="Text Box 35"/>
          <p:cNvSpPr txBox="1">
            <a:spLocks noChangeArrowheads="1"/>
          </p:cNvSpPr>
          <p:nvPr/>
        </p:nvSpPr>
        <p:spPr bwMode="auto">
          <a:xfrm>
            <a:off x="2895600" y="6007100"/>
            <a:ext cx="365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/>
              <a:t>Repetition Rate (Hz)</a:t>
            </a:r>
          </a:p>
        </p:txBody>
      </p:sp>
      <p:sp>
        <p:nvSpPr>
          <p:cNvPr id="13349" name="Text Box 36"/>
          <p:cNvSpPr txBox="1">
            <a:spLocks noChangeArrowheads="1"/>
          </p:cNvSpPr>
          <p:nvPr/>
        </p:nvSpPr>
        <p:spPr bwMode="auto">
          <a:xfrm>
            <a:off x="3638550" y="5707063"/>
            <a:ext cx="571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 </a:t>
            </a:r>
          </a:p>
        </p:txBody>
      </p:sp>
      <p:sp>
        <p:nvSpPr>
          <p:cNvPr id="13350" name="Text Box 37"/>
          <p:cNvSpPr txBox="1">
            <a:spLocks noChangeArrowheads="1"/>
          </p:cNvSpPr>
          <p:nvPr/>
        </p:nvSpPr>
        <p:spPr bwMode="auto">
          <a:xfrm>
            <a:off x="6381750" y="5707063"/>
            <a:ext cx="7620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6</a:t>
            </a:r>
            <a:endParaRPr lang="en-US" sz="1600"/>
          </a:p>
        </p:txBody>
      </p:sp>
      <p:sp>
        <p:nvSpPr>
          <p:cNvPr id="13351" name="Text Box 38"/>
          <p:cNvSpPr txBox="1">
            <a:spLocks noChangeArrowheads="1"/>
          </p:cNvSpPr>
          <p:nvPr/>
        </p:nvSpPr>
        <p:spPr bwMode="auto">
          <a:xfrm rot="-5400000">
            <a:off x="-1479550" y="3224213"/>
            <a:ext cx="365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/>
              <a:t>Pulse Energy (J) </a:t>
            </a:r>
          </a:p>
        </p:txBody>
      </p:sp>
      <p:sp>
        <p:nvSpPr>
          <p:cNvPr id="13352" name="Line 39"/>
          <p:cNvSpPr>
            <a:spLocks noChangeShapeType="1"/>
          </p:cNvSpPr>
          <p:nvPr/>
        </p:nvSpPr>
        <p:spPr bwMode="auto">
          <a:xfrm>
            <a:off x="1143000" y="1201738"/>
            <a:ext cx="5667375" cy="4419600"/>
          </a:xfrm>
          <a:prstGeom prst="line">
            <a:avLst/>
          </a:prstGeom>
          <a:noFill/>
          <a:ln w="127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53" name="Line 40"/>
          <p:cNvSpPr>
            <a:spLocks noChangeShapeType="1"/>
          </p:cNvSpPr>
          <p:nvPr/>
        </p:nvSpPr>
        <p:spPr bwMode="auto">
          <a:xfrm>
            <a:off x="2562225" y="1211263"/>
            <a:ext cx="5667375" cy="4419600"/>
          </a:xfrm>
          <a:prstGeom prst="line">
            <a:avLst/>
          </a:prstGeom>
          <a:noFill/>
          <a:ln w="127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54" name="Line 41"/>
          <p:cNvSpPr>
            <a:spLocks noChangeShapeType="1"/>
          </p:cNvSpPr>
          <p:nvPr/>
        </p:nvSpPr>
        <p:spPr bwMode="auto">
          <a:xfrm>
            <a:off x="3971925" y="1211263"/>
            <a:ext cx="4257675" cy="3321050"/>
          </a:xfrm>
          <a:prstGeom prst="line">
            <a:avLst/>
          </a:prstGeom>
          <a:noFill/>
          <a:ln w="127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55" name="Line 42"/>
          <p:cNvSpPr>
            <a:spLocks noChangeShapeType="1"/>
          </p:cNvSpPr>
          <p:nvPr/>
        </p:nvSpPr>
        <p:spPr bwMode="auto">
          <a:xfrm>
            <a:off x="5410200" y="1230313"/>
            <a:ext cx="2819400" cy="2198687"/>
          </a:xfrm>
          <a:prstGeom prst="line">
            <a:avLst/>
          </a:prstGeom>
          <a:noFill/>
          <a:ln w="127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56" name="Line 43"/>
          <p:cNvSpPr>
            <a:spLocks noChangeShapeType="1"/>
          </p:cNvSpPr>
          <p:nvPr/>
        </p:nvSpPr>
        <p:spPr bwMode="auto">
          <a:xfrm>
            <a:off x="1143000" y="2325688"/>
            <a:ext cx="4257675" cy="3321050"/>
          </a:xfrm>
          <a:prstGeom prst="line">
            <a:avLst/>
          </a:prstGeom>
          <a:noFill/>
          <a:ln w="127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57" name="Line 44"/>
          <p:cNvSpPr>
            <a:spLocks noChangeShapeType="1"/>
          </p:cNvSpPr>
          <p:nvPr/>
        </p:nvSpPr>
        <p:spPr bwMode="auto">
          <a:xfrm>
            <a:off x="1152525" y="3438525"/>
            <a:ext cx="2819400" cy="2198688"/>
          </a:xfrm>
          <a:prstGeom prst="line">
            <a:avLst/>
          </a:prstGeom>
          <a:noFill/>
          <a:ln w="127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58" name="Text Box 52"/>
          <p:cNvSpPr txBox="1">
            <a:spLocks noChangeArrowheads="1"/>
          </p:cNvSpPr>
          <p:nvPr/>
        </p:nvSpPr>
        <p:spPr bwMode="auto">
          <a:xfrm>
            <a:off x="1447800" y="1219200"/>
            <a:ext cx="762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b="1">
                <a:solidFill>
                  <a:srgbClr val="9900CC"/>
                </a:solidFill>
                <a:latin typeface="Times New Roman" pitchFamily="18" charset="0"/>
              </a:rPr>
              <a:t>1 mW</a:t>
            </a:r>
          </a:p>
        </p:txBody>
      </p:sp>
      <p:sp>
        <p:nvSpPr>
          <p:cNvPr id="13359" name="Text Box 53"/>
          <p:cNvSpPr txBox="1">
            <a:spLocks noChangeArrowheads="1"/>
          </p:cNvSpPr>
          <p:nvPr/>
        </p:nvSpPr>
        <p:spPr bwMode="auto">
          <a:xfrm>
            <a:off x="2819400" y="1219200"/>
            <a:ext cx="762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b="1">
                <a:solidFill>
                  <a:srgbClr val="9900CC"/>
                </a:solidFill>
                <a:latin typeface="Times New Roman" pitchFamily="18" charset="0"/>
              </a:rPr>
              <a:t>1 W</a:t>
            </a:r>
          </a:p>
        </p:txBody>
      </p:sp>
      <p:sp>
        <p:nvSpPr>
          <p:cNvPr id="13360" name="Text Box 54"/>
          <p:cNvSpPr txBox="1">
            <a:spLocks noChangeArrowheads="1"/>
          </p:cNvSpPr>
          <p:nvPr/>
        </p:nvSpPr>
        <p:spPr bwMode="auto">
          <a:xfrm>
            <a:off x="4267200" y="1219200"/>
            <a:ext cx="762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b="1">
                <a:solidFill>
                  <a:srgbClr val="9900CC"/>
                </a:solidFill>
                <a:latin typeface="Times New Roman" pitchFamily="18" charset="0"/>
              </a:rPr>
              <a:t>1 KW</a:t>
            </a:r>
          </a:p>
        </p:txBody>
      </p:sp>
      <p:sp>
        <p:nvSpPr>
          <p:cNvPr id="13361" name="Text Box 55"/>
          <p:cNvSpPr txBox="1">
            <a:spLocks noChangeArrowheads="1"/>
          </p:cNvSpPr>
          <p:nvPr/>
        </p:nvSpPr>
        <p:spPr bwMode="auto">
          <a:xfrm>
            <a:off x="5638800" y="1219200"/>
            <a:ext cx="762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b="1">
                <a:solidFill>
                  <a:srgbClr val="9900CC"/>
                </a:solidFill>
                <a:latin typeface="Times New Roman" pitchFamily="18" charset="0"/>
              </a:rPr>
              <a:t>1 MW</a:t>
            </a:r>
          </a:p>
        </p:txBody>
      </p:sp>
      <p:sp>
        <p:nvSpPr>
          <p:cNvPr id="13362" name="Text Box 90"/>
          <p:cNvSpPr txBox="1">
            <a:spLocks noChangeArrowheads="1"/>
          </p:cNvSpPr>
          <p:nvPr/>
        </p:nvSpPr>
        <p:spPr bwMode="auto">
          <a:xfrm>
            <a:off x="4914900" y="5707063"/>
            <a:ext cx="7620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3</a:t>
            </a:r>
            <a:endParaRPr lang="en-US" sz="1600"/>
          </a:p>
        </p:txBody>
      </p:sp>
      <p:sp>
        <p:nvSpPr>
          <p:cNvPr id="13363" name="Text Box 91"/>
          <p:cNvSpPr txBox="1">
            <a:spLocks noChangeArrowheads="1"/>
          </p:cNvSpPr>
          <p:nvPr/>
        </p:nvSpPr>
        <p:spPr bwMode="auto">
          <a:xfrm>
            <a:off x="7848600" y="5707063"/>
            <a:ext cx="7620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9</a:t>
            </a:r>
            <a:endParaRPr lang="en-US" sz="1600"/>
          </a:p>
        </p:txBody>
      </p:sp>
      <p:sp>
        <p:nvSpPr>
          <p:cNvPr id="13364" name="Text Box 92"/>
          <p:cNvSpPr txBox="1">
            <a:spLocks noChangeArrowheads="1"/>
          </p:cNvSpPr>
          <p:nvPr/>
        </p:nvSpPr>
        <p:spPr bwMode="auto">
          <a:xfrm>
            <a:off x="2171700" y="5707063"/>
            <a:ext cx="7620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-3</a:t>
            </a:r>
            <a:endParaRPr lang="en-US" sz="1600"/>
          </a:p>
        </p:txBody>
      </p:sp>
      <p:sp>
        <p:nvSpPr>
          <p:cNvPr id="13365" name="Text Box 93"/>
          <p:cNvSpPr txBox="1">
            <a:spLocks noChangeArrowheads="1"/>
          </p:cNvSpPr>
          <p:nvPr/>
        </p:nvSpPr>
        <p:spPr bwMode="auto">
          <a:xfrm rot="-5400000">
            <a:off x="632619" y="2224881"/>
            <a:ext cx="5715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 </a:t>
            </a:r>
          </a:p>
        </p:txBody>
      </p:sp>
      <p:sp>
        <p:nvSpPr>
          <p:cNvPr id="13366" name="Text Box 94"/>
          <p:cNvSpPr txBox="1">
            <a:spLocks noChangeArrowheads="1"/>
          </p:cNvSpPr>
          <p:nvPr/>
        </p:nvSpPr>
        <p:spPr bwMode="auto">
          <a:xfrm rot="-5400000">
            <a:off x="529432" y="1139031"/>
            <a:ext cx="7620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3</a:t>
            </a:r>
            <a:endParaRPr lang="en-US" sz="1600"/>
          </a:p>
        </p:txBody>
      </p:sp>
      <p:sp>
        <p:nvSpPr>
          <p:cNvPr id="13367" name="Text Box 95"/>
          <p:cNvSpPr txBox="1">
            <a:spLocks noChangeArrowheads="1"/>
          </p:cNvSpPr>
          <p:nvPr/>
        </p:nvSpPr>
        <p:spPr bwMode="auto">
          <a:xfrm rot="-5400000">
            <a:off x="537369" y="3272631"/>
            <a:ext cx="762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-3</a:t>
            </a:r>
            <a:endParaRPr lang="en-US" sz="1600"/>
          </a:p>
        </p:txBody>
      </p:sp>
      <p:sp>
        <p:nvSpPr>
          <p:cNvPr id="13368" name="Text Box 96"/>
          <p:cNvSpPr txBox="1">
            <a:spLocks noChangeArrowheads="1"/>
          </p:cNvSpPr>
          <p:nvPr/>
        </p:nvSpPr>
        <p:spPr bwMode="auto">
          <a:xfrm rot="-5400000">
            <a:off x="537369" y="4483894"/>
            <a:ext cx="762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-6</a:t>
            </a:r>
            <a:endParaRPr lang="en-US" sz="1600"/>
          </a:p>
        </p:txBody>
      </p:sp>
      <p:sp>
        <p:nvSpPr>
          <p:cNvPr id="13369" name="Text Box 96"/>
          <p:cNvSpPr txBox="1">
            <a:spLocks noChangeArrowheads="1"/>
          </p:cNvSpPr>
          <p:nvPr/>
        </p:nvSpPr>
        <p:spPr bwMode="auto">
          <a:xfrm rot="-5400000">
            <a:off x="537369" y="5406231"/>
            <a:ext cx="762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600"/>
              <a:t>10</a:t>
            </a:r>
            <a:r>
              <a:rPr lang="en-US" sz="1600" baseline="30000"/>
              <a:t>-9</a:t>
            </a:r>
            <a:endParaRPr lang="en-US" sz="1600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4113213" y="2101850"/>
            <a:ext cx="1296987" cy="1098550"/>
            <a:chOff x="2591" y="1324"/>
            <a:chExt cx="817" cy="692"/>
          </a:xfrm>
        </p:grpSpPr>
        <p:sp>
          <p:nvSpPr>
            <p:cNvPr id="13387" name="Text Box 79"/>
            <p:cNvSpPr txBox="1">
              <a:spLocks noChangeArrowheads="1"/>
            </p:cNvSpPr>
            <p:nvPr/>
          </p:nvSpPr>
          <p:spPr bwMode="auto">
            <a:xfrm>
              <a:off x="2784" y="1680"/>
              <a:ext cx="624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1600" b="1">
                  <a:solidFill>
                    <a:schemeClr val="tx2"/>
                  </a:solidFill>
                  <a:latin typeface="Times New Roman" pitchFamily="18" charset="0"/>
                </a:rPr>
                <a:t>Q-switch Lasers</a:t>
              </a:r>
            </a:p>
          </p:txBody>
        </p:sp>
        <p:sp>
          <p:nvSpPr>
            <p:cNvPr id="13388" name="Oval 70"/>
            <p:cNvSpPr>
              <a:spLocks noChangeArrowheads="1"/>
            </p:cNvSpPr>
            <p:nvPr/>
          </p:nvSpPr>
          <p:spPr bwMode="auto">
            <a:xfrm rot="2483407">
              <a:off x="2591" y="1335"/>
              <a:ext cx="385" cy="327"/>
            </a:xfrm>
            <a:prstGeom prst="ellipse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2200"/>
            </a:p>
          </p:txBody>
        </p:sp>
        <p:sp>
          <p:nvSpPr>
            <p:cNvPr id="13389" name="Oval 71"/>
            <p:cNvSpPr>
              <a:spLocks noChangeArrowheads="1"/>
            </p:cNvSpPr>
            <p:nvPr/>
          </p:nvSpPr>
          <p:spPr bwMode="auto">
            <a:xfrm rot="2355351">
              <a:off x="2911" y="1324"/>
              <a:ext cx="385" cy="327"/>
            </a:xfrm>
            <a:prstGeom prst="ellipse">
              <a:avLst/>
            </a:prstGeom>
            <a:solidFill>
              <a:srgbClr val="99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2200"/>
            </a:p>
          </p:txBody>
        </p:sp>
      </p:grpSp>
      <p:sp>
        <p:nvSpPr>
          <p:cNvPr id="13371" name="Line 42"/>
          <p:cNvSpPr>
            <a:spLocks noChangeShapeType="1"/>
          </p:cNvSpPr>
          <p:nvPr/>
        </p:nvSpPr>
        <p:spPr bwMode="auto">
          <a:xfrm>
            <a:off x="6818313" y="1219200"/>
            <a:ext cx="1411287" cy="1100138"/>
          </a:xfrm>
          <a:prstGeom prst="line">
            <a:avLst/>
          </a:prstGeom>
          <a:noFill/>
          <a:ln w="127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72" name="Text Box 55"/>
          <p:cNvSpPr txBox="1">
            <a:spLocks noChangeArrowheads="1"/>
          </p:cNvSpPr>
          <p:nvPr/>
        </p:nvSpPr>
        <p:spPr bwMode="auto">
          <a:xfrm>
            <a:off x="7086600" y="1219200"/>
            <a:ext cx="762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1400" b="1">
                <a:solidFill>
                  <a:srgbClr val="9900CC"/>
                </a:solidFill>
                <a:latin typeface="Times New Roman" pitchFamily="18" charset="0"/>
              </a:rPr>
              <a:t>1 GW</a:t>
            </a:r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5549900" y="4578350"/>
            <a:ext cx="2832100" cy="984250"/>
            <a:chOff x="3456" y="2837"/>
            <a:chExt cx="1784" cy="620"/>
          </a:xfrm>
        </p:grpSpPr>
        <p:sp>
          <p:nvSpPr>
            <p:cNvPr id="13385" name="Text Box 83"/>
            <p:cNvSpPr txBox="1">
              <a:spLocks noChangeArrowheads="1"/>
            </p:cNvSpPr>
            <p:nvPr/>
          </p:nvSpPr>
          <p:spPr bwMode="auto">
            <a:xfrm>
              <a:off x="3456" y="3120"/>
              <a:ext cx="912" cy="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1600" b="1">
                  <a:solidFill>
                    <a:srgbClr val="0000CC"/>
                  </a:solidFill>
                  <a:latin typeface="Times New Roman" pitchFamily="18" charset="0"/>
                </a:rPr>
                <a:t>Mode-Lock Lasers</a:t>
              </a:r>
            </a:p>
          </p:txBody>
        </p:sp>
        <p:sp>
          <p:nvSpPr>
            <p:cNvPr id="13386" name="Oval 47"/>
            <p:cNvSpPr>
              <a:spLocks noChangeArrowheads="1"/>
            </p:cNvSpPr>
            <p:nvPr/>
          </p:nvSpPr>
          <p:spPr bwMode="auto">
            <a:xfrm rot="2312842">
              <a:off x="3800" y="2837"/>
              <a:ext cx="1440" cy="327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285750" indent="-285750" algn="ctr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endParaRPr lang="en-US" sz="2200"/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1905000" y="1524000"/>
            <a:ext cx="2362200" cy="990600"/>
            <a:chOff x="1200" y="960"/>
            <a:chExt cx="1488" cy="624"/>
          </a:xfrm>
        </p:grpSpPr>
        <p:sp>
          <p:nvSpPr>
            <p:cNvPr id="13378" name="Text Box 83"/>
            <p:cNvSpPr txBox="1">
              <a:spLocks noChangeArrowheads="1"/>
            </p:cNvSpPr>
            <p:nvPr/>
          </p:nvSpPr>
          <p:spPr bwMode="auto">
            <a:xfrm>
              <a:off x="1440" y="1248"/>
              <a:ext cx="624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</a:pPr>
              <a:r>
                <a:rPr lang="en-US" sz="1600" b="1">
                  <a:latin typeface="Times New Roman" pitchFamily="18" charset="0"/>
                </a:rPr>
                <a:t>CPA Lasers</a:t>
              </a:r>
            </a:p>
          </p:txBody>
        </p:sp>
        <p:sp>
          <p:nvSpPr>
            <p:cNvPr id="13379" name="Rectangle 69"/>
            <p:cNvSpPr>
              <a:spLocks noChangeArrowheads="1"/>
            </p:cNvSpPr>
            <p:nvPr/>
          </p:nvSpPr>
          <p:spPr bwMode="auto">
            <a:xfrm>
              <a:off x="1200" y="960"/>
              <a:ext cx="48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0" name="Rectangle 70"/>
            <p:cNvSpPr>
              <a:spLocks noChangeArrowheads="1"/>
            </p:cNvSpPr>
            <p:nvPr/>
          </p:nvSpPr>
          <p:spPr bwMode="auto">
            <a:xfrm>
              <a:off x="1584" y="960"/>
              <a:ext cx="48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1" name="Rectangle 71"/>
            <p:cNvSpPr>
              <a:spLocks noChangeArrowheads="1"/>
            </p:cNvSpPr>
            <p:nvPr/>
          </p:nvSpPr>
          <p:spPr bwMode="auto">
            <a:xfrm>
              <a:off x="1824" y="1056"/>
              <a:ext cx="48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2" name="Rectangle 72"/>
            <p:cNvSpPr>
              <a:spLocks noChangeArrowheads="1"/>
            </p:cNvSpPr>
            <p:nvPr/>
          </p:nvSpPr>
          <p:spPr bwMode="auto">
            <a:xfrm>
              <a:off x="2544" y="960"/>
              <a:ext cx="48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3" name="Rectangle 73"/>
            <p:cNvSpPr>
              <a:spLocks noChangeArrowheads="1"/>
            </p:cNvSpPr>
            <p:nvPr/>
          </p:nvSpPr>
          <p:spPr bwMode="auto">
            <a:xfrm>
              <a:off x="2064" y="1104"/>
              <a:ext cx="48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4" name="Rectangle 74"/>
            <p:cNvSpPr>
              <a:spLocks noChangeArrowheads="1"/>
            </p:cNvSpPr>
            <p:nvPr/>
          </p:nvSpPr>
          <p:spPr bwMode="auto">
            <a:xfrm>
              <a:off x="2640" y="1152"/>
              <a:ext cx="48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67575" y="3387725"/>
            <a:ext cx="962025" cy="1065043"/>
            <a:chOff x="7267575" y="3387725"/>
            <a:chExt cx="962025" cy="1065043"/>
          </a:xfrm>
        </p:grpSpPr>
        <p:grpSp>
          <p:nvGrpSpPr>
            <p:cNvPr id="9" name="Group 8"/>
            <p:cNvGrpSpPr/>
            <p:nvPr/>
          </p:nvGrpSpPr>
          <p:grpSpPr>
            <a:xfrm>
              <a:off x="7267575" y="3387725"/>
              <a:ext cx="962025" cy="1065043"/>
              <a:chOff x="7267575" y="3387725"/>
              <a:chExt cx="962025" cy="1065043"/>
            </a:xfrm>
          </p:grpSpPr>
          <p:sp>
            <p:nvSpPr>
              <p:cNvPr id="13376" name="Text Box 51"/>
              <p:cNvSpPr txBox="1">
                <a:spLocks noChangeArrowheads="1"/>
              </p:cNvSpPr>
              <p:nvPr/>
            </p:nvSpPr>
            <p:spPr bwMode="auto">
              <a:xfrm>
                <a:off x="7267575" y="3387725"/>
                <a:ext cx="962025" cy="42227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Bef>
                    <a:spcPct val="50000"/>
                  </a:spcBef>
                  <a:buClr>
                    <a:srgbClr val="A50021"/>
                  </a:buClr>
                  <a:buSzPct val="120000"/>
                </a:pPr>
                <a:r>
                  <a:rPr lang="en-US" sz="1200" b="1" dirty="0">
                    <a:solidFill>
                      <a:srgbClr val="FF0066"/>
                    </a:solidFill>
                    <a:latin typeface="Times New Roman" pitchFamily="18" charset="0"/>
                  </a:rPr>
                  <a:t>SNS Laser Stripping</a:t>
                </a:r>
              </a:p>
            </p:txBody>
          </p:sp>
          <p:sp>
            <p:nvSpPr>
              <p:cNvPr id="47" name="Oval 78"/>
              <p:cNvSpPr>
                <a:spLocks noChangeArrowheads="1"/>
              </p:cNvSpPr>
              <p:nvPr/>
            </p:nvSpPr>
            <p:spPr bwMode="auto">
              <a:xfrm>
                <a:off x="8001000" y="3886200"/>
                <a:ext cx="152400" cy="171450"/>
              </a:xfrm>
              <a:prstGeom prst="ellipse">
                <a:avLst/>
              </a:pr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78"/>
              <p:cNvSpPr>
                <a:spLocks noChangeArrowheads="1"/>
              </p:cNvSpPr>
              <p:nvPr/>
            </p:nvSpPr>
            <p:spPr bwMode="auto">
              <a:xfrm>
                <a:off x="8001000" y="4281318"/>
                <a:ext cx="152400" cy="171450"/>
              </a:xfrm>
              <a:prstGeom prst="ellipse">
                <a:avLst/>
              </a:pr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8077200" y="4068408"/>
              <a:ext cx="0" cy="2016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9233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3886200" y="2438400"/>
            <a:ext cx="1919287" cy="1271064"/>
            <a:chOff x="3886200" y="2438400"/>
            <a:chExt cx="1919287" cy="1271064"/>
          </a:xfrm>
        </p:grpSpPr>
        <p:sp>
          <p:nvSpPr>
            <p:cNvPr id="59" name="Rectangle 58"/>
            <p:cNvSpPr/>
            <p:nvPr/>
          </p:nvSpPr>
          <p:spPr>
            <a:xfrm>
              <a:off x="3929232" y="2438400"/>
              <a:ext cx="1828800" cy="12192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886200" y="2459916"/>
              <a:ext cx="1919287" cy="1174750"/>
              <a:chOff x="3943350" y="2406126"/>
              <a:chExt cx="1919287" cy="1174750"/>
            </a:xfrm>
            <a:solidFill>
              <a:srgbClr val="FFFFCC"/>
            </a:solidFill>
          </p:grpSpPr>
          <p:grpSp>
            <p:nvGrpSpPr>
              <p:cNvPr id="47" name="Group 15"/>
              <p:cNvGrpSpPr>
                <a:grpSpLocks/>
              </p:cNvGrpSpPr>
              <p:nvPr/>
            </p:nvGrpSpPr>
            <p:grpSpPr bwMode="auto">
              <a:xfrm>
                <a:off x="3943350" y="2406126"/>
                <a:ext cx="323850" cy="1174750"/>
                <a:chOff x="1040" y="2256"/>
                <a:chExt cx="204" cy="404"/>
              </a:xfrm>
              <a:grpFill/>
            </p:grpSpPr>
            <p:sp>
              <p:nvSpPr>
                <p:cNvPr id="54" name="Rectangle 16"/>
                <p:cNvSpPr>
                  <a:spLocks noChangeArrowheads="1"/>
                </p:cNvSpPr>
                <p:nvPr/>
              </p:nvSpPr>
              <p:spPr bwMode="auto">
                <a:xfrm>
                  <a:off x="1040" y="2260"/>
                  <a:ext cx="128" cy="400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5" name="Group 17"/>
                <p:cNvGrpSpPr>
                  <a:grpSpLocks/>
                </p:cNvGrpSpPr>
                <p:nvPr/>
              </p:nvGrpSpPr>
              <p:grpSpPr bwMode="auto">
                <a:xfrm rot="-5400000">
                  <a:off x="970" y="2386"/>
                  <a:ext cx="403" cy="144"/>
                  <a:chOff x="1632" y="672"/>
                  <a:chExt cx="2496" cy="576"/>
                </a:xfrm>
                <a:grpFill/>
              </p:grpSpPr>
              <p:sp>
                <p:nvSpPr>
                  <p:cNvPr id="56" name="Arc 18"/>
                  <p:cNvSpPr>
                    <a:spLocks/>
                  </p:cNvSpPr>
                  <p:nvPr/>
                </p:nvSpPr>
                <p:spPr bwMode="auto">
                  <a:xfrm>
                    <a:off x="2880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Arc 19"/>
                  <p:cNvSpPr>
                    <a:spLocks/>
                  </p:cNvSpPr>
                  <p:nvPr/>
                </p:nvSpPr>
                <p:spPr bwMode="auto">
                  <a:xfrm flipH="1">
                    <a:off x="1632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8" name="Group 20"/>
              <p:cNvGrpSpPr>
                <a:grpSpLocks/>
              </p:cNvGrpSpPr>
              <p:nvPr/>
            </p:nvGrpSpPr>
            <p:grpSpPr bwMode="auto">
              <a:xfrm flipH="1">
                <a:off x="5538787" y="2406126"/>
                <a:ext cx="323850" cy="1174750"/>
                <a:chOff x="1040" y="2256"/>
                <a:chExt cx="204" cy="404"/>
              </a:xfrm>
              <a:grpFill/>
            </p:grpSpPr>
            <p:sp>
              <p:nvSpPr>
                <p:cNvPr id="50" name="Rectangle 21"/>
                <p:cNvSpPr>
                  <a:spLocks noChangeArrowheads="1"/>
                </p:cNvSpPr>
                <p:nvPr/>
              </p:nvSpPr>
              <p:spPr bwMode="auto">
                <a:xfrm>
                  <a:off x="1040" y="2260"/>
                  <a:ext cx="128" cy="400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1" name="Group 22"/>
                <p:cNvGrpSpPr>
                  <a:grpSpLocks/>
                </p:cNvGrpSpPr>
                <p:nvPr/>
              </p:nvGrpSpPr>
              <p:grpSpPr bwMode="auto">
                <a:xfrm rot="-5400000">
                  <a:off x="970" y="2386"/>
                  <a:ext cx="403" cy="144"/>
                  <a:chOff x="1632" y="672"/>
                  <a:chExt cx="2496" cy="576"/>
                </a:xfrm>
                <a:grpFill/>
              </p:grpSpPr>
              <p:sp>
                <p:nvSpPr>
                  <p:cNvPr id="52" name="Arc 23"/>
                  <p:cNvSpPr>
                    <a:spLocks/>
                  </p:cNvSpPr>
                  <p:nvPr/>
                </p:nvSpPr>
                <p:spPr bwMode="auto">
                  <a:xfrm>
                    <a:off x="2880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Arc 24"/>
                  <p:cNvSpPr>
                    <a:spLocks/>
                  </p:cNvSpPr>
                  <p:nvPr/>
                </p:nvSpPr>
                <p:spPr bwMode="auto">
                  <a:xfrm flipH="1">
                    <a:off x="1632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49" name="Rectangle 27"/>
            <p:cNvSpPr>
              <a:spLocks noChangeArrowheads="1"/>
            </p:cNvSpPr>
            <p:nvPr/>
          </p:nvSpPr>
          <p:spPr bwMode="auto">
            <a:xfrm>
              <a:off x="3962400" y="3434826"/>
              <a:ext cx="2222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en-US" sz="1200"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.</a:t>
              </a:r>
              <a:endParaRPr lang="en-US" sz="1800">
                <a:ea typeface="MS Mincho" pitchFamily="49" charset="-128"/>
                <a:cs typeface="Times New Roman" pitchFamily="18" charset="0"/>
              </a:endParaRPr>
            </a:p>
          </p:txBody>
        </p:sp>
      </p:grp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" y="76200"/>
            <a:ext cx="6934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sz="3000" dirty="0">
                <a:solidFill>
                  <a:srgbClr val="006C3A"/>
                </a:solidFill>
                <a:latin typeface="Arial Black" pitchFamily="34" charset="0"/>
              </a:rPr>
              <a:t>Negligible Photon Loss in Laser-Ion Beam Interaction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1752600" y="990600"/>
            <a:ext cx="4114800" cy="2774950"/>
            <a:chOff x="1104" y="624"/>
            <a:chExt cx="2592" cy="1748"/>
          </a:xfrm>
        </p:grpSpPr>
        <p:sp>
          <p:nvSpPr>
            <p:cNvPr id="16391" name="Text Box 4"/>
            <p:cNvSpPr txBox="1">
              <a:spLocks noChangeArrowheads="1"/>
            </p:cNvSpPr>
            <p:nvPr/>
          </p:nvSpPr>
          <p:spPr bwMode="auto">
            <a:xfrm rot="-2776053">
              <a:off x="2551" y="905"/>
              <a:ext cx="96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dirty="0">
                  <a:latin typeface="Times New Roman" pitchFamily="18" charset="0"/>
                  <a:ea typeface="MS PGothic" pitchFamily="34" charset="-128"/>
                </a:rPr>
                <a:t>H</a:t>
              </a:r>
              <a:r>
                <a:rPr lang="en-US" altLang="ja-JP" baseline="30000" dirty="0">
                  <a:latin typeface="Times New Roman" pitchFamily="18" charset="0"/>
                  <a:ea typeface="MS PGothic" pitchFamily="34" charset="-128"/>
                </a:rPr>
                <a:t>-</a:t>
              </a:r>
              <a:r>
                <a:rPr lang="en-US" altLang="ja-JP" dirty="0">
                  <a:latin typeface="Times New Roman" pitchFamily="18" charset="0"/>
                  <a:ea typeface="MS PGothic" pitchFamily="34" charset="-128"/>
                </a:rPr>
                <a:t> beam       </a:t>
              </a:r>
              <a:r>
                <a:rPr lang="en-US" altLang="ja-JP" dirty="0" smtClean="0">
                  <a:latin typeface="Times New Roman" pitchFamily="18" charset="0"/>
                  <a:ea typeface="MS PGothic" pitchFamily="34" charset="-128"/>
                </a:rPr>
                <a:t>30 </a:t>
              </a:r>
              <a:r>
                <a:rPr lang="en-US" altLang="ja-JP" dirty="0">
                  <a:latin typeface="Times New Roman" pitchFamily="18" charset="0"/>
                  <a:ea typeface="MS PGothic" pitchFamily="34" charset="-128"/>
                </a:rPr>
                <a:t>mA, </a:t>
              </a:r>
              <a:r>
                <a:rPr lang="en-US" altLang="ja-JP" dirty="0" smtClean="0">
                  <a:latin typeface="Times New Roman" pitchFamily="18" charset="0"/>
                  <a:ea typeface="MS PGothic" pitchFamily="34" charset="-128"/>
                </a:rPr>
                <a:t>50 </a:t>
              </a:r>
              <a:r>
                <a:rPr lang="en-US" altLang="ja-JP" dirty="0" err="1">
                  <a:latin typeface="Times New Roman" pitchFamily="18" charset="0"/>
                  <a:ea typeface="MS PGothic" pitchFamily="34" charset="-128"/>
                </a:rPr>
                <a:t>ps</a:t>
              </a:r>
              <a:endParaRPr lang="en-US" altLang="ja-JP" dirty="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6392" name="Line 5"/>
            <p:cNvSpPr>
              <a:spLocks noChangeShapeType="1"/>
            </p:cNvSpPr>
            <p:nvPr/>
          </p:nvSpPr>
          <p:spPr bwMode="auto">
            <a:xfrm flipH="1">
              <a:off x="3072" y="1200"/>
              <a:ext cx="624" cy="62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393" name="Group 6"/>
            <p:cNvGrpSpPr>
              <a:grpSpLocks/>
            </p:cNvGrpSpPr>
            <p:nvPr/>
          </p:nvGrpSpPr>
          <p:grpSpPr bwMode="auto">
            <a:xfrm rot="18996990" flipH="1">
              <a:off x="3096" y="1248"/>
              <a:ext cx="360" cy="244"/>
              <a:chOff x="3120" y="2400"/>
              <a:chExt cx="672" cy="432"/>
            </a:xfrm>
          </p:grpSpPr>
          <p:grpSp>
            <p:nvGrpSpPr>
              <p:cNvPr id="16417" name="Group 7"/>
              <p:cNvGrpSpPr>
                <a:grpSpLocks/>
              </p:cNvGrpSpPr>
              <p:nvPr/>
            </p:nvGrpSpPr>
            <p:grpSpPr bwMode="auto">
              <a:xfrm>
                <a:off x="3120" y="2400"/>
                <a:ext cx="96" cy="432"/>
                <a:chOff x="864" y="1824"/>
                <a:chExt cx="288" cy="720"/>
              </a:xfrm>
            </p:grpSpPr>
            <p:sp>
              <p:nvSpPr>
                <p:cNvPr id="16424" name="Arc 8"/>
                <p:cNvSpPr>
                  <a:spLocks/>
                </p:cNvSpPr>
                <p:nvPr/>
              </p:nvSpPr>
              <p:spPr bwMode="auto">
                <a:xfrm flipH="1">
                  <a:off x="864" y="1824"/>
                  <a:ext cx="144" cy="72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5" name="Arc 9"/>
                <p:cNvSpPr>
                  <a:spLocks/>
                </p:cNvSpPr>
                <p:nvPr/>
              </p:nvSpPr>
              <p:spPr bwMode="auto">
                <a:xfrm>
                  <a:off x="1008" y="1824"/>
                  <a:ext cx="144" cy="72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18" name="Group 10"/>
              <p:cNvGrpSpPr>
                <a:grpSpLocks/>
              </p:cNvGrpSpPr>
              <p:nvPr/>
            </p:nvGrpSpPr>
            <p:grpSpPr bwMode="auto">
              <a:xfrm>
                <a:off x="3408" y="2400"/>
                <a:ext cx="96" cy="432"/>
                <a:chOff x="864" y="1824"/>
                <a:chExt cx="288" cy="720"/>
              </a:xfrm>
            </p:grpSpPr>
            <p:sp>
              <p:nvSpPr>
                <p:cNvPr id="16422" name="Arc 11"/>
                <p:cNvSpPr>
                  <a:spLocks/>
                </p:cNvSpPr>
                <p:nvPr/>
              </p:nvSpPr>
              <p:spPr bwMode="auto">
                <a:xfrm flipH="1">
                  <a:off x="864" y="1824"/>
                  <a:ext cx="144" cy="72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3" name="Arc 12"/>
                <p:cNvSpPr>
                  <a:spLocks/>
                </p:cNvSpPr>
                <p:nvPr/>
              </p:nvSpPr>
              <p:spPr bwMode="auto">
                <a:xfrm>
                  <a:off x="1008" y="1824"/>
                  <a:ext cx="144" cy="72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19" name="Group 13"/>
              <p:cNvGrpSpPr>
                <a:grpSpLocks/>
              </p:cNvGrpSpPr>
              <p:nvPr/>
            </p:nvGrpSpPr>
            <p:grpSpPr bwMode="auto">
              <a:xfrm>
                <a:off x="3696" y="2400"/>
                <a:ext cx="96" cy="432"/>
                <a:chOff x="864" y="1824"/>
                <a:chExt cx="288" cy="720"/>
              </a:xfrm>
            </p:grpSpPr>
            <p:sp>
              <p:nvSpPr>
                <p:cNvPr id="16420" name="Arc 14"/>
                <p:cNvSpPr>
                  <a:spLocks/>
                </p:cNvSpPr>
                <p:nvPr/>
              </p:nvSpPr>
              <p:spPr bwMode="auto">
                <a:xfrm flipH="1">
                  <a:off x="864" y="1824"/>
                  <a:ext cx="144" cy="72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1" name="Arc 15"/>
                <p:cNvSpPr>
                  <a:spLocks/>
                </p:cNvSpPr>
                <p:nvPr/>
              </p:nvSpPr>
              <p:spPr bwMode="auto">
                <a:xfrm>
                  <a:off x="1008" y="1824"/>
                  <a:ext cx="144" cy="72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394" name="Line 16"/>
            <p:cNvSpPr>
              <a:spLocks noChangeShapeType="1"/>
            </p:cNvSpPr>
            <p:nvPr/>
          </p:nvSpPr>
          <p:spPr bwMode="auto">
            <a:xfrm>
              <a:off x="1104" y="1917"/>
              <a:ext cx="1754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1296" y="1968"/>
              <a:ext cx="13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</a:rPr>
                <a:t>laser pulse                 1 MW, </a:t>
              </a:r>
              <a:r>
                <a:rPr lang="en-US" dirty="0" smtClean="0">
                  <a:latin typeface="Times New Roman" pitchFamily="18" charset="0"/>
                </a:rPr>
                <a:t>50 </a:t>
              </a:r>
              <a:r>
                <a:rPr lang="en-US" dirty="0" err="1">
                  <a:latin typeface="Times New Roman" pitchFamily="18" charset="0"/>
                </a:rPr>
                <a:t>ps</a:t>
              </a:r>
              <a:r>
                <a:rPr lang="en-US" dirty="0">
                  <a:latin typeface="Times New Roman" pitchFamily="18" charset="0"/>
                </a:rPr>
                <a:t>, 355 nm</a:t>
              </a:r>
            </a:p>
          </p:txBody>
        </p:sp>
        <p:grpSp>
          <p:nvGrpSpPr>
            <p:cNvPr id="16396" name="Group 18"/>
            <p:cNvGrpSpPr>
              <a:grpSpLocks/>
            </p:cNvGrpSpPr>
            <p:nvPr/>
          </p:nvGrpSpPr>
          <p:grpSpPr bwMode="auto">
            <a:xfrm>
              <a:off x="1728" y="1632"/>
              <a:ext cx="144" cy="288"/>
              <a:chOff x="1058" y="2736"/>
              <a:chExt cx="284" cy="384"/>
            </a:xfrm>
          </p:grpSpPr>
          <p:grpSp>
            <p:nvGrpSpPr>
              <p:cNvPr id="16411" name="Group 19"/>
              <p:cNvGrpSpPr>
                <a:grpSpLocks/>
              </p:cNvGrpSpPr>
              <p:nvPr/>
            </p:nvGrpSpPr>
            <p:grpSpPr bwMode="auto">
              <a:xfrm>
                <a:off x="1200" y="2736"/>
                <a:ext cx="142" cy="384"/>
                <a:chOff x="1200" y="2736"/>
                <a:chExt cx="142" cy="384"/>
              </a:xfrm>
            </p:grpSpPr>
            <p:sp>
              <p:nvSpPr>
                <p:cNvPr id="16415" name="Arc 20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0 w 18361"/>
                    <a:gd name="T3" fmla="*/ 0 h 21600"/>
                    <a:gd name="T4" fmla="*/ 0 w 1836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6" name="Arc 21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0 w 22070"/>
                    <a:gd name="T3" fmla="*/ 0 h 21600"/>
                    <a:gd name="T4" fmla="*/ 0 w 2207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12" name="Group 22"/>
              <p:cNvGrpSpPr>
                <a:grpSpLocks/>
              </p:cNvGrpSpPr>
              <p:nvPr/>
            </p:nvGrpSpPr>
            <p:grpSpPr bwMode="auto">
              <a:xfrm flipH="1">
                <a:off x="1058" y="2736"/>
                <a:ext cx="142" cy="384"/>
                <a:chOff x="1200" y="2736"/>
                <a:chExt cx="142" cy="384"/>
              </a:xfrm>
            </p:grpSpPr>
            <p:sp>
              <p:nvSpPr>
                <p:cNvPr id="16413" name="Arc 23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0 w 18361"/>
                    <a:gd name="T3" fmla="*/ 0 h 21600"/>
                    <a:gd name="T4" fmla="*/ 0 w 1836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4" name="Arc 24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0 w 22070"/>
                    <a:gd name="T3" fmla="*/ 0 h 21600"/>
                    <a:gd name="T4" fmla="*/ 0 w 2207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397" name="Group 25"/>
            <p:cNvGrpSpPr>
              <a:grpSpLocks/>
            </p:cNvGrpSpPr>
            <p:nvPr/>
          </p:nvGrpSpPr>
          <p:grpSpPr bwMode="auto">
            <a:xfrm>
              <a:off x="1920" y="1632"/>
              <a:ext cx="144" cy="288"/>
              <a:chOff x="1058" y="2736"/>
              <a:chExt cx="284" cy="384"/>
            </a:xfrm>
          </p:grpSpPr>
          <p:grpSp>
            <p:nvGrpSpPr>
              <p:cNvPr id="16405" name="Group 26"/>
              <p:cNvGrpSpPr>
                <a:grpSpLocks/>
              </p:cNvGrpSpPr>
              <p:nvPr/>
            </p:nvGrpSpPr>
            <p:grpSpPr bwMode="auto">
              <a:xfrm>
                <a:off x="1200" y="2736"/>
                <a:ext cx="142" cy="384"/>
                <a:chOff x="1200" y="2736"/>
                <a:chExt cx="142" cy="384"/>
              </a:xfrm>
            </p:grpSpPr>
            <p:sp>
              <p:nvSpPr>
                <p:cNvPr id="16409" name="Arc 27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0 w 18361"/>
                    <a:gd name="T3" fmla="*/ 0 h 21600"/>
                    <a:gd name="T4" fmla="*/ 0 w 1836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0" name="Arc 28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0 w 22070"/>
                    <a:gd name="T3" fmla="*/ 0 h 21600"/>
                    <a:gd name="T4" fmla="*/ 0 w 2207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06" name="Group 29"/>
              <p:cNvGrpSpPr>
                <a:grpSpLocks/>
              </p:cNvGrpSpPr>
              <p:nvPr/>
            </p:nvGrpSpPr>
            <p:grpSpPr bwMode="auto">
              <a:xfrm flipH="1">
                <a:off x="1058" y="2736"/>
                <a:ext cx="142" cy="384"/>
                <a:chOff x="1200" y="2736"/>
                <a:chExt cx="142" cy="384"/>
              </a:xfrm>
            </p:grpSpPr>
            <p:sp>
              <p:nvSpPr>
                <p:cNvPr id="16407" name="Arc 30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0 w 18361"/>
                    <a:gd name="T3" fmla="*/ 0 h 21600"/>
                    <a:gd name="T4" fmla="*/ 0 w 1836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8" name="Arc 31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0 w 22070"/>
                    <a:gd name="T3" fmla="*/ 0 h 21600"/>
                    <a:gd name="T4" fmla="*/ 0 w 2207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398" name="Group 32"/>
            <p:cNvGrpSpPr>
              <a:grpSpLocks/>
            </p:cNvGrpSpPr>
            <p:nvPr/>
          </p:nvGrpSpPr>
          <p:grpSpPr bwMode="auto">
            <a:xfrm>
              <a:off x="2112" y="1632"/>
              <a:ext cx="144" cy="288"/>
              <a:chOff x="1058" y="2736"/>
              <a:chExt cx="284" cy="384"/>
            </a:xfrm>
          </p:grpSpPr>
          <p:grpSp>
            <p:nvGrpSpPr>
              <p:cNvPr id="16399" name="Group 33"/>
              <p:cNvGrpSpPr>
                <a:grpSpLocks/>
              </p:cNvGrpSpPr>
              <p:nvPr/>
            </p:nvGrpSpPr>
            <p:grpSpPr bwMode="auto">
              <a:xfrm>
                <a:off x="1200" y="2736"/>
                <a:ext cx="142" cy="384"/>
                <a:chOff x="1200" y="2736"/>
                <a:chExt cx="142" cy="384"/>
              </a:xfrm>
            </p:grpSpPr>
            <p:sp>
              <p:nvSpPr>
                <p:cNvPr id="16403" name="Arc 34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0 w 18361"/>
                    <a:gd name="T3" fmla="*/ 0 h 21600"/>
                    <a:gd name="T4" fmla="*/ 0 w 1836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4" name="Arc 35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0 w 22070"/>
                    <a:gd name="T3" fmla="*/ 0 h 21600"/>
                    <a:gd name="T4" fmla="*/ 0 w 2207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00" name="Group 36"/>
              <p:cNvGrpSpPr>
                <a:grpSpLocks/>
              </p:cNvGrpSpPr>
              <p:nvPr/>
            </p:nvGrpSpPr>
            <p:grpSpPr bwMode="auto">
              <a:xfrm flipH="1">
                <a:off x="1058" y="2736"/>
                <a:ext cx="142" cy="384"/>
                <a:chOff x="1200" y="2736"/>
                <a:chExt cx="142" cy="384"/>
              </a:xfrm>
            </p:grpSpPr>
            <p:sp>
              <p:nvSpPr>
                <p:cNvPr id="16401" name="Arc 37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0 w 18361"/>
                    <a:gd name="T3" fmla="*/ 0 h 21600"/>
                    <a:gd name="T4" fmla="*/ 0 w 18361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2" name="Arc 38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0 w 22070"/>
                    <a:gd name="T3" fmla="*/ 0 h 21600"/>
                    <a:gd name="T4" fmla="*/ 0 w 2207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2983" name="Text Box 39"/>
          <p:cNvSpPr txBox="1">
            <a:spLocks noChangeArrowheads="1"/>
          </p:cNvSpPr>
          <p:nvPr/>
        </p:nvSpPr>
        <p:spPr bwMode="auto">
          <a:xfrm>
            <a:off x="990600" y="4038600"/>
            <a:ext cx="6705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 dirty="0"/>
              <a:t>Number of electrons in single pulse: 	</a:t>
            </a:r>
            <a:r>
              <a:rPr lang="en-US" sz="2200" dirty="0" smtClean="0"/>
              <a:t>~ 10</a:t>
            </a:r>
            <a:r>
              <a:rPr lang="en-US" sz="2200" baseline="30000" dirty="0" smtClean="0"/>
              <a:t>7</a:t>
            </a:r>
            <a:endParaRPr lang="en-US" sz="2200" baseline="30000" dirty="0"/>
          </a:p>
        </p:txBody>
      </p:sp>
      <p:sp>
        <p:nvSpPr>
          <p:cNvPr id="82984" name="Text Box 40"/>
          <p:cNvSpPr txBox="1">
            <a:spLocks noChangeArrowheads="1"/>
          </p:cNvSpPr>
          <p:nvPr/>
        </p:nvSpPr>
        <p:spPr bwMode="auto">
          <a:xfrm>
            <a:off x="990600" y="5181600"/>
            <a:ext cx="7391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000" b="1" dirty="0">
                <a:solidFill>
                  <a:srgbClr val="0033CC"/>
                </a:solidFill>
              </a:rPr>
              <a:t>Very low photon loss occurred during the stripping process</a:t>
            </a:r>
            <a:r>
              <a:rPr lang="en-US" sz="2000" b="1" dirty="0" smtClean="0">
                <a:solidFill>
                  <a:srgbClr val="0033CC"/>
                </a:solidFill>
              </a:rPr>
              <a:t>. </a:t>
            </a:r>
            <a:r>
              <a:rPr lang="en-US" altLang="zh-CN" sz="2000" b="1" dirty="0" smtClean="0">
                <a:solidFill>
                  <a:srgbClr val="0033CC"/>
                </a:solidFill>
                <a:ea typeface="宋体" pitchFamily="2" charset="-122"/>
              </a:rPr>
              <a:t>Therefore</a:t>
            </a:r>
            <a:r>
              <a:rPr lang="en-US" altLang="zh-CN" sz="2000" b="1" dirty="0">
                <a:solidFill>
                  <a:srgbClr val="0033CC"/>
                </a:solidFill>
                <a:ea typeface="宋体" pitchFamily="2" charset="-122"/>
              </a:rPr>
              <a:t>, it is highly </a:t>
            </a:r>
            <a:r>
              <a:rPr lang="en-US" altLang="zh-CN" sz="2000" b="1" dirty="0" smtClean="0">
                <a:solidFill>
                  <a:srgbClr val="0033CC"/>
                </a:solidFill>
                <a:ea typeface="宋体" pitchFamily="2" charset="-122"/>
              </a:rPr>
              <a:t>desirable </a:t>
            </a:r>
            <a:r>
              <a:rPr lang="en-US" altLang="zh-CN" sz="2000" b="1" dirty="0">
                <a:solidFill>
                  <a:srgbClr val="0033CC"/>
                </a:solidFill>
                <a:ea typeface="宋体" pitchFamily="2" charset="-122"/>
              </a:rPr>
              <a:t>to recycle the laser power with an optical </a:t>
            </a:r>
            <a:r>
              <a:rPr lang="en-US" altLang="zh-CN" sz="2000" b="1" dirty="0" smtClean="0">
                <a:solidFill>
                  <a:srgbClr val="0033CC"/>
                </a:solidFill>
                <a:ea typeface="宋体" pitchFamily="2" charset="-122"/>
              </a:rPr>
              <a:t>cavity.</a:t>
            </a:r>
            <a:endParaRPr lang="en-US" sz="2000" b="1" dirty="0">
              <a:solidFill>
                <a:srgbClr val="0033CC"/>
              </a:solidFill>
              <a:ea typeface="宋体" pitchFamily="2" charset="-122"/>
            </a:endParaRPr>
          </a:p>
        </p:txBody>
      </p:sp>
      <p:sp>
        <p:nvSpPr>
          <p:cNvPr id="82985" name="Text Box 41"/>
          <p:cNvSpPr txBox="1">
            <a:spLocks noChangeArrowheads="1"/>
          </p:cNvSpPr>
          <p:nvPr/>
        </p:nvSpPr>
        <p:spPr bwMode="auto">
          <a:xfrm>
            <a:off x="990600" y="4572000"/>
            <a:ext cx="6705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sz="2200" dirty="0"/>
              <a:t>Number of photons in single pulse: 	</a:t>
            </a:r>
            <a:r>
              <a:rPr lang="en-US" sz="2200" dirty="0" smtClean="0"/>
              <a:t>~ 10</a:t>
            </a:r>
            <a:r>
              <a:rPr lang="en-US" sz="2200" baseline="30000" dirty="0" smtClean="0"/>
              <a:t>14</a:t>
            </a:r>
            <a:endParaRPr lang="en-US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27937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83" grpId="0"/>
      <p:bldP spid="82984" grpId="0"/>
      <p:bldP spid="829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762170" y="1287462"/>
            <a:ext cx="2000250" cy="1303338"/>
            <a:chOff x="5762170" y="1287462"/>
            <a:chExt cx="2000250" cy="1303338"/>
          </a:xfrm>
        </p:grpSpPr>
        <p:grpSp>
          <p:nvGrpSpPr>
            <p:cNvPr id="154" name="Group 14"/>
            <p:cNvGrpSpPr>
              <a:grpSpLocks/>
            </p:cNvGrpSpPr>
            <p:nvPr/>
          </p:nvGrpSpPr>
          <p:grpSpPr bwMode="auto">
            <a:xfrm>
              <a:off x="5762170" y="1287462"/>
              <a:ext cx="1900237" cy="1303338"/>
              <a:chOff x="3015" y="360"/>
              <a:chExt cx="1197" cy="821"/>
            </a:xfrm>
          </p:grpSpPr>
          <p:grpSp>
            <p:nvGrpSpPr>
              <p:cNvPr id="172" name="Group 15"/>
              <p:cNvGrpSpPr>
                <a:grpSpLocks/>
              </p:cNvGrpSpPr>
              <p:nvPr/>
            </p:nvGrpSpPr>
            <p:grpSpPr bwMode="auto">
              <a:xfrm>
                <a:off x="3060" y="360"/>
                <a:ext cx="204" cy="740"/>
                <a:chOff x="1040" y="2256"/>
                <a:chExt cx="204" cy="404"/>
              </a:xfrm>
            </p:grpSpPr>
            <p:sp>
              <p:nvSpPr>
                <p:cNvPr id="179" name="Rectangle 16"/>
                <p:cNvSpPr>
                  <a:spLocks noChangeArrowheads="1"/>
                </p:cNvSpPr>
                <p:nvPr/>
              </p:nvSpPr>
              <p:spPr bwMode="auto">
                <a:xfrm>
                  <a:off x="1040" y="2260"/>
                  <a:ext cx="128" cy="4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0" name="Group 17"/>
                <p:cNvGrpSpPr>
                  <a:grpSpLocks/>
                </p:cNvGrpSpPr>
                <p:nvPr/>
              </p:nvGrpSpPr>
              <p:grpSpPr bwMode="auto">
                <a:xfrm rot="-5400000">
                  <a:off x="970" y="2386"/>
                  <a:ext cx="403" cy="144"/>
                  <a:chOff x="1632" y="672"/>
                  <a:chExt cx="2496" cy="576"/>
                </a:xfrm>
              </p:grpSpPr>
              <p:sp>
                <p:nvSpPr>
                  <p:cNvPr id="181" name="Arc 18"/>
                  <p:cNvSpPr>
                    <a:spLocks/>
                  </p:cNvSpPr>
                  <p:nvPr/>
                </p:nvSpPr>
                <p:spPr bwMode="auto">
                  <a:xfrm>
                    <a:off x="2880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Arc 19"/>
                  <p:cNvSpPr>
                    <a:spLocks/>
                  </p:cNvSpPr>
                  <p:nvPr/>
                </p:nvSpPr>
                <p:spPr bwMode="auto">
                  <a:xfrm flipH="1">
                    <a:off x="1632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3" name="Group 20"/>
              <p:cNvGrpSpPr>
                <a:grpSpLocks/>
              </p:cNvGrpSpPr>
              <p:nvPr/>
            </p:nvGrpSpPr>
            <p:grpSpPr bwMode="auto">
              <a:xfrm flipH="1">
                <a:off x="4008" y="360"/>
                <a:ext cx="204" cy="740"/>
                <a:chOff x="1040" y="2256"/>
                <a:chExt cx="204" cy="404"/>
              </a:xfrm>
            </p:grpSpPr>
            <p:sp>
              <p:nvSpPr>
                <p:cNvPr id="17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40" y="2260"/>
                  <a:ext cx="128" cy="4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76" name="Group 22"/>
                <p:cNvGrpSpPr>
                  <a:grpSpLocks/>
                </p:cNvGrpSpPr>
                <p:nvPr/>
              </p:nvGrpSpPr>
              <p:grpSpPr bwMode="auto">
                <a:xfrm rot="-5400000">
                  <a:off x="970" y="2386"/>
                  <a:ext cx="403" cy="144"/>
                  <a:chOff x="1632" y="672"/>
                  <a:chExt cx="2496" cy="576"/>
                </a:xfrm>
              </p:grpSpPr>
              <p:sp>
                <p:nvSpPr>
                  <p:cNvPr id="177" name="Arc 23"/>
                  <p:cNvSpPr>
                    <a:spLocks/>
                  </p:cNvSpPr>
                  <p:nvPr/>
                </p:nvSpPr>
                <p:spPr bwMode="auto">
                  <a:xfrm>
                    <a:off x="2880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Arc 24"/>
                  <p:cNvSpPr>
                    <a:spLocks/>
                  </p:cNvSpPr>
                  <p:nvPr/>
                </p:nvSpPr>
                <p:spPr bwMode="auto">
                  <a:xfrm flipH="1">
                    <a:off x="1632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74" name="Rectangle 27"/>
              <p:cNvSpPr>
                <a:spLocks noChangeArrowheads="1"/>
              </p:cNvSpPr>
              <p:nvPr/>
            </p:nvSpPr>
            <p:spPr bwMode="auto">
              <a:xfrm>
                <a:off x="3015" y="1008"/>
                <a:ext cx="1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</a:pPr>
                <a:r>
                  <a:rPr lang="en-US" sz="1200">
                    <a:latin typeface="Times New Roman" pitchFamily="18" charset="0"/>
                    <a:ea typeface="MS Mincho" pitchFamily="49" charset="-128"/>
                    <a:cs typeface="Times New Roman" pitchFamily="18" charset="0"/>
                  </a:rPr>
                  <a:t>.</a:t>
                </a:r>
                <a:endParaRPr lang="en-US" sz="1800">
                  <a:ea typeface="MS Mincho" pitchFamily="49" charset="-128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681457" y="1293812"/>
              <a:ext cx="80963" cy="1174750"/>
              <a:chOff x="7681457" y="1293812"/>
              <a:chExt cx="80963" cy="1174750"/>
            </a:xfrm>
          </p:grpSpPr>
          <p:sp>
            <p:nvSpPr>
              <p:cNvPr id="158" name="Rectangle 60"/>
              <p:cNvSpPr>
                <a:spLocks noChangeArrowheads="1"/>
              </p:cNvSpPr>
              <p:nvPr/>
            </p:nvSpPr>
            <p:spPr bwMode="auto">
              <a:xfrm>
                <a:off x="7681457" y="1293812"/>
                <a:ext cx="80963" cy="1174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0" name="Rectangle 62"/>
              <p:cNvSpPr>
                <a:spLocks noChangeArrowheads="1"/>
              </p:cNvSpPr>
              <p:nvPr/>
            </p:nvSpPr>
            <p:spPr bwMode="auto">
              <a:xfrm>
                <a:off x="7681457" y="1300162"/>
                <a:ext cx="76200" cy="152400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71" name="Text Box 12"/>
          <p:cNvSpPr txBox="1">
            <a:spLocks noChangeArrowheads="1"/>
          </p:cNvSpPr>
          <p:nvPr/>
        </p:nvSpPr>
        <p:spPr bwMode="auto">
          <a:xfrm>
            <a:off x="5842000" y="914400"/>
            <a:ext cx="177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SzPct val="120000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en-US" sz="1600" dirty="0" smtClean="0">
                <a:latin typeface="Times New Roman" pitchFamily="18" charset="0"/>
              </a:rPr>
              <a:t>Doubly-Resonant Optical Cavity</a:t>
            </a:r>
            <a:endParaRPr lang="en-US" sz="1600" baseline="-25000" dirty="0">
              <a:latin typeface="Times New Roman" pitchFamily="18" charset="0"/>
            </a:endParaRP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 flipV="1">
            <a:off x="5220265" y="1687570"/>
            <a:ext cx="2895600" cy="373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17"/>
          <p:cNvSpPr>
            <a:spLocks noChangeShapeType="1"/>
          </p:cNvSpPr>
          <p:nvPr/>
        </p:nvSpPr>
        <p:spPr bwMode="auto">
          <a:xfrm>
            <a:off x="5163115" y="1689157"/>
            <a:ext cx="3028950" cy="390525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18"/>
          <p:cNvSpPr>
            <a:spLocks noChangeShapeType="1"/>
          </p:cNvSpPr>
          <p:nvPr/>
        </p:nvSpPr>
        <p:spPr bwMode="auto">
          <a:xfrm>
            <a:off x="5906065" y="1784407"/>
            <a:ext cx="1676400" cy="21590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19"/>
          <p:cNvSpPr>
            <a:spLocks noChangeShapeType="1"/>
          </p:cNvSpPr>
          <p:nvPr/>
        </p:nvSpPr>
        <p:spPr bwMode="auto">
          <a:xfrm flipV="1">
            <a:off x="5925115" y="1755832"/>
            <a:ext cx="167640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" name="Group 20"/>
          <p:cNvGrpSpPr>
            <a:grpSpLocks/>
          </p:cNvGrpSpPr>
          <p:nvPr/>
        </p:nvGrpSpPr>
        <p:grpSpPr bwMode="auto">
          <a:xfrm rot="20385360">
            <a:off x="4401115" y="2127307"/>
            <a:ext cx="1066800" cy="533400"/>
            <a:chOff x="1200" y="2502"/>
            <a:chExt cx="768" cy="474"/>
          </a:xfrm>
        </p:grpSpPr>
        <p:sp>
          <p:nvSpPr>
            <p:cNvPr id="82" name="Line 21"/>
            <p:cNvSpPr>
              <a:spLocks noChangeShapeType="1"/>
            </p:cNvSpPr>
            <p:nvPr/>
          </p:nvSpPr>
          <p:spPr bwMode="auto">
            <a:xfrm flipV="1">
              <a:off x="1200" y="2502"/>
              <a:ext cx="0" cy="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22"/>
            <p:cNvSpPr>
              <a:spLocks noChangeShapeType="1"/>
            </p:cNvSpPr>
            <p:nvPr/>
          </p:nvSpPr>
          <p:spPr bwMode="auto">
            <a:xfrm flipH="1">
              <a:off x="1200" y="2973"/>
              <a:ext cx="7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23"/>
            <p:cNvSpPr>
              <a:spLocks noChangeShapeType="1"/>
            </p:cNvSpPr>
            <p:nvPr/>
          </p:nvSpPr>
          <p:spPr bwMode="auto">
            <a:xfrm flipV="1">
              <a:off x="1296" y="2586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24"/>
            <p:cNvSpPr>
              <a:spLocks noChangeShapeType="1"/>
            </p:cNvSpPr>
            <p:nvPr/>
          </p:nvSpPr>
          <p:spPr bwMode="auto">
            <a:xfrm flipV="1">
              <a:off x="1344" y="2586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25"/>
            <p:cNvSpPr>
              <a:spLocks noChangeShapeType="1"/>
            </p:cNvSpPr>
            <p:nvPr/>
          </p:nvSpPr>
          <p:spPr bwMode="auto">
            <a:xfrm flipV="1">
              <a:off x="1392" y="2586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26"/>
            <p:cNvSpPr>
              <a:spLocks noChangeShapeType="1"/>
            </p:cNvSpPr>
            <p:nvPr/>
          </p:nvSpPr>
          <p:spPr bwMode="auto">
            <a:xfrm flipV="1">
              <a:off x="1440" y="2586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27"/>
            <p:cNvSpPr>
              <a:spLocks noChangeShapeType="1"/>
            </p:cNvSpPr>
            <p:nvPr/>
          </p:nvSpPr>
          <p:spPr bwMode="auto">
            <a:xfrm flipV="1">
              <a:off x="1488" y="2586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28"/>
            <p:cNvSpPr>
              <a:spLocks noChangeShapeType="1"/>
            </p:cNvSpPr>
            <p:nvPr/>
          </p:nvSpPr>
          <p:spPr bwMode="auto">
            <a:xfrm flipV="1">
              <a:off x="1536" y="2592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9"/>
            <p:cNvSpPr>
              <a:spLocks noChangeShapeType="1"/>
            </p:cNvSpPr>
            <p:nvPr/>
          </p:nvSpPr>
          <p:spPr bwMode="auto">
            <a:xfrm flipV="1">
              <a:off x="1584" y="2592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30"/>
            <p:cNvSpPr>
              <a:spLocks noChangeShapeType="1"/>
            </p:cNvSpPr>
            <p:nvPr/>
          </p:nvSpPr>
          <p:spPr bwMode="auto">
            <a:xfrm flipV="1">
              <a:off x="1632" y="2592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31"/>
            <p:cNvSpPr>
              <a:spLocks noChangeShapeType="1"/>
            </p:cNvSpPr>
            <p:nvPr/>
          </p:nvSpPr>
          <p:spPr bwMode="auto">
            <a:xfrm flipV="1">
              <a:off x="1680" y="2586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32"/>
            <p:cNvSpPr>
              <a:spLocks noChangeShapeType="1"/>
            </p:cNvSpPr>
            <p:nvPr/>
          </p:nvSpPr>
          <p:spPr bwMode="auto">
            <a:xfrm flipV="1">
              <a:off x="1728" y="2592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33"/>
            <p:cNvSpPr>
              <a:spLocks noChangeShapeType="1"/>
            </p:cNvSpPr>
            <p:nvPr/>
          </p:nvSpPr>
          <p:spPr bwMode="auto">
            <a:xfrm flipV="1">
              <a:off x="1776" y="2592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34"/>
            <p:cNvSpPr>
              <a:spLocks noChangeShapeType="1"/>
            </p:cNvSpPr>
            <p:nvPr/>
          </p:nvSpPr>
          <p:spPr bwMode="auto">
            <a:xfrm flipV="1">
              <a:off x="1824" y="2592"/>
              <a:ext cx="0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55563" y="758016"/>
            <a:ext cx="1066800" cy="775245"/>
            <a:chOff x="4555563" y="758016"/>
            <a:chExt cx="1066800" cy="775245"/>
          </a:xfrm>
        </p:grpSpPr>
        <p:sp>
          <p:nvSpPr>
            <p:cNvPr id="97" name="Line 36"/>
            <p:cNvSpPr>
              <a:spLocks noChangeShapeType="1"/>
            </p:cNvSpPr>
            <p:nvPr/>
          </p:nvSpPr>
          <p:spPr bwMode="auto">
            <a:xfrm rot="980572" flipV="1">
              <a:off x="4651267" y="758016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37"/>
            <p:cNvSpPr>
              <a:spLocks noChangeShapeType="1"/>
            </p:cNvSpPr>
            <p:nvPr/>
          </p:nvSpPr>
          <p:spPr bwMode="auto">
            <a:xfrm rot="980572" flipH="1">
              <a:off x="4555563" y="1427684"/>
              <a:ext cx="1066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38"/>
            <p:cNvSpPr>
              <a:spLocks noChangeShapeType="1"/>
            </p:cNvSpPr>
            <p:nvPr/>
          </p:nvSpPr>
          <p:spPr bwMode="auto">
            <a:xfrm rot="980572" flipV="1">
              <a:off x="4766721" y="888993"/>
              <a:ext cx="0" cy="43180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39"/>
            <p:cNvSpPr>
              <a:spLocks noChangeShapeType="1"/>
            </p:cNvSpPr>
            <p:nvPr/>
          </p:nvSpPr>
          <p:spPr bwMode="auto">
            <a:xfrm rot="980572" flipV="1">
              <a:off x="4830702" y="907754"/>
              <a:ext cx="0" cy="43180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40"/>
            <p:cNvSpPr>
              <a:spLocks noChangeShapeType="1"/>
            </p:cNvSpPr>
            <p:nvPr/>
          </p:nvSpPr>
          <p:spPr bwMode="auto">
            <a:xfrm rot="980572" flipV="1">
              <a:off x="4894683" y="926516"/>
              <a:ext cx="0" cy="43180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41"/>
            <p:cNvSpPr>
              <a:spLocks noChangeShapeType="1"/>
            </p:cNvSpPr>
            <p:nvPr/>
          </p:nvSpPr>
          <p:spPr bwMode="auto">
            <a:xfrm rot="980572" flipV="1">
              <a:off x="5340764" y="1063938"/>
              <a:ext cx="0" cy="43180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42"/>
            <p:cNvSpPr>
              <a:spLocks noChangeShapeType="1"/>
            </p:cNvSpPr>
            <p:nvPr/>
          </p:nvSpPr>
          <p:spPr bwMode="auto">
            <a:xfrm rot="980572" flipV="1">
              <a:off x="5404745" y="1082700"/>
              <a:ext cx="0" cy="43180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43"/>
            <p:cNvSpPr>
              <a:spLocks noChangeShapeType="1"/>
            </p:cNvSpPr>
            <p:nvPr/>
          </p:nvSpPr>
          <p:spPr bwMode="auto">
            <a:xfrm rot="980572" flipV="1">
              <a:off x="5468726" y="1101461"/>
              <a:ext cx="0" cy="43180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1854" y="846629"/>
            <a:ext cx="4191000" cy="3081338"/>
            <a:chOff x="4419600" y="500062"/>
            <a:chExt cx="4191000" cy="3081338"/>
          </a:xfrm>
        </p:grpSpPr>
        <p:sp>
          <p:nvSpPr>
            <p:cNvPr id="108" name="Text Box 12"/>
            <p:cNvSpPr txBox="1">
              <a:spLocks noChangeArrowheads="1"/>
            </p:cNvSpPr>
            <p:nvPr/>
          </p:nvSpPr>
          <p:spPr bwMode="auto">
            <a:xfrm>
              <a:off x="4419600" y="1981200"/>
              <a:ext cx="11430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</a:pPr>
              <a:r>
                <a:rPr lang="en-US" sz="1600" dirty="0">
                  <a:latin typeface="Times New Roman" pitchFamily="18" charset="0"/>
                </a:rPr>
                <a:t>Reflection</a:t>
              </a:r>
              <a:endParaRPr lang="en-US" sz="1600" baseline="-25000" dirty="0">
                <a:latin typeface="Times New Roman" pitchFamily="18" charset="0"/>
              </a:endParaRPr>
            </a:p>
          </p:txBody>
        </p:sp>
        <p:sp>
          <p:nvSpPr>
            <p:cNvPr id="109" name="Line 13"/>
            <p:cNvSpPr>
              <a:spLocks noChangeShapeType="1"/>
            </p:cNvSpPr>
            <p:nvPr/>
          </p:nvSpPr>
          <p:spPr bwMode="auto">
            <a:xfrm>
              <a:off x="5486400" y="1435100"/>
              <a:ext cx="0" cy="11906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0" name="Group 14"/>
            <p:cNvGrpSpPr>
              <a:grpSpLocks/>
            </p:cNvGrpSpPr>
            <p:nvPr/>
          </p:nvGrpSpPr>
          <p:grpSpPr bwMode="auto">
            <a:xfrm>
              <a:off x="5929313" y="825500"/>
              <a:ext cx="1900237" cy="1303338"/>
              <a:chOff x="3015" y="360"/>
              <a:chExt cx="1197" cy="821"/>
            </a:xfrm>
          </p:grpSpPr>
          <p:grpSp>
            <p:nvGrpSpPr>
              <p:cNvPr id="111" name="Group 15"/>
              <p:cNvGrpSpPr>
                <a:grpSpLocks/>
              </p:cNvGrpSpPr>
              <p:nvPr/>
            </p:nvGrpSpPr>
            <p:grpSpPr bwMode="auto">
              <a:xfrm>
                <a:off x="3060" y="360"/>
                <a:ext cx="204" cy="740"/>
                <a:chOff x="1040" y="2256"/>
                <a:chExt cx="204" cy="404"/>
              </a:xfrm>
            </p:grpSpPr>
            <p:sp>
              <p:nvSpPr>
                <p:cNvPr id="118" name="Rectangle 16"/>
                <p:cNvSpPr>
                  <a:spLocks noChangeArrowheads="1"/>
                </p:cNvSpPr>
                <p:nvPr/>
              </p:nvSpPr>
              <p:spPr bwMode="auto">
                <a:xfrm>
                  <a:off x="1040" y="2260"/>
                  <a:ext cx="128" cy="4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9" name="Group 17"/>
                <p:cNvGrpSpPr>
                  <a:grpSpLocks/>
                </p:cNvGrpSpPr>
                <p:nvPr/>
              </p:nvGrpSpPr>
              <p:grpSpPr bwMode="auto">
                <a:xfrm rot="-5400000">
                  <a:off x="970" y="2386"/>
                  <a:ext cx="403" cy="144"/>
                  <a:chOff x="1632" y="672"/>
                  <a:chExt cx="2496" cy="576"/>
                </a:xfrm>
              </p:grpSpPr>
              <p:sp>
                <p:nvSpPr>
                  <p:cNvPr id="120" name="Arc 18"/>
                  <p:cNvSpPr>
                    <a:spLocks/>
                  </p:cNvSpPr>
                  <p:nvPr/>
                </p:nvSpPr>
                <p:spPr bwMode="auto">
                  <a:xfrm>
                    <a:off x="2880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Arc 19"/>
                  <p:cNvSpPr>
                    <a:spLocks/>
                  </p:cNvSpPr>
                  <p:nvPr/>
                </p:nvSpPr>
                <p:spPr bwMode="auto">
                  <a:xfrm flipH="1">
                    <a:off x="1632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2" name="Group 20"/>
              <p:cNvGrpSpPr>
                <a:grpSpLocks/>
              </p:cNvGrpSpPr>
              <p:nvPr/>
            </p:nvGrpSpPr>
            <p:grpSpPr bwMode="auto">
              <a:xfrm flipH="1">
                <a:off x="4008" y="360"/>
                <a:ext cx="204" cy="740"/>
                <a:chOff x="1040" y="2256"/>
                <a:chExt cx="204" cy="404"/>
              </a:xfrm>
            </p:grpSpPr>
            <p:sp>
              <p:nvSpPr>
                <p:cNvPr id="114" name="Rectangle 21"/>
                <p:cNvSpPr>
                  <a:spLocks noChangeArrowheads="1"/>
                </p:cNvSpPr>
                <p:nvPr/>
              </p:nvSpPr>
              <p:spPr bwMode="auto">
                <a:xfrm>
                  <a:off x="1040" y="2260"/>
                  <a:ext cx="128" cy="4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15" name="Group 22"/>
                <p:cNvGrpSpPr>
                  <a:grpSpLocks/>
                </p:cNvGrpSpPr>
                <p:nvPr/>
              </p:nvGrpSpPr>
              <p:grpSpPr bwMode="auto">
                <a:xfrm rot="-5400000">
                  <a:off x="970" y="2386"/>
                  <a:ext cx="403" cy="144"/>
                  <a:chOff x="1632" y="672"/>
                  <a:chExt cx="2496" cy="576"/>
                </a:xfrm>
              </p:grpSpPr>
              <p:sp>
                <p:nvSpPr>
                  <p:cNvPr id="116" name="Arc 23"/>
                  <p:cNvSpPr>
                    <a:spLocks/>
                  </p:cNvSpPr>
                  <p:nvPr/>
                </p:nvSpPr>
                <p:spPr bwMode="auto">
                  <a:xfrm>
                    <a:off x="2880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Arc 24"/>
                  <p:cNvSpPr>
                    <a:spLocks/>
                  </p:cNvSpPr>
                  <p:nvPr/>
                </p:nvSpPr>
                <p:spPr bwMode="auto">
                  <a:xfrm flipH="1">
                    <a:off x="1632" y="672"/>
                    <a:ext cx="1248" cy="576"/>
                  </a:xfrm>
                  <a:custGeom>
                    <a:avLst/>
                    <a:gdLst>
                      <a:gd name="T0" fmla="*/ 0 w 18746"/>
                      <a:gd name="T1" fmla="*/ 0 h 21600"/>
                      <a:gd name="T2" fmla="*/ 1248 w 18746"/>
                      <a:gd name="T3" fmla="*/ 290 h 21600"/>
                      <a:gd name="T4" fmla="*/ 0 w 18746"/>
                      <a:gd name="T5" fmla="*/ 576 h 21600"/>
                      <a:gd name="T6" fmla="*/ 0 60000 65536"/>
                      <a:gd name="T7" fmla="*/ 0 60000 65536"/>
                      <a:gd name="T8" fmla="*/ 0 60000 65536"/>
                      <a:gd name="T9" fmla="*/ 0 w 18746"/>
                      <a:gd name="T10" fmla="*/ 0 h 21600"/>
                      <a:gd name="T11" fmla="*/ 18746 w 187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746" h="21600" fill="none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</a:path>
                      <a:path w="18746" h="21600" stroke="0" extrusionOk="0">
                        <a:moveTo>
                          <a:pt x="-1" y="0"/>
                        </a:moveTo>
                        <a:cubicBezTo>
                          <a:pt x="7745" y="0"/>
                          <a:pt x="14897" y="4147"/>
                          <a:pt x="18745" y="108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3" name="Rectangle 27"/>
              <p:cNvSpPr>
                <a:spLocks noChangeArrowheads="1"/>
              </p:cNvSpPr>
              <p:nvPr/>
            </p:nvSpPr>
            <p:spPr bwMode="auto">
              <a:xfrm>
                <a:off x="3015" y="1008"/>
                <a:ext cx="14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</a:pPr>
                <a:r>
                  <a:rPr lang="en-US" sz="1200">
                    <a:latin typeface="Times New Roman" pitchFamily="18" charset="0"/>
                    <a:ea typeface="MS Mincho" pitchFamily="49" charset="-128"/>
                    <a:cs typeface="Times New Roman" pitchFamily="18" charset="0"/>
                  </a:rPr>
                  <a:t>.</a:t>
                </a:r>
                <a:endParaRPr lang="en-US" sz="1800">
                  <a:ea typeface="MS Mincho" pitchFamily="49" charset="-128"/>
                  <a:cs typeface="Times New Roman" pitchFamily="18" charset="0"/>
                </a:endParaRPr>
              </a:p>
            </p:txBody>
          </p:sp>
        </p:grpSp>
        <p:sp>
          <p:nvSpPr>
            <p:cNvPr id="122" name="Line 37"/>
            <p:cNvSpPr>
              <a:spLocks noChangeShapeType="1"/>
            </p:cNvSpPr>
            <p:nvPr/>
          </p:nvSpPr>
          <p:spPr bwMode="auto">
            <a:xfrm flipH="1">
              <a:off x="5400675" y="1339850"/>
              <a:ext cx="171450" cy="1809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50"/>
            <p:cNvSpPr>
              <a:spLocks noChangeShapeType="1"/>
            </p:cNvSpPr>
            <p:nvPr/>
          </p:nvSpPr>
          <p:spPr bwMode="auto">
            <a:xfrm flipH="1">
              <a:off x="5457825" y="2768600"/>
              <a:ext cx="2438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Text Box 49"/>
            <p:cNvSpPr txBox="1">
              <a:spLocks noChangeArrowheads="1"/>
            </p:cNvSpPr>
            <p:nvPr/>
          </p:nvSpPr>
          <p:spPr bwMode="auto">
            <a:xfrm>
              <a:off x="6248400" y="2997200"/>
              <a:ext cx="990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</a:pPr>
              <a:r>
                <a:rPr lang="en-US" sz="1600" dirty="0">
                  <a:latin typeface="Times New Roman" pitchFamily="18" charset="0"/>
                </a:rPr>
                <a:t>Locking </a:t>
              </a:r>
              <a:r>
                <a:rPr lang="en-US" sz="1600" dirty="0" smtClean="0">
                  <a:latin typeface="Times New Roman" pitchFamily="18" charset="0"/>
                </a:rPr>
                <a:t>Circuit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125" name="Rectangle 60"/>
            <p:cNvSpPr>
              <a:spLocks noChangeArrowheads="1"/>
            </p:cNvSpPr>
            <p:nvPr/>
          </p:nvSpPr>
          <p:spPr bwMode="auto">
            <a:xfrm>
              <a:off x="7848600" y="831850"/>
              <a:ext cx="80963" cy="11747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6" name="Rectangle 61"/>
            <p:cNvSpPr>
              <a:spLocks noChangeArrowheads="1"/>
            </p:cNvSpPr>
            <p:nvPr/>
          </p:nvSpPr>
          <p:spPr bwMode="auto">
            <a:xfrm>
              <a:off x="7848600" y="1854200"/>
              <a:ext cx="76200" cy="1524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7" name="Rectangle 62"/>
            <p:cNvSpPr>
              <a:spLocks noChangeArrowheads="1"/>
            </p:cNvSpPr>
            <p:nvPr/>
          </p:nvSpPr>
          <p:spPr bwMode="auto">
            <a:xfrm>
              <a:off x="7848600" y="838200"/>
              <a:ext cx="76200" cy="1524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8" name="Line 64"/>
            <p:cNvSpPr>
              <a:spLocks noChangeShapeType="1"/>
            </p:cNvSpPr>
            <p:nvPr/>
          </p:nvSpPr>
          <p:spPr bwMode="auto">
            <a:xfrm rot="16200000" flipH="1">
              <a:off x="7505700" y="2387600"/>
              <a:ext cx="762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67"/>
            <p:cNvSpPr txBox="1">
              <a:spLocks noChangeArrowheads="1"/>
            </p:cNvSpPr>
            <p:nvPr/>
          </p:nvSpPr>
          <p:spPr bwMode="auto">
            <a:xfrm>
              <a:off x="7924800" y="1778000"/>
              <a:ext cx="685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en-US" sz="1600">
                  <a:latin typeface="Times New Roman" pitchFamily="18" charset="0"/>
                </a:rPr>
                <a:t>PZT</a:t>
              </a:r>
            </a:p>
          </p:txBody>
        </p:sp>
        <p:sp>
          <p:nvSpPr>
            <p:cNvPr id="132" name="Line 70"/>
            <p:cNvSpPr>
              <a:spLocks noChangeShapeType="1"/>
            </p:cNvSpPr>
            <p:nvPr/>
          </p:nvSpPr>
          <p:spPr bwMode="auto">
            <a:xfrm>
              <a:off x="4724400" y="1425575"/>
              <a:ext cx="13779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Rectangle 43"/>
            <p:cNvSpPr>
              <a:spLocks noChangeArrowheads="1"/>
            </p:cNvSpPr>
            <p:nvPr/>
          </p:nvSpPr>
          <p:spPr bwMode="auto">
            <a:xfrm>
              <a:off x="6477000" y="2568575"/>
              <a:ext cx="495300" cy="3810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43"/>
            <p:cNvSpPr>
              <a:spLocks noChangeArrowheads="1"/>
            </p:cNvSpPr>
            <p:nvPr/>
          </p:nvSpPr>
          <p:spPr bwMode="auto">
            <a:xfrm>
              <a:off x="5295900" y="2625725"/>
              <a:ext cx="3810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Text Box 47"/>
            <p:cNvSpPr txBox="1">
              <a:spLocks noChangeArrowheads="1"/>
            </p:cNvSpPr>
            <p:nvPr/>
          </p:nvSpPr>
          <p:spPr bwMode="auto">
            <a:xfrm>
              <a:off x="4876800" y="2997200"/>
              <a:ext cx="1371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</a:pPr>
              <a:r>
                <a:rPr lang="en-US" sz="1600" dirty="0">
                  <a:latin typeface="Times New Roman" pitchFamily="18" charset="0"/>
                </a:rPr>
                <a:t>Error Signal </a:t>
              </a:r>
              <a:r>
                <a:rPr lang="en-US" sz="1600" dirty="0" smtClean="0">
                  <a:latin typeface="Times New Roman" pitchFamily="18" charset="0"/>
                </a:rPr>
                <a:t>Generation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140" name="Line 70"/>
            <p:cNvSpPr>
              <a:spLocks noChangeShapeType="1"/>
            </p:cNvSpPr>
            <p:nvPr/>
          </p:nvSpPr>
          <p:spPr bwMode="auto">
            <a:xfrm>
              <a:off x="6040438" y="1434352"/>
              <a:ext cx="241776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70"/>
            <p:cNvSpPr>
              <a:spLocks noChangeShapeType="1"/>
            </p:cNvSpPr>
            <p:nvPr/>
          </p:nvSpPr>
          <p:spPr bwMode="auto">
            <a:xfrm>
              <a:off x="6095206" y="1434352"/>
              <a:ext cx="16398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Text Box 49"/>
            <p:cNvSpPr txBox="1">
              <a:spLocks noChangeArrowheads="1"/>
            </p:cNvSpPr>
            <p:nvPr/>
          </p:nvSpPr>
          <p:spPr bwMode="auto">
            <a:xfrm>
              <a:off x="7411572" y="2997200"/>
              <a:ext cx="990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</a:pPr>
              <a:r>
                <a:rPr lang="en-US" sz="1600" dirty="0" smtClean="0">
                  <a:latin typeface="Times New Roman" pitchFamily="18" charset="0"/>
                </a:rPr>
                <a:t>Amplifier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146" name="Rectangle 43"/>
            <p:cNvSpPr>
              <a:spLocks noChangeArrowheads="1"/>
            </p:cNvSpPr>
            <p:nvPr/>
          </p:nvSpPr>
          <p:spPr bwMode="auto">
            <a:xfrm>
              <a:off x="7696200" y="2626656"/>
              <a:ext cx="3810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Text Box 12"/>
            <p:cNvSpPr txBox="1">
              <a:spLocks noChangeArrowheads="1"/>
            </p:cNvSpPr>
            <p:nvPr/>
          </p:nvSpPr>
          <p:spPr bwMode="auto">
            <a:xfrm>
              <a:off x="6287062" y="500062"/>
              <a:ext cx="1143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A50021"/>
                </a:buClr>
                <a:buSzPct val="120000"/>
                <a:defRPr sz="2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ClrTx/>
                <a:buSzTx/>
              </a:pPr>
              <a:r>
                <a:rPr lang="en-US" sz="1600" dirty="0" smtClean="0">
                  <a:latin typeface="Times New Roman" pitchFamily="18" charset="0"/>
                </a:rPr>
                <a:t>Optical Cavity</a:t>
              </a:r>
              <a:endParaRPr lang="en-US" sz="1600" baseline="-25000" dirty="0">
                <a:latin typeface="Times New Roman" pitchFamily="18" charset="0"/>
              </a:endParaRPr>
            </a:p>
          </p:txBody>
        </p:sp>
      </p:grpSp>
      <p:sp>
        <p:nvSpPr>
          <p:cNvPr id="150" name="Rectangle 2"/>
          <p:cNvSpPr>
            <a:spLocks noChangeArrowheads="1"/>
          </p:cNvSpPr>
          <p:nvPr/>
        </p:nvSpPr>
        <p:spPr bwMode="auto">
          <a:xfrm>
            <a:off x="304800" y="762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sz="3000" dirty="0" smtClean="0">
                <a:solidFill>
                  <a:srgbClr val="006C3A"/>
                </a:solidFill>
                <a:latin typeface="Arial Black" pitchFamily="34" charset="0"/>
              </a:rPr>
              <a:t>Challenges in Optical Cavity Development</a:t>
            </a:r>
            <a:endParaRPr lang="en-US" sz="3000" dirty="0">
              <a:solidFill>
                <a:srgbClr val="006C3A"/>
              </a:solidFill>
              <a:latin typeface="Arial Black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67168" y="1930600"/>
            <a:ext cx="2540806" cy="1472291"/>
            <a:chOff x="5367168" y="1930600"/>
            <a:chExt cx="2540806" cy="1472291"/>
          </a:xfrm>
        </p:grpSpPr>
        <p:sp>
          <p:nvSpPr>
            <p:cNvPr id="159" name="Rectangle 61"/>
            <p:cNvSpPr>
              <a:spLocks noChangeArrowheads="1"/>
            </p:cNvSpPr>
            <p:nvPr/>
          </p:nvSpPr>
          <p:spPr bwMode="auto">
            <a:xfrm>
              <a:off x="7681457" y="2316162"/>
              <a:ext cx="76200" cy="1524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3" name="Line 13"/>
            <p:cNvSpPr>
              <a:spLocks noChangeShapeType="1"/>
            </p:cNvSpPr>
            <p:nvPr/>
          </p:nvSpPr>
          <p:spPr bwMode="auto">
            <a:xfrm>
              <a:off x="5545956" y="2025851"/>
              <a:ext cx="0" cy="10541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37"/>
            <p:cNvSpPr>
              <a:spLocks noChangeShapeType="1"/>
            </p:cNvSpPr>
            <p:nvPr/>
          </p:nvSpPr>
          <p:spPr bwMode="auto">
            <a:xfrm flipH="1">
              <a:off x="5460231" y="1930600"/>
              <a:ext cx="171450" cy="1809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50"/>
            <p:cNvSpPr>
              <a:spLocks noChangeShapeType="1"/>
            </p:cNvSpPr>
            <p:nvPr/>
          </p:nvSpPr>
          <p:spPr bwMode="auto">
            <a:xfrm flipH="1">
              <a:off x="5526081" y="3221916"/>
              <a:ext cx="22009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64"/>
            <p:cNvSpPr>
              <a:spLocks noChangeShapeType="1"/>
            </p:cNvSpPr>
            <p:nvPr/>
          </p:nvSpPr>
          <p:spPr bwMode="auto">
            <a:xfrm rot="16200000" flipH="1">
              <a:off x="7336474" y="2840916"/>
              <a:ext cx="762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43"/>
            <p:cNvSpPr>
              <a:spLocks noChangeArrowheads="1"/>
            </p:cNvSpPr>
            <p:nvPr/>
          </p:nvSpPr>
          <p:spPr bwMode="auto">
            <a:xfrm>
              <a:off x="6383080" y="3021891"/>
              <a:ext cx="495300" cy="3810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Rectangle 43"/>
            <p:cNvSpPr>
              <a:spLocks noChangeArrowheads="1"/>
            </p:cNvSpPr>
            <p:nvPr/>
          </p:nvSpPr>
          <p:spPr bwMode="auto">
            <a:xfrm>
              <a:off x="5367168" y="3079041"/>
              <a:ext cx="3810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Rectangle 43"/>
            <p:cNvSpPr>
              <a:spLocks noChangeArrowheads="1"/>
            </p:cNvSpPr>
            <p:nvPr/>
          </p:nvSpPr>
          <p:spPr bwMode="auto">
            <a:xfrm>
              <a:off x="7526974" y="3079972"/>
              <a:ext cx="3810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9054" y="4694872"/>
            <a:ext cx="7539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Cavity locking technique to </a:t>
            </a:r>
            <a:r>
              <a:rPr lang="en-US" dirty="0" err="1" smtClean="0"/>
              <a:t>macropulses</a:t>
            </a:r>
            <a:r>
              <a:rPr lang="en-US" dirty="0" smtClean="0"/>
              <a:t>: is doubly-resonant cavity a solution and how to compensate dispersion?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Is the </a:t>
            </a:r>
            <a:r>
              <a:rPr lang="en-US" dirty="0" err="1" smtClean="0"/>
              <a:t>linewidth</a:t>
            </a:r>
            <a:r>
              <a:rPr lang="en-US" dirty="0" smtClean="0"/>
              <a:t> of MOPA output narrow enough to be recycled?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Operation in high grade vacuum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Coating damage threshold at 355 nm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3256" y="4355068"/>
            <a:ext cx="2527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Technical Challenges</a:t>
            </a:r>
            <a:endParaRPr lang="en-US" b="1" u="sng" dirty="0"/>
          </a:p>
        </p:txBody>
      </p:sp>
      <p:grpSp>
        <p:nvGrpSpPr>
          <p:cNvPr id="186" name="Group 166"/>
          <p:cNvGrpSpPr>
            <a:grpSpLocks/>
          </p:cNvGrpSpPr>
          <p:nvPr/>
        </p:nvGrpSpPr>
        <p:grpSpPr bwMode="auto">
          <a:xfrm flipV="1">
            <a:off x="673354" y="1567032"/>
            <a:ext cx="377825" cy="228600"/>
            <a:chOff x="4081" y="600"/>
            <a:chExt cx="238" cy="144"/>
          </a:xfrm>
        </p:grpSpPr>
        <p:grpSp>
          <p:nvGrpSpPr>
            <p:cNvPr id="187" name="Group 167"/>
            <p:cNvGrpSpPr>
              <a:grpSpLocks/>
            </p:cNvGrpSpPr>
            <p:nvPr/>
          </p:nvGrpSpPr>
          <p:grpSpPr bwMode="auto">
            <a:xfrm flipV="1">
              <a:off x="4081" y="600"/>
              <a:ext cx="47" cy="144"/>
              <a:chOff x="1058" y="2736"/>
              <a:chExt cx="284" cy="384"/>
            </a:xfrm>
          </p:grpSpPr>
          <p:grpSp>
            <p:nvGrpSpPr>
              <p:cNvPr id="202" name="Group 168"/>
              <p:cNvGrpSpPr>
                <a:grpSpLocks/>
              </p:cNvGrpSpPr>
              <p:nvPr/>
            </p:nvGrpSpPr>
            <p:grpSpPr bwMode="auto">
              <a:xfrm>
                <a:off x="1200" y="2736"/>
                <a:ext cx="142" cy="384"/>
                <a:chOff x="1200" y="2736"/>
                <a:chExt cx="142" cy="384"/>
              </a:xfrm>
            </p:grpSpPr>
            <p:sp>
              <p:nvSpPr>
                <p:cNvPr id="206" name="Arc 169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" name="Arc 170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3" name="Group 171"/>
              <p:cNvGrpSpPr>
                <a:grpSpLocks/>
              </p:cNvGrpSpPr>
              <p:nvPr/>
            </p:nvGrpSpPr>
            <p:grpSpPr bwMode="auto">
              <a:xfrm flipH="1">
                <a:off x="1058" y="2736"/>
                <a:ext cx="142" cy="384"/>
                <a:chOff x="1200" y="2736"/>
                <a:chExt cx="142" cy="384"/>
              </a:xfrm>
            </p:grpSpPr>
            <p:sp>
              <p:nvSpPr>
                <p:cNvPr id="204" name="Arc 172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" name="Arc 173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8" name="Group 174"/>
            <p:cNvGrpSpPr>
              <a:grpSpLocks/>
            </p:cNvGrpSpPr>
            <p:nvPr/>
          </p:nvGrpSpPr>
          <p:grpSpPr bwMode="auto">
            <a:xfrm flipV="1">
              <a:off x="4176" y="600"/>
              <a:ext cx="47" cy="144"/>
              <a:chOff x="1058" y="2736"/>
              <a:chExt cx="284" cy="384"/>
            </a:xfrm>
          </p:grpSpPr>
          <p:grpSp>
            <p:nvGrpSpPr>
              <p:cNvPr id="196" name="Group 175"/>
              <p:cNvGrpSpPr>
                <a:grpSpLocks/>
              </p:cNvGrpSpPr>
              <p:nvPr/>
            </p:nvGrpSpPr>
            <p:grpSpPr bwMode="auto">
              <a:xfrm>
                <a:off x="1200" y="2736"/>
                <a:ext cx="142" cy="384"/>
                <a:chOff x="1200" y="2736"/>
                <a:chExt cx="142" cy="384"/>
              </a:xfrm>
            </p:grpSpPr>
            <p:sp>
              <p:nvSpPr>
                <p:cNvPr id="200" name="Arc 176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" name="Arc 177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" name="Group 178"/>
              <p:cNvGrpSpPr>
                <a:grpSpLocks/>
              </p:cNvGrpSpPr>
              <p:nvPr/>
            </p:nvGrpSpPr>
            <p:grpSpPr bwMode="auto">
              <a:xfrm flipH="1">
                <a:off x="1058" y="2736"/>
                <a:ext cx="142" cy="384"/>
                <a:chOff x="1200" y="2736"/>
                <a:chExt cx="142" cy="384"/>
              </a:xfrm>
            </p:grpSpPr>
            <p:sp>
              <p:nvSpPr>
                <p:cNvPr id="198" name="Arc 179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9" name="Arc 180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9" name="Group 181"/>
            <p:cNvGrpSpPr>
              <a:grpSpLocks/>
            </p:cNvGrpSpPr>
            <p:nvPr/>
          </p:nvGrpSpPr>
          <p:grpSpPr bwMode="auto">
            <a:xfrm flipV="1">
              <a:off x="4272" y="600"/>
              <a:ext cx="47" cy="144"/>
              <a:chOff x="1058" y="2736"/>
              <a:chExt cx="284" cy="384"/>
            </a:xfrm>
          </p:grpSpPr>
          <p:grpSp>
            <p:nvGrpSpPr>
              <p:cNvPr id="190" name="Group 182"/>
              <p:cNvGrpSpPr>
                <a:grpSpLocks/>
              </p:cNvGrpSpPr>
              <p:nvPr/>
            </p:nvGrpSpPr>
            <p:grpSpPr bwMode="auto">
              <a:xfrm>
                <a:off x="1200" y="2736"/>
                <a:ext cx="142" cy="384"/>
                <a:chOff x="1200" y="2736"/>
                <a:chExt cx="142" cy="384"/>
              </a:xfrm>
            </p:grpSpPr>
            <p:sp>
              <p:nvSpPr>
                <p:cNvPr id="194" name="Arc 183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" name="Arc 184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1" name="Group 185"/>
              <p:cNvGrpSpPr>
                <a:grpSpLocks/>
              </p:cNvGrpSpPr>
              <p:nvPr/>
            </p:nvGrpSpPr>
            <p:grpSpPr bwMode="auto">
              <a:xfrm flipH="1">
                <a:off x="1058" y="2736"/>
                <a:ext cx="142" cy="384"/>
                <a:chOff x="1200" y="2736"/>
                <a:chExt cx="142" cy="384"/>
              </a:xfrm>
            </p:grpSpPr>
            <p:sp>
              <p:nvSpPr>
                <p:cNvPr id="192" name="Arc 186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3" name="Arc 187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8" name="Group 188"/>
          <p:cNvGrpSpPr>
            <a:grpSpLocks/>
          </p:cNvGrpSpPr>
          <p:nvPr/>
        </p:nvGrpSpPr>
        <p:grpSpPr bwMode="auto">
          <a:xfrm flipV="1">
            <a:off x="2362200" y="1371600"/>
            <a:ext cx="379413" cy="457200"/>
            <a:chOff x="4081" y="816"/>
            <a:chExt cx="239" cy="288"/>
          </a:xfrm>
        </p:grpSpPr>
        <p:grpSp>
          <p:nvGrpSpPr>
            <p:cNvPr id="209" name="Group 189"/>
            <p:cNvGrpSpPr>
              <a:grpSpLocks/>
            </p:cNvGrpSpPr>
            <p:nvPr/>
          </p:nvGrpSpPr>
          <p:grpSpPr bwMode="auto">
            <a:xfrm>
              <a:off x="4081" y="816"/>
              <a:ext cx="47" cy="288"/>
              <a:chOff x="4068" y="816"/>
              <a:chExt cx="84" cy="288"/>
            </a:xfrm>
          </p:grpSpPr>
          <p:grpSp>
            <p:nvGrpSpPr>
              <p:cNvPr id="224" name="Group 190"/>
              <p:cNvGrpSpPr>
                <a:grpSpLocks/>
              </p:cNvGrpSpPr>
              <p:nvPr/>
            </p:nvGrpSpPr>
            <p:grpSpPr bwMode="auto">
              <a:xfrm flipV="1">
                <a:off x="4110" y="816"/>
                <a:ext cx="42" cy="288"/>
                <a:chOff x="1200" y="2736"/>
                <a:chExt cx="142" cy="384"/>
              </a:xfrm>
            </p:grpSpPr>
            <p:sp>
              <p:nvSpPr>
                <p:cNvPr id="228" name="Arc 191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9" name="Arc 192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93"/>
              <p:cNvGrpSpPr>
                <a:grpSpLocks/>
              </p:cNvGrpSpPr>
              <p:nvPr/>
            </p:nvGrpSpPr>
            <p:grpSpPr bwMode="auto">
              <a:xfrm flipH="1" flipV="1">
                <a:off x="4068" y="816"/>
                <a:ext cx="42" cy="288"/>
                <a:chOff x="1200" y="2736"/>
                <a:chExt cx="142" cy="384"/>
              </a:xfrm>
            </p:grpSpPr>
            <p:sp>
              <p:nvSpPr>
                <p:cNvPr id="226" name="Arc 194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" name="Arc 195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0" name="Group 196"/>
            <p:cNvGrpSpPr>
              <a:grpSpLocks/>
            </p:cNvGrpSpPr>
            <p:nvPr/>
          </p:nvGrpSpPr>
          <p:grpSpPr bwMode="auto">
            <a:xfrm>
              <a:off x="4176" y="816"/>
              <a:ext cx="47" cy="288"/>
              <a:chOff x="4194" y="816"/>
              <a:chExt cx="84" cy="288"/>
            </a:xfrm>
          </p:grpSpPr>
          <p:grpSp>
            <p:nvGrpSpPr>
              <p:cNvPr id="218" name="Group 197"/>
              <p:cNvGrpSpPr>
                <a:grpSpLocks/>
              </p:cNvGrpSpPr>
              <p:nvPr/>
            </p:nvGrpSpPr>
            <p:grpSpPr bwMode="auto">
              <a:xfrm flipV="1">
                <a:off x="4236" y="816"/>
                <a:ext cx="42" cy="288"/>
                <a:chOff x="1200" y="2736"/>
                <a:chExt cx="142" cy="384"/>
              </a:xfrm>
            </p:grpSpPr>
            <p:sp>
              <p:nvSpPr>
                <p:cNvPr id="222" name="Arc 198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3" name="Arc 199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9" name="Group 200"/>
              <p:cNvGrpSpPr>
                <a:grpSpLocks/>
              </p:cNvGrpSpPr>
              <p:nvPr/>
            </p:nvGrpSpPr>
            <p:grpSpPr bwMode="auto">
              <a:xfrm flipH="1" flipV="1">
                <a:off x="4194" y="816"/>
                <a:ext cx="42" cy="288"/>
                <a:chOff x="1200" y="2736"/>
                <a:chExt cx="142" cy="384"/>
              </a:xfrm>
            </p:grpSpPr>
            <p:sp>
              <p:nvSpPr>
                <p:cNvPr id="220" name="Arc 201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1" name="Arc 202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1" name="Group 203"/>
            <p:cNvGrpSpPr>
              <a:grpSpLocks/>
            </p:cNvGrpSpPr>
            <p:nvPr/>
          </p:nvGrpSpPr>
          <p:grpSpPr bwMode="auto">
            <a:xfrm>
              <a:off x="4272" y="816"/>
              <a:ext cx="48" cy="288"/>
              <a:chOff x="4320" y="816"/>
              <a:chExt cx="84" cy="288"/>
            </a:xfrm>
          </p:grpSpPr>
          <p:grpSp>
            <p:nvGrpSpPr>
              <p:cNvPr id="212" name="Group 204"/>
              <p:cNvGrpSpPr>
                <a:grpSpLocks/>
              </p:cNvGrpSpPr>
              <p:nvPr/>
            </p:nvGrpSpPr>
            <p:grpSpPr bwMode="auto">
              <a:xfrm flipV="1">
                <a:off x="4362" y="816"/>
                <a:ext cx="42" cy="288"/>
                <a:chOff x="1200" y="2736"/>
                <a:chExt cx="142" cy="384"/>
              </a:xfrm>
            </p:grpSpPr>
            <p:sp>
              <p:nvSpPr>
                <p:cNvPr id="216" name="Arc 205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" name="Arc 206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3" name="Group 207"/>
              <p:cNvGrpSpPr>
                <a:grpSpLocks/>
              </p:cNvGrpSpPr>
              <p:nvPr/>
            </p:nvGrpSpPr>
            <p:grpSpPr bwMode="auto">
              <a:xfrm flipH="1" flipV="1">
                <a:off x="4320" y="816"/>
                <a:ext cx="42" cy="288"/>
                <a:chOff x="1200" y="2736"/>
                <a:chExt cx="142" cy="384"/>
              </a:xfrm>
            </p:grpSpPr>
            <p:sp>
              <p:nvSpPr>
                <p:cNvPr id="214" name="Arc 208"/>
                <p:cNvSpPr>
                  <a:spLocks/>
                </p:cNvSpPr>
                <p:nvPr/>
              </p:nvSpPr>
              <p:spPr bwMode="auto">
                <a:xfrm>
                  <a:off x="1200" y="2736"/>
                  <a:ext cx="40" cy="384"/>
                </a:xfrm>
                <a:custGeom>
                  <a:avLst/>
                  <a:gdLst>
                    <a:gd name="T0" fmla="*/ 0 w 18361"/>
                    <a:gd name="T1" fmla="*/ 0 h 21600"/>
                    <a:gd name="T2" fmla="*/ 40 w 18361"/>
                    <a:gd name="T3" fmla="*/ 182 h 21600"/>
                    <a:gd name="T4" fmla="*/ 0 w 18361"/>
                    <a:gd name="T5" fmla="*/ 384 h 21600"/>
                    <a:gd name="T6" fmla="*/ 0 60000 65536"/>
                    <a:gd name="T7" fmla="*/ 0 60000 65536"/>
                    <a:gd name="T8" fmla="*/ 0 60000 65536"/>
                    <a:gd name="T9" fmla="*/ 0 w 18361"/>
                    <a:gd name="T10" fmla="*/ 0 h 21600"/>
                    <a:gd name="T11" fmla="*/ 18361 w 18361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361" h="21600" fill="none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</a:path>
                    <a:path w="18361" h="21600" stroke="0" extrusionOk="0">
                      <a:moveTo>
                        <a:pt x="-1" y="0"/>
                      </a:moveTo>
                      <a:cubicBezTo>
                        <a:pt x="7477" y="0"/>
                        <a:pt x="14422" y="3867"/>
                        <a:pt x="18360" y="1022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" name="Arc 209"/>
                <p:cNvSpPr>
                  <a:spLocks/>
                </p:cNvSpPr>
                <p:nvPr/>
              </p:nvSpPr>
              <p:spPr bwMode="auto">
                <a:xfrm flipH="1" flipV="1">
                  <a:off x="1240" y="2914"/>
                  <a:ext cx="102" cy="144"/>
                </a:xfrm>
                <a:custGeom>
                  <a:avLst/>
                  <a:gdLst>
                    <a:gd name="T0" fmla="*/ 0 w 22070"/>
                    <a:gd name="T1" fmla="*/ 0 h 21600"/>
                    <a:gd name="T2" fmla="*/ 102 w 22070"/>
                    <a:gd name="T3" fmla="*/ 144 h 21600"/>
                    <a:gd name="T4" fmla="*/ 2 w 22070"/>
                    <a:gd name="T5" fmla="*/ 144 h 21600"/>
                    <a:gd name="T6" fmla="*/ 0 60000 65536"/>
                    <a:gd name="T7" fmla="*/ 0 60000 65536"/>
                    <a:gd name="T8" fmla="*/ 0 60000 65536"/>
                    <a:gd name="T9" fmla="*/ 0 w 22070"/>
                    <a:gd name="T10" fmla="*/ 0 h 21600"/>
                    <a:gd name="T11" fmla="*/ 22070 w 2207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70" h="21600" fill="none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</a:path>
                    <a:path w="22070" h="21600" stroke="0" extrusionOk="0">
                      <a:moveTo>
                        <a:pt x="0" y="5"/>
                      </a:moveTo>
                      <a:cubicBezTo>
                        <a:pt x="156" y="1"/>
                        <a:pt x="313" y="-1"/>
                        <a:pt x="470" y="0"/>
                      </a:cubicBezTo>
                      <a:cubicBezTo>
                        <a:pt x="12399" y="0"/>
                        <a:pt x="22070" y="9670"/>
                        <a:pt x="22070" y="21600"/>
                      </a:cubicBezTo>
                      <a:lnTo>
                        <a:pt x="47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8397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69" grpId="0" animBg="1"/>
      <p:bldP spid="70" grpId="0" animBg="1"/>
      <p:bldP spid="71" grpId="0" animBg="1"/>
      <p:bldP spid="72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880369"/>
          </a:xfrm>
        </p:spPr>
        <p:txBody>
          <a:bodyPr/>
          <a:lstStyle/>
          <a:p>
            <a:r>
              <a:rPr lang="en-US" dirty="0" smtClean="0"/>
              <a:t>Laser Operation for the Stripping Experiment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1348958"/>
            <a:ext cx="8229600" cy="4442242"/>
          </a:xfrm>
        </p:spPr>
        <p:txBody>
          <a:bodyPr/>
          <a:lstStyle/>
          <a:p>
            <a:r>
              <a:rPr lang="en-US" b="0" dirty="0" smtClean="0"/>
              <a:t>Reliability of high power laser</a:t>
            </a:r>
          </a:p>
          <a:p>
            <a:r>
              <a:rPr lang="en-US" sz="2800" b="0" dirty="0" smtClean="0"/>
              <a:t>Stability of laser output</a:t>
            </a:r>
          </a:p>
          <a:p>
            <a:r>
              <a:rPr lang="en-US" b="0" dirty="0"/>
              <a:t>Laser induced damage to optical components</a:t>
            </a:r>
          </a:p>
          <a:p>
            <a:r>
              <a:rPr lang="en-US" b="0" dirty="0" smtClean="0"/>
              <a:t>Location of laser</a:t>
            </a:r>
          </a:p>
          <a:p>
            <a:pPr lvl="1"/>
            <a:r>
              <a:rPr lang="en-US" sz="2400" b="0" dirty="0" smtClean="0"/>
              <a:t>Near the bea</a:t>
            </a:r>
            <a:r>
              <a:rPr lang="en-US" b="0" dirty="0" smtClean="0"/>
              <a:t>m line – radiation damage concern to both laser components and power supply; remote control of laser system.</a:t>
            </a:r>
          </a:p>
          <a:p>
            <a:pPr lvl="1"/>
            <a:r>
              <a:rPr lang="en-US" b="0" dirty="0" smtClean="0"/>
              <a:t>Outside the beam line – laser transport line; UV beam loss; pointing stability</a:t>
            </a:r>
          </a:p>
          <a:p>
            <a:pPr lvl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5101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RNL default 0812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2_ORNL default 081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RNL default 0812 1">
        <a:dk1>
          <a:srgbClr val="000000"/>
        </a:dk1>
        <a:lt1>
          <a:srgbClr val="FFFFFF"/>
        </a:lt1>
        <a:dk2>
          <a:srgbClr val="006C3A"/>
        </a:dk2>
        <a:lt2>
          <a:srgbClr val="FFFFFF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1F497D"/>
        </a:hlink>
        <a:folHlink>
          <a:srgbClr val="006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NL default 0812 2">
        <a:dk1>
          <a:srgbClr val="000000"/>
        </a:dk1>
        <a:lt1>
          <a:srgbClr val="FFFFFF"/>
        </a:lt1>
        <a:dk2>
          <a:srgbClr val="006C3A"/>
        </a:dk2>
        <a:lt2>
          <a:srgbClr val="FFFFFF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B274"/>
        </a:hlink>
        <a:folHlink>
          <a:srgbClr val="F796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7274</TotalTime>
  <Words>1378</Words>
  <Application>Microsoft Office PowerPoint</Application>
  <PresentationFormat>On-screen Show (4:3)</PresentationFormat>
  <Paragraphs>339</Paragraphs>
  <Slides>22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2_ORNL default 0812</vt:lpstr>
      <vt:lpstr>Equation</vt:lpstr>
      <vt:lpstr>Chart</vt:lpstr>
      <vt:lpstr>PowerPoint Presentation</vt:lpstr>
      <vt:lpstr>Outline</vt:lpstr>
      <vt:lpstr>Laser Assisted H- Beam Stripping Scheme</vt:lpstr>
      <vt:lpstr>PowerPoint Presentation</vt:lpstr>
      <vt:lpstr>MOPA Based Macropulse Laser System</vt:lpstr>
      <vt:lpstr>Average Power Challenge in Pulsed Lasers</vt:lpstr>
      <vt:lpstr>PowerPoint Presentation</vt:lpstr>
      <vt:lpstr>PowerPoint Presentation</vt:lpstr>
      <vt:lpstr>Laser Operation for the Stripping Experiment</vt:lpstr>
      <vt:lpstr>SNS is pursuing an intermediate-stage laser-assisted H- beam stripping experiment</vt:lpstr>
      <vt:lpstr>Macropulse Laser System for the SNS Intermediate-Stage Stripping</vt:lpstr>
      <vt:lpstr>Optics Layout of Macropulse Amplifiers</vt:lpstr>
      <vt:lpstr>PowerPoint Presentation</vt:lpstr>
      <vt:lpstr>PowerPoint Presentation</vt:lpstr>
      <vt:lpstr>Seeder – Mode-Locked Fiber Laser</vt:lpstr>
      <vt:lpstr>Development of New Seed Laser</vt:lpstr>
      <vt:lpstr>Seed Performance</vt:lpstr>
      <vt:lpstr>PowerPoint Presentation</vt:lpstr>
      <vt:lpstr>Amplifier Output (UV beam)</vt:lpstr>
      <vt:lpstr>PowerPoint Presentation</vt:lpstr>
      <vt:lpstr>Lab Test II: Optical Coating in Vacuum</vt:lpstr>
      <vt:lpstr>Laser Parameters for SNS Laser Stripping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lastModifiedBy>Liu, Yun</cp:lastModifiedBy>
  <cp:revision>304</cp:revision>
  <dcterms:created xsi:type="dcterms:W3CDTF">2008-12-10T13:33:36Z</dcterms:created>
  <dcterms:modified xsi:type="dcterms:W3CDTF">2013-09-27T03:39:52Z</dcterms:modified>
</cp:coreProperties>
</file>