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58" r:id="rId6"/>
    <p:sldId id="262" r:id="rId7"/>
    <p:sldId id="266" r:id="rId8"/>
    <p:sldId id="267" r:id="rId9"/>
    <p:sldId id="268" r:id="rId10"/>
    <p:sldId id="269" r:id="rId11"/>
    <p:sldId id="271" r:id="rId12"/>
    <p:sldId id="272" r:id="rId13"/>
    <p:sldId id="273" r:id="rId14"/>
    <p:sldId id="274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17F5F-0C40-41B7-A44B-5784A749F006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6AD07-7975-484B-B5ED-AD6DEC2D8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9/26/2013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Laser Stripping Workshop at FNAL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DD9DA-F39D-46A6-9799-FC59B3F481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Laser Stripping Workshop at FNAL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DD9DA-F39D-46A6-9799-FC59B3F48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Laser Stripping Workshop at FNAL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DD9DA-F39D-46A6-9799-FC59B3F48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Laser Stripping Workshop at FNAL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DD9DA-F39D-46A6-9799-FC59B3F48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Laser Stripping Workshop at FNAL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4DD9DA-F39D-46A6-9799-FC59B3F48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Laser Stripping Workshop at FNAL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DD9DA-F39D-46A6-9799-FC59B3F48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Laser Stripping Workshop at FNAL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DD9DA-F39D-46A6-9799-FC59B3F48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Laser Stripping Workshop at FNAL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DD9DA-F39D-46A6-9799-FC59B3F48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Laser Stripping Workshop at FNAL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DD9DA-F39D-46A6-9799-FC59B3F48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Laser Stripping Workshop at FNAL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DD9DA-F39D-46A6-9799-FC59B3F48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Laser Stripping Workshop at FNAL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DD9DA-F39D-46A6-9799-FC59B3F48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9/26/2013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3rd Laser Stripping Workshop at FNAL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4DD9DA-F39D-46A6-9799-FC59B3F48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5.wmf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5789"/>
            <a:ext cx="7772400" cy="1470025"/>
          </a:xfrm>
        </p:spPr>
        <p:txBody>
          <a:bodyPr/>
          <a:lstStyle/>
          <a:p>
            <a:r>
              <a:rPr lang="en-US" dirty="0" smtClean="0"/>
              <a:t>Fermilab Laser Stripping Effort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Laser Stripping Workshop at FNAL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DD9DA-F39D-46A6-9799-FC59B3F481D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David Johnson</a:t>
            </a:r>
          </a:p>
          <a:p>
            <a:r>
              <a:rPr lang="en-US" dirty="0" smtClean="0"/>
              <a:t>Accelerator Physics center</a:t>
            </a:r>
          </a:p>
          <a:p>
            <a:r>
              <a:rPr lang="en-US" dirty="0" smtClean="0"/>
              <a:t>Fermilab</a:t>
            </a:r>
          </a:p>
          <a:p>
            <a:r>
              <a:rPr lang="en-US" dirty="0" smtClean="0"/>
              <a:t>September 26, 2013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9/26/2013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732" y="0"/>
            <a:ext cx="7586420" cy="9918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Potential Injection </a:t>
            </a:r>
            <a:r>
              <a:rPr lang="en-US" dirty="0" smtClean="0"/>
              <a:t>C</a:t>
            </a:r>
            <a:r>
              <a:rPr lang="en-US" dirty="0" smtClean="0"/>
              <a:t>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799"/>
            <a:ext cx="8229600" cy="867905"/>
          </a:xfrm>
        </p:spPr>
        <p:txBody>
          <a:bodyPr>
            <a:noAutofit/>
          </a:bodyPr>
          <a:lstStyle/>
          <a:p>
            <a:r>
              <a:rPr lang="en-US" sz="1800" dirty="0" smtClean="0"/>
              <a:t>Three or four bump chicane </a:t>
            </a:r>
          </a:p>
          <a:p>
            <a:r>
              <a:rPr lang="en-US" sz="1800" dirty="0" smtClean="0"/>
              <a:t>Horizontal or vertical injection</a:t>
            </a:r>
          </a:p>
          <a:p>
            <a:r>
              <a:rPr lang="en-US" sz="1800" dirty="0" smtClean="0"/>
              <a:t>Want to limit field in injection magnets that see H-</a:t>
            </a:r>
            <a:endParaRPr lang="en-US" sz="1800" dirty="0"/>
          </a:p>
        </p:txBody>
      </p:sp>
      <p:pic>
        <p:nvPicPr>
          <p:cNvPr id="6" name="Picture 5" descr="60mm_ver_inj_bum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83482" y="2247713"/>
            <a:ext cx="5160518" cy="3644919"/>
          </a:xfrm>
          <a:prstGeom prst="rect">
            <a:avLst/>
          </a:prstGeom>
        </p:spPr>
      </p:pic>
      <p:grpSp>
        <p:nvGrpSpPr>
          <p:cNvPr id="7" name="Group 58"/>
          <p:cNvGrpSpPr/>
          <p:nvPr/>
        </p:nvGrpSpPr>
        <p:grpSpPr>
          <a:xfrm>
            <a:off x="6106658" y="1873094"/>
            <a:ext cx="2100185" cy="2690327"/>
            <a:chOff x="5718789" y="2491668"/>
            <a:chExt cx="2079795" cy="2472389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6475785" y="2968556"/>
              <a:ext cx="0" cy="38916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6889150" y="4078618"/>
              <a:ext cx="76318" cy="3820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53552" y="3317107"/>
              <a:ext cx="364721" cy="257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foil</a:t>
              </a:r>
              <a:endParaRPr lang="en-US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6482116" y="4362636"/>
              <a:ext cx="407034" cy="49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6569337" y="4360975"/>
              <a:ext cx="399765" cy="5281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6569337" y="4164986"/>
              <a:ext cx="319812" cy="20263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6558434" y="4002216"/>
              <a:ext cx="286483" cy="257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r>
                <a:rPr lang="en-US" baseline="30000" dirty="0" smtClean="0"/>
                <a:t>-</a:t>
              </a:r>
              <a:endParaRPr lang="en-US" baseline="30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638387" y="4331825"/>
              <a:ext cx="310948" cy="257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r>
                <a:rPr lang="en-US" baseline="30000" dirty="0" smtClean="0"/>
                <a:t>0</a:t>
              </a:r>
              <a:endParaRPr lang="en-US" baseline="30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525726" y="4706447"/>
              <a:ext cx="309724" cy="257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r>
                <a:rPr lang="en-US" baseline="30000" dirty="0" smtClean="0"/>
                <a:t>+</a:t>
              </a:r>
              <a:endParaRPr lang="en-US" baseline="30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016347" y="4015502"/>
              <a:ext cx="782237" cy="257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absorber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136864" y="2491668"/>
              <a:ext cx="687461" cy="257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chicane</a:t>
              </a:r>
              <a:endParaRPr lang="en-US" dirty="0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H="1">
              <a:off x="5940616" y="2839567"/>
              <a:ext cx="537865" cy="15944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6474847" y="2836245"/>
              <a:ext cx="508792" cy="1660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flipH="1">
              <a:off x="6438505" y="2832923"/>
              <a:ext cx="32708" cy="1494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6463944" y="2826279"/>
              <a:ext cx="123564" cy="1494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5718789" y="3087574"/>
              <a:ext cx="8137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septum</a:t>
              </a:r>
              <a:endParaRPr lang="en-US" sz="1600" dirty="0"/>
            </a:p>
          </p:txBody>
        </p:sp>
      </p:grpSp>
      <p:grpSp>
        <p:nvGrpSpPr>
          <p:cNvPr id="11" name="Group 59"/>
          <p:cNvGrpSpPr/>
          <p:nvPr/>
        </p:nvGrpSpPr>
        <p:grpSpPr>
          <a:xfrm>
            <a:off x="348974" y="2387202"/>
            <a:ext cx="4037045" cy="3037668"/>
            <a:chOff x="348974" y="2836190"/>
            <a:chExt cx="4037045" cy="3037668"/>
          </a:xfrm>
        </p:grpSpPr>
        <p:grpSp>
          <p:nvGrpSpPr>
            <p:cNvPr id="13" name="Group 49"/>
            <p:cNvGrpSpPr/>
            <p:nvPr/>
          </p:nvGrpSpPr>
          <p:grpSpPr>
            <a:xfrm>
              <a:off x="348974" y="2836190"/>
              <a:ext cx="4037045" cy="3037668"/>
              <a:chOff x="3185157" y="2452114"/>
              <a:chExt cx="2773686" cy="1953772"/>
            </a:xfrm>
          </p:grpSpPr>
          <p:pic>
            <p:nvPicPr>
              <p:cNvPr id="51" name="Picture 50" descr="INJ ORBIT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185157" y="2452114"/>
                <a:ext cx="2773686" cy="1953772"/>
              </a:xfrm>
              <a:prstGeom prst="rect">
                <a:avLst/>
              </a:prstGeom>
            </p:spPr>
          </p:pic>
          <p:cxnSp>
            <p:nvCxnSpPr>
              <p:cNvPr id="52" name="Straight Connector 51"/>
              <p:cNvCxnSpPr/>
              <p:nvPr/>
            </p:nvCxnSpPr>
            <p:spPr>
              <a:xfrm flipV="1">
                <a:off x="4681537" y="3276600"/>
                <a:ext cx="326232" cy="60245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flipV="1">
                <a:off x="4898231" y="3036094"/>
                <a:ext cx="128588" cy="4476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Rectangle 53"/>
              <p:cNvSpPr/>
              <p:nvPr/>
            </p:nvSpPr>
            <p:spPr>
              <a:xfrm flipH="1">
                <a:off x="5005386" y="2933701"/>
                <a:ext cx="57152" cy="414336"/>
              </a:xfrm>
              <a:prstGeom prst="rect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 flipH="1">
                <a:off x="4993480" y="2933702"/>
                <a:ext cx="54770" cy="41433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cxnSp>
          <p:nvCxnSpPr>
            <p:cNvPr id="56" name="Straight Connector 55"/>
            <p:cNvCxnSpPr/>
            <p:nvPr/>
          </p:nvCxnSpPr>
          <p:spPr>
            <a:xfrm>
              <a:off x="2582658" y="2917756"/>
              <a:ext cx="0" cy="38916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2164862" y="3042086"/>
              <a:ext cx="364721" cy="257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foil</a:t>
              </a:r>
              <a:endParaRPr lang="en-US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030859" y="3613720"/>
              <a:ext cx="782237" cy="257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absorber</a:t>
              </a:r>
              <a:endParaRPr lang="en-US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560937" y="5371992"/>
            <a:ext cx="2022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Horizontal Injection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985164" y="5217453"/>
            <a:ext cx="1763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Vertical Injection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501264" y="6059604"/>
            <a:ext cx="5341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 we Need to employ Laser Stripping injection ? </a:t>
            </a:r>
            <a:endParaRPr lang="en-US" dirty="0"/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DD9DA-F39D-46A6-9799-FC59B3F481D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9" name="Footer Placeholder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Laser Stripping Workshop at FNAL</a:t>
            </a:r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985164" y="5449469"/>
            <a:ext cx="1923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Vertical Injection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Date Placeholder 4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78" y="0"/>
            <a:ext cx="6912244" cy="1143000"/>
          </a:xfrm>
        </p:spPr>
        <p:txBody>
          <a:bodyPr/>
          <a:lstStyle/>
          <a:p>
            <a:r>
              <a:rPr lang="en-US" dirty="0" smtClean="0"/>
              <a:t>Transverse painting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92332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Final 95% normalized painted emittance </a:t>
            </a:r>
            <a:r>
              <a:rPr lang="en-US" sz="2000" dirty="0" err="1" smtClean="0">
                <a:latin typeface="Symbol" pitchFamily="18" charset="2"/>
              </a:rPr>
              <a:t>e</a:t>
            </a:r>
            <a:r>
              <a:rPr lang="en-US" sz="2000" baseline="-25000" dirty="0" err="1" smtClean="0"/>
              <a:t>R</a:t>
            </a:r>
            <a:r>
              <a:rPr lang="en-US" sz="2000" dirty="0" smtClean="0"/>
              <a:t>=20  </a:t>
            </a:r>
            <a:r>
              <a:rPr lang="en-US" sz="2000" dirty="0" smtClean="0">
                <a:latin typeface="Symbol" pitchFamily="18" charset="2"/>
              </a:rPr>
              <a:t>p</a:t>
            </a:r>
            <a:r>
              <a:rPr lang="en-US" sz="2000" dirty="0" smtClean="0"/>
              <a:t>-mm-</a:t>
            </a:r>
            <a:r>
              <a:rPr lang="en-US" sz="2000" dirty="0" err="1" smtClean="0"/>
              <a:t>mr</a:t>
            </a:r>
            <a:endParaRPr lang="en-US" sz="2000" dirty="0" smtClean="0"/>
          </a:p>
          <a:p>
            <a:r>
              <a:rPr lang="en-US" sz="2000" dirty="0" smtClean="0"/>
              <a:t>Average injected 95% normalized emittance </a:t>
            </a:r>
            <a:r>
              <a:rPr lang="en-US" sz="2000" dirty="0" err="1" smtClean="0">
                <a:latin typeface="Symbol" pitchFamily="18" charset="2"/>
              </a:rPr>
              <a:t>e</a:t>
            </a:r>
            <a:r>
              <a:rPr lang="en-US" sz="2000" baseline="-25000" dirty="0" err="1" smtClean="0"/>
              <a:t>L</a:t>
            </a:r>
            <a:r>
              <a:rPr lang="en-US" sz="2000" dirty="0" smtClean="0"/>
              <a:t>=1.7 </a:t>
            </a:r>
            <a:r>
              <a:rPr lang="en-US" sz="2000" dirty="0" smtClean="0">
                <a:latin typeface="Symbol" pitchFamily="18" charset="2"/>
              </a:rPr>
              <a:t>p</a:t>
            </a:r>
            <a:r>
              <a:rPr lang="en-US" sz="2000" dirty="0" smtClean="0"/>
              <a:t>-mm-</a:t>
            </a:r>
            <a:r>
              <a:rPr lang="en-US" sz="2000" dirty="0" err="1" smtClean="0"/>
              <a:t>mr</a:t>
            </a:r>
            <a:endParaRPr lang="en-US" sz="2000" dirty="0" smtClean="0"/>
          </a:p>
          <a:p>
            <a:r>
              <a:rPr lang="en-US" sz="2000" dirty="0" smtClean="0"/>
              <a:t>Ratio  </a:t>
            </a:r>
            <a:r>
              <a:rPr lang="en-US" sz="2000" dirty="0" err="1" smtClean="0">
                <a:latin typeface="Symbol" pitchFamily="18" charset="2"/>
              </a:rPr>
              <a:t>e</a:t>
            </a:r>
            <a:r>
              <a:rPr lang="en-US" sz="2000" baseline="-25000" dirty="0" err="1" smtClean="0"/>
              <a:t>L</a:t>
            </a:r>
            <a:r>
              <a:rPr lang="en-US" sz="2000" dirty="0" smtClean="0"/>
              <a:t> / </a:t>
            </a:r>
            <a:r>
              <a:rPr lang="en-US" sz="2000" dirty="0" err="1" smtClean="0">
                <a:latin typeface="Symbol" pitchFamily="18" charset="2"/>
              </a:rPr>
              <a:t>e</a:t>
            </a:r>
            <a:r>
              <a:rPr lang="en-US" sz="2000" baseline="-25000" dirty="0" err="1" smtClean="0"/>
              <a:t>R</a:t>
            </a:r>
            <a:r>
              <a:rPr lang="en-US" sz="2000" dirty="0" smtClean="0"/>
              <a:t> = 0.085  (compared to SNS  0.01 and JPRAC 0.0185)</a:t>
            </a:r>
          </a:p>
          <a:p>
            <a:r>
              <a:rPr lang="en-US" sz="2000" dirty="0" smtClean="0"/>
              <a:t>Painting options:</a:t>
            </a:r>
          </a:p>
          <a:p>
            <a:pPr lvl="1"/>
            <a:r>
              <a:rPr lang="en-US" sz="1800" dirty="0" smtClean="0"/>
              <a:t>Painting both dimensions in ring – SNS</a:t>
            </a:r>
          </a:p>
          <a:p>
            <a:pPr lvl="1"/>
            <a:r>
              <a:rPr lang="en-US" sz="1800" dirty="0" smtClean="0"/>
              <a:t>Painting one dimension and steer in the other – JPARC</a:t>
            </a:r>
          </a:p>
          <a:p>
            <a:pPr lvl="1"/>
            <a:r>
              <a:rPr lang="en-US" sz="1800" dirty="0" smtClean="0"/>
              <a:t>Correlated  or  anti-correlated </a:t>
            </a:r>
          </a:p>
          <a:p>
            <a:r>
              <a:rPr lang="en-US" sz="2000" dirty="0" smtClean="0"/>
              <a:t>Choice of painting scheme and bump motion important in determining number of hits.</a:t>
            </a:r>
          </a:p>
          <a:p>
            <a:r>
              <a:rPr lang="en-US" sz="2000" dirty="0" smtClean="0"/>
              <a:t>Horizontal  beam size factor 2 smaller than vertical so the closed orbit is moved off slower leading to a greater number of foil hits.  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3rd Laser Stripping Workshop at FNAL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2BA5821-21EB-4C1A-AC70-E98BDB034B0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Lattice Mismatch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3rd Laser Stripping Workshop at FNAL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2BA5821-21EB-4C1A-AC70-E98BDB034B02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Picture 5" descr="ellipse_2.png"/>
          <p:cNvPicPr/>
          <p:nvPr/>
        </p:nvPicPr>
        <p:blipFill>
          <a:blip r:embed="rId3" cstate="print"/>
          <a:srcRect l="21116" t="10410" b="7028"/>
          <a:stretch>
            <a:fillRect/>
          </a:stretch>
        </p:blipFill>
        <p:spPr>
          <a:xfrm rot="16200000">
            <a:off x="3701754" y="3183370"/>
            <a:ext cx="2184130" cy="2675391"/>
          </a:xfrm>
          <a:prstGeom prst="rect">
            <a:avLst/>
          </a:prstGeom>
        </p:spPr>
      </p:pic>
      <p:pic>
        <p:nvPicPr>
          <p:cNvPr id="7" name="Picture 6" descr="ellipse.png"/>
          <p:cNvPicPr/>
          <p:nvPr/>
        </p:nvPicPr>
        <p:blipFill>
          <a:blip r:embed="rId4" cstate="print"/>
          <a:srcRect l="23037" t="12176" b="7090"/>
          <a:stretch>
            <a:fillRect/>
          </a:stretch>
        </p:blipFill>
        <p:spPr>
          <a:xfrm rot="16200000">
            <a:off x="6354948" y="3195886"/>
            <a:ext cx="2119393" cy="2585622"/>
          </a:xfrm>
          <a:prstGeom prst="rect">
            <a:avLst/>
          </a:prstGeom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/>
          <a:srcRect l="39562" r="37939" b="16072"/>
          <a:stretch>
            <a:fillRect/>
          </a:stretch>
        </p:blipFill>
        <p:spPr bwMode="auto">
          <a:xfrm>
            <a:off x="329848" y="4394374"/>
            <a:ext cx="1580827" cy="124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4432518" y="1115878"/>
            <a:ext cx="3586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 B-</a:t>
            </a:r>
            <a:r>
              <a:rPr lang="en-US" dirty="0" err="1" smtClean="0"/>
              <a:t>Wang,C</a:t>
            </a:r>
            <a:r>
              <a:rPr lang="en-US" dirty="0" smtClean="0"/>
              <a:t>. Prior SNS/BNL Note 080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ChangeAspect="1"/>
          </p:cNvGraphicFramePr>
          <p:nvPr>
            <p:ph idx="1"/>
          </p:nvPr>
        </p:nvGraphicFramePr>
        <p:xfrm>
          <a:off x="780971" y="1997030"/>
          <a:ext cx="2039722" cy="704302"/>
        </p:xfrm>
        <a:graphic>
          <a:graphicData uri="http://schemas.openxmlformats.org/presentationml/2006/ole">
            <p:oleObj spid="_x0000_s24578" name="Equation" r:id="rId6" imgW="1396800" imgH="45720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743919" y="2742926"/>
          <a:ext cx="1348998" cy="686074"/>
        </p:xfrm>
        <a:graphic>
          <a:graphicData uri="http://schemas.openxmlformats.org/presentationml/2006/ole">
            <p:oleObj spid="_x0000_s24579" name="Equation" r:id="rId7" imgW="838080" imgH="50796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97424" y="1689315"/>
            <a:ext cx="7349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Optimal positioning/orientation of injected beam in circulating beam ellipse.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068665" y="2030278"/>
            <a:ext cx="5307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our case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 ~ 0 for both ring and line (upright ellipse)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448732" y="2696709"/>
            <a:ext cx="5092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Injected   beam proper aspect ratio  (minimize hits)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32475" y="4029559"/>
            <a:ext cx="2260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Booster  Lattice at Foil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198681" y="5718875"/>
            <a:ext cx="1230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Paint  x &amp; y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571281" y="5672380"/>
            <a:ext cx="1862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Paint x  &amp;  steer  y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464232" y="3059668"/>
            <a:ext cx="5123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Determines values for transport line lattice functions</a:t>
            </a:r>
            <a:endParaRPr lang="en-US" dirty="0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9934"/>
          </a:xfrm>
        </p:spPr>
        <p:txBody>
          <a:bodyPr/>
          <a:lstStyle/>
          <a:p>
            <a:r>
              <a:rPr lang="en-US" dirty="0" smtClean="0"/>
              <a:t>Foil heating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With no painting the average number of hits per particle  on the foil is just </a:t>
            </a:r>
            <a:r>
              <a:rPr lang="en-US" sz="2000" dirty="0" err="1" smtClean="0"/>
              <a:t>N</a:t>
            </a:r>
            <a:r>
              <a:rPr lang="en-US" sz="2000" baseline="-25000" dirty="0" err="1" smtClean="0"/>
              <a:t>t</a:t>
            </a:r>
            <a:r>
              <a:rPr lang="en-US" sz="2000" dirty="0" smtClean="0"/>
              <a:t>/2   </a:t>
            </a:r>
          </a:p>
          <a:p>
            <a:pPr lvl="1"/>
            <a:r>
              <a:rPr lang="en-US" sz="1800" dirty="0" smtClean="0"/>
              <a:t>For  </a:t>
            </a:r>
            <a:r>
              <a:rPr lang="en-US" sz="1800" dirty="0" err="1" smtClean="0"/>
              <a:t>N</a:t>
            </a:r>
            <a:r>
              <a:rPr lang="en-US" sz="1800" baseline="-25000" dirty="0" err="1" smtClean="0"/>
              <a:t>p</a:t>
            </a:r>
            <a:r>
              <a:rPr lang="en-US" sz="1800" dirty="0" smtClean="0"/>
              <a:t> = 7.4E12/cycle and </a:t>
            </a:r>
            <a:r>
              <a:rPr lang="en-US" sz="1800" dirty="0" err="1" smtClean="0"/>
              <a:t>N</a:t>
            </a:r>
            <a:r>
              <a:rPr lang="en-US" sz="1800" baseline="-25000" dirty="0" err="1" smtClean="0"/>
              <a:t>t</a:t>
            </a:r>
            <a:r>
              <a:rPr lang="en-US" sz="1800" dirty="0" smtClean="0"/>
              <a:t> ~ 600    Total foil hits ~ 2.2E15</a:t>
            </a:r>
          </a:p>
          <a:p>
            <a:r>
              <a:rPr lang="en-US" sz="2000" dirty="0" smtClean="0"/>
              <a:t>With painting and the foil the same size as the injected beam  and assuming proper matching conditions the minimum number of hits can be estimated by</a:t>
            </a:r>
          </a:p>
          <a:p>
            <a:r>
              <a:rPr lang="en-US" sz="2000" dirty="0" smtClean="0"/>
              <a:t>For parameters here: </a:t>
            </a:r>
            <a:r>
              <a:rPr lang="en-US" sz="2000" i="1" dirty="0" err="1" smtClean="0"/>
              <a:t>h</a:t>
            </a:r>
            <a:r>
              <a:rPr lang="en-US" sz="2000" i="1" baseline="-25000" dirty="0" err="1" smtClean="0"/>
              <a:t>min</a:t>
            </a:r>
            <a:r>
              <a:rPr lang="en-US" sz="2000" i="1" dirty="0"/>
              <a:t> </a:t>
            </a:r>
            <a:r>
              <a:rPr lang="en-US" sz="2000" i="1" dirty="0" smtClean="0"/>
              <a:t>~ 6</a:t>
            </a:r>
          </a:p>
          <a:p>
            <a:r>
              <a:rPr lang="en-US" sz="2000" dirty="0" smtClean="0"/>
              <a:t>Booster circ.  </a:t>
            </a:r>
            <a:r>
              <a:rPr lang="en-US" sz="2000" dirty="0" err="1" smtClean="0">
                <a:latin typeface="Symbol" pitchFamily="18" charset="2"/>
              </a:rPr>
              <a:t>s</a:t>
            </a:r>
            <a:r>
              <a:rPr lang="en-US" sz="2000" dirty="0" err="1" smtClean="0"/>
              <a:t>x</a:t>
            </a:r>
            <a:r>
              <a:rPr lang="en-US" sz="2000" dirty="0" smtClean="0"/>
              <a:t>= 3mm and </a:t>
            </a:r>
            <a:r>
              <a:rPr lang="en-US" sz="2000" dirty="0" err="1" smtClean="0">
                <a:latin typeface="Symbol" pitchFamily="18" charset="2"/>
              </a:rPr>
              <a:t>s</a:t>
            </a:r>
            <a:r>
              <a:rPr lang="en-US" sz="2000" dirty="0" err="1" smtClean="0"/>
              <a:t>y</a:t>
            </a:r>
            <a:r>
              <a:rPr lang="en-US" sz="2000" dirty="0" smtClean="0"/>
              <a:t>= 6mm , linac beam </a:t>
            </a:r>
            <a:r>
              <a:rPr lang="en-US" sz="2000" dirty="0" err="1" smtClean="0">
                <a:latin typeface="Symbol" pitchFamily="18" charset="2"/>
              </a:rPr>
              <a:t>s</a:t>
            </a:r>
            <a:r>
              <a:rPr lang="en-US" sz="2000" dirty="0" err="1" smtClean="0"/>
              <a:t>x</a:t>
            </a:r>
            <a:r>
              <a:rPr lang="en-US" sz="2000" dirty="0" smtClean="0"/>
              <a:t>= .5 mm</a:t>
            </a:r>
            <a:r>
              <a:rPr lang="en-US" sz="2000" dirty="0" smtClean="0">
                <a:latin typeface="Symbol" pitchFamily="18" charset="2"/>
              </a:rPr>
              <a:t> </a:t>
            </a:r>
            <a:r>
              <a:rPr lang="en-US" sz="2000" dirty="0" err="1" smtClean="0">
                <a:latin typeface="Symbol" pitchFamily="18" charset="2"/>
              </a:rPr>
              <a:t>s</a:t>
            </a:r>
            <a:r>
              <a:rPr lang="en-US" sz="2000" dirty="0" err="1" smtClean="0"/>
              <a:t>y</a:t>
            </a:r>
            <a:r>
              <a:rPr lang="en-US" sz="2000" dirty="0" smtClean="0"/>
              <a:t>=1 mm</a:t>
            </a:r>
            <a:endParaRPr lang="en-US" sz="2800" baseline="-25000" dirty="0"/>
          </a:p>
          <a:p>
            <a:r>
              <a:rPr lang="en-US" sz="2000" dirty="0" smtClean="0"/>
              <a:t>Assume:  </a:t>
            </a:r>
          </a:p>
          <a:p>
            <a:pPr lvl="1"/>
            <a:r>
              <a:rPr lang="en-US" sz="1800" dirty="0" smtClean="0"/>
              <a:t>Hit </a:t>
            </a:r>
            <a:r>
              <a:rPr lang="en-US" sz="2000" dirty="0" smtClean="0"/>
              <a:t>distribution</a:t>
            </a:r>
            <a:r>
              <a:rPr lang="en-US" sz="1800" dirty="0" smtClean="0"/>
              <a:t> similar to circulating beam distribution</a:t>
            </a:r>
          </a:p>
          <a:p>
            <a:pPr lvl="1"/>
            <a:r>
              <a:rPr lang="en-US" sz="1800" dirty="0" smtClean="0"/>
              <a:t>Use # hits/particle as 425 to give a total of  3.15E15 hits/ms </a:t>
            </a:r>
            <a:r>
              <a:rPr lang="en-US" sz="1400" dirty="0" smtClean="0"/>
              <a:t>(way over estimate)</a:t>
            </a:r>
            <a:endParaRPr lang="en-US" sz="1800" dirty="0" smtClean="0"/>
          </a:p>
          <a:p>
            <a:pPr lvl="1"/>
            <a:r>
              <a:rPr lang="en-US" sz="1800" dirty="0" smtClean="0"/>
              <a:t>Maximum hit density  in the central sq. mm is ~10</a:t>
            </a:r>
            <a:r>
              <a:rPr lang="en-US" sz="1800" baseline="30000" dirty="0" smtClean="0"/>
              <a:t>14</a:t>
            </a:r>
            <a:r>
              <a:rPr lang="en-US" sz="1800" dirty="0" smtClean="0"/>
              <a:t> /mm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/ms</a:t>
            </a:r>
          </a:p>
          <a:p>
            <a:pPr lvl="1"/>
            <a:r>
              <a:rPr lang="en-US" sz="1800" dirty="0" smtClean="0"/>
              <a:t>Ignore cooling from delta electrons</a:t>
            </a:r>
          </a:p>
          <a:p>
            <a:pPr lvl="1"/>
            <a:endParaRPr lang="en-US" sz="1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3rd Laser Stripping Workshop at FNAL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2BA5821-21EB-4C1A-AC70-E98BDB034B02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72000" y="3052752"/>
          <a:ext cx="1873743" cy="805911"/>
        </p:xfrm>
        <a:graphic>
          <a:graphicData uri="http://schemas.openxmlformats.org/presentationml/2006/ole">
            <p:oleObj spid="_x0000_s25602" name="Equation" r:id="rId3" imgW="1180800" imgH="50796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18787" y="3467628"/>
            <a:ext cx="1197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99"/>
                </a:solidFill>
              </a:rPr>
              <a:t>D. Raparia 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91892" y="274638"/>
            <a:ext cx="7694908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Foil Heating ANSYS Model</a:t>
            </a:r>
            <a:endParaRPr lang="en-US" sz="40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779828" y="2728699"/>
            <a:ext cx="4001698" cy="3224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3rd Laser Stripping Workshop at FNAL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2BA5821-21EB-4C1A-AC70-E98BDB034B02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4305" y="2275668"/>
            <a:ext cx="2598011" cy="187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98217" y="4305946"/>
            <a:ext cx="2513308" cy="1804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619932" y="1906292"/>
            <a:ext cx="56709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 :  </a:t>
            </a:r>
          </a:p>
          <a:p>
            <a:r>
              <a:rPr lang="en-US" dirty="0" smtClean="0"/>
              <a:t>    total hit on foil   3.15E15 in 1 ms  (~1E14 in central mm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</a:t>
            </a:r>
            <a:r>
              <a:rPr lang="en-US" dirty="0" err="1" smtClean="0">
                <a:latin typeface="Symbol" pitchFamily="18" charset="2"/>
              </a:rPr>
              <a:t>s</a:t>
            </a:r>
            <a:r>
              <a:rPr lang="en-US" dirty="0" err="1" smtClean="0"/>
              <a:t>x</a:t>
            </a:r>
            <a:r>
              <a:rPr lang="en-US" dirty="0" smtClean="0"/>
              <a:t>=3mm </a:t>
            </a:r>
            <a:r>
              <a:rPr lang="en-US" dirty="0" err="1" smtClean="0">
                <a:latin typeface="Symbol" pitchFamily="18" charset="2"/>
              </a:rPr>
              <a:t>s</a:t>
            </a:r>
            <a:r>
              <a:rPr lang="en-US" dirty="0" err="1" smtClean="0"/>
              <a:t>y</a:t>
            </a:r>
            <a:r>
              <a:rPr lang="en-US" dirty="0" smtClean="0"/>
              <a:t>=6mm  </a:t>
            </a:r>
            <a:r>
              <a:rPr lang="en-US" dirty="0" err="1" smtClean="0"/>
              <a:t>gaussian</a:t>
            </a:r>
            <a:endParaRPr lang="en-US" dirty="0" smtClean="0"/>
          </a:p>
          <a:p>
            <a:r>
              <a:rPr lang="en-US" dirty="0" smtClean="0"/>
              <a:t>    15 Hz rep rate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dE</a:t>
            </a:r>
            <a:r>
              <a:rPr lang="en-US" dirty="0" smtClean="0"/>
              <a:t>/</a:t>
            </a:r>
            <a:r>
              <a:rPr lang="en-US" dirty="0" err="1" smtClean="0"/>
              <a:t>dx</a:t>
            </a:r>
            <a:r>
              <a:rPr lang="en-US" dirty="0" smtClean="0"/>
              <a:t> = 1.94 MeV-cm</a:t>
            </a:r>
            <a:r>
              <a:rPr lang="en-US" baseline="30000" dirty="0" smtClean="0"/>
              <a:t>2</a:t>
            </a:r>
            <a:r>
              <a:rPr lang="en-US" dirty="0" smtClean="0"/>
              <a:t>/g</a:t>
            </a:r>
          </a:p>
          <a:p>
            <a:r>
              <a:rPr lang="en-US" dirty="0" smtClean="0"/>
              <a:t>    Heating power 320W</a:t>
            </a:r>
          </a:p>
          <a:p>
            <a:r>
              <a:rPr lang="en-US" dirty="0" smtClean="0"/>
              <a:t>    </a:t>
            </a:r>
          </a:p>
          <a:p>
            <a:r>
              <a:rPr lang="en-US" dirty="0" smtClean="0"/>
              <a:t>Foil:  </a:t>
            </a:r>
            <a:r>
              <a:rPr lang="en-US" dirty="0" smtClean="0">
                <a:latin typeface="Symbol" pitchFamily="18" charset="2"/>
              </a:rPr>
              <a:t>r</a:t>
            </a:r>
            <a:r>
              <a:rPr lang="en-US" dirty="0" smtClean="0"/>
              <a:t>=2.2 g/cm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          k= 13.7 W/cm-K</a:t>
            </a:r>
          </a:p>
          <a:p>
            <a:r>
              <a:rPr lang="en-US" dirty="0" smtClean="0"/>
              <a:t>          </a:t>
            </a:r>
            <a:r>
              <a:rPr lang="en-US" dirty="0" smtClean="0">
                <a:latin typeface="Symbol" pitchFamily="18" charset="2"/>
              </a:rPr>
              <a:t>e</a:t>
            </a:r>
            <a:r>
              <a:rPr lang="en-US" dirty="0" smtClean="0"/>
              <a:t>= 0.8</a:t>
            </a:r>
          </a:p>
          <a:p>
            <a:r>
              <a:rPr lang="en-US" dirty="0" smtClean="0"/>
              <a:t>          </a:t>
            </a:r>
            <a:r>
              <a:rPr lang="en-US" i="1" dirty="0" smtClean="0"/>
              <a:t>h</a:t>
            </a:r>
            <a:r>
              <a:rPr lang="en-US" dirty="0" smtClean="0"/>
              <a:t>=1.5 um</a:t>
            </a:r>
          </a:p>
          <a:p>
            <a:r>
              <a:rPr lang="en-US" dirty="0" smtClean="0"/>
              <a:t>          radius = 5 cm</a:t>
            </a:r>
          </a:p>
          <a:p>
            <a:r>
              <a:rPr lang="en-US" dirty="0" smtClean="0"/>
              <a:t>          circ.  Fixed @ 300K</a:t>
            </a:r>
          </a:p>
          <a:p>
            <a:r>
              <a:rPr lang="en-US" dirty="0" smtClean="0"/>
              <a:t>          two surface  radiate</a:t>
            </a:r>
          </a:p>
          <a:p>
            <a:r>
              <a:rPr lang="en-US" dirty="0" smtClean="0"/>
              <a:t>           include thermal conduction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269424" y="1069383"/>
            <a:ext cx="2026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 Zhijing Tang FNAL)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249190" y="1666820"/>
          <a:ext cx="4058620" cy="500723"/>
        </p:xfrm>
        <a:graphic>
          <a:graphicData uri="http://schemas.openxmlformats.org/presentationml/2006/ole">
            <p:oleObj spid="_x0000_s27650" name="Equation" r:id="rId6" imgW="2971800" imgH="393480" progId="Equation.3">
              <p:embed/>
            </p:oleObj>
          </a:graphicData>
        </a:graphic>
      </p:graphicFrame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4420"/>
            <a:ext cx="8229600" cy="47091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Effort on 8 GeV injection has been put on the back burner.</a:t>
            </a:r>
          </a:p>
          <a:p>
            <a:r>
              <a:rPr lang="en-US" dirty="0" smtClean="0"/>
              <a:t>A preliminary look at injecting into Booster at 1 GeV (18 kW injection) shows</a:t>
            </a:r>
          </a:p>
          <a:p>
            <a:pPr lvl="1"/>
            <a:r>
              <a:rPr lang="en-US" dirty="0" smtClean="0"/>
              <a:t> that if the straight section can be suitably modified, standard stripping foil technology could be utilized</a:t>
            </a:r>
          </a:p>
          <a:p>
            <a:pPr lvl="1"/>
            <a:r>
              <a:rPr lang="en-US" dirty="0" smtClean="0"/>
              <a:t>A dedicated injection absorber must be installed</a:t>
            </a:r>
          </a:p>
          <a:p>
            <a:pPr lvl="1"/>
            <a:r>
              <a:rPr lang="en-US" dirty="0" smtClean="0"/>
              <a:t>We should still investigate the potential for laser stripping.</a:t>
            </a:r>
          </a:p>
          <a:p>
            <a:r>
              <a:rPr lang="en-US" dirty="0" smtClean="0"/>
              <a:t>We continue to support SNS efforts in the development of an operational Laser Stripping injection insert.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Laser Stripping Workshop at FNAL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DD9DA-F39D-46A6-9799-FC59B3F481D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9/26/2013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Fermilab and Laser Stripping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74420"/>
            <a:ext cx="8413845" cy="532638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Initial interest in laser assisted stripping injection was for 8 GeV injection into the Main Injector/Recycler. </a:t>
            </a:r>
            <a:r>
              <a:rPr lang="en-US" dirty="0" smtClean="0">
                <a:sym typeface="Wingdings" pitchFamily="2" charset="2"/>
              </a:rPr>
              <a:t> Looks like this may be pushed off  for many (???) years </a:t>
            </a:r>
            <a:endParaRPr lang="en-US" dirty="0" smtClean="0"/>
          </a:p>
          <a:p>
            <a:r>
              <a:rPr lang="en-US" dirty="0" smtClean="0"/>
              <a:t>L</a:t>
            </a:r>
            <a:r>
              <a:rPr lang="en-US" dirty="0" smtClean="0"/>
              <a:t>ooked at 2 GeV injection during a brief ICD 2 configuration with a new RCS  (2009).</a:t>
            </a:r>
          </a:p>
          <a:p>
            <a:r>
              <a:rPr lang="en-US" dirty="0" smtClean="0"/>
              <a:t>Now, a potential utilization of laser stripping could be for an upgraded Booster multi-turn injection (again at 1 GeV)</a:t>
            </a:r>
            <a:r>
              <a:rPr lang="en-US" dirty="0" smtClean="0">
                <a:sym typeface="Wingdings" pitchFamily="2" charset="2"/>
              </a:rPr>
              <a:t> this relies heavily on SNS experience</a:t>
            </a:r>
            <a:endParaRPr lang="en-US" dirty="0" smtClean="0"/>
          </a:p>
          <a:p>
            <a:r>
              <a:rPr lang="en-US" dirty="0" smtClean="0"/>
              <a:t>Collaborate on SNS Laser Stripping Project</a:t>
            </a:r>
          </a:p>
          <a:p>
            <a:r>
              <a:rPr lang="en-US" dirty="0" smtClean="0"/>
              <a:t>Other than collaborating with SNS, we are not actively involved in a Laser Stripping design for Fermi accelerators as we really don’t know (at this point) what we will be building, but we want to stay involved.</a:t>
            </a:r>
            <a:endParaRPr lang="en-US" dirty="0" smtClean="0"/>
          </a:p>
          <a:p>
            <a:r>
              <a:rPr lang="en-US" dirty="0" smtClean="0"/>
              <a:t>Develop laser expertise here through smaller laser projects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Laser Stripping Workshop at FNAL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DD9DA-F39D-46A6-9799-FC59B3F481D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9/26/2013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337" y="0"/>
            <a:ext cx="6417325" cy="925417"/>
          </a:xfrm>
        </p:spPr>
        <p:txBody>
          <a:bodyPr>
            <a:noAutofit/>
          </a:bodyPr>
          <a:lstStyle/>
          <a:p>
            <a:r>
              <a:rPr lang="en-US" sz="2400" dirty="0" smtClean="0"/>
              <a:t>Beam parameters for </a:t>
            </a:r>
            <a:r>
              <a:rPr lang="en-US" sz="2400" dirty="0" smtClean="0"/>
              <a:t>8 GeV Recycler/MI </a:t>
            </a:r>
            <a:r>
              <a:rPr lang="en-US" sz="2400" dirty="0" smtClean="0"/>
              <a:t>Laser Stripping Injection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785" y="3429000"/>
            <a:ext cx="8444429" cy="2479580"/>
          </a:xfrm>
        </p:spPr>
        <p:txBody>
          <a:bodyPr>
            <a:noAutofit/>
          </a:bodyPr>
          <a:lstStyle/>
          <a:p>
            <a:r>
              <a:rPr lang="en-US" sz="1800" dirty="0" smtClean="0"/>
              <a:t>Linac Beam</a:t>
            </a:r>
          </a:p>
          <a:p>
            <a:pPr lvl="1"/>
            <a:r>
              <a:rPr lang="en-US" sz="1400" dirty="0" smtClean="0"/>
              <a:t>Bunch length corresponds to +/- 12mm (80 </a:t>
            </a:r>
            <a:r>
              <a:rPr lang="en-US" sz="1400" dirty="0" err="1" smtClean="0"/>
              <a:t>ps</a:t>
            </a:r>
            <a:r>
              <a:rPr lang="en-US" sz="1400" dirty="0" smtClean="0"/>
              <a:t>) with and </a:t>
            </a:r>
            <a:r>
              <a:rPr lang="en-US" sz="1400" dirty="0" err="1" smtClean="0"/>
              <a:t>rms</a:t>
            </a:r>
            <a:r>
              <a:rPr lang="en-US" sz="1400" dirty="0" smtClean="0"/>
              <a:t> of about 16 ps.  </a:t>
            </a:r>
          </a:p>
          <a:p>
            <a:pPr lvl="1"/>
            <a:r>
              <a:rPr lang="en-US" sz="1400" dirty="0" smtClean="0"/>
              <a:t>Assuming phase jitter assume maximum bunch length of +/-20 mm (130 </a:t>
            </a:r>
            <a:r>
              <a:rPr lang="en-US" sz="1400" dirty="0" err="1" smtClean="0"/>
              <a:t>ps</a:t>
            </a:r>
            <a:r>
              <a:rPr lang="en-US" sz="1400" dirty="0" smtClean="0"/>
              <a:t>) with an </a:t>
            </a:r>
            <a:r>
              <a:rPr lang="en-US" sz="1400" dirty="0" err="1" smtClean="0"/>
              <a:t>rms</a:t>
            </a:r>
            <a:r>
              <a:rPr lang="en-US" sz="1400" dirty="0" smtClean="0"/>
              <a:t> of 26 </a:t>
            </a:r>
            <a:r>
              <a:rPr lang="en-US" sz="1400" dirty="0" err="1" smtClean="0"/>
              <a:t>ps</a:t>
            </a:r>
            <a:r>
              <a:rPr lang="en-US" sz="1400" dirty="0" smtClean="0"/>
              <a:t> worst case.</a:t>
            </a:r>
          </a:p>
          <a:p>
            <a:pPr lvl="1"/>
            <a:r>
              <a:rPr lang="en-US" sz="1400" dirty="0" smtClean="0"/>
              <a:t>Best case, if longitudinal tails can be removed, a distribution result from tracking without errors gave a 6ps </a:t>
            </a:r>
            <a:r>
              <a:rPr lang="en-US" sz="1400" dirty="0" err="1" smtClean="0"/>
              <a:t>rms</a:t>
            </a:r>
            <a:r>
              <a:rPr lang="en-US" sz="1400" dirty="0" smtClean="0"/>
              <a:t> distribution</a:t>
            </a:r>
          </a:p>
          <a:p>
            <a:pPr lvl="1"/>
            <a:r>
              <a:rPr lang="en-US" sz="1400" dirty="0" smtClean="0"/>
              <a:t>For this calculation assume </a:t>
            </a:r>
            <a:r>
              <a:rPr lang="en-US" sz="1400" dirty="0" err="1" smtClean="0"/>
              <a:t>rms</a:t>
            </a:r>
            <a:r>
              <a:rPr lang="en-US" sz="1400" dirty="0" smtClean="0"/>
              <a:t> bunch length of 20ps.</a:t>
            </a:r>
          </a:p>
          <a:p>
            <a:r>
              <a:rPr lang="en-US" sz="1800" dirty="0" smtClean="0"/>
              <a:t>Transport line parameters</a:t>
            </a:r>
          </a:p>
          <a:p>
            <a:pPr lvl="1"/>
            <a:r>
              <a:rPr lang="en-US" sz="1400" dirty="0" smtClean="0"/>
              <a:t>Beta x  20 - 40 meters  -6 sigma truncated </a:t>
            </a:r>
            <a:r>
              <a:rPr lang="en-US" sz="1400" dirty="0" smtClean="0"/>
              <a:t>G</a:t>
            </a:r>
            <a:r>
              <a:rPr lang="en-US" sz="1400" dirty="0" smtClean="0"/>
              <a:t>aussian </a:t>
            </a:r>
            <a:r>
              <a:rPr lang="en-US" sz="1400" dirty="0" smtClean="0"/>
              <a:t>size between 5 and 8 mm</a:t>
            </a:r>
          </a:p>
          <a:p>
            <a:pPr lvl="1"/>
            <a:r>
              <a:rPr lang="en-US" sz="1400" dirty="0" smtClean="0"/>
              <a:t>Beta y  10 – 20 meters – 6 sigma truncated </a:t>
            </a:r>
            <a:r>
              <a:rPr lang="en-US" sz="1400" dirty="0" smtClean="0"/>
              <a:t>G</a:t>
            </a:r>
            <a:r>
              <a:rPr lang="en-US" sz="1400" dirty="0" smtClean="0"/>
              <a:t>aussian </a:t>
            </a:r>
            <a:r>
              <a:rPr lang="en-US" sz="1400" dirty="0" smtClean="0"/>
              <a:t>size between 4 and 5 mm</a:t>
            </a:r>
            <a:endParaRPr lang="en-US" sz="1400" dirty="0"/>
          </a:p>
        </p:txBody>
      </p:sp>
      <p:pic>
        <p:nvPicPr>
          <p:cNvPr id="2050" name="Picture 2" descr="straight_section"/>
          <p:cNvPicPr>
            <a:picLocks noChangeAspect="1" noChangeArrowheads="1"/>
          </p:cNvPicPr>
          <p:nvPr/>
        </p:nvPicPr>
        <p:blipFill>
          <a:blip r:embed="rId2" cstate="print"/>
          <a:srcRect l="10274" r="4794" b="11967"/>
          <a:stretch>
            <a:fillRect/>
          </a:stretch>
        </p:blipFill>
        <p:spPr bwMode="auto">
          <a:xfrm>
            <a:off x="215288" y="1043409"/>
            <a:ext cx="3146425" cy="2385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inj_env"/>
          <p:cNvPicPr>
            <a:picLocks noChangeAspect="1" noChangeArrowheads="1"/>
          </p:cNvPicPr>
          <p:nvPr/>
        </p:nvPicPr>
        <p:blipFill>
          <a:blip r:embed="rId3" cstate="print"/>
          <a:srcRect l="8484" r="5913" b="12643"/>
          <a:stretch>
            <a:fillRect/>
          </a:stretch>
        </p:blipFill>
        <p:spPr bwMode="auto">
          <a:xfrm>
            <a:off x="3415688" y="1027534"/>
            <a:ext cx="3171825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 l="1392"/>
          <a:stretch>
            <a:fillRect/>
          </a:stretch>
        </p:blipFill>
        <p:spPr bwMode="auto">
          <a:xfrm>
            <a:off x="6731306" y="1410829"/>
            <a:ext cx="1850834" cy="1732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DD9DA-F39D-46A6-9799-FC59B3F481D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Laser Stripping Workshop at FNAL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2604" y="0"/>
            <a:ext cx="6483427" cy="914400"/>
          </a:xfrm>
        </p:spPr>
        <p:txBody>
          <a:bodyPr/>
          <a:lstStyle/>
          <a:p>
            <a:r>
              <a:rPr lang="en-US" dirty="0" smtClean="0"/>
              <a:t>Excitation Efficiency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7619"/>
            <a:ext cx="8229600" cy="128975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Peak power levels of the Laser stripping process using the standard 3 step process in the absence of a magnetic </a:t>
            </a:r>
            <a:r>
              <a:rPr lang="en-US" dirty="0" smtClean="0"/>
              <a:t>field for 8 GeV.</a:t>
            </a:r>
            <a:endParaRPr lang="en-US" dirty="0"/>
          </a:p>
        </p:txBody>
      </p:sp>
      <p:pic>
        <p:nvPicPr>
          <p:cNvPr id="4" name="Picture 2" descr="Grap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8126" y="2169114"/>
            <a:ext cx="4638101" cy="3958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268597" y="5508434"/>
            <a:ext cx="1617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Timofey Gorlov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DD9DA-F39D-46A6-9799-FC59B3F481D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Laser Stripping Workshop at FNAL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276" y="0"/>
            <a:ext cx="7724632" cy="881349"/>
          </a:xfrm>
        </p:spPr>
        <p:txBody>
          <a:bodyPr>
            <a:noAutofit/>
          </a:bodyPr>
          <a:lstStyle/>
          <a:p>
            <a:r>
              <a:rPr lang="en-US" sz="2800" dirty="0" smtClean="0"/>
              <a:t>Laser Power Estimates for 8 GeV laser Assisted Stripping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37340" y="1469121"/>
          <a:ext cx="826932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1075"/>
                <a:gridCol w="760164"/>
                <a:gridCol w="903383"/>
                <a:gridCol w="760164"/>
                <a:gridCol w="727113"/>
                <a:gridCol w="810902"/>
                <a:gridCol w="6665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Wavelength [nm]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elliptical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circular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Strong Field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Incidence angle [deg]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Peak Power,</a:t>
                      </a:r>
                      <a:r>
                        <a:rPr lang="en-US" baseline="0" dirty="0" smtClean="0"/>
                        <a:t> P0 [MW]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Micropulse</a:t>
                      </a:r>
                      <a:r>
                        <a:rPr lang="en-US" dirty="0" smtClean="0"/>
                        <a:t> energy [</a:t>
                      </a:r>
                      <a:r>
                        <a:rPr lang="en-US" dirty="0" err="1" smtClean="0"/>
                        <a:t>mJ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 at 325 </a:t>
                      </a:r>
                      <a:r>
                        <a:rPr lang="en-US" dirty="0" err="1" smtClean="0"/>
                        <a:t>Mhz</a:t>
                      </a:r>
                      <a:r>
                        <a:rPr lang="en-US" dirty="0" smtClean="0"/>
                        <a:t> [kW]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 at 162.5 </a:t>
                      </a:r>
                      <a:r>
                        <a:rPr lang="en-US" dirty="0" err="1" smtClean="0"/>
                        <a:t>Mhz</a:t>
                      </a:r>
                      <a:r>
                        <a:rPr lang="en-US" dirty="0" smtClean="0"/>
                        <a:t> [kW]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Micropulse</a:t>
                      </a:r>
                      <a:r>
                        <a:rPr lang="en-US" dirty="0" smtClean="0"/>
                        <a:t> duration (</a:t>
                      </a:r>
                      <a:r>
                        <a:rPr lang="en-US" dirty="0" err="1" smtClean="0"/>
                        <a:t>rms</a:t>
                      </a:r>
                      <a:r>
                        <a:rPr lang="en-US" dirty="0" smtClean="0"/>
                        <a:t>) [</a:t>
                      </a:r>
                      <a:r>
                        <a:rPr lang="en-US" dirty="0" err="1" smtClean="0"/>
                        <a:t>ps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X-</a:t>
                      </a:r>
                      <a:r>
                        <a:rPr lang="en-US" dirty="0" err="1" smtClean="0"/>
                        <a:t>rms</a:t>
                      </a:r>
                      <a:r>
                        <a:rPr lang="en-US" dirty="0" smtClean="0"/>
                        <a:t> size [mm]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Y-</a:t>
                      </a:r>
                      <a:r>
                        <a:rPr lang="en-US" dirty="0" err="1" smtClean="0"/>
                        <a:t>rms</a:t>
                      </a:r>
                      <a:r>
                        <a:rPr lang="en-US" dirty="0" smtClean="0"/>
                        <a:t> size [mm]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X’-divergence [</a:t>
                      </a:r>
                      <a:r>
                        <a:rPr lang="en-US" dirty="0" err="1" smtClean="0"/>
                        <a:t>mr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Y’-divergence [</a:t>
                      </a:r>
                      <a:r>
                        <a:rPr lang="en-US" dirty="0" err="1" smtClean="0"/>
                        <a:t>mr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533002" y="1002535"/>
            <a:ext cx="2287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*Timofey Gorlov (SNS)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1860" y="980501"/>
            <a:ext cx="5285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Required Laser Parameters for 98% stripping Efficiency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25925" y="2544024"/>
            <a:ext cx="8483097" cy="15481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DD9DA-F39D-46A6-9799-FC59B3F481D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Laser Stripping Workshop at FNAL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Booster Injection at 1 GeV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9252"/>
            <a:ext cx="8229600" cy="5170108"/>
          </a:xfrm>
        </p:spPr>
        <p:txBody>
          <a:bodyPr/>
          <a:lstStyle/>
          <a:p>
            <a:r>
              <a:rPr lang="en-US" dirty="0" smtClean="0"/>
              <a:t>The current Project X  RDR Stage 1 includes a 1 GeV CW linac to supply ~1MW to a Spallation Target Experimental area and modifications to the existing Booster  to increase it’s injection energy to 1 GeV.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3rd Laser Stripping Workshop at FNAL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DD9DA-F39D-46A6-9799-FC59B3F481D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9/26/2013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Current Booster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48713" y="1569721"/>
            <a:ext cx="5525145" cy="2134892"/>
          </a:xfrm>
        </p:spPr>
        <p:txBody>
          <a:bodyPr>
            <a:normAutofit fontScale="85000" lnSpcReduction="10000"/>
          </a:bodyPr>
          <a:lstStyle/>
          <a:p>
            <a:r>
              <a:rPr lang="en-US" sz="2000" dirty="0" smtClean="0"/>
              <a:t>15 Hz resonant magnet system</a:t>
            </a:r>
          </a:p>
          <a:p>
            <a:r>
              <a:rPr lang="en-US" sz="2000" dirty="0" smtClean="0"/>
              <a:t>Inject 1-10 turns @2.2 us/turn</a:t>
            </a:r>
          </a:p>
          <a:p>
            <a:r>
              <a:rPr lang="en-US" sz="2000" dirty="0" smtClean="0"/>
              <a:t>5E12 @7.5 Hz (upgrade to 15Hz now underway</a:t>
            </a:r>
          </a:p>
          <a:p>
            <a:r>
              <a:rPr lang="en-US" sz="2000" dirty="0" smtClean="0"/>
              <a:t>2.4 kW injected  beam power</a:t>
            </a:r>
          </a:p>
          <a:p>
            <a:r>
              <a:rPr lang="en-US" sz="2000" dirty="0" smtClean="0"/>
              <a:t>No phase space painting</a:t>
            </a:r>
          </a:p>
          <a:p>
            <a:r>
              <a:rPr lang="en-US" sz="2000" dirty="0" smtClean="0"/>
              <a:t>&gt;380 </a:t>
            </a:r>
            <a:r>
              <a:rPr lang="en-US" sz="2000" dirty="0" err="1" smtClean="0"/>
              <a:t>ug</a:t>
            </a:r>
            <a:r>
              <a:rPr lang="en-US" sz="2000" dirty="0" smtClean="0"/>
              <a:t>/cm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foil -&gt; 99.9% stripping efficiency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3rd Laser Stripping Workshop at FNAL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2BA5821-21EB-4C1A-AC70-E98BDB034B02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 descr="figure_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10386" y="1730564"/>
            <a:ext cx="3239140" cy="2082020"/>
          </a:xfrm>
          <a:prstGeom prst="rect">
            <a:avLst/>
          </a:prstGeom>
        </p:spPr>
      </p:pic>
      <p:pic>
        <p:nvPicPr>
          <p:cNvPr id="7" name="Picture 6" descr="figure_2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51915" y="3688600"/>
            <a:ext cx="2735369" cy="2092272"/>
          </a:xfrm>
          <a:prstGeom prst="rect">
            <a:avLst/>
          </a:prstGeom>
        </p:spPr>
      </p:pic>
      <p:pic>
        <p:nvPicPr>
          <p:cNvPr id="8" name="Picture 7" descr="Booster inj layout lackey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831523" y="4129200"/>
            <a:ext cx="2967355" cy="1699260"/>
          </a:xfrm>
          <a:prstGeom prst="rect">
            <a:avLst/>
          </a:prstGeom>
        </p:spPr>
      </p:pic>
      <p:sp>
        <p:nvSpPr>
          <p:cNvPr id="10" name="Content Placeholder 8"/>
          <p:cNvSpPr txBox="1">
            <a:spLocks/>
          </p:cNvSpPr>
          <p:nvPr/>
        </p:nvSpPr>
        <p:spPr>
          <a:xfrm>
            <a:off x="361632" y="3596905"/>
            <a:ext cx="2784528" cy="21348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smtClean="0"/>
              <a:t>New 3 magnet chicane (2005)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smtClean="0"/>
              <a:t>No injection absorber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smtClean="0"/>
              <a:t>Losses due to H0 &amp; H- -&gt; a few R on contact (2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magnet)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55310" y="1371600"/>
            <a:ext cx="1457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24 FD0DF cell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366" y="274638"/>
            <a:ext cx="7462433" cy="1143000"/>
          </a:xfrm>
        </p:spPr>
        <p:txBody>
          <a:bodyPr/>
          <a:lstStyle/>
          <a:p>
            <a:r>
              <a:rPr lang="en-US" dirty="0" smtClean="0"/>
              <a:t>1 GeV Booster 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95732" cy="470916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Proton Intensity requirement 7.5e13 out of MI @120 GeV</a:t>
            </a:r>
          </a:p>
          <a:p>
            <a:r>
              <a:rPr lang="en-US" sz="2400" dirty="0" smtClean="0"/>
              <a:t>Booster provides12 pulses of 6.5E12/15Hz per MI cycle</a:t>
            </a:r>
          </a:p>
          <a:p>
            <a:r>
              <a:rPr lang="en-US" sz="2400" dirty="0" smtClean="0"/>
              <a:t>Assuming 95% efficiency inject 7E12/15Hz  into Booster</a:t>
            </a:r>
          </a:p>
          <a:p>
            <a:pPr lvl="1"/>
            <a:r>
              <a:rPr lang="en-US" sz="2000" dirty="0" smtClean="0"/>
              <a:t>If beam run on all cycles </a:t>
            </a:r>
            <a:r>
              <a:rPr lang="en-US" sz="2000" b="1" u="sng" dirty="0" smtClean="0"/>
              <a:t>18 kW </a:t>
            </a:r>
            <a:r>
              <a:rPr lang="en-US" sz="2000" dirty="0" smtClean="0"/>
              <a:t>injected and 125 kW extracted </a:t>
            </a:r>
          </a:p>
          <a:p>
            <a:r>
              <a:rPr lang="en-US" sz="2400" dirty="0" smtClean="0"/>
              <a:t>LINAC – 2.1MeV CW RFQ creates 162.5 MHz bunch train</a:t>
            </a:r>
          </a:p>
          <a:p>
            <a:r>
              <a:rPr lang="en-US" sz="2400" dirty="0" smtClean="0"/>
              <a:t>Bunch-by-bunch chopper  in the </a:t>
            </a:r>
            <a:r>
              <a:rPr lang="en-US" sz="2400" dirty="0" smtClean="0"/>
              <a:t>MEBT create extraction notch</a:t>
            </a:r>
            <a:endParaRPr lang="en-US" sz="2400" dirty="0" smtClean="0"/>
          </a:p>
          <a:p>
            <a:r>
              <a:rPr lang="en-US" sz="2400" dirty="0" smtClean="0"/>
              <a:t>Average current 1 mA (over 1 us) 3.8E7 H-/bunch (assuming all bunches are filled</a:t>
            </a:r>
          </a:p>
          <a:p>
            <a:r>
              <a:rPr lang="en-US" sz="2400" dirty="0" smtClean="0"/>
              <a:t>HE end of linac 650 MHz superconducting elliptical cavities</a:t>
            </a:r>
          </a:p>
          <a:p>
            <a:pPr lvl="1"/>
            <a:r>
              <a:rPr lang="en-US" sz="2000" dirty="0" err="1" smtClean="0"/>
              <a:t>dE</a:t>
            </a:r>
            <a:r>
              <a:rPr lang="en-US" sz="2000" dirty="0" smtClean="0"/>
              <a:t>/E 0.025%  (100% energy spread 0.25 MeV  bunch length 3.8 </a:t>
            </a:r>
            <a:r>
              <a:rPr lang="en-US" sz="2000" dirty="0" err="1" smtClean="0"/>
              <a:t>ps</a:t>
            </a:r>
            <a:endParaRPr lang="en-US" sz="2000" dirty="0" smtClean="0"/>
          </a:p>
          <a:p>
            <a:pPr lvl="1"/>
            <a:r>
              <a:rPr lang="en-US" sz="2000" dirty="0" smtClean="0"/>
              <a:t>Transverse </a:t>
            </a:r>
            <a:r>
              <a:rPr lang="en-US" sz="2000" dirty="0" err="1" smtClean="0"/>
              <a:t>rms</a:t>
            </a:r>
            <a:r>
              <a:rPr lang="en-US" sz="2000" dirty="0" smtClean="0"/>
              <a:t> normalized emittance 0.25 p and 0.3 p-mm-</a:t>
            </a:r>
            <a:r>
              <a:rPr lang="en-US" sz="2000" dirty="0" err="1" smtClean="0"/>
              <a:t>mr</a:t>
            </a:r>
            <a:r>
              <a:rPr lang="en-US" sz="2000" dirty="0" smtClean="0"/>
              <a:t> (H&amp;V)</a:t>
            </a:r>
            <a:endParaRPr lang="en-US" sz="20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3rd Laser Stripping Workshop at FNAL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2BA5821-21EB-4C1A-AC70-E98BDB034B0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085" y="56270"/>
            <a:ext cx="7741402" cy="1143000"/>
          </a:xfrm>
        </p:spPr>
        <p:txBody>
          <a:bodyPr/>
          <a:lstStyle/>
          <a:p>
            <a:r>
              <a:rPr lang="en-US" dirty="0" smtClean="0"/>
              <a:t>Modifications to Lattice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2654"/>
            <a:ext cx="8229600" cy="470916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Injection straight 6m between gradient magnets (no room to add an injection absorber </a:t>
            </a:r>
            <a:r>
              <a:rPr lang="en-US" sz="1800" dirty="0" smtClean="0"/>
              <a:t>-&gt; increase in injection  power X8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 smtClean="0"/>
              <a:t>Reduce “D” gradient magnets on either side by 25% (keep </a:t>
            </a:r>
            <a:r>
              <a:rPr lang="en-US" sz="2000" dirty="0" err="1" smtClean="0"/>
              <a:t>bc</a:t>
            </a:r>
            <a:r>
              <a:rPr lang="en-US" sz="2000" dirty="0" smtClean="0"/>
              <a:t> same)</a:t>
            </a:r>
          </a:p>
          <a:p>
            <a:pPr lvl="1"/>
            <a:r>
              <a:rPr lang="en-US" sz="2000" dirty="0" smtClean="0"/>
              <a:t>Opens up straight by 12% (i.e. 0.72m)</a:t>
            </a:r>
          </a:p>
          <a:p>
            <a:pPr lvl="1"/>
            <a:r>
              <a:rPr lang="en-US" sz="2000" dirty="0" smtClean="0"/>
              <a:t>Introduces small beta and dispersion error (&lt;5%) that can easily be corrected</a:t>
            </a:r>
          </a:p>
          <a:p>
            <a:r>
              <a:rPr lang="en-US" sz="2400" dirty="0" smtClean="0"/>
              <a:t>Present chicane dipole design field 2.8 kG at 15 kA  </a:t>
            </a:r>
          </a:p>
          <a:p>
            <a:pPr lvl="1"/>
            <a:r>
              <a:rPr lang="en-US" sz="2000" dirty="0" smtClean="0"/>
              <a:t>Capable of 30 </a:t>
            </a:r>
            <a:r>
              <a:rPr lang="en-US" sz="2000" dirty="0" err="1" smtClean="0"/>
              <a:t>mr</a:t>
            </a:r>
            <a:r>
              <a:rPr lang="en-US" sz="2000" dirty="0" smtClean="0"/>
              <a:t> at 1 GeV</a:t>
            </a:r>
          </a:p>
          <a:p>
            <a:pPr lvl="1"/>
            <a:r>
              <a:rPr lang="en-US" sz="2000" dirty="0" smtClean="0"/>
              <a:t>Lorentz stripping at 1 GeV and 2.8 kG -&gt; loss rate ~10</a:t>
            </a:r>
            <a:r>
              <a:rPr lang="en-US" sz="2000" baseline="30000" dirty="0" smtClean="0"/>
              <a:t>-8</a:t>
            </a:r>
            <a:r>
              <a:rPr lang="en-US" sz="2000" dirty="0" smtClean="0"/>
              <a:t>/m</a:t>
            </a:r>
          </a:p>
          <a:p>
            <a:pPr lvl="1"/>
            <a:r>
              <a:rPr lang="en-US" sz="2000" dirty="0" smtClean="0"/>
              <a:t>Could utilize existing magnets (with modifications to cross over buss)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3rd Laser Stripping Workshop at FNAL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02BA5821-21EB-4C1A-AC70-E98BDB034B0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1188</TotalTime>
  <Words>1424</Words>
  <Application>Microsoft Office PowerPoint</Application>
  <PresentationFormat>On-screen Show (4:3)</PresentationFormat>
  <Paragraphs>258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Apex</vt:lpstr>
      <vt:lpstr>Equation</vt:lpstr>
      <vt:lpstr>Fermilab Laser Stripping Effort</vt:lpstr>
      <vt:lpstr>Fermilab and Laser Stripping</vt:lpstr>
      <vt:lpstr>Beam parameters for 8 GeV Recycler/MI Laser Stripping Injection </vt:lpstr>
      <vt:lpstr>Excitation Efficiency </vt:lpstr>
      <vt:lpstr>Laser Power Estimates for 8 GeV laser Assisted Stripping</vt:lpstr>
      <vt:lpstr>Booster Injection at 1 GeV</vt:lpstr>
      <vt:lpstr>Current Booster</vt:lpstr>
      <vt:lpstr>1 GeV Booster Injection</vt:lpstr>
      <vt:lpstr>Modifications to Lattice</vt:lpstr>
      <vt:lpstr>Potential Injection Configurations</vt:lpstr>
      <vt:lpstr>Transverse painting</vt:lpstr>
      <vt:lpstr>Lattice Mismatch</vt:lpstr>
      <vt:lpstr>Foil heating</vt:lpstr>
      <vt:lpstr>Foil Heating ANSYS Model</vt:lpstr>
      <vt:lpstr>Summary</vt:lpstr>
    </vt:vector>
  </TitlesOfParts>
  <Company>Fermilab | Accelerator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Fermilab Laser Stripping Effort</dc:title>
  <dc:creator>David johnson</dc:creator>
  <cp:lastModifiedBy>David johnson</cp:lastModifiedBy>
  <cp:revision>4</cp:revision>
  <dcterms:created xsi:type="dcterms:W3CDTF">2013-09-23T14:39:10Z</dcterms:created>
  <dcterms:modified xsi:type="dcterms:W3CDTF">2013-09-26T12:52:06Z</dcterms:modified>
</cp:coreProperties>
</file>